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57" r:id="rId3"/>
    <p:sldId id="258" r:id="rId4"/>
    <p:sldId id="259" r:id="rId5"/>
    <p:sldId id="260" r:id="rId6"/>
    <p:sldId id="261" r:id="rId7"/>
    <p:sldId id="27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ga-I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71" autoAdjust="0"/>
  </p:normalViewPr>
  <p:slideViewPr>
    <p:cSldViewPr>
      <p:cViewPr varScale="1">
        <p:scale>
          <a:sx n="78" d="100"/>
          <a:sy n="78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DEE81C-5A2A-4568-8635-B2A304E1A45E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/>
      <dgm:spPr/>
    </dgm:pt>
    <dgm:pt modelId="{2FD8FB30-41A9-47D4-9843-4A899249FE5F}">
      <dgm:prSet phldrT="[Téacs]" phldr="1"/>
      <dgm:spPr/>
      <dgm:t>
        <a:bodyPr/>
        <a:lstStyle/>
        <a:p>
          <a:endParaRPr lang="ga-IE"/>
        </a:p>
      </dgm:t>
    </dgm:pt>
    <dgm:pt modelId="{6C958C1B-24A9-40C1-9903-4B160C641502}" type="parTrans" cxnId="{C08F7EDA-2E93-46A1-8F84-887D5E9FF9BA}">
      <dgm:prSet/>
      <dgm:spPr/>
      <dgm:t>
        <a:bodyPr/>
        <a:lstStyle/>
        <a:p>
          <a:endParaRPr lang="ga-IE"/>
        </a:p>
      </dgm:t>
    </dgm:pt>
    <dgm:pt modelId="{0231DB66-3342-4DAE-9AEC-806894205A1C}" type="sibTrans" cxnId="{C08F7EDA-2E93-46A1-8F84-887D5E9FF9BA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ga-IE"/>
        </a:p>
      </dgm:t>
    </dgm:pt>
    <dgm:pt modelId="{2ABC0788-5E64-4059-A044-0CF67FD27DFF}" type="pres">
      <dgm:prSet presAssocID="{BDDEE81C-5A2A-4568-8635-B2A304E1A45E}" presName="Name0" presStyleCnt="0">
        <dgm:presLayoutVars>
          <dgm:dir/>
        </dgm:presLayoutVars>
      </dgm:prSet>
      <dgm:spPr/>
    </dgm:pt>
    <dgm:pt modelId="{77D54CB8-654E-40E8-B8BB-97FED531CD10}" type="pres">
      <dgm:prSet presAssocID="{0231DB66-3342-4DAE-9AEC-806894205A1C}" presName="picture_1" presStyleLbl="bgImgPlace1" presStyleIdx="0" presStyleCnt="1"/>
      <dgm:spPr/>
      <dgm:t>
        <a:bodyPr/>
        <a:lstStyle/>
        <a:p>
          <a:endParaRPr lang="ga-IE"/>
        </a:p>
      </dgm:t>
    </dgm:pt>
    <dgm:pt modelId="{956B43B5-C382-4EAE-B82D-844DE8CFD743}" type="pres">
      <dgm:prSet presAssocID="{2FD8FB30-41A9-47D4-9843-4A899249FE5F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ga-IE"/>
        </a:p>
      </dgm:t>
    </dgm:pt>
    <dgm:pt modelId="{10C1BDA8-4B14-4AA4-BBBD-CBCB82CCE3E4}" type="pres">
      <dgm:prSet presAssocID="{BDDEE81C-5A2A-4568-8635-B2A304E1A45E}" presName="maxNode" presStyleCnt="0"/>
      <dgm:spPr/>
    </dgm:pt>
    <dgm:pt modelId="{CF218A65-B109-4021-9547-C3C82A709E4B}" type="pres">
      <dgm:prSet presAssocID="{BDDEE81C-5A2A-4568-8635-B2A304E1A45E}" presName="Name33" presStyleCnt="0"/>
      <dgm:spPr/>
    </dgm:pt>
  </dgm:ptLst>
  <dgm:cxnLst>
    <dgm:cxn modelId="{D5FCD6BF-EE8F-43E1-89F7-8AB2EF12B4F7}" type="presOf" srcId="{2FD8FB30-41A9-47D4-9843-4A899249FE5F}" destId="{956B43B5-C382-4EAE-B82D-844DE8CFD743}" srcOrd="0" destOrd="0" presId="urn:microsoft.com/office/officeart/2008/layout/AccentedPicture"/>
    <dgm:cxn modelId="{D187F7E4-BFE1-481E-8C6D-55D77B3FFCCF}" type="presOf" srcId="{0231DB66-3342-4DAE-9AEC-806894205A1C}" destId="{77D54CB8-654E-40E8-B8BB-97FED531CD10}" srcOrd="0" destOrd="0" presId="urn:microsoft.com/office/officeart/2008/layout/AccentedPicture"/>
    <dgm:cxn modelId="{036085E3-2294-4055-A05B-91A750EB10CC}" type="presOf" srcId="{BDDEE81C-5A2A-4568-8635-B2A304E1A45E}" destId="{2ABC0788-5E64-4059-A044-0CF67FD27DFF}" srcOrd="0" destOrd="0" presId="urn:microsoft.com/office/officeart/2008/layout/AccentedPicture"/>
    <dgm:cxn modelId="{C08F7EDA-2E93-46A1-8F84-887D5E9FF9BA}" srcId="{BDDEE81C-5A2A-4568-8635-B2A304E1A45E}" destId="{2FD8FB30-41A9-47D4-9843-4A899249FE5F}" srcOrd="0" destOrd="0" parTransId="{6C958C1B-24A9-40C1-9903-4B160C641502}" sibTransId="{0231DB66-3342-4DAE-9AEC-806894205A1C}"/>
    <dgm:cxn modelId="{A45E4249-50F1-4A68-9F0C-F63731FAB5CA}" type="presParOf" srcId="{2ABC0788-5E64-4059-A044-0CF67FD27DFF}" destId="{77D54CB8-654E-40E8-B8BB-97FED531CD10}" srcOrd="0" destOrd="0" presId="urn:microsoft.com/office/officeart/2008/layout/AccentedPicture"/>
    <dgm:cxn modelId="{550ECD5B-93DB-4036-BE8F-14C49499C64A}" type="presParOf" srcId="{2ABC0788-5E64-4059-A044-0CF67FD27DFF}" destId="{956B43B5-C382-4EAE-B82D-844DE8CFD743}" srcOrd="1" destOrd="0" presId="urn:microsoft.com/office/officeart/2008/layout/AccentedPicture"/>
    <dgm:cxn modelId="{B36F821B-3212-4406-8194-896796414064}" type="presParOf" srcId="{2ABC0788-5E64-4059-A044-0CF67FD27DFF}" destId="{10C1BDA8-4B14-4AA4-BBBD-CBCB82CCE3E4}" srcOrd="2" destOrd="0" presId="urn:microsoft.com/office/officeart/2008/layout/AccentedPicture"/>
    <dgm:cxn modelId="{5AEC78AE-DBD6-41B2-9649-0A97C573676D}" type="presParOf" srcId="{10C1BDA8-4B14-4AA4-BBBD-CBCB82CCE3E4}" destId="{CF218A65-B109-4021-9547-C3C82A709E4B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0FB8C-C1E2-4F2D-A009-8245CABCC1C1}" type="datetimeFigureOut">
              <a:rPr lang="ga-IE" smtClean="0"/>
              <a:t>28/10/2016</a:t>
            </a:fld>
            <a:endParaRPr lang="ga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ga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84F63-2CC8-4350-800F-86FB7194E619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3899536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84F63-2CC8-4350-800F-86FB7194E619}" type="slidenum">
              <a:rPr lang="ga-IE" smtClean="0"/>
              <a:t>1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3024340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84F63-2CC8-4350-800F-86FB7194E619}" type="slidenum">
              <a:rPr lang="ga-IE" smtClean="0"/>
              <a:t>12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867794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84F63-2CC8-4350-800F-86FB7194E619}" type="slidenum">
              <a:rPr lang="ga-IE" smtClean="0"/>
              <a:t>16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4162823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ga-I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413956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84F63-2CC8-4350-800F-86FB7194E619}" type="slidenum">
              <a:rPr lang="ga-IE" smtClean="0"/>
              <a:t>4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59588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b="0" u="non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84F63-2CC8-4350-800F-86FB7194E619}" type="slidenum">
              <a:rPr lang="ga-IE" smtClean="0"/>
              <a:t>6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426900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84F63-2CC8-4350-800F-86FB7194E619}" type="slidenum">
              <a:rPr lang="ga-IE" smtClean="0"/>
              <a:t>7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97534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84F63-2CC8-4350-800F-86FB7194E619}" type="slidenum">
              <a:rPr lang="ga-IE" smtClean="0"/>
              <a:t>8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3140163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6094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84F63-2CC8-4350-800F-86FB7194E619}" type="slidenum">
              <a:rPr lang="ga-IE" smtClean="0"/>
              <a:t>10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914336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baseline="0" dirty="0" smtClean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84F63-2CC8-4350-800F-86FB7194E619}" type="slidenum">
              <a:rPr lang="ga-IE" smtClean="0"/>
              <a:t>11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197413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3249-7F7F-4B18-B2C4-B6A8BDF75E4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2D60-F4AE-4C80-BA60-16A63F12D93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64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3249-7F7F-4B18-B2C4-B6A8BDF75E4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2D60-F4AE-4C80-BA60-16A63F12D93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2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3249-7F7F-4B18-B2C4-B6A8BDF75E4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2D60-F4AE-4C80-BA60-16A63F12D93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72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3249-7F7F-4B18-B2C4-B6A8BDF75E4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2D60-F4AE-4C80-BA60-16A63F12D93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92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3249-7F7F-4B18-B2C4-B6A8BDF75E4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2D60-F4AE-4C80-BA60-16A63F12D93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23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3249-7F7F-4B18-B2C4-B6A8BDF75E4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2D60-F4AE-4C80-BA60-16A63F12D93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44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3249-7F7F-4B18-B2C4-B6A8BDF75E4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2D60-F4AE-4C80-BA60-16A63F12D93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28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3249-7F7F-4B18-B2C4-B6A8BDF75E4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2D60-F4AE-4C80-BA60-16A63F12D93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2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3249-7F7F-4B18-B2C4-B6A8BDF75E4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2D60-F4AE-4C80-BA60-16A63F12D93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561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3249-7F7F-4B18-B2C4-B6A8BDF75E4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2D60-F4AE-4C80-BA60-16A63F12D93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450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3249-7F7F-4B18-B2C4-B6A8BDF75E4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2D60-F4AE-4C80-BA60-16A63F12D93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5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3249-7F7F-4B18-B2C4-B6A8BDF75E4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2D60-F4AE-4C80-BA60-16A63F12D93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91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3249-7F7F-4B18-B2C4-B6A8BDF75E4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2D60-F4AE-4C80-BA60-16A63F12D93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723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3249-7F7F-4B18-B2C4-B6A8BDF75E4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2D60-F4AE-4C80-BA60-16A63F12D93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10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3249-7F7F-4B18-B2C4-B6A8BDF75E4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2D60-F4AE-4C80-BA60-16A63F12D93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5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3249-7F7F-4B18-B2C4-B6A8BDF75E4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2D60-F4AE-4C80-BA60-16A63F12D93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49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3249-7F7F-4B18-B2C4-B6A8BDF75E4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2D60-F4AE-4C80-BA60-16A63F12D93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9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3249-7F7F-4B18-B2C4-B6A8BDF75E4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2D60-F4AE-4C80-BA60-16A63F12D93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027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3249-7F7F-4B18-B2C4-B6A8BDF75E4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2D60-F4AE-4C80-BA60-16A63F12D93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78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3249-7F7F-4B18-B2C4-B6A8BDF75E4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2D60-F4AE-4C80-BA60-16A63F12D93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27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3249-7F7F-4B18-B2C4-B6A8BDF75E4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2D60-F4AE-4C80-BA60-16A63F12D93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06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3249-7F7F-4B18-B2C4-B6A8BDF75E4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2D60-F4AE-4C80-BA60-16A63F12D93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0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13249-7F7F-4B18-B2C4-B6A8BDF75E4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C2D60-F4AE-4C80-BA60-16A63F12D93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1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13249-7F7F-4B18-B2C4-B6A8BDF75E4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C2D60-F4AE-4C80-BA60-16A63F12D93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0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tiff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venotraceschools.org/waste-watch.ph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teraction.org.uk/images/Whole%20School%20Litter%20Campaign%20pack.pdf" TargetMode="External"/><Relationship Id="rId2" Type="http://schemas.openxmlformats.org/officeDocument/2006/relationships/hyperlink" Target="http://www.askaboutireland.ie/learning-zone/primary-students/5th-+-6th-class/5th-+-6th-class-environme/how-to-solve-it/litter-and-waste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eavenotraceschools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6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5992" y="5229200"/>
            <a:ext cx="8212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 err="1" smtClean="0">
                <a:solidFill>
                  <a:prstClr val="black"/>
                </a:solidFill>
                <a:latin typeface="Gill Sans Nova Ultra Bold" panose="020B0B02020104020203" pitchFamily="34" charset="0"/>
              </a:rPr>
              <a:t>Bruscar</a:t>
            </a:r>
            <a:endParaRPr lang="en-GB" sz="8800" dirty="0">
              <a:solidFill>
                <a:prstClr val="black"/>
              </a:solidFill>
              <a:latin typeface="Gill Sans Nova Ultra Bold" panose="020B0B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88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:\Poiblí\FÉACH THART - R5\Tíreolaíocht - FT R5\Sleamhnáin - FT - Tír - R5\Íomhánna - FT Tír - R5\Ceannach - sleamh - FT Tír - R5\05 Bruscar\shutterstock_11766165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0923" y="0"/>
            <a:ext cx="10356501" cy="69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583828"/>
            <a:ext cx="7399488" cy="20928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Bíonn cuid mhór málaí plaisteacha san fharraige agus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is fadhb mhór é sin. Is minic a cheapann ainmhithe farraige gur smugairlí róin atá sna </a:t>
            </a:r>
            <a:r>
              <a:rPr lang="ga-IE" sz="2600" dirty="0">
                <a:latin typeface="Tw Cen MT" panose="020B0602020104020603" pitchFamily="34" charset="0"/>
              </a:rPr>
              <a:t>málaí </a:t>
            </a:r>
            <a:r>
              <a:rPr lang="ga-IE" sz="2600" dirty="0" smtClean="0">
                <a:latin typeface="Tw Cen MT" panose="020B0602020104020603" pitchFamily="34" charset="0"/>
              </a:rPr>
              <a:t>plaisteacha. Itheann ainmhithe </a:t>
            </a:r>
            <a:r>
              <a:rPr lang="ga-IE" sz="2600" dirty="0">
                <a:latin typeface="Tw Cen MT" panose="020B0602020104020603" pitchFamily="34" charset="0"/>
              </a:rPr>
              <a:t>ar nós míolta móra, deilfeanna agus turtar </a:t>
            </a:r>
            <a:r>
              <a:rPr lang="ga-IE" sz="2600" dirty="0" smtClean="0">
                <a:latin typeface="Tw Cen MT" panose="020B0602020104020603" pitchFamily="34" charset="0"/>
              </a:rPr>
              <a:t>na málaí plaisteacha agus faigheann siad bás.</a:t>
            </a:r>
            <a:endParaRPr lang="ga-IE" sz="2600" dirty="0">
              <a:latin typeface="Tw Cen MT" panose="020B0602020104020603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12" y="3873900"/>
            <a:ext cx="2647732" cy="23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06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6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249" y="93241"/>
            <a:ext cx="2836170" cy="383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0" b="94958" l="9937" r="897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28897" y="2880327"/>
            <a:ext cx="2530744" cy="421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08520" y="2811675"/>
            <a:ext cx="2520280" cy="423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21020885" flipH="1">
            <a:off x="4489666" y="5746596"/>
            <a:ext cx="4296627" cy="49244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2600" dirty="0" err="1">
                <a:solidFill>
                  <a:prstClr val="white"/>
                </a:solidFill>
                <a:latin typeface="Tw Cen MT" panose="020B0602020104020603" pitchFamily="34" charset="0"/>
              </a:rPr>
              <a:t>Cé</a:t>
            </a:r>
            <a:r>
              <a:rPr lang="en-GB" sz="2600" dirty="0">
                <a:solidFill>
                  <a:prstClr val="white"/>
                </a:solidFill>
                <a:latin typeface="Tw Cen MT" panose="020B0602020104020603" pitchFamily="34" charset="0"/>
              </a:rPr>
              <a:t> is </a:t>
            </a:r>
            <a:r>
              <a:rPr lang="en-GB" sz="26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c</a:t>
            </a:r>
            <a:r>
              <a:rPr lang="ga-IE" sz="2600" dirty="0">
                <a:solidFill>
                  <a:prstClr val="white"/>
                </a:solidFill>
                <a:latin typeface="Tw Cen MT" panose="020B0602020104020603" pitchFamily="34" charset="0"/>
              </a:rPr>
              <a:t>ú</a:t>
            </a:r>
            <a:r>
              <a:rPr lang="en-GB" sz="26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is </a:t>
            </a:r>
            <a:r>
              <a:rPr lang="en-GB" sz="2600" dirty="0">
                <a:solidFill>
                  <a:prstClr val="white"/>
                </a:solidFill>
                <a:latin typeface="Tw Cen MT" panose="020B0602020104020603" pitchFamily="34" charset="0"/>
              </a:rPr>
              <a:t>leis an </a:t>
            </a:r>
            <a:r>
              <a:rPr lang="en-GB" sz="2600" dirty="0" err="1">
                <a:solidFill>
                  <a:prstClr val="white"/>
                </a:solidFill>
                <a:latin typeface="Tw Cen MT" panose="020B0602020104020603" pitchFamily="34" charset="0"/>
              </a:rPr>
              <a:t>mbruscar</a:t>
            </a:r>
            <a:r>
              <a:rPr lang="en-GB" sz="2600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GB" sz="2600" dirty="0" err="1">
                <a:solidFill>
                  <a:prstClr val="white"/>
                </a:solidFill>
                <a:latin typeface="Tw Cen MT" panose="020B0602020104020603" pitchFamily="34" charset="0"/>
              </a:rPr>
              <a:t>seo</a:t>
            </a:r>
            <a:r>
              <a:rPr lang="en-GB" sz="2600" dirty="0">
                <a:solidFill>
                  <a:prstClr val="white"/>
                </a:solidFill>
                <a:latin typeface="Tw Cen MT" panose="020B0602020104020603" pitchFamily="34" charset="0"/>
              </a:rPr>
              <a:t>?</a:t>
            </a:r>
            <a:endParaRPr lang="ga-IE" sz="2600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1020885" flipH="1">
            <a:off x="5335834" y="5746597"/>
            <a:ext cx="2604292" cy="49244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2600" dirty="0" err="1">
                <a:solidFill>
                  <a:prstClr val="white"/>
                </a:solidFill>
                <a:latin typeface="Tw Cen MT" panose="020B0602020104020603" pitchFamily="34" charset="0"/>
              </a:rPr>
              <a:t>Daoine</a:t>
            </a:r>
            <a:r>
              <a:rPr lang="en-GB" sz="2600" dirty="0">
                <a:solidFill>
                  <a:prstClr val="white"/>
                </a:solidFill>
                <a:latin typeface="Tw Cen MT" panose="020B0602020104020603" pitchFamily="34" charset="0"/>
              </a:rPr>
              <a:t> is </a:t>
            </a:r>
            <a:r>
              <a:rPr lang="en-GB" sz="26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c</a:t>
            </a:r>
            <a:r>
              <a:rPr lang="ga-IE" sz="26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ú</a:t>
            </a:r>
            <a:r>
              <a:rPr lang="en-GB" sz="26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is </a:t>
            </a:r>
            <a:r>
              <a:rPr lang="en-GB" sz="2600" dirty="0">
                <a:solidFill>
                  <a:prstClr val="white"/>
                </a:solidFill>
                <a:latin typeface="Tw Cen MT" panose="020B0602020104020603" pitchFamily="34" charset="0"/>
              </a:rPr>
              <a:t>leis!</a:t>
            </a:r>
            <a:endParaRPr lang="ga-IE" sz="2600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Oval Callout 1"/>
          <p:cNvSpPr/>
          <p:nvPr/>
        </p:nvSpPr>
        <p:spPr>
          <a:xfrm rot="190770">
            <a:off x="2098744" y="60058"/>
            <a:ext cx="2214396" cy="1757094"/>
          </a:xfrm>
          <a:prstGeom prst="wedgeEllipseCallout">
            <a:avLst>
              <a:gd name="adj1" fmla="val -80728"/>
              <a:gd name="adj2" fmla="val 28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prstClr val="white"/>
                </a:solidFill>
                <a:latin typeface="Tw Cen MT" panose="020B0602020104020603" pitchFamily="34" charset="0"/>
              </a:rPr>
              <a:t>Ní </a:t>
            </a:r>
            <a:r>
              <a:rPr lang="en-GB" sz="2000" dirty="0" err="1">
                <a:solidFill>
                  <a:prstClr val="white"/>
                </a:solidFill>
                <a:latin typeface="Tw Cen MT" panose="020B0602020104020603" pitchFamily="34" charset="0"/>
              </a:rPr>
              <a:t>liomsa</a:t>
            </a:r>
            <a:r>
              <a:rPr lang="en-GB" sz="2000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/>
            </a:r>
            <a:br>
              <a:rPr lang="ga-IE" sz="2000" dirty="0" smtClean="0">
                <a:solidFill>
                  <a:prstClr val="white"/>
                </a:solidFill>
                <a:latin typeface="Tw Cen MT" panose="020B0602020104020603" pitchFamily="34" charset="0"/>
              </a:rPr>
            </a:br>
            <a:r>
              <a:rPr lang="en-GB" sz="20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an </a:t>
            </a:r>
            <a:r>
              <a:rPr lang="en-GB" sz="2000" dirty="0" err="1">
                <a:solidFill>
                  <a:prstClr val="white"/>
                </a:solidFill>
                <a:latin typeface="Tw Cen MT" panose="020B0602020104020603" pitchFamily="34" charset="0"/>
              </a:rPr>
              <a:t>trá</a:t>
            </a:r>
            <a:r>
              <a:rPr lang="en-GB" sz="2000" dirty="0">
                <a:solidFill>
                  <a:prstClr val="white"/>
                </a:solidFill>
                <a:latin typeface="Tw Cen MT" panose="020B0602020104020603" pitchFamily="34" charset="0"/>
              </a:rPr>
              <a:t>. Ní </a:t>
            </a:r>
            <a:r>
              <a:rPr lang="en-GB" sz="2000" dirty="0" err="1">
                <a:solidFill>
                  <a:prstClr val="white"/>
                </a:solidFill>
                <a:latin typeface="Tw Cen MT" panose="020B0602020104020603" pitchFamily="34" charset="0"/>
              </a:rPr>
              <a:t>gá</a:t>
            </a:r>
            <a:r>
              <a:rPr lang="en-GB" sz="2000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err="1">
                <a:solidFill>
                  <a:prstClr val="white"/>
                </a:solidFill>
                <a:latin typeface="Tw Cen MT" panose="020B0602020104020603" pitchFamily="34" charset="0"/>
              </a:rPr>
              <a:t>domsa</a:t>
            </a:r>
            <a:r>
              <a:rPr lang="en-GB" sz="2000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í</a:t>
            </a:r>
            <a:r>
              <a:rPr lang="ga-IE" sz="2000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/>
            </a:r>
            <a:br>
              <a:rPr lang="ga-IE" sz="2000" dirty="0" smtClean="0">
                <a:solidFill>
                  <a:prstClr val="white"/>
                </a:solidFill>
                <a:latin typeface="Tw Cen MT" panose="020B0602020104020603" pitchFamily="34" charset="0"/>
              </a:rPr>
            </a:br>
            <a:r>
              <a:rPr lang="en-GB" sz="20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a </a:t>
            </a:r>
            <a:r>
              <a:rPr lang="en-GB" sz="2000" dirty="0" err="1">
                <a:solidFill>
                  <a:prstClr val="white"/>
                </a:solidFill>
                <a:latin typeface="Tw Cen MT" panose="020B0602020104020603" pitchFamily="34" charset="0"/>
              </a:rPr>
              <a:t>choinneáil</a:t>
            </a:r>
            <a:r>
              <a:rPr lang="en-GB" sz="2000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err="1">
                <a:solidFill>
                  <a:prstClr val="white"/>
                </a:solidFill>
                <a:latin typeface="Tw Cen MT" panose="020B0602020104020603" pitchFamily="34" charset="0"/>
              </a:rPr>
              <a:t>glan</a:t>
            </a:r>
            <a:r>
              <a:rPr lang="en-GB" sz="2000" dirty="0">
                <a:solidFill>
                  <a:prstClr val="white"/>
                </a:solidFill>
                <a:latin typeface="Tw Cen MT" panose="020B0602020104020603" pitchFamily="34" charset="0"/>
              </a:rPr>
              <a:t>. </a:t>
            </a:r>
          </a:p>
        </p:txBody>
      </p:sp>
      <p:sp>
        <p:nvSpPr>
          <p:cNvPr id="13" name="Oval Callout 12"/>
          <p:cNvSpPr/>
          <p:nvPr/>
        </p:nvSpPr>
        <p:spPr>
          <a:xfrm rot="190770">
            <a:off x="4417690" y="3121057"/>
            <a:ext cx="2650503" cy="2147895"/>
          </a:xfrm>
          <a:prstGeom prst="wedgeEllipseCallout">
            <a:avLst>
              <a:gd name="adj1" fmla="val 72628"/>
              <a:gd name="adj2" fmla="val 209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prstClr val="white"/>
                </a:solidFill>
                <a:latin typeface="Tw Cen MT" panose="020B0602020104020603" pitchFamily="34" charset="0"/>
              </a:rPr>
              <a:t>Bhí</a:t>
            </a:r>
            <a:r>
              <a:rPr lang="en-GB" sz="2000" dirty="0">
                <a:solidFill>
                  <a:prstClr val="white"/>
                </a:solidFill>
                <a:latin typeface="Tw Cen MT" panose="020B0602020104020603" pitchFamily="34" charset="0"/>
              </a:rPr>
              <a:t> an </a:t>
            </a:r>
            <a:r>
              <a:rPr lang="en-GB" sz="2000" dirty="0" err="1">
                <a:solidFill>
                  <a:prstClr val="white"/>
                </a:solidFill>
                <a:latin typeface="Tw Cen MT" panose="020B0602020104020603" pitchFamily="34" charset="0"/>
              </a:rPr>
              <a:t>bosca</a:t>
            </a:r>
            <a:r>
              <a:rPr lang="en-GB" sz="2000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err="1">
                <a:solidFill>
                  <a:prstClr val="white"/>
                </a:solidFill>
                <a:latin typeface="Tw Cen MT" panose="020B0602020104020603" pitchFamily="34" charset="0"/>
              </a:rPr>
              <a:t>bruscair</a:t>
            </a:r>
            <a:r>
              <a:rPr lang="en-GB" sz="2000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err="1" smtClean="0">
                <a:solidFill>
                  <a:prstClr val="white"/>
                </a:solidFill>
                <a:latin typeface="Tw Cen MT" panose="020B0602020104020603" pitchFamily="34" charset="0"/>
              </a:rPr>
              <a:t>lán</a:t>
            </a:r>
            <a:r>
              <a:rPr lang="en-GB" sz="20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 – </a:t>
            </a:r>
            <a:r>
              <a:rPr lang="en-GB" sz="2000" dirty="0" err="1" smtClean="0">
                <a:solidFill>
                  <a:prstClr val="white"/>
                </a:solidFill>
                <a:latin typeface="Tw Cen MT" panose="020B0602020104020603" pitchFamily="34" charset="0"/>
              </a:rPr>
              <a:t>nílim</a:t>
            </a:r>
            <a:r>
              <a:rPr lang="en-GB" sz="20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 ag </a:t>
            </a:r>
            <a:r>
              <a:rPr lang="en-GB" sz="2000" dirty="0" err="1" smtClean="0">
                <a:solidFill>
                  <a:prstClr val="white"/>
                </a:solidFill>
                <a:latin typeface="Tw Cen MT" panose="020B0602020104020603" pitchFamily="34" charset="0"/>
              </a:rPr>
              <a:t>iarraidh</a:t>
            </a:r>
            <a:r>
              <a:rPr lang="en-GB" sz="20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 an </a:t>
            </a:r>
            <a:r>
              <a:rPr lang="en-GB" sz="2000" dirty="0" err="1" smtClean="0">
                <a:solidFill>
                  <a:prstClr val="white"/>
                </a:solidFill>
                <a:latin typeface="Tw Cen MT" panose="020B0602020104020603" pitchFamily="34" charset="0"/>
              </a:rPr>
              <a:t>bruscar</a:t>
            </a:r>
            <a:r>
              <a:rPr lang="en-GB" sz="20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/>
            </a:r>
            <a:br>
              <a:rPr lang="ga-IE" sz="2000" dirty="0" smtClean="0">
                <a:solidFill>
                  <a:prstClr val="white"/>
                </a:solidFill>
                <a:latin typeface="Tw Cen MT" panose="020B0602020104020603" pitchFamily="34" charset="0"/>
              </a:rPr>
            </a:br>
            <a:r>
              <a:rPr lang="en-GB" sz="20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a </a:t>
            </a:r>
            <a:r>
              <a:rPr lang="en-GB" sz="2000" dirty="0" err="1" smtClean="0">
                <a:solidFill>
                  <a:prstClr val="white"/>
                </a:solidFill>
                <a:latin typeface="Tw Cen MT" panose="020B0602020104020603" pitchFamily="34" charset="0"/>
              </a:rPr>
              <a:t>thabhairt</a:t>
            </a:r>
            <a:r>
              <a:rPr lang="en-GB" sz="20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err="1" smtClean="0">
                <a:solidFill>
                  <a:prstClr val="white"/>
                </a:solidFill>
                <a:latin typeface="Tw Cen MT" panose="020B0602020104020603" pitchFamily="34" charset="0"/>
              </a:rPr>
              <a:t>abhaile</a:t>
            </a:r>
            <a:r>
              <a:rPr lang="en-GB" sz="20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err="1" smtClean="0">
                <a:solidFill>
                  <a:prstClr val="white"/>
                </a:solidFill>
                <a:latin typeface="Tw Cen MT" panose="020B0602020104020603" pitchFamily="34" charset="0"/>
              </a:rPr>
              <a:t>liom</a:t>
            </a:r>
            <a:r>
              <a:rPr lang="en-GB" sz="20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. </a:t>
            </a:r>
            <a:endParaRPr lang="en-GB" sz="2000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1020885" flipH="1">
            <a:off x="4983280" y="5746594"/>
            <a:ext cx="3309398" cy="49244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prstClr val="white"/>
                </a:solidFill>
                <a:latin typeface="Tw Cen MT" panose="020B0602020104020603" pitchFamily="34" charset="0"/>
              </a:rPr>
              <a:t>Cad a </a:t>
            </a:r>
            <a:r>
              <a:rPr lang="en-GB" sz="2600" dirty="0" err="1">
                <a:solidFill>
                  <a:prstClr val="white"/>
                </a:solidFill>
                <a:latin typeface="Tw Cen MT" panose="020B0602020104020603" pitchFamily="34" charset="0"/>
              </a:rPr>
              <a:t>cheapann</a:t>
            </a:r>
            <a:r>
              <a:rPr lang="en-GB" sz="2600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GB" sz="2600" dirty="0" err="1">
                <a:solidFill>
                  <a:prstClr val="white"/>
                </a:solidFill>
                <a:latin typeface="Tw Cen MT" panose="020B0602020104020603" pitchFamily="34" charset="0"/>
              </a:rPr>
              <a:t>tusa</a:t>
            </a:r>
            <a:r>
              <a:rPr lang="en-GB" sz="2600" dirty="0">
                <a:solidFill>
                  <a:prstClr val="white"/>
                </a:solidFill>
                <a:latin typeface="Tw Cen MT" panose="020B0602020104020603" pitchFamily="34" charset="0"/>
              </a:rPr>
              <a:t>?</a:t>
            </a:r>
            <a:endParaRPr lang="ga-IE" sz="2600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1020885" flipH="1">
            <a:off x="4025831" y="5546542"/>
            <a:ext cx="5072383" cy="8925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2600" dirty="0" err="1">
                <a:solidFill>
                  <a:prstClr val="white"/>
                </a:solidFill>
                <a:latin typeface="Tw Cen MT" panose="020B0602020104020603" pitchFamily="34" charset="0"/>
              </a:rPr>
              <a:t>Cén</a:t>
            </a:r>
            <a:r>
              <a:rPr lang="en-GB" sz="2600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GB" sz="2600" dirty="0" err="1">
                <a:solidFill>
                  <a:prstClr val="white"/>
                </a:solidFill>
                <a:latin typeface="Tw Cen MT" panose="020B0602020104020603" pitchFamily="34" charset="0"/>
              </a:rPr>
              <a:t>fáth</a:t>
            </a:r>
            <a:r>
              <a:rPr lang="en-GB" sz="2600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GB" sz="2600" dirty="0" err="1">
                <a:solidFill>
                  <a:prstClr val="white"/>
                </a:solidFill>
                <a:latin typeface="Tw Cen MT" panose="020B0602020104020603" pitchFamily="34" charset="0"/>
              </a:rPr>
              <a:t>ar</a:t>
            </a:r>
            <a:r>
              <a:rPr lang="en-GB" sz="2600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GB" sz="2600" dirty="0" err="1">
                <a:solidFill>
                  <a:prstClr val="white"/>
                </a:solidFill>
                <a:latin typeface="Tw Cen MT" panose="020B0602020104020603" pitchFamily="34" charset="0"/>
              </a:rPr>
              <a:t>caitheadh</a:t>
            </a:r>
            <a:r>
              <a:rPr lang="en-GB" sz="2600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GB" sz="2600" dirty="0" err="1">
                <a:solidFill>
                  <a:prstClr val="white"/>
                </a:solidFill>
                <a:latin typeface="Tw Cen MT" panose="020B0602020104020603" pitchFamily="34" charset="0"/>
              </a:rPr>
              <a:t>bruscar</a:t>
            </a:r>
            <a:r>
              <a:rPr lang="en-GB" sz="2600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GB" sz="2600" dirty="0" err="1">
                <a:solidFill>
                  <a:prstClr val="white"/>
                </a:solidFill>
                <a:latin typeface="Tw Cen MT" panose="020B0602020104020603" pitchFamily="34" charset="0"/>
              </a:rPr>
              <a:t>anseo</a:t>
            </a:r>
            <a:r>
              <a:rPr lang="en-GB" sz="2600" dirty="0">
                <a:solidFill>
                  <a:prstClr val="white"/>
                </a:solidFill>
                <a:latin typeface="Tw Cen MT" panose="020B0602020104020603" pitchFamily="34" charset="0"/>
              </a:rPr>
              <a:t>, </a:t>
            </a:r>
            <a:r>
              <a:rPr lang="en-GB" sz="2600" dirty="0" err="1">
                <a:solidFill>
                  <a:prstClr val="white"/>
                </a:solidFill>
                <a:latin typeface="Tw Cen MT" panose="020B0602020104020603" pitchFamily="34" charset="0"/>
              </a:rPr>
              <a:t>meas</a:t>
            </a:r>
            <a:r>
              <a:rPr lang="en-GB" sz="2600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GB" sz="2600" dirty="0" err="1">
                <a:solidFill>
                  <a:prstClr val="white"/>
                </a:solidFill>
                <a:latin typeface="Tw Cen MT" panose="020B0602020104020603" pitchFamily="34" charset="0"/>
              </a:rPr>
              <a:t>tú</a:t>
            </a:r>
            <a:r>
              <a:rPr lang="en-GB" sz="2600" dirty="0">
                <a:solidFill>
                  <a:prstClr val="white"/>
                </a:solidFill>
                <a:latin typeface="Tw Cen MT" panose="020B0602020104020603" pitchFamily="34" charset="0"/>
              </a:rPr>
              <a:t>?</a:t>
            </a:r>
            <a:endParaRPr lang="ga-IE" sz="2600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Oval Callout 13"/>
          <p:cNvSpPr/>
          <p:nvPr/>
        </p:nvSpPr>
        <p:spPr>
          <a:xfrm rot="190770">
            <a:off x="1515262" y="3470758"/>
            <a:ext cx="2602177" cy="1448492"/>
          </a:xfrm>
          <a:prstGeom prst="wedgeEllipseCallout">
            <a:avLst>
              <a:gd name="adj1" fmla="val -59175"/>
              <a:gd name="adj2" fmla="val 334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prstClr val="white"/>
                </a:solidFill>
                <a:latin typeface="Tw Cen MT" panose="020B0602020104020603" pitchFamily="34" charset="0"/>
              </a:rPr>
              <a:t>Chaith</a:t>
            </a:r>
            <a:r>
              <a:rPr lang="en-GB" sz="2000" dirty="0">
                <a:solidFill>
                  <a:prstClr val="white"/>
                </a:solidFill>
                <a:latin typeface="Tw Cen MT" panose="020B0602020104020603" pitchFamily="34" charset="0"/>
              </a:rPr>
              <a:t> me </a:t>
            </a:r>
            <a:r>
              <a:rPr lang="en-GB" sz="2000" dirty="0" err="1">
                <a:solidFill>
                  <a:prstClr val="white"/>
                </a:solidFill>
                <a:latin typeface="Tw Cen MT" panose="020B0602020104020603" pitchFamily="34" charset="0"/>
              </a:rPr>
              <a:t>bruscar</a:t>
            </a:r>
            <a:r>
              <a:rPr lang="en-GB" sz="2000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err="1" smtClean="0">
                <a:solidFill>
                  <a:prstClr val="white"/>
                </a:solidFill>
                <a:latin typeface="Tw Cen MT" panose="020B0602020104020603" pitchFamily="34" charset="0"/>
              </a:rPr>
              <a:t>ann</a:t>
            </a:r>
            <a:r>
              <a:rPr lang="en-GB" sz="20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err="1" smtClean="0">
                <a:solidFill>
                  <a:prstClr val="white"/>
                </a:solidFill>
                <a:latin typeface="Tw Cen MT" panose="020B0602020104020603" pitchFamily="34" charset="0"/>
              </a:rPr>
              <a:t>gan</a:t>
            </a:r>
            <a:r>
              <a:rPr lang="en-GB" sz="20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err="1" smtClean="0">
                <a:solidFill>
                  <a:prstClr val="white"/>
                </a:solidFill>
                <a:latin typeface="Tw Cen MT" panose="020B0602020104020603" pitchFamily="34" charset="0"/>
              </a:rPr>
              <a:t>smaoineamh</a:t>
            </a:r>
            <a:r>
              <a:rPr lang="en-GB" sz="2000" dirty="0">
                <a:solidFill>
                  <a:prstClr val="white"/>
                </a:solidFill>
                <a:latin typeface="Tw Cen MT" panose="020B0602020104020603" pitchFamily="34" charset="0"/>
              </a:rPr>
              <a:t>.  </a:t>
            </a:r>
          </a:p>
        </p:txBody>
      </p:sp>
      <p:sp>
        <p:nvSpPr>
          <p:cNvPr id="15" name="Oval Callout 14"/>
          <p:cNvSpPr/>
          <p:nvPr/>
        </p:nvSpPr>
        <p:spPr>
          <a:xfrm rot="190770">
            <a:off x="4868505" y="267753"/>
            <a:ext cx="2112488" cy="1647927"/>
          </a:xfrm>
          <a:prstGeom prst="wedgeEllipseCallout">
            <a:avLst>
              <a:gd name="adj1" fmla="val 79064"/>
              <a:gd name="adj2" fmla="val 219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prstClr val="white"/>
                </a:solidFill>
                <a:latin typeface="Tw Cen MT" panose="020B0602020104020603" pitchFamily="34" charset="0"/>
              </a:rPr>
              <a:t>Bhí</a:t>
            </a:r>
            <a:r>
              <a:rPr lang="en-GB" sz="2000" dirty="0">
                <a:solidFill>
                  <a:prstClr val="white"/>
                </a:solidFill>
                <a:latin typeface="Tw Cen MT" panose="020B0602020104020603" pitchFamily="34" charset="0"/>
              </a:rPr>
              <a:t> an </a:t>
            </a:r>
            <a:r>
              <a:rPr lang="en-GB" sz="2000" dirty="0" err="1">
                <a:solidFill>
                  <a:prstClr val="white"/>
                </a:solidFill>
                <a:latin typeface="Tw Cen MT" panose="020B0602020104020603" pitchFamily="34" charset="0"/>
              </a:rPr>
              <a:t>áit</a:t>
            </a:r>
            <a:r>
              <a:rPr lang="en-GB" sz="2000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err="1">
                <a:solidFill>
                  <a:prstClr val="white"/>
                </a:solidFill>
                <a:latin typeface="Tw Cen MT" panose="020B0602020104020603" pitchFamily="34" charset="0"/>
              </a:rPr>
              <a:t>salach</a:t>
            </a:r>
            <a:r>
              <a:rPr lang="en-GB" sz="2000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err="1">
                <a:solidFill>
                  <a:prstClr val="white"/>
                </a:solidFill>
                <a:latin typeface="Tw Cen MT" panose="020B0602020104020603" pitchFamily="34" charset="0"/>
              </a:rPr>
              <a:t>cheana</a:t>
            </a:r>
            <a:r>
              <a:rPr lang="en-GB" sz="2000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f</a:t>
            </a:r>
            <a:r>
              <a:rPr lang="ga-IE" sz="20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é</a:t>
            </a:r>
            <a:r>
              <a:rPr lang="en-GB" sz="20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in </a:t>
            </a:r>
            <a:r>
              <a:rPr lang="en-GB" sz="2000" dirty="0">
                <a:solidFill>
                  <a:prstClr val="white"/>
                </a:solidFill>
                <a:latin typeface="Tw Cen MT" panose="020B0602020104020603" pitchFamily="34" charset="0"/>
              </a:rPr>
              <a:t>– is </a:t>
            </a:r>
            <a:r>
              <a:rPr lang="en-GB" sz="2000" dirty="0" err="1">
                <a:solidFill>
                  <a:prstClr val="white"/>
                </a:solidFill>
                <a:latin typeface="Tw Cen MT" panose="020B0602020104020603" pitchFamily="34" charset="0"/>
              </a:rPr>
              <a:t>cuma</a:t>
            </a:r>
            <a:r>
              <a:rPr lang="en-GB" sz="2000" dirty="0">
                <a:solidFill>
                  <a:prstClr val="white"/>
                </a:solidFill>
                <a:latin typeface="Tw Cen MT" panose="020B0602020104020603" pitchFamily="34" charset="0"/>
              </a:rPr>
              <a:t> cur leis. </a:t>
            </a: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24" b="96213" l="9826" r="8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16216" y="80691"/>
            <a:ext cx="4059388" cy="405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95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 animBg="1"/>
      <p:bldP spid="13" grpId="0" animBg="1"/>
      <p:bldP spid="11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14632" y="927424"/>
            <a:ext cx="784887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3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Cliceáil ar an nasc thíos chun féachaint </a:t>
            </a:r>
            <a:r>
              <a:rPr lang="ga-IE" sz="3000" dirty="0">
                <a:solidFill>
                  <a:prstClr val="black"/>
                </a:solidFill>
                <a:latin typeface="Tw Cen MT" panose="020B0602020104020603" pitchFamily="34" charset="0"/>
              </a:rPr>
              <a:t>ar fhíseán faoin </a:t>
            </a:r>
            <a:r>
              <a:rPr lang="ga-IE" sz="3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m</a:t>
            </a:r>
            <a:r>
              <a:rPr lang="en-IE" sz="30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bruscar</a:t>
            </a:r>
            <a:r>
              <a:rPr lang="en-GB" sz="3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:</a:t>
            </a:r>
            <a:endParaRPr lang="en-GB" sz="30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endParaRPr lang="en-GB" sz="3000" dirty="0">
              <a:solidFill>
                <a:prstClr val="black"/>
              </a:solidFill>
              <a:latin typeface="Tw Cen MT" panose="020B0602020104020603" pitchFamily="34" charset="0"/>
              <a:hlinkClick r:id="rId3"/>
            </a:endParaRPr>
          </a:p>
          <a:p>
            <a:r>
              <a:rPr lang="en-GB" sz="3000" dirty="0">
                <a:solidFill>
                  <a:prstClr val="black"/>
                </a:solidFill>
                <a:latin typeface="Tw Cen MT" panose="020B0602020104020603" pitchFamily="34" charset="0"/>
                <a:hlinkClick r:id="rId3"/>
              </a:rPr>
              <a:t>http://www.leavenotraceschools.org/waste-watch.php</a:t>
            </a:r>
            <a:r>
              <a:rPr lang="en-GB" sz="3000" dirty="0">
                <a:solidFill>
                  <a:prstClr val="black"/>
                </a:solidFill>
                <a:latin typeface="Tw Cen MT" panose="020B0602020104020603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91066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62059" y="5953415"/>
            <a:ext cx="66698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prstClr val="black"/>
                </a:solidFill>
                <a:latin typeface="Tw Cen MT" panose="020B0602020104020603" pitchFamily="34" charset="0"/>
              </a:rPr>
              <a:t>Cad is </a:t>
            </a:r>
            <a:r>
              <a:rPr lang="ga-IE" altLang="en-US" sz="2800" dirty="0">
                <a:solidFill>
                  <a:prstClr val="black"/>
                </a:solidFill>
                <a:latin typeface="Tw Cen MT" panose="020B0602020104020603" pitchFamily="34" charset="0"/>
              </a:rPr>
              <a:t>féidir leatsa a dhéanamh</a:t>
            </a:r>
            <a:r>
              <a:rPr lang="en-US" altLang="en-US" sz="2800" dirty="0">
                <a:solidFill>
                  <a:prstClr val="black"/>
                </a:solidFill>
                <a:latin typeface="Tw Cen MT" panose="020B0602020104020603" pitchFamily="34" charset="0"/>
              </a:rPr>
              <a:t>?</a:t>
            </a:r>
            <a:endParaRPr lang="en-IE" altLang="en-US" sz="28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8029" y="205059"/>
            <a:ext cx="85909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ga-IE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Níl aon cheist faoi ach go ndéanann bruscar an-dochar don timpeallacht. Ba cheart dúinn cosc a chur leis. </a:t>
            </a:r>
            <a:endParaRPr lang="ga-IE" sz="28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98547" y="1211503"/>
            <a:ext cx="500380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11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20" b="95288" l="3775" r="94859">
                        <a14:foregroundMark x1="19920" y1="14585" x2="19920" y2="14585"/>
                        <a14:foregroundMark x1="24418" y1="35826" x2="24418" y2="35826"/>
                        <a14:foregroundMark x1="79277" y1="74420" x2="79277" y2="74420"/>
                        <a14:foregroundMark x1="78554" y1="73224" x2="78554" y2="73224"/>
                        <a14:foregroundMark x1="78554" y1="74420" x2="77671" y2="69484"/>
                        <a14:foregroundMark x1="78554" y1="76290" x2="78554" y2="76290"/>
                        <a14:foregroundMark x1="80000" y1="53478" x2="80000" y2="53478"/>
                        <a14:foregroundMark x1="79277" y1="56769" x2="76225" y2="52057"/>
                        <a14:foregroundMark x1="86586" y1="56769" x2="86586" y2="56769"/>
                        <a14:foregroundMark x1="63052" y1="56245" x2="63052" y2="56245"/>
                        <a14:foregroundMark x1="78313" y1="69933" x2="78313" y2="69933"/>
                        <a14:foregroundMark x1="45863" y1="55797" x2="45863" y2="55797"/>
                        <a14:foregroundMark x1="27711" y1="54600" x2="27711" y2="54600"/>
                        <a14:foregroundMark x1="18072" y1="55572" x2="18072" y2="55572"/>
                        <a14:foregroundMark x1="29398" y1="52730" x2="29398" y2="52730"/>
                        <a14:foregroundMark x1="23339" y1="7558" x2="74086" y2="7724"/>
                        <a14:foregroundMark x1="27326" y1="50166" x2="31561" y2="58887"/>
                        <a14:foregroundMark x1="17608" y1="51246" x2="21429" y2="58721"/>
                        <a14:foregroundMark x1="44518" y1="51993" x2="44269" y2="58389"/>
                        <a14:foregroundMark x1="62625" y1="50831" x2="66196" y2="57973"/>
                        <a14:foregroundMark x1="83970" y1="50831" x2="88206" y2="57641"/>
                        <a14:backgroundMark x1="84257" y1="74420" x2="84257" y2="74420"/>
                        <a14:backgroundMark x1="36225" y1="73672" x2="36225" y2="73672"/>
                        <a14:backgroundMark x1="21847" y1="75617" x2="21847" y2="75617"/>
                        <a14:backgroundMark x1="22169" y1="74645" x2="22169" y2="74645"/>
                        <a14:backgroundMark x1="22088" y1="75692" x2="22410" y2="74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58686" y="1343808"/>
            <a:ext cx="5004000" cy="50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98029" y="205059"/>
            <a:ext cx="85909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</a:rPr>
              <a:t>D’fhéadfá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</a:rPr>
              <a:t>feachtas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</a:rPr>
              <a:t> in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</a:rPr>
              <a:t>aghaidh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</a:rPr>
              <a:t> an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</a:rPr>
              <a:t>bhruscair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ga-IE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/>
            </a:r>
            <a:br>
              <a:rPr lang="ga-IE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en-GB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a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</a:rPr>
              <a:t>chur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GB" sz="28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ar</a:t>
            </a:r>
            <a:r>
              <a:rPr lang="en-GB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</a:rPr>
              <a:t>bun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</a:rPr>
              <a:t>sa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</a:rPr>
              <a:t>scoil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</a:rPr>
              <a:t>.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60690" y="1836508"/>
            <a:ext cx="2844000" cy="104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solidFill>
                  <a:prstClr val="black"/>
                </a:solidFill>
                <a:latin typeface="Gill Sans Nova Ultra Bold" panose="020B0B02020104020203" pitchFamily="34" charset="0"/>
              </a:rPr>
              <a:t>Ná</a:t>
            </a:r>
            <a:r>
              <a:rPr lang="en-GB" sz="3200" dirty="0">
                <a:solidFill>
                  <a:prstClr val="black"/>
                </a:solidFill>
                <a:latin typeface="Gill Sans Nova Ultra Bold" panose="020B0B02020104020203" pitchFamily="34" charset="0"/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  <a:latin typeface="Gill Sans Nova Ultra Bold" panose="020B0B02020104020203" pitchFamily="34" charset="0"/>
              </a:rPr>
              <a:t>Cait</a:t>
            </a:r>
            <a:r>
              <a:rPr lang="ga-IE" sz="3200" dirty="0" err="1" smtClean="0">
                <a:solidFill>
                  <a:prstClr val="black"/>
                </a:solidFill>
                <a:latin typeface="Gill Sans Nova Ultra Bold" panose="020B0B02020104020203" pitchFamily="34" charset="0"/>
              </a:rPr>
              <a:t>ear</a:t>
            </a:r>
            <a:r>
              <a:rPr lang="en-GB" sz="3200" dirty="0" smtClean="0">
                <a:solidFill>
                  <a:prstClr val="black"/>
                </a:solidFill>
                <a:latin typeface="Gill Sans Nova Ultra Bold" panose="020B0B02020104020203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Gill Sans Nova Ultra Bold" panose="020B0B02020104020203" pitchFamily="34" charset="0"/>
              </a:rPr>
              <a:t>Bruscar</a:t>
            </a:r>
            <a:endParaRPr lang="en-GB" sz="3200" dirty="0">
              <a:solidFill>
                <a:prstClr val="black"/>
              </a:solidFill>
              <a:latin typeface="Gill Sans Nova Ultra Bold" panose="020B0B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62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555776" y="395461"/>
            <a:ext cx="633670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6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Labhair amach faoi bhruscar agus </a:t>
            </a:r>
            <a:br>
              <a:rPr lang="ga-IE" sz="2600" dirty="0" smtClean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sz="26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faoin dochar a dhéanann sé. D’fhéadfá taispeántas sleamhnán a chur le chéile </a:t>
            </a:r>
            <a:br>
              <a:rPr lang="ga-IE" sz="2600" dirty="0" smtClean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sz="26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le taispeáint i ranganna eile sa scoil. </a:t>
            </a:r>
            <a:endParaRPr lang="ga-IE" sz="26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graphicFrame>
        <p:nvGraphicFramePr>
          <p:cNvPr id="4" name="Léaráid 3"/>
          <p:cNvGraphicFramePr/>
          <p:nvPr/>
        </p:nvGraphicFramePr>
        <p:xfrm>
          <a:off x="238113" y="154587"/>
          <a:ext cx="2174517" cy="2174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09" b="96306" l="4610" r="93617">
                        <a14:foregroundMark x1="28191" y1="34395" x2="28191" y2="34395"/>
                        <a14:foregroundMark x1="29255" y1="37070" x2="29255" y2="51083"/>
                        <a14:foregroundMark x1="17730" y1="25096" x2="17730" y2="25096"/>
                        <a14:foregroundMark x1="22518" y1="24076" x2="22518" y2="24076"/>
                        <a14:foregroundMark x1="29787" y1="24076" x2="29787" y2="24076"/>
                        <a14:foregroundMark x1="36525" y1="28153" x2="42730" y2="36561"/>
                        <a14:foregroundMark x1="34929" y1="43312" x2="34929" y2="43312"/>
                        <a14:foregroundMark x1="32270" y1="33885" x2="32270" y2="33885"/>
                        <a14:foregroundMark x1="34929" y1="45860" x2="34929" y2="45860"/>
                        <a14:foregroundMark x1="34397" y1="23057" x2="18262" y2="51592"/>
                        <a14:foregroundMark x1="13652" y1="45350" x2="13652" y2="45350"/>
                        <a14:foregroundMark x1="10993" y1="41146" x2="10993" y2="41146"/>
                        <a14:foregroundMark x1="10461" y1="38089" x2="43262" y2="37070"/>
                        <a14:foregroundMark x1="14007" y1="31210" x2="14007" y2="31210"/>
                        <a14:foregroundMark x1="14007" y1="29554" x2="14007" y2="29554"/>
                        <a14:foregroundMark x1="14007" y1="28408" x2="14007" y2="28408"/>
                        <a14:foregroundMark x1="15957" y1="27006" x2="15957" y2="27006"/>
                        <a14:foregroundMark x1="20922" y1="23567" x2="20922" y2="23567"/>
                        <a14:foregroundMark x1="15603" y1="29045" x2="15603" y2="29045"/>
                        <a14:foregroundMark x1="11170" y1="33503" x2="11170" y2="33503"/>
                        <a14:foregroundMark x1="10638" y1="36051" x2="10638" y2="36051"/>
                        <a14:foregroundMark x1="8688" y1="38471" x2="8688" y2="38471"/>
                        <a14:foregroundMark x1="12234" y1="43057" x2="12234" y2="43057"/>
                        <a14:foregroundMark x1="15426" y1="49554" x2="15426" y2="49554"/>
                        <a14:foregroundMark x1="17021" y1="53376" x2="17021" y2="53376"/>
                        <a14:foregroundMark x1="18440" y1="54140" x2="18440" y2="54140"/>
                        <a14:foregroundMark x1="21809" y1="53121" x2="21809" y2="53121"/>
                        <a14:foregroundMark x1="26950" y1="54140" x2="26950" y2="54140"/>
                        <a14:foregroundMark x1="26950" y1="53503" x2="26950" y2="53503"/>
                        <a14:foregroundMark x1="28546" y1="52994" x2="28546" y2="52994"/>
                        <a14:foregroundMark x1="30851" y1="52739" x2="30851" y2="52739"/>
                        <a14:foregroundMark x1="32624" y1="54013" x2="35461" y2="53376"/>
                        <a14:foregroundMark x1="32979" y1="54140" x2="18085" y2="53758"/>
                        <a14:foregroundMark x1="18085" y1="54013" x2="8333" y2="37962"/>
                        <a14:foregroundMark x1="8511" y1="38089" x2="17199" y2="22675"/>
                        <a14:foregroundMark x1="17730" y1="23057" x2="35461" y2="22548"/>
                        <a14:foregroundMark x1="35638" y1="23567" x2="43972" y2="37070"/>
                        <a14:foregroundMark x1="35993" y1="50955" x2="43440" y2="38344"/>
                        <a14:foregroundMark x1="17199" y1="50955" x2="9397" y2="37070"/>
                        <a14:foregroundMark x1="35638" y1="53121" x2="38475" y2="48535"/>
                        <a14:foregroundMark x1="22872" y1="28790" x2="22872" y2="28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518" y="2410847"/>
            <a:ext cx="2345672" cy="234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8667" y="188640"/>
            <a:ext cx="85632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a-IE" sz="1050" dirty="0" smtClean="0">
                <a:solidFill>
                  <a:schemeClr val="bg1"/>
                </a:solidFill>
                <a:latin typeface="Gill Sans Nova Ultra Bold" panose="020B0B02020104020203" pitchFamily="34" charset="0"/>
              </a:rPr>
              <a:t>Bruscar</a:t>
            </a:r>
            <a:endParaRPr lang="ga-IE" sz="900" dirty="0">
              <a:solidFill>
                <a:schemeClr val="bg1"/>
              </a:solidFill>
              <a:latin typeface="Gill Sans Nova Ultra Bold" panose="020B0B02020104020203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555775" y="4933456"/>
            <a:ext cx="658822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6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Tabhair cuairt gan choinne ar sheomra ranga </a:t>
            </a:r>
            <a:br>
              <a:rPr lang="ga-IE" sz="2600" dirty="0" smtClean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sz="26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sa scoil chun suirbhé bruscair a dhéanamh. </a:t>
            </a:r>
            <a:br>
              <a:rPr lang="ga-IE" sz="2600" dirty="0" smtClean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sz="26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Tá seicliosta ar leathanach 24 i do leabhar oibre. </a:t>
            </a:r>
            <a:endParaRPr lang="ga-IE" sz="26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596253" y="2537243"/>
            <a:ext cx="633670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6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Ceap maoir bhruscair. Cuirfidh siad comhairle ar dhaltaí eile gan bruscar </a:t>
            </a:r>
            <a:br>
              <a:rPr lang="ga-IE" sz="2600" dirty="0" smtClean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sz="26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a chaitheamh uathu agus déanfaidh siad cinnte de nach mbíonn bruscar sna ranganna ná sa chlós.</a:t>
            </a:r>
            <a:endParaRPr lang="ga-IE" sz="26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813" y="3025814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white"/>
                </a:solidFill>
              </a:rPr>
              <a:t>X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4493" y="4813705"/>
            <a:ext cx="2212681" cy="193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80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1" grpId="0"/>
      <p:bldP spid="13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352" y="1376988"/>
            <a:ext cx="888990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Oibrígí in bhur ngrúpaí </a:t>
            </a:r>
            <a:b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beaga agus bíodh limistéar</a:t>
            </a:r>
            <a:b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faoi leith ag gach grúpa.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Caithigí lámhainní mura </a:t>
            </a:r>
            <a:b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bhfuil gléas tógála bruscair</a:t>
            </a:r>
            <a: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b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agaibh.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Coinnígí cuntas ar an mbruscar. </a:t>
            </a:r>
            <a:b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Tá seicliosta ar leathanach 25 </a:t>
            </a:r>
            <a:b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den leabhar oibre.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Ná cuirigí lámh ar rud ar bith míshláintiúil ar nós cac madra, bindealáin nó steallaire.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Ná cuirigí lámh ar ghloine briste nó ar aon rud atá géar.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Abair le múinteoir má thagann sibh ar aon rud contúirteach.</a:t>
            </a:r>
            <a:endParaRPr lang="ga-IE" sz="24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 rot="21376874">
            <a:off x="11874" y="281537"/>
            <a:ext cx="86306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ga-IE" sz="36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Eagraígí Lá Glantacháin Timpeall na Scoile!</a:t>
            </a:r>
            <a:endParaRPr lang="en-GB" sz="3600" dirty="0">
              <a:solidFill>
                <a:prstClr val="black"/>
              </a:solidFill>
              <a:latin typeface="Berlin Sans FB" panose="020E0602020502020306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98760" y="1485052"/>
            <a:ext cx="4465728" cy="297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2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spect="1"/>
          </p:cNvSpPr>
          <p:nvPr/>
        </p:nvSpPr>
        <p:spPr>
          <a:xfrm>
            <a:off x="3392920" y="146596"/>
            <a:ext cx="5752816" cy="6624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4546" y="373432"/>
            <a:ext cx="4729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prstClr val="black"/>
                </a:solidFill>
                <a:latin typeface="Gill Sans Nova Ultra Bold" panose="020B0B02020104020203" pitchFamily="34" charset="0"/>
              </a:rPr>
              <a:t>Bruscar</a:t>
            </a:r>
            <a:r>
              <a:rPr lang="en-GB" sz="3600" dirty="0">
                <a:solidFill>
                  <a:prstClr val="black"/>
                </a:solidFill>
                <a:latin typeface="Gill Sans Nova Ultra Bold" panose="020B0B02020104020203" pitchFamily="34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Gill Sans Nova Ultra Bold" panose="020B0B02020104020203" pitchFamily="34" charset="0"/>
              </a:rPr>
              <a:t>Gránna</a:t>
            </a:r>
            <a:endParaRPr lang="en-GB" sz="3600" dirty="0">
              <a:solidFill>
                <a:prstClr val="black"/>
              </a:solidFill>
              <a:latin typeface="Gill Sans Nova Ultra Bold" panose="020B0B02020104020203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9910" y="2382559"/>
            <a:ext cx="3235946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Glac grianghraif de bhruscar sa cheantar nó i gclós na scoile agus cuir ar taispeáint </a:t>
            </a:r>
            <a:br>
              <a:rPr lang="ga-IE" sz="2600" dirty="0" smtClean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sz="26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timpeall na scoile iad.</a:t>
            </a:r>
            <a:endParaRPr lang="ga-IE" sz="26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744824">
            <a:off x="6463925" y="4402772"/>
            <a:ext cx="2160861" cy="19460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72753" y="1409551"/>
            <a:ext cx="2160351" cy="19460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34872">
            <a:off x="6558341" y="1836858"/>
            <a:ext cx="2158613" cy="19460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34872">
            <a:off x="3750023" y="3901144"/>
            <a:ext cx="2159992" cy="19460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38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spect="1"/>
          </p:cNvSpPr>
          <p:nvPr/>
        </p:nvSpPr>
        <p:spPr>
          <a:xfrm>
            <a:off x="3995938" y="260648"/>
            <a:ext cx="4877617" cy="6432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25739" y="1589904"/>
            <a:ext cx="4233489" cy="49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631" y="404668"/>
            <a:ext cx="4446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solidFill>
                  <a:prstClr val="black"/>
                </a:solidFill>
                <a:latin typeface="Gill Sans Nova Ultra Bold" panose="020B0B02020104020203" pitchFamily="34" charset="0"/>
              </a:rPr>
              <a:t>Bruscar</a:t>
            </a:r>
            <a:r>
              <a:rPr lang="en-GB" sz="3600" dirty="0">
                <a:solidFill>
                  <a:prstClr val="black"/>
                </a:solidFill>
                <a:latin typeface="Gill Sans Nova Ultra Bold" panose="020B0B02020104020203" pitchFamily="34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Gill Sans Nova Ultra Bold" panose="020B0B02020104020203" pitchFamily="34" charset="0"/>
              </a:rPr>
              <a:t>Bréan</a:t>
            </a:r>
            <a:endParaRPr lang="en-GB" sz="3600" dirty="0">
              <a:solidFill>
                <a:prstClr val="black"/>
              </a:solidFill>
              <a:latin typeface="Gill Sans Nova Ultra Bold" panose="020B0B02020104020203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9514" y="2132860"/>
            <a:ext cx="381642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</a:rPr>
              <a:t>Dear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</a:rPr>
              <a:t>póstaeir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</a:rPr>
              <a:t>agus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GB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/>
            </a:r>
            <a:br>
              <a:rPr lang="en-GB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en-GB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cum 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</a:rPr>
              <a:t>mana in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</a:rPr>
              <a:t>aghaidh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GB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/>
            </a:r>
            <a:br>
              <a:rPr lang="en-GB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en-GB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an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</a:rPr>
              <a:t>bhruscair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</a:rPr>
              <a:t>.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</a:rPr>
              <a:t>Croch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</a:rPr>
              <a:t>timpeall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</a:rPr>
              <a:t>na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</a:rPr>
              <a:t>scoile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</a:rPr>
              <a:t>iad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</a:rPr>
              <a:t>.  </a:t>
            </a:r>
          </a:p>
        </p:txBody>
      </p:sp>
      <p:sp>
        <p:nvSpPr>
          <p:cNvPr id="6" name="TextBox 5"/>
          <p:cNvSpPr txBox="1"/>
          <p:nvPr/>
        </p:nvSpPr>
        <p:spPr>
          <a:xfrm rot="21020885" flipH="1">
            <a:off x="205653" y="5075229"/>
            <a:ext cx="3636000" cy="8925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prstClr val="white"/>
                </a:solidFill>
                <a:latin typeface="Tw Cen MT" panose="020B0602020104020603" pitchFamily="34" charset="0"/>
              </a:rPr>
              <a:t>An </a:t>
            </a:r>
            <a:r>
              <a:rPr lang="en-GB" sz="2600" dirty="0" err="1">
                <a:solidFill>
                  <a:prstClr val="white"/>
                </a:solidFill>
                <a:latin typeface="Tw Cen MT" panose="020B0602020104020603" pitchFamily="34" charset="0"/>
              </a:rPr>
              <a:t>bhfuil</a:t>
            </a:r>
            <a:r>
              <a:rPr lang="en-GB" sz="2600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GB" sz="2600" dirty="0" err="1">
                <a:solidFill>
                  <a:prstClr val="white"/>
                </a:solidFill>
                <a:latin typeface="Tw Cen MT" panose="020B0602020104020603" pitchFamily="34" charset="0"/>
              </a:rPr>
              <a:t>aon</a:t>
            </a:r>
            <a:r>
              <a:rPr lang="en-GB" sz="2600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solidFill>
                  <a:prstClr val="white"/>
                </a:solidFill>
                <a:latin typeface="Tw Cen MT" panose="020B0602020104020603" pitchFamily="34" charset="0"/>
              </a:rPr>
              <a:t>smaoin</a:t>
            </a:r>
            <a:r>
              <a:rPr lang="ga-IE" sz="2600" dirty="0" err="1" smtClean="0">
                <a:solidFill>
                  <a:prstClr val="white"/>
                </a:solidFill>
                <a:latin typeface="Tw Cen MT" panose="020B0602020104020603" pitchFamily="34" charset="0"/>
              </a:rPr>
              <a:t>eamh</a:t>
            </a:r>
            <a:r>
              <a:rPr lang="en-GB" sz="26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solidFill>
                  <a:prstClr val="white"/>
                </a:solidFill>
                <a:latin typeface="Tw Cen MT" panose="020B0602020104020603" pitchFamily="34" charset="0"/>
              </a:rPr>
              <a:t>eile</a:t>
            </a:r>
            <a:r>
              <a:rPr lang="en-GB" sz="26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solidFill>
                  <a:prstClr val="white"/>
                </a:solidFill>
                <a:latin typeface="Tw Cen MT" panose="020B0602020104020603" pitchFamily="34" charset="0"/>
              </a:rPr>
              <a:t>aga</a:t>
            </a:r>
            <a:r>
              <a:rPr lang="ga-IE" sz="26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t</a:t>
            </a:r>
            <a:r>
              <a:rPr lang="en-GB" sz="26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?</a:t>
            </a:r>
            <a:endParaRPr lang="ga-IE" sz="2600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14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631686"/>
            <a:ext cx="828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Tuilleadh eolais:</a:t>
            </a:r>
          </a:p>
          <a:p>
            <a:r>
              <a:rPr lang="en-GB" sz="2800" dirty="0" smtClean="0">
                <a:solidFill>
                  <a:prstClr val="black"/>
                </a:solidFill>
                <a:latin typeface="Tw Cen MT" panose="020B0602020104020603" pitchFamily="34" charset="0"/>
                <a:hlinkClick r:id="rId2"/>
              </a:rPr>
              <a:t>http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hlinkClick r:id="rId2"/>
              </a:rPr>
              <a:t>://www.askaboutireland.ie/learning-zone/primary-students/5th-+-6th-class/5th-+-6th-class-environme/how-to-solve-it/litter-and-waste/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</a:rPr>
              <a:t>  </a:t>
            </a:r>
            <a:endParaRPr lang="en-GB" sz="2800" dirty="0" smtClean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endParaRPr lang="en-GB" sz="2800" dirty="0" smtClean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hlinkClick r:id="rId3"/>
              </a:rPr>
              <a:t>http://www.litteraction.org.uk/images/Whole%20School%20Litter%20Campaign%20pack.pdf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</a:rPr>
              <a:t>    </a:t>
            </a:r>
            <a:endParaRPr lang="en-GB" sz="2800" b="1" dirty="0" smtClean="0">
              <a:solidFill>
                <a:srgbClr val="FF0000"/>
              </a:solidFill>
              <a:latin typeface="Tw Cen MT" panose="020B0602020104020603" pitchFamily="34" charset="0"/>
            </a:endParaRPr>
          </a:p>
          <a:p>
            <a:endParaRPr lang="en-GB" sz="28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hlinkClick r:id="rId4"/>
              </a:rPr>
              <a:t>http://www.leavenotraceschools.org/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</a:rPr>
              <a:t>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600" y="3531610"/>
            <a:ext cx="665945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6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2" y="4768813"/>
            <a:ext cx="1847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26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3" y="2123708"/>
            <a:ext cx="6562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7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601395" y="2636838"/>
            <a:ext cx="594121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4400" dirty="0">
                <a:solidFill>
                  <a:prstClr val="black"/>
                </a:solidFill>
                <a:latin typeface="Berlin Sans FB" panose="020E0602020502020306" pitchFamily="34" charset="0"/>
              </a:rPr>
              <a:t>Cad is </a:t>
            </a:r>
            <a:r>
              <a:rPr lang="en-IE" sz="4400" dirty="0" err="1">
                <a:solidFill>
                  <a:prstClr val="black"/>
                </a:solidFill>
                <a:latin typeface="Berlin Sans FB" panose="020E0602020502020306" pitchFamily="34" charset="0"/>
              </a:rPr>
              <a:t>bruscar</a:t>
            </a:r>
            <a:r>
              <a:rPr lang="ga-IE" sz="4400" dirty="0">
                <a:solidFill>
                  <a:prstClr val="black"/>
                </a:solidFill>
                <a:latin typeface="Berlin Sans FB" panose="020E0602020502020306" pitchFamily="34" charset="0"/>
              </a:rPr>
              <a:t> ann</a:t>
            </a:r>
            <a:r>
              <a:rPr lang="en-IE" sz="4400" dirty="0">
                <a:solidFill>
                  <a:prstClr val="black"/>
                </a:solidFill>
                <a:latin typeface="Berlin Sans FB" panose="020E0602020502020306" pitchFamily="34" charset="0"/>
              </a:rPr>
              <a:t>?</a:t>
            </a:r>
            <a:endParaRPr lang="en-GB" sz="4400" dirty="0">
              <a:solidFill>
                <a:prstClr val="black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19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085102"/>
          </a:xfrm>
          <a:ln>
            <a:noFill/>
          </a:ln>
        </p:spPr>
        <p:txBody>
          <a:bodyPr>
            <a:normAutofit/>
          </a:bodyPr>
          <a:lstStyle/>
          <a:p>
            <a:r>
              <a:rPr lang="ga-IE" altLang="ga-IE" sz="24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Íomhánna</a:t>
            </a:r>
            <a:r>
              <a:rPr lang="ga-IE" altLang="ga-IE" sz="2400" b="1" dirty="0">
                <a:solidFill>
                  <a:prstClr val="black"/>
                </a:solidFill>
                <a:latin typeface="Tw Cen MT" panose="020B0602020104020603" pitchFamily="34" charset="0"/>
              </a:rPr>
              <a:t/>
            </a:r>
            <a:br>
              <a:rPr lang="ga-IE" altLang="ga-IE" sz="2400" b="1" dirty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altLang="ga-IE" sz="24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‘</a:t>
            </a:r>
            <a:r>
              <a:rPr lang="en-US" sz="2400" dirty="0" smtClean="0">
                <a:latin typeface="Tw Cen MT" panose="020B0602020104020603" pitchFamily="34" charset="0"/>
              </a:rPr>
              <a:t>Rescued </a:t>
            </a:r>
            <a:r>
              <a:rPr lang="en-US" sz="2400" dirty="0">
                <a:latin typeface="Tw Cen MT" panose="020B0602020104020603" pitchFamily="34" charset="0"/>
              </a:rPr>
              <a:t>Harbor Seal, is captured and nursed back to </a:t>
            </a:r>
            <a:r>
              <a:rPr lang="en-US" sz="2400" dirty="0" smtClean="0">
                <a:latin typeface="Tw Cen MT" panose="020B0602020104020603" pitchFamily="34" charset="0"/>
              </a:rPr>
              <a:t>health</a:t>
            </a:r>
            <a:r>
              <a:rPr lang="ga-IE" sz="2400" dirty="0" smtClean="0">
                <a:latin typeface="Tw Cen MT" panose="020B0602020104020603" pitchFamily="34" charset="0"/>
              </a:rPr>
              <a:t>’</a:t>
            </a:r>
            <a:r>
              <a:rPr lang="en-US" sz="2400" dirty="0">
                <a:latin typeface="Tw Cen MT" panose="020B0602020104020603" pitchFamily="34" charset="0"/>
              </a:rPr>
              <a:t/>
            </a:r>
            <a:br>
              <a:rPr lang="en-US" sz="2400" dirty="0">
                <a:latin typeface="Tw Cen MT" panose="020B0602020104020603" pitchFamily="34" charset="0"/>
              </a:rPr>
            </a:br>
            <a:r>
              <a:rPr lang="en-US" sz="2400" dirty="0">
                <a:latin typeface="Tw Cen MT" panose="020B0602020104020603" pitchFamily="34" charset="0"/>
              </a:rPr>
              <a:t>Susan McKenzie / </a:t>
            </a:r>
            <a:r>
              <a:rPr lang="en-US" sz="2400" dirty="0" smtClean="0">
                <a:latin typeface="Tw Cen MT" panose="020B0602020104020603" pitchFamily="34" charset="0"/>
              </a:rPr>
              <a:t>Shutterstock.com</a:t>
            </a:r>
            <a:r>
              <a:rPr lang="ga-IE" sz="2400" dirty="0">
                <a:solidFill>
                  <a:prstClr val="black"/>
                </a:solidFill>
                <a:latin typeface="Tw Cen MT" panose="020B0602020104020603" pitchFamily="34" charset="0"/>
              </a:rPr>
              <a:t/>
            </a:r>
            <a:br>
              <a:rPr lang="ga-IE" sz="2400" dirty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alt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/>
            </a:r>
            <a:br>
              <a:rPr lang="ga-IE" alt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altLang="ga-IE" sz="2400" b="1" dirty="0">
                <a:solidFill>
                  <a:prstClr val="black"/>
                </a:solidFill>
                <a:latin typeface="Tw Cen MT" panose="020B0602020104020603" pitchFamily="34" charset="0"/>
              </a:rPr>
              <a:t>Íomhánna eile: </a:t>
            </a:r>
            <a:r>
              <a:rPr lang="en-IE" alt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Shutterstock</a:t>
            </a:r>
            <a:r>
              <a:rPr lang="ga-IE" altLang="ga-IE" sz="2400" b="1" dirty="0">
                <a:solidFill>
                  <a:prstClr val="black"/>
                </a:solidFill>
                <a:latin typeface="Tw Cen MT" panose="020B0602020104020603" pitchFamily="34" charset="0"/>
              </a:rPr>
              <a:t/>
            </a:r>
            <a:br>
              <a:rPr lang="ga-IE" altLang="ga-IE" sz="2400" b="1" dirty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altLang="ga-IE" sz="2400" dirty="0">
                <a:solidFill>
                  <a:prstClr val="black"/>
                </a:solidFill>
                <a:latin typeface="Tw Cen MT" panose="020B0602020104020603" pitchFamily="34" charset="0"/>
              </a:rPr>
              <a:t/>
            </a:r>
            <a:br>
              <a:rPr lang="ga-IE" altLang="ga-IE" sz="2400" dirty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altLang="ga-IE" sz="2400" dirty="0">
                <a:solidFill>
                  <a:prstClr val="black"/>
                </a:solidFill>
                <a:latin typeface="Tw Cen MT" panose="020B0602020104020603" pitchFamily="34" charset="0"/>
              </a:rPr>
              <a:t>Rinneadh gach iarracht teacht ar úinéir an chóipchirt i gcás na n‑íomhánna atá ar na sleamhnáin seo. Má rinneadh fail</a:t>
            </a:r>
            <a:r>
              <a:rPr lang="en-GB" altLang="ga-IE" sz="2400" dirty="0">
                <a:solidFill>
                  <a:prstClr val="black"/>
                </a:solidFill>
                <a:latin typeface="Tw Cen MT" panose="020B0602020104020603" pitchFamily="34" charset="0"/>
              </a:rPr>
              <a:t>l</a:t>
            </a:r>
            <a:r>
              <a:rPr lang="ga-IE" altLang="ga-IE" sz="2400" dirty="0">
                <a:solidFill>
                  <a:prstClr val="black"/>
                </a:solidFill>
                <a:latin typeface="Tw Cen MT" panose="020B0602020104020603" pitchFamily="34" charset="0"/>
              </a:rPr>
              <a:t>í ar aon bhealach</a:t>
            </a:r>
            <a:r>
              <a:rPr lang="en-GB" altLang="ga-IE" sz="2400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ga-IE" altLang="ga-IE" sz="2400" dirty="0">
                <a:solidFill>
                  <a:prstClr val="black"/>
                </a:solidFill>
                <a:latin typeface="Tw Cen MT" panose="020B0602020104020603" pitchFamily="34" charset="0"/>
              </a:rPr>
              <a:t>ó thaobh cóipchirt de ba cheart d’úinéir an chóipchirt teagmháil</a:t>
            </a:r>
            <a:r>
              <a:rPr lang="en-GB" altLang="ga-IE" sz="2400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ga-IE" altLang="ga-IE" sz="2400" dirty="0">
                <a:solidFill>
                  <a:prstClr val="black"/>
                </a:solidFill>
                <a:latin typeface="Tw Cen MT" panose="020B0602020104020603" pitchFamily="34" charset="0"/>
              </a:rPr>
              <a:t>a dhéanamh leis </a:t>
            </a:r>
            <a:r>
              <a:rPr lang="ga-IE" alt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na </a:t>
            </a:r>
            <a:r>
              <a:rPr lang="ga-IE" altLang="ga-IE" sz="2400" dirty="0">
                <a:solidFill>
                  <a:prstClr val="black"/>
                </a:solidFill>
                <a:latin typeface="Tw Cen MT" panose="020B0602020104020603" pitchFamily="34" charset="0"/>
              </a:rPr>
              <a:t>foilsitheoirí. Beidh na foilsitheoirí lántoilteanach socruithe cuí </a:t>
            </a:r>
            <a:r>
              <a:rPr lang="ga-IE" alt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a </a:t>
            </a:r>
            <a:r>
              <a:rPr lang="ga-IE" altLang="ga-IE" sz="2400" dirty="0">
                <a:solidFill>
                  <a:prstClr val="black"/>
                </a:solidFill>
                <a:latin typeface="Tw Cen MT" panose="020B0602020104020603" pitchFamily="34" charset="0"/>
              </a:rPr>
              <a:t>dhéanamh leis.</a:t>
            </a:r>
            <a:br>
              <a:rPr lang="ga-IE" altLang="ga-IE" sz="2400" dirty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altLang="ga-IE" sz="2400" dirty="0">
                <a:solidFill>
                  <a:prstClr val="black"/>
                </a:solidFill>
                <a:latin typeface="Tw Cen MT" panose="020B0602020104020603" pitchFamily="34" charset="0"/>
              </a:rPr>
              <a:t/>
            </a:r>
            <a:br>
              <a:rPr lang="ga-IE" altLang="ga-IE" sz="2400" dirty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altLang="ga-IE" sz="2400" dirty="0">
                <a:solidFill>
                  <a:prstClr val="black"/>
                </a:solidFill>
                <a:latin typeface="Tw Cen MT" panose="020B0602020104020603" pitchFamily="34" charset="0"/>
              </a:rPr>
              <a:t>© Foras na Gaeilge, 201</a:t>
            </a:r>
            <a:r>
              <a:rPr lang="en-GB" altLang="ga-IE" sz="2400" dirty="0">
                <a:solidFill>
                  <a:prstClr val="black"/>
                </a:solidFill>
                <a:latin typeface="Tw Cen MT" panose="020B0602020104020603" pitchFamily="34" charset="0"/>
              </a:rPr>
              <a:t>6</a:t>
            </a:r>
            <a:r>
              <a:rPr lang="ga-IE" altLang="ga-IE" sz="2400" dirty="0">
                <a:solidFill>
                  <a:prstClr val="black"/>
                </a:solidFill>
                <a:latin typeface="Tw Cen MT" panose="020B0602020104020603" pitchFamily="34" charset="0"/>
              </a:rPr>
              <a:t/>
            </a:r>
            <a:br>
              <a:rPr lang="ga-IE" altLang="ga-IE" sz="2400" dirty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altLang="ga-IE" sz="2400" dirty="0">
                <a:solidFill>
                  <a:prstClr val="black"/>
                </a:solidFill>
                <a:latin typeface="Tw Cen MT" panose="020B0602020104020603" pitchFamily="34" charset="0"/>
              </a:rPr>
              <a:t>An Gúm, 24-27 Sráid </a:t>
            </a:r>
            <a:r>
              <a:rPr lang="ga-IE" altLang="ga-IE" sz="2400" dirty="0" err="1">
                <a:solidFill>
                  <a:prstClr val="black"/>
                </a:solidFill>
                <a:latin typeface="Tw Cen MT" panose="020B0602020104020603" pitchFamily="34" charset="0"/>
              </a:rPr>
              <a:t>Fhreidric</a:t>
            </a:r>
            <a:r>
              <a:rPr lang="ga-IE" altLang="ga-IE" sz="2400" dirty="0">
                <a:solidFill>
                  <a:prstClr val="black"/>
                </a:solidFill>
                <a:latin typeface="Tw Cen MT" panose="020B0602020104020603" pitchFamily="34" charset="0"/>
              </a:rPr>
              <a:t> Thuaidh, Baile Átha Cliath 1 </a:t>
            </a:r>
            <a:r>
              <a:rPr lang="ga-IE" altLang="ga-IE" sz="2200" dirty="0">
                <a:solidFill>
                  <a:prstClr val="black"/>
                </a:solidFill>
                <a:latin typeface="Tw Cen MT" panose="020B0602020104020603" pitchFamily="34" charset="0"/>
              </a:rPr>
              <a:t/>
            </a:r>
            <a:br>
              <a:rPr lang="ga-IE" altLang="ga-IE" sz="2200" dirty="0">
                <a:solidFill>
                  <a:prstClr val="black"/>
                </a:solidFill>
                <a:latin typeface="Tw Cen MT" panose="020B0602020104020603" pitchFamily="34" charset="0"/>
              </a:rPr>
            </a:br>
            <a:endParaRPr lang="ga-IE" sz="2200" dirty="0"/>
          </a:p>
        </p:txBody>
      </p:sp>
    </p:spTree>
    <p:extLst>
      <p:ext uri="{BB962C8B-B14F-4D97-AF65-F5344CB8AC3E}">
        <p14:creationId xmlns:p14="http://schemas.microsoft.com/office/powerpoint/2010/main" val="138415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08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430303" y="188640"/>
            <a:ext cx="3778227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84359" y="188640"/>
            <a:ext cx="37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6596" y="4141206"/>
            <a:ext cx="378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54417" y="2756211"/>
            <a:ext cx="7028713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Má fhágtar rud ar nós tralaí siopadóireachta </a:t>
            </a:r>
            <a:br>
              <a:rPr lang="ga-IE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ina luí san áit mhícheart, is bruscar é freisin mar </a:t>
            </a:r>
            <a:br>
              <a:rPr lang="ga-IE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go bhfuil sé ag cur isteach ar an timpeallacht.</a:t>
            </a:r>
            <a:endParaRPr lang="en-GB" sz="28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54417" y="2708640"/>
            <a:ext cx="7137532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>
                <a:solidFill>
                  <a:prstClr val="black"/>
                </a:solidFill>
                <a:latin typeface="Tw Cen MT" panose="020B0602020104020603" pitchFamily="34" charset="0"/>
              </a:rPr>
              <a:t>B</a:t>
            </a:r>
            <a:r>
              <a:rPr lang="en-GB" sz="28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ruscar</a:t>
            </a:r>
            <a:r>
              <a:rPr lang="en-GB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ga-IE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a thugtar ar rudaí a chaithimid ar </a:t>
            </a:r>
            <a:r>
              <a:rPr lang="ga-IE" sz="28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shiúl</a:t>
            </a:r>
            <a:r>
              <a:rPr lang="ga-IE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, fuílleach bia, buidéil agus málaí plaisteacha, </a:t>
            </a:r>
            <a:br>
              <a:rPr lang="ga-IE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mar shampla. </a:t>
            </a:r>
            <a:endParaRPr lang="en-GB" sz="28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84359" y="4141950"/>
            <a:ext cx="37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1020885" flipH="1">
            <a:off x="5710161" y="5987473"/>
            <a:ext cx="2921681" cy="49244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2600" dirty="0" err="1">
                <a:solidFill>
                  <a:prstClr val="white"/>
                </a:solidFill>
                <a:latin typeface="Tw Cen MT" panose="020B0602020104020603" pitchFamily="34" charset="0"/>
              </a:rPr>
              <a:t>Cé</a:t>
            </a:r>
            <a:r>
              <a:rPr lang="en-GB" sz="2600" dirty="0">
                <a:solidFill>
                  <a:prstClr val="white"/>
                </a:solidFill>
                <a:latin typeface="Tw Cen MT" panose="020B0602020104020603" pitchFamily="34" charset="0"/>
              </a:rPr>
              <a:t> is </a:t>
            </a:r>
            <a:r>
              <a:rPr lang="en-GB" sz="26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c</a:t>
            </a:r>
            <a:r>
              <a:rPr lang="ga-IE" sz="26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ú</a:t>
            </a:r>
            <a:r>
              <a:rPr lang="en-GB" sz="26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is </a:t>
            </a:r>
            <a:r>
              <a:rPr lang="en-GB" sz="2600" dirty="0">
                <a:solidFill>
                  <a:prstClr val="white"/>
                </a:solidFill>
                <a:latin typeface="Tw Cen MT" panose="020B0602020104020603" pitchFamily="34" charset="0"/>
              </a:rPr>
              <a:t>le </a:t>
            </a:r>
            <a:r>
              <a:rPr lang="en-GB" sz="2600" dirty="0" err="1">
                <a:solidFill>
                  <a:prstClr val="white"/>
                </a:solidFill>
                <a:latin typeface="Tw Cen MT" panose="020B0602020104020603" pitchFamily="34" charset="0"/>
              </a:rPr>
              <a:t>bruscar</a:t>
            </a:r>
            <a:r>
              <a:rPr lang="en-GB" sz="2600" dirty="0">
                <a:solidFill>
                  <a:prstClr val="white"/>
                </a:solidFill>
                <a:latin typeface="Tw Cen MT" panose="020B0602020104020603" pitchFamily="34" charset="0"/>
              </a:rPr>
              <a:t>?</a:t>
            </a:r>
            <a:endParaRPr lang="ga-IE" sz="2600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020885" flipH="1">
            <a:off x="5710308" y="5987472"/>
            <a:ext cx="2900853" cy="49244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2600" dirty="0" err="1">
                <a:solidFill>
                  <a:prstClr val="white"/>
                </a:solidFill>
                <a:latin typeface="Tw Cen MT" panose="020B0602020104020603" pitchFamily="34" charset="0"/>
              </a:rPr>
              <a:t>Daoine</a:t>
            </a:r>
            <a:r>
              <a:rPr lang="en-GB" sz="2600" dirty="0">
                <a:solidFill>
                  <a:prstClr val="white"/>
                </a:solidFill>
                <a:latin typeface="Tw Cen MT" panose="020B0602020104020603" pitchFamily="34" charset="0"/>
              </a:rPr>
              <a:t> is </a:t>
            </a:r>
            <a:r>
              <a:rPr lang="en-GB" sz="26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c</a:t>
            </a:r>
            <a:r>
              <a:rPr lang="ga-IE" sz="26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ú</a:t>
            </a:r>
            <a:r>
              <a:rPr lang="en-GB" sz="26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is </a:t>
            </a:r>
            <a:r>
              <a:rPr lang="en-GB" sz="2600" dirty="0">
                <a:solidFill>
                  <a:prstClr val="white"/>
                </a:solidFill>
                <a:latin typeface="Tw Cen MT" panose="020B0602020104020603" pitchFamily="34" charset="0"/>
              </a:rPr>
              <a:t>leis!</a:t>
            </a:r>
            <a:endParaRPr lang="ga-IE" sz="2600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44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4099" grpId="0" animBg="1" autoUpdateAnimBg="0"/>
      <p:bldP spid="4099" grpId="1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313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420887"/>
            <a:ext cx="9131377" cy="1384995"/>
          </a:xfrm>
          <a:prstGeom prst="rect">
            <a:avLst/>
          </a:prstGeom>
          <a:solidFill>
            <a:schemeClr val="tx1">
              <a:alpha val="1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solidFill>
                  <a:prstClr val="white"/>
                </a:solidFill>
                <a:latin typeface="Tw Cen MT" panose="020B0602020104020603" pitchFamily="34" charset="0"/>
              </a:rPr>
              <a:t>Seo</a:t>
            </a:r>
            <a:r>
              <a:rPr lang="en-GB" sz="2800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GB" sz="2800" dirty="0" err="1">
                <a:solidFill>
                  <a:prstClr val="white"/>
                </a:solidFill>
                <a:latin typeface="Tw Cen MT" panose="020B0602020104020603" pitchFamily="34" charset="0"/>
              </a:rPr>
              <a:t>grianghraf</a:t>
            </a:r>
            <a:r>
              <a:rPr lang="en-GB" sz="2800" dirty="0">
                <a:solidFill>
                  <a:prstClr val="white"/>
                </a:solidFill>
                <a:latin typeface="Tw Cen MT" panose="020B0602020104020603" pitchFamily="34" charset="0"/>
              </a:rPr>
              <a:t> de </a:t>
            </a:r>
            <a:r>
              <a:rPr lang="en-GB" sz="2800" dirty="0" err="1">
                <a:solidFill>
                  <a:prstClr val="white"/>
                </a:solidFill>
                <a:latin typeface="Tw Cen MT" panose="020B0602020104020603" pitchFamily="34" charset="0"/>
              </a:rPr>
              <a:t>bhruscar</a:t>
            </a:r>
            <a:r>
              <a:rPr lang="en-GB" sz="2800" dirty="0">
                <a:solidFill>
                  <a:prstClr val="white"/>
                </a:solidFill>
                <a:latin typeface="Tw Cen MT" panose="020B0602020104020603" pitchFamily="34" charset="0"/>
              </a:rPr>
              <a:t> a </a:t>
            </a:r>
            <a:r>
              <a:rPr lang="en-GB" sz="2800" dirty="0" err="1">
                <a:solidFill>
                  <a:prstClr val="white"/>
                </a:solidFill>
                <a:latin typeface="Tw Cen MT" panose="020B0602020104020603" pitchFamily="34" charset="0"/>
              </a:rPr>
              <a:t>d’fhág</a:t>
            </a:r>
            <a:r>
              <a:rPr lang="en-GB" sz="2800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GB" sz="2800" dirty="0" err="1">
                <a:solidFill>
                  <a:prstClr val="white"/>
                </a:solidFill>
                <a:latin typeface="Tw Cen MT" panose="020B0602020104020603" pitchFamily="34" charset="0"/>
              </a:rPr>
              <a:t>turasóirí</a:t>
            </a:r>
            <a:r>
              <a:rPr lang="en-GB" sz="2800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GB" sz="2800" dirty="0" err="1" smtClean="0">
                <a:solidFill>
                  <a:prstClr val="white"/>
                </a:solidFill>
                <a:latin typeface="Tw Cen MT" panose="020B0602020104020603" pitchFamily="34" charset="0"/>
              </a:rPr>
              <a:t>ina</a:t>
            </a:r>
            <a:r>
              <a:rPr lang="en-GB" sz="28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GB" sz="2800" dirty="0" err="1">
                <a:solidFill>
                  <a:prstClr val="white"/>
                </a:solidFill>
                <a:latin typeface="Tw Cen MT" panose="020B0602020104020603" pitchFamily="34" charset="0"/>
              </a:rPr>
              <a:t>ndiaidh</a:t>
            </a:r>
            <a:r>
              <a:rPr lang="en-GB" sz="2800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ga-IE" sz="28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/>
            </a:r>
            <a:br>
              <a:rPr lang="ga-IE" sz="2800" dirty="0" smtClean="0">
                <a:solidFill>
                  <a:prstClr val="white"/>
                </a:solidFill>
                <a:latin typeface="Tw Cen MT" panose="020B0602020104020603" pitchFamily="34" charset="0"/>
              </a:rPr>
            </a:br>
            <a:r>
              <a:rPr lang="en-GB" sz="2800" dirty="0" err="1" smtClean="0">
                <a:solidFill>
                  <a:prstClr val="white"/>
                </a:solidFill>
                <a:latin typeface="Tw Cen MT" panose="020B0602020104020603" pitchFamily="34" charset="0"/>
              </a:rPr>
              <a:t>sna</a:t>
            </a:r>
            <a:r>
              <a:rPr lang="en-GB" sz="28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GB" sz="2800" dirty="0" err="1">
                <a:solidFill>
                  <a:prstClr val="white"/>
                </a:solidFill>
                <a:latin typeface="Tw Cen MT" panose="020B0602020104020603" pitchFamily="34" charset="0"/>
              </a:rPr>
              <a:t>Himiléithe</a:t>
            </a:r>
            <a:r>
              <a:rPr lang="en-GB" sz="2800" dirty="0">
                <a:solidFill>
                  <a:prstClr val="white"/>
                </a:solidFill>
                <a:latin typeface="Tw Cen MT" panose="020B0602020104020603" pitchFamily="34" charset="0"/>
              </a:rPr>
              <a:t>. </a:t>
            </a:r>
            <a:r>
              <a:rPr lang="en-GB" sz="2800" dirty="0" err="1">
                <a:solidFill>
                  <a:prstClr val="white"/>
                </a:solidFill>
                <a:latin typeface="Tw Cen MT" panose="020B0602020104020603" pitchFamily="34" charset="0"/>
              </a:rPr>
              <a:t>Tá</a:t>
            </a:r>
            <a:r>
              <a:rPr lang="en-GB" sz="2800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GB" sz="2800" dirty="0" err="1">
                <a:solidFill>
                  <a:prstClr val="white"/>
                </a:solidFill>
                <a:latin typeface="Tw Cen MT" panose="020B0602020104020603" pitchFamily="34" charset="0"/>
              </a:rPr>
              <a:t>cuid</a:t>
            </a:r>
            <a:r>
              <a:rPr lang="en-GB" sz="2800" dirty="0">
                <a:solidFill>
                  <a:prstClr val="white"/>
                </a:solidFill>
                <a:latin typeface="Tw Cen MT" panose="020B0602020104020603" pitchFamily="34" charset="0"/>
              </a:rPr>
              <a:t> de </a:t>
            </a:r>
            <a:r>
              <a:rPr lang="en-GB" sz="2800" dirty="0" err="1">
                <a:solidFill>
                  <a:prstClr val="white"/>
                </a:solidFill>
                <a:latin typeface="Tw Cen MT" panose="020B0602020104020603" pitchFamily="34" charset="0"/>
              </a:rPr>
              <a:t>na</a:t>
            </a:r>
            <a:r>
              <a:rPr lang="en-GB" sz="2800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GB" sz="2800" dirty="0" err="1">
                <a:solidFill>
                  <a:prstClr val="white"/>
                </a:solidFill>
                <a:latin typeface="Tw Cen MT" panose="020B0602020104020603" pitchFamily="34" charset="0"/>
              </a:rPr>
              <a:t>háiteanna</a:t>
            </a:r>
            <a:r>
              <a:rPr lang="en-GB" sz="2800" dirty="0">
                <a:solidFill>
                  <a:prstClr val="white"/>
                </a:solidFill>
                <a:latin typeface="Tw Cen MT" panose="020B0602020104020603" pitchFamily="34" charset="0"/>
              </a:rPr>
              <a:t> is </a:t>
            </a:r>
            <a:r>
              <a:rPr lang="en-GB" sz="2800" dirty="0" err="1">
                <a:solidFill>
                  <a:prstClr val="white"/>
                </a:solidFill>
                <a:latin typeface="Tw Cen MT" panose="020B0602020104020603" pitchFamily="34" charset="0"/>
              </a:rPr>
              <a:t>áille</a:t>
            </a:r>
            <a:r>
              <a:rPr lang="en-GB" sz="2800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GB" sz="2800" dirty="0" err="1">
                <a:solidFill>
                  <a:prstClr val="white"/>
                </a:solidFill>
                <a:latin typeface="Tw Cen MT" panose="020B0602020104020603" pitchFamily="34" charset="0"/>
              </a:rPr>
              <a:t>ar</a:t>
            </a:r>
            <a:r>
              <a:rPr lang="en-GB" sz="2800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GB" sz="2800" dirty="0" err="1">
                <a:solidFill>
                  <a:prstClr val="white"/>
                </a:solidFill>
                <a:latin typeface="Tw Cen MT" panose="020B0602020104020603" pitchFamily="34" charset="0"/>
              </a:rPr>
              <a:t>domhan</a:t>
            </a:r>
            <a:r>
              <a:rPr lang="en-GB" sz="2800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GB" sz="2800" dirty="0" err="1">
                <a:solidFill>
                  <a:prstClr val="white"/>
                </a:solidFill>
                <a:latin typeface="Tw Cen MT" panose="020B0602020104020603" pitchFamily="34" charset="0"/>
              </a:rPr>
              <a:t>millte</a:t>
            </a:r>
            <a:r>
              <a:rPr lang="en-GB" sz="2800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GB" sz="28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ag </a:t>
            </a:r>
            <a:r>
              <a:rPr lang="en-GB" sz="2800" dirty="0" err="1">
                <a:solidFill>
                  <a:prstClr val="white"/>
                </a:solidFill>
                <a:latin typeface="Tw Cen MT" panose="020B0602020104020603" pitchFamily="34" charset="0"/>
              </a:rPr>
              <a:t>bruscar</a:t>
            </a:r>
            <a:r>
              <a:rPr lang="en-GB" sz="2800" dirty="0">
                <a:solidFill>
                  <a:prstClr val="white"/>
                </a:solidFill>
                <a:latin typeface="Tw Cen MT" panose="020B0602020104020603" pitchFamily="34" charset="0"/>
              </a:rPr>
              <a:t>.  </a:t>
            </a:r>
          </a:p>
        </p:txBody>
      </p:sp>
      <p:sp>
        <p:nvSpPr>
          <p:cNvPr id="4" name="TextBox 3"/>
          <p:cNvSpPr txBox="1"/>
          <p:nvPr/>
        </p:nvSpPr>
        <p:spPr>
          <a:xfrm rot="21020885" flipH="1">
            <a:off x="5155794" y="5189891"/>
            <a:ext cx="3901277" cy="8925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prstClr val="white"/>
                </a:solidFill>
                <a:latin typeface="Tw Cen MT" panose="020B0602020104020603" pitchFamily="34" charset="0"/>
              </a:rPr>
              <a:t>An </a:t>
            </a:r>
            <a:r>
              <a:rPr lang="en-GB" sz="2600" dirty="0" err="1">
                <a:solidFill>
                  <a:prstClr val="white"/>
                </a:solidFill>
                <a:latin typeface="Tw Cen MT" panose="020B0602020104020603" pitchFamily="34" charset="0"/>
              </a:rPr>
              <a:t>bhfuil</a:t>
            </a:r>
            <a:r>
              <a:rPr lang="en-GB" sz="2600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GB" sz="2600" dirty="0" err="1">
                <a:solidFill>
                  <a:prstClr val="white"/>
                </a:solidFill>
                <a:latin typeface="Tw Cen MT" panose="020B0602020104020603" pitchFamily="34" charset="0"/>
              </a:rPr>
              <a:t>bruscar</a:t>
            </a:r>
            <a:r>
              <a:rPr lang="en-GB" sz="2600" dirty="0">
                <a:solidFill>
                  <a:prstClr val="white"/>
                </a:solidFill>
                <a:latin typeface="Tw Cen MT" panose="020B0602020104020603" pitchFamily="34" charset="0"/>
              </a:rPr>
              <a:t> le </a:t>
            </a:r>
            <a:r>
              <a:rPr lang="en-GB" sz="2600" dirty="0" err="1">
                <a:solidFill>
                  <a:prstClr val="white"/>
                </a:solidFill>
                <a:latin typeface="Tw Cen MT" panose="020B0602020104020603" pitchFamily="34" charset="0"/>
              </a:rPr>
              <a:t>feiceáil</a:t>
            </a:r>
            <a:r>
              <a:rPr lang="en-GB" sz="2600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GB" sz="26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/>
            </a:r>
            <a:br>
              <a:rPr lang="en-GB" sz="2600" dirty="0" smtClean="0">
                <a:solidFill>
                  <a:prstClr val="white"/>
                </a:solidFill>
                <a:latin typeface="Tw Cen MT" panose="020B0602020104020603" pitchFamily="34" charset="0"/>
              </a:rPr>
            </a:br>
            <a:r>
              <a:rPr lang="en-GB" sz="2600" dirty="0" err="1" smtClean="0">
                <a:solidFill>
                  <a:prstClr val="white"/>
                </a:solidFill>
                <a:latin typeface="Tw Cen MT" panose="020B0602020104020603" pitchFamily="34" charset="0"/>
              </a:rPr>
              <a:t>i</a:t>
            </a:r>
            <a:r>
              <a:rPr lang="en-GB" sz="26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GB" sz="2600" dirty="0">
                <a:solidFill>
                  <a:prstClr val="white"/>
                </a:solidFill>
                <a:latin typeface="Tw Cen MT" panose="020B0602020104020603" pitchFamily="34" charset="0"/>
              </a:rPr>
              <a:t>do </a:t>
            </a:r>
            <a:r>
              <a:rPr lang="en-GB" sz="2600" dirty="0" err="1" smtClean="0">
                <a:solidFill>
                  <a:prstClr val="white"/>
                </a:solidFill>
                <a:latin typeface="Tw Cen MT" panose="020B0602020104020603" pitchFamily="34" charset="0"/>
              </a:rPr>
              <a:t>cheantar</a:t>
            </a:r>
            <a:r>
              <a:rPr lang="ga-IE" sz="26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 féin</a:t>
            </a:r>
            <a:r>
              <a:rPr lang="en-GB" sz="26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?</a:t>
            </a:r>
            <a:endParaRPr lang="ga-IE" sz="2600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55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Poiblí\FÉACH THART - R5\Tíreolaíocht - FT R5\Sleamhnáin - FT - Tír - R5\Íomhánna - FT Tír - R5\Ceannach - sleamh - FT Tír - R5\05 Bruscar\shutterstock_340334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07164" y="2613247"/>
            <a:ext cx="640871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88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RABHADH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72093" y="336891"/>
            <a:ext cx="667277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7200" dirty="0" err="1">
                <a:solidFill>
                  <a:srgbClr val="FF0000"/>
                </a:solidFill>
                <a:latin typeface="Tw Cen MT" panose="020B06020201040206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Déanann</a:t>
            </a:r>
            <a:r>
              <a:rPr lang="en-GB" sz="7200" dirty="0">
                <a:solidFill>
                  <a:srgbClr val="FF0000"/>
                </a:solidFill>
                <a:latin typeface="Tw Cen MT" panose="020B06020201040206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GB" sz="7200" dirty="0" err="1">
                <a:solidFill>
                  <a:srgbClr val="FF0000"/>
                </a:solidFill>
                <a:latin typeface="Tw Cen MT" panose="020B06020201040206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bruscar</a:t>
            </a:r>
            <a:r>
              <a:rPr lang="en-GB" sz="7200" dirty="0">
                <a:solidFill>
                  <a:srgbClr val="FF0000"/>
                </a:solidFill>
                <a:latin typeface="Tw Cen MT" panose="020B06020201040206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GB" sz="7200" dirty="0" err="1">
                <a:solidFill>
                  <a:srgbClr val="FF0000"/>
                </a:solidFill>
                <a:latin typeface="Tw Cen MT" panose="020B06020201040206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dochar</a:t>
            </a:r>
            <a:r>
              <a:rPr lang="en-GB" sz="7200" dirty="0">
                <a:solidFill>
                  <a:srgbClr val="FF0000"/>
                </a:solidFill>
                <a:latin typeface="Tw Cen MT" panose="020B06020201040206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!</a:t>
            </a:r>
            <a:endParaRPr lang="ga-IE" sz="7200" dirty="0">
              <a:solidFill>
                <a:srgbClr val="FF0000"/>
              </a:solidFill>
              <a:latin typeface="Tw Cen MT" panose="020B06020201040206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90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5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80"/>
                            </p:stCondLst>
                            <p:childTnLst>
                              <p:par>
                                <p:cTn id="32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33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  <p:bldP spid="3" grpId="2" build="allAtOnce"/>
      <p:bldP spid="3" grpId="3" build="allAtOnce"/>
      <p:bldP spid="3" grpId="4" build="allAtOnce"/>
      <p:bldP spid="3" grpId="5" build="allAtOnce"/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:\Poiblí\FÉACH THART - R5\Tíreolaíocht - FT R5\Sleamhnáin - FT - Tír - R5\Íomhánna - FT Tír - R5\Ceannach - sleamh - FT Tír - R5\05 Bruscar\shutterstock_340334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5800" y="316212"/>
            <a:ext cx="2730500" cy="211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0200" y="316212"/>
            <a:ext cx="2520000" cy="211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0192" y="316922"/>
            <a:ext cx="2520000" cy="211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330200" y="3563333"/>
            <a:ext cx="6003050" cy="138499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Téann ainmhithe i bhfostú </a:t>
            </a:r>
            <a:br>
              <a:rPr lang="ga-IE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ga-IE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 mbuidéil, i gcannaí agus</a:t>
            </a:r>
            <a:br>
              <a:rPr lang="ga-IE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ga-IE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 ábhair phlaisteacha.</a:t>
            </a:r>
            <a:endParaRPr lang="ga-IE" sz="2800" dirty="0">
              <a:solidFill>
                <a:srgbClr val="FF0000"/>
              </a:solidFill>
              <a:latin typeface="Stencil" pitchFamily="82" charset="0"/>
            </a:endParaRPr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330200" y="3563335"/>
            <a:ext cx="6003050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Tachtann bruscar ainmhithe agus éin.</a:t>
            </a:r>
            <a:endParaRPr lang="ga-IE" sz="2800" dirty="0">
              <a:solidFill>
                <a:srgbClr val="FF0000"/>
              </a:solidFill>
              <a:latin typeface="Stencil" pitchFamily="82" charset="0"/>
            </a:endParaRPr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330200" y="3563334"/>
            <a:ext cx="6003050" cy="138499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>
                <a:solidFill>
                  <a:srgbClr val="FF0000"/>
                </a:solidFill>
                <a:latin typeface="Arial Black" panose="020B0A04020102020204" pitchFamily="34" charset="0"/>
              </a:rPr>
              <a:t>Gortaítear na mílte </a:t>
            </a:r>
            <a:r>
              <a:rPr lang="ga-IE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ainmhí </a:t>
            </a:r>
            <a:r>
              <a:rPr lang="ga-IE" sz="2800" dirty="0">
                <a:solidFill>
                  <a:srgbClr val="FF0000"/>
                </a:solidFill>
                <a:latin typeface="Arial Black" panose="020B0A04020102020204" pitchFamily="34" charset="0"/>
              </a:rPr>
              <a:t>gach bliain </a:t>
            </a:r>
            <a:r>
              <a:rPr lang="en-IE" sz="2800" dirty="0">
                <a:solidFill>
                  <a:srgbClr val="FF0000"/>
                </a:solidFill>
                <a:latin typeface="Arial Black" panose="020B0A04020102020204" pitchFamily="34" charset="0"/>
              </a:rPr>
              <a:t>mar go </a:t>
            </a:r>
            <a:r>
              <a:rPr lang="en-IE" sz="2800" dirty="0" err="1">
                <a:solidFill>
                  <a:srgbClr val="FF0000"/>
                </a:solidFill>
                <a:latin typeface="Arial Black" panose="020B0A04020102020204" pitchFamily="34" charset="0"/>
              </a:rPr>
              <a:t>gcaitear</a:t>
            </a:r>
            <a:r>
              <a:rPr lang="ga-IE" sz="2800" dirty="0">
                <a:solidFill>
                  <a:srgbClr val="FF0000"/>
                </a:solidFill>
                <a:latin typeface="Arial Black" panose="020B0A04020102020204" pitchFamily="34" charset="0"/>
              </a:rPr>
              <a:t> bruscar ar </a:t>
            </a:r>
            <a:r>
              <a:rPr lang="ga-IE" sz="2800" dirty="0" err="1">
                <a:solidFill>
                  <a:srgbClr val="FF0000"/>
                </a:solidFill>
                <a:latin typeface="Arial Black" panose="020B0A04020102020204" pitchFamily="34" charset="0"/>
              </a:rPr>
              <a:t>shiúl</a:t>
            </a:r>
            <a:r>
              <a:rPr lang="ga-IE" sz="2800" dirty="0">
                <a:solidFill>
                  <a:srgbClr val="FF0000"/>
                </a:solidFill>
                <a:latin typeface="Arial Black" panose="020B0A04020102020204" pitchFamily="34" charset="0"/>
              </a:rPr>
              <a:t> gan aird.</a:t>
            </a:r>
          </a:p>
        </p:txBody>
      </p:sp>
    </p:spTree>
    <p:extLst>
      <p:ext uri="{BB962C8B-B14F-4D97-AF65-F5344CB8AC3E}">
        <p14:creationId xmlns:p14="http://schemas.microsoft.com/office/powerpoint/2010/main" val="53834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6" grpId="1" animBg="1"/>
      <p:bldP spid="27" grpId="0" animBg="1"/>
      <p:bldP spid="2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1520" y="1387368"/>
            <a:ext cx="5337780" cy="354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739433" y="1821552"/>
            <a:ext cx="340456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Má chaitear bia </a:t>
            </a:r>
            <a:br>
              <a:rPr lang="ga-IE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ar an talamh, meallann sé francaigh agus míolra chun </a:t>
            </a:r>
            <a:br>
              <a:rPr lang="ga-IE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na háite. Scaipeann francaigh galair.</a:t>
            </a:r>
            <a:endParaRPr lang="ga-IE" sz="28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55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9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6648" y="116632"/>
            <a:ext cx="87907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ga-IE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Is minic a fheictear bruscar ina luí ar an trá. Déanann </a:t>
            </a:r>
            <a:br>
              <a:rPr lang="ga-IE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an bruscar sin an-dochar don fhiadhúlra mara.</a:t>
            </a:r>
            <a:endParaRPr lang="ga-IE" sz="28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03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972" y="295215"/>
            <a:ext cx="3857113" cy="25649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5368" y="4077070"/>
            <a:ext cx="3857112" cy="2564937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 bwMode="auto">
          <a:xfrm rot="16200000">
            <a:off x="1072081" y="3431740"/>
            <a:ext cx="2564936" cy="38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426749" y="295216"/>
            <a:ext cx="3855600" cy="256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34711" y="2245873"/>
            <a:ext cx="32531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000" b="1" dirty="0" err="1">
                <a:solidFill>
                  <a:prstClr val="white"/>
                </a:solidFill>
                <a:latin typeface="Tw Cen MT" panose="020B0602020104020603" pitchFamily="34" charset="0"/>
              </a:rPr>
              <a:t>Rón</a:t>
            </a:r>
            <a:r>
              <a:rPr lang="en-IE" sz="2000" b="1" dirty="0">
                <a:solidFill>
                  <a:prstClr val="white"/>
                </a:solidFill>
                <a:latin typeface="Tw Cen MT" panose="020B0602020104020603" pitchFamily="34" charset="0"/>
              </a:rPr>
              <a:t> ag </a:t>
            </a:r>
            <a:r>
              <a:rPr lang="en-IE" sz="2000" b="1" dirty="0" err="1">
                <a:solidFill>
                  <a:prstClr val="white"/>
                </a:solidFill>
                <a:latin typeface="Tw Cen MT" panose="020B0602020104020603" pitchFamily="34" charset="0"/>
              </a:rPr>
              <a:t>ithe</a:t>
            </a:r>
            <a:r>
              <a:rPr lang="en-IE" sz="2000" b="1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IE" sz="2000" b="1" dirty="0" err="1">
                <a:solidFill>
                  <a:prstClr val="white"/>
                </a:solidFill>
                <a:latin typeface="Tw Cen MT" panose="020B0602020104020603" pitchFamily="34" charset="0"/>
              </a:rPr>
              <a:t>mála</a:t>
            </a:r>
            <a:r>
              <a:rPr lang="en-IE" sz="2000" b="1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IE" sz="2000" b="1" dirty="0" err="1" smtClean="0">
                <a:solidFill>
                  <a:prstClr val="white"/>
                </a:solidFill>
                <a:latin typeface="Tw Cen MT" panose="020B0602020104020603" pitchFamily="34" charset="0"/>
              </a:rPr>
              <a:t>plaist</a:t>
            </a:r>
            <a:r>
              <a:rPr lang="ga-IE" sz="2000" b="1" dirty="0" err="1" smtClean="0">
                <a:solidFill>
                  <a:prstClr val="white"/>
                </a:solidFill>
                <a:latin typeface="Tw Cen MT" panose="020B0602020104020603" pitchFamily="34" charset="0"/>
              </a:rPr>
              <a:t>eac</a:t>
            </a:r>
            <a:r>
              <a:rPr lang="en-IE" sz="2000" b="1" dirty="0" smtClean="0">
                <a:solidFill>
                  <a:prstClr val="white"/>
                </a:solidFill>
                <a:latin typeface="Tw Cen MT" panose="020B0602020104020603" pitchFamily="34" charset="0"/>
              </a:rPr>
              <a:t>h</a:t>
            </a:r>
            <a:r>
              <a:rPr lang="en-IE" sz="2400" b="1" dirty="0">
                <a:solidFill>
                  <a:prstClr val="white"/>
                </a:solidFill>
                <a:latin typeface="Tw Cen MT" panose="020B0602020104020603" pitchFamily="34" charset="0"/>
              </a:rPr>
              <a:t>.</a:t>
            </a:r>
            <a:endParaRPr lang="ga-IE" sz="2400" b="1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16504" y="5751512"/>
            <a:ext cx="31010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20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Thacht</a:t>
            </a:r>
            <a:r>
              <a:rPr lang="ga-IE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buidéal</a:t>
            </a:r>
            <a:r>
              <a:rPr lang="en-GB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plaisteach</a:t>
            </a:r>
            <a:r>
              <a:rPr lang="ga-IE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E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IE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d</a:t>
            </a:r>
            <a:r>
              <a:rPr lang="en-GB" sz="20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eilf</a:t>
            </a:r>
            <a:r>
              <a:rPr lang="en-GB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seo</a:t>
            </a:r>
            <a:r>
              <a:rPr lang="en-GB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. </a:t>
            </a:r>
            <a:endParaRPr lang="en-GB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103068" y="3968530"/>
            <a:ext cx="2904065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000" b="1" dirty="0" err="1">
                <a:solidFill>
                  <a:prstClr val="black"/>
                </a:solidFill>
                <a:latin typeface="Tw Cen MT" panose="020B0602020104020603" pitchFamily="34" charset="0"/>
              </a:rPr>
              <a:t>Rón</a:t>
            </a:r>
            <a:r>
              <a:rPr lang="en-IE" sz="2000" b="1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ga-IE" sz="20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a bhí </a:t>
            </a:r>
            <a:r>
              <a:rPr lang="en-IE" sz="20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i</a:t>
            </a:r>
            <a:r>
              <a:rPr lang="en-IE" sz="20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IE" sz="2000" b="1" dirty="0" err="1">
                <a:solidFill>
                  <a:prstClr val="black"/>
                </a:solidFill>
                <a:latin typeface="Tw Cen MT" panose="020B0602020104020603" pitchFamily="34" charset="0"/>
              </a:rPr>
              <a:t>bhfostú</a:t>
            </a:r>
            <a:r>
              <a:rPr lang="en-IE" sz="2000" b="1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IE" sz="2000" b="1" dirty="0" err="1">
                <a:solidFill>
                  <a:prstClr val="black"/>
                </a:solidFill>
                <a:latin typeface="Tw Cen MT" panose="020B0602020104020603" pitchFamily="34" charset="0"/>
              </a:rPr>
              <a:t>i</a:t>
            </a:r>
            <a:r>
              <a:rPr lang="en-IE" sz="2000" b="1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IE" sz="2000" b="1" dirty="0" err="1">
                <a:solidFill>
                  <a:prstClr val="black"/>
                </a:solidFill>
                <a:latin typeface="Tw Cen MT" panose="020B0602020104020603" pitchFamily="34" charset="0"/>
              </a:rPr>
              <a:t>líon</a:t>
            </a:r>
            <a:r>
              <a:rPr lang="en-IE" sz="2000" b="1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</a:p>
          <a:p>
            <a:r>
              <a:rPr lang="en-IE" sz="2000" b="1" dirty="0" err="1">
                <a:solidFill>
                  <a:prstClr val="black"/>
                </a:solidFill>
                <a:latin typeface="Tw Cen MT" panose="020B0602020104020603" pitchFamily="34" charset="0"/>
              </a:rPr>
              <a:t>iascaireachta</a:t>
            </a:r>
            <a:r>
              <a:rPr lang="en-IE" sz="2000" b="1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.</a:t>
            </a:r>
            <a:r>
              <a:rPr lang="en-IE" sz="2000" b="1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endParaRPr lang="ga-IE" sz="2000" b="1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114729" y="295215"/>
            <a:ext cx="32052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2000" b="1" dirty="0" err="1">
                <a:solidFill>
                  <a:prstClr val="white"/>
                </a:solidFill>
                <a:latin typeface="Tw Cen MT" panose="020B0602020104020603" pitchFamily="34" charset="0"/>
              </a:rPr>
              <a:t>Faoileán</a:t>
            </a:r>
            <a:r>
              <a:rPr lang="en-IE" sz="2000" b="1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IE" sz="2000" b="1" dirty="0" err="1">
                <a:solidFill>
                  <a:prstClr val="white"/>
                </a:solidFill>
                <a:latin typeface="Tw Cen MT" panose="020B0602020104020603" pitchFamily="34" charset="0"/>
              </a:rPr>
              <a:t>i</a:t>
            </a:r>
            <a:r>
              <a:rPr lang="en-IE" sz="2000" b="1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IE" sz="2000" b="1" dirty="0" err="1">
                <a:solidFill>
                  <a:prstClr val="white"/>
                </a:solidFill>
                <a:latin typeface="Tw Cen MT" panose="020B0602020104020603" pitchFamily="34" charset="0"/>
              </a:rPr>
              <a:t>bhfostú</a:t>
            </a:r>
            <a:r>
              <a:rPr lang="en-IE" sz="2000" b="1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IE" sz="2000" b="1" dirty="0" err="1">
                <a:solidFill>
                  <a:prstClr val="white"/>
                </a:solidFill>
                <a:latin typeface="Tw Cen MT" panose="020B0602020104020603" pitchFamily="34" charset="0"/>
              </a:rPr>
              <a:t>i</a:t>
            </a:r>
            <a:r>
              <a:rPr lang="en-IE" sz="2000" b="1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IE" sz="2000" b="1" dirty="0" err="1">
                <a:solidFill>
                  <a:prstClr val="white"/>
                </a:solidFill>
                <a:latin typeface="Tw Cen MT" panose="020B0602020104020603" pitchFamily="34" charset="0"/>
              </a:rPr>
              <a:t>bhfáinní</a:t>
            </a:r>
            <a:r>
              <a:rPr lang="en-IE" sz="2000" b="1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</a:p>
          <a:p>
            <a:r>
              <a:rPr lang="en-IE" sz="2000" b="1" dirty="0" err="1">
                <a:solidFill>
                  <a:prstClr val="white"/>
                </a:solidFill>
                <a:latin typeface="Tw Cen MT" panose="020B0602020104020603" pitchFamily="34" charset="0"/>
              </a:rPr>
              <a:t>plaisteacha</a:t>
            </a:r>
            <a:r>
              <a:rPr lang="en-IE" sz="2000" b="1" dirty="0">
                <a:solidFill>
                  <a:prstClr val="white"/>
                </a:solidFill>
                <a:latin typeface="Tw Cen MT" panose="020B0602020104020603" pitchFamily="34" charset="0"/>
              </a:rPr>
              <a:t>.</a:t>
            </a:r>
            <a:endParaRPr lang="ga-IE" sz="2400" b="1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16579" y="3015729"/>
            <a:ext cx="8575901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Má fhágtar trealamh iascaireachta ar an trá nó san fharraige, rachaidh ainmhithe agus éin i bhfostú ann.</a:t>
            </a:r>
            <a:endParaRPr lang="ga-IE" sz="26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18795" y="3075978"/>
            <a:ext cx="8359878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Tachtann ainmhithe agus éin má shlogann siad </a:t>
            </a:r>
            <a:br>
              <a:rPr lang="ga-IE" sz="2600" dirty="0" smtClean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sz="26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ábhar plaisteach.</a:t>
            </a:r>
            <a:endParaRPr lang="ga-IE" sz="26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78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utoUpdateAnimBg="0"/>
      <p:bldP spid="7177" grpId="0" autoUpdateAnimBg="0"/>
      <p:bldP spid="7178" grpId="0" animBg="1" autoUpdateAnimBg="0"/>
      <p:bldP spid="7176" grpId="0" autoUpdateAnimBg="0"/>
      <p:bldP spid="15" grpId="0" animBg="1" autoUpdateAnimBg="0"/>
      <p:bldP spid="16" grpId="0" animBg="1" autoUpdateAnimBg="0"/>
      <p:bldP spid="16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3551</TotalTime>
  <Words>387</Words>
  <Application>Microsoft Office PowerPoint</Application>
  <PresentationFormat>Taispeántas ar scáileán</PresentationFormat>
  <Paragraphs>72</Paragraphs>
  <Slides>21</Slides>
  <Notes>11</Notes>
  <HiddenSlides>0</HiddenSlides>
  <MMClips>0</MMClips>
  <ScaleCrop>false</ScaleCrop>
  <HeadingPairs>
    <vt:vector size="4" baseType="variant">
      <vt:variant>
        <vt:lpstr>Téama</vt:lpstr>
      </vt:variant>
      <vt:variant>
        <vt:i4>2</vt:i4>
      </vt:variant>
      <vt:variant>
        <vt:lpstr>Teidil sleamhnáin</vt:lpstr>
      </vt:variant>
      <vt:variant>
        <vt:i4>21</vt:i4>
      </vt:variant>
    </vt:vector>
  </HeadingPairs>
  <TitlesOfParts>
    <vt:vector size="23" baseType="lpstr">
      <vt:lpstr>1_Office Theme</vt:lpstr>
      <vt:lpstr>Office Theme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Íomhánna ‘Rescued Harbor Seal, is captured and nursed back to health’ Susan McKenzie / Shutterstock.com  Íomhánna eile: Shutterstock  Rinneadh gach iarracht teacht ar úinéir an chóipchirt i gcás na n‑íomhánna atá ar na sleamhnáin seo. Má rinneadh faillí ar aon bhealach ó thaobh cóipchirt de ba cheart d’úinéir an chóipchirt teagmháil a dhéanamh leis na foilsitheoirí. Beidh na foilsitheoirí lántoilteanach socruithe cuí a dhéanamh leis.  © Foras na Gaeilge, 2016 An Gúm, 24-27 Sráid Fhreidric Thuaidh, Baile Átha Cliath 1  </vt:lpstr>
      <vt:lpstr>Láithreoireacht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Conal Mac Seáin</dc:creator>
  <cp:lastModifiedBy>Kayla Reed</cp:lastModifiedBy>
  <cp:revision>129</cp:revision>
  <dcterms:created xsi:type="dcterms:W3CDTF">2016-06-02T09:12:10Z</dcterms:created>
  <dcterms:modified xsi:type="dcterms:W3CDTF">2016-10-28T11:36:25Z</dcterms:modified>
</cp:coreProperties>
</file>