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7" r:id="rId2"/>
    <p:sldId id="258" r:id="rId3"/>
    <p:sldId id="293" r:id="rId4"/>
    <p:sldId id="259" r:id="rId5"/>
    <p:sldId id="261" r:id="rId6"/>
    <p:sldId id="260" r:id="rId7"/>
    <p:sldId id="263" r:id="rId8"/>
    <p:sldId id="264" r:id="rId9"/>
    <p:sldId id="265" r:id="rId10"/>
    <p:sldId id="291" r:id="rId11"/>
    <p:sldId id="292" r:id="rId12"/>
    <p:sldId id="284" r:id="rId13"/>
    <p:sldId id="287" r:id="rId14"/>
    <p:sldId id="290" r:id="rId15"/>
    <p:sldId id="295" r:id="rId16"/>
    <p:sldId id="256" r:id="rId17"/>
    <p:sldId id="294" r:id="rId18"/>
    <p:sldId id="296" r:id="rId19"/>
    <p:sldId id="297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041" autoAdjust="0"/>
  </p:normalViewPr>
  <p:slideViewPr>
    <p:cSldViewPr>
      <p:cViewPr>
        <p:scale>
          <a:sx n="66" d="100"/>
          <a:sy n="66" d="100"/>
        </p:scale>
        <p:origin x="-64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EAC1DD-D226-4EE3-BF05-4C48D3F45701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FDC357-7047-47A4-9545-4A4D256B8D4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A68E0A-6C72-4AD7-A3DC-576AD39BD0E1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39C075-8E10-47AE-96D8-7CE7AAE5C88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7C67C9-D7F5-48EF-B64E-F2F1D4F1BF6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ga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9122EE-2E80-4EE8-AD1F-D3733D315253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7B98F-FDC9-4E31-9E69-04AB4F1416BF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42E429-765E-4DD0-8C01-C568671AEA8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z="110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769AF1-9B68-4FBF-BE0A-E3E4E7E63E5D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z="110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2F3250-F299-43A9-AA8A-B8C9D1557D6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z="50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E20388-134F-4DD5-B430-73522B729D88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z="10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9ADC1B-F0B6-4D80-83D0-DFC526FC728C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6249BD-BD10-4F15-90CF-F5008B1F48F2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35243F-CFFA-427C-AE99-B5C471F39F41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75D11A-57EE-4D2F-B7A2-10DF8B15BDBE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D5378B-A677-4A0D-94B7-6D7F76EF7C02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029BBC-665D-42A3-B593-26E70F435572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1BAE1-6BD9-4B62-BFBE-61C4AC8D15E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61886-68BC-42B0-83F3-932DF062552D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0774D-6091-4624-8D59-3EC562052F9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4F6D-BDAD-43E1-832F-2B016329BE72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B123-FB93-4F89-B1B4-C2E9673174E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0D31-A2CE-4A50-ABBF-A410B7D02522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3EB9E-E36E-4F34-B3A9-602A6AD9DFF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90C78-F9C2-4205-9C4D-28F3A0AB255A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68265-BA6D-4B82-99D3-DE351644D1C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E4BA2-49E1-4ACE-8C17-8916ED000587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D903B-2D2F-4817-9587-3A3ADA89C76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6172-2E63-4476-A765-7E3A65D6176C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DB2A-E110-4690-940A-CC0EBB216B0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0598-DF15-43EA-B9BA-A71E94C7C3C1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727E-4C4A-4EE5-9FFB-2966E283A8D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1286A-6032-497F-9F1D-7EB31DBF2BF0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5347-DD60-419B-A4A8-B25F793908C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EFF5-3996-4E03-8C1E-F6287F304502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A268-61CC-4013-AC19-A583A3BD459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9631C-CF58-4058-ABB5-C07ECFDD5605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1EFD0-4094-46A6-A9D2-CAE33C373FA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203A-6705-40E7-82A4-684E4009CE0C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618B9-C720-4159-92D4-B6AADC70472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001F8A-C479-4E23-89E5-1A2A6B44DF5A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569842-BD6D-4722-9DE3-2AAE7A4C665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wego.org/ocsd-web/quiz/mquiz.asp?filename=MniGhalldeirdreagusnaoi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swego.org/ocsd-web/match/term/matchgeneric2.asp?filename=MniGhallnaceiltigh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aboutireland.ie/learning-zone/primary-students/3rd-+-4th-class/irish-3rd-+-4th-class/scealta/deirdre-agus-naoise/index.x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763713" y="4437063"/>
            <a:ext cx="5472112" cy="935037"/>
          </a:xfrm>
        </p:spPr>
        <p:txBody>
          <a:bodyPr/>
          <a:lstStyle/>
          <a:p>
            <a:pPr eaLnBrk="1" hangingPunct="1"/>
            <a:r>
              <a:rPr lang="ga-IE" sz="4000" smtClean="0">
                <a:latin typeface="Comic Sans MS" pitchFamily="66" charset="0"/>
              </a:rPr>
              <a:t>Deirdre </a:t>
            </a:r>
            <a:r>
              <a:rPr lang="en-GB" sz="4000" smtClean="0">
                <a:latin typeface="Comic Sans MS" pitchFamily="66" charset="0"/>
              </a:rPr>
              <a:t>a</a:t>
            </a:r>
            <a:r>
              <a:rPr lang="ga-IE" sz="4000" smtClean="0">
                <a:latin typeface="Comic Sans MS" pitchFamily="66" charset="0"/>
              </a:rPr>
              <a:t>gus Naoise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68413"/>
            <a:ext cx="86042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539750" y="692150"/>
            <a:ext cx="6913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Seanscéal Éireannach is ea ‘</a:t>
            </a:r>
            <a:r>
              <a:rPr lang="en-IE" sz="2400">
                <a:latin typeface="Comic Sans MS" pitchFamily="66" charset="0"/>
              </a:rPr>
              <a:t>Deirdre agus Naoise</a:t>
            </a:r>
            <a:r>
              <a:rPr lang="ga-IE" sz="2400">
                <a:latin typeface="Comic Sans MS" pitchFamily="66" charset="0"/>
              </a:rPr>
              <a:t>’. Scéal an-sean ar fad is ea </a:t>
            </a:r>
            <a:r>
              <a:rPr lang="en-GB" sz="2400">
                <a:latin typeface="Comic Sans MS" pitchFamily="66" charset="0"/>
              </a:rPr>
              <a:t>é</a:t>
            </a:r>
            <a:r>
              <a:rPr lang="ga-IE" sz="2400">
                <a:latin typeface="Comic Sans MS" pitchFamily="66" charset="0"/>
              </a:rPr>
              <a:t>.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89150" y="2133600"/>
            <a:ext cx="4354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Ach an bhfuil tuairim ar bith agat cé chomh sean is atá</a:t>
            </a:r>
          </a:p>
          <a:p>
            <a:r>
              <a:rPr lang="ga-IE" sz="2400">
                <a:latin typeface="Comic Sans MS" pitchFamily="66" charset="0"/>
              </a:rPr>
              <a:t>an scéal seo?</a:t>
            </a:r>
            <a:endParaRPr lang="en-GB" sz="2400">
              <a:latin typeface="Comic Sans MS" pitchFamily="66" charset="0"/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4932363" y="3500438"/>
            <a:ext cx="2570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400">
                <a:latin typeface="Comic Sans MS" pitchFamily="66" charset="0"/>
              </a:rPr>
              <a:t>100 bliain d’aois?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4500563" y="5084763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400">
                <a:latin typeface="Comic Sans MS" pitchFamily="66" charset="0"/>
              </a:rPr>
              <a:t>800 bliain d’aois?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403350" y="40513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400">
                <a:latin typeface="Comic Sans MS" pitchFamily="66" charset="0"/>
              </a:rPr>
              <a:t>300 bliain d’aois?</a:t>
            </a: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1403350" y="4005263"/>
            <a:ext cx="2736850" cy="576262"/>
          </a:xfrm>
          <a:prstGeom prst="plaque">
            <a:avLst>
              <a:gd name="adj" fmla="val 16667"/>
            </a:avLst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4427538" y="5013325"/>
            <a:ext cx="2736850" cy="576263"/>
          </a:xfrm>
          <a:prstGeom prst="plaque">
            <a:avLst>
              <a:gd name="adj" fmla="val 16667"/>
            </a:avLst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4787900" y="3429000"/>
            <a:ext cx="2736850" cy="576263"/>
          </a:xfrm>
          <a:prstGeom prst="plaque">
            <a:avLst>
              <a:gd name="adj" fmla="val 16667"/>
            </a:avLst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2" grpId="0"/>
      <p:bldP spid="32771" grpId="0"/>
      <p:bldP spid="32773" grpId="0"/>
      <p:bldP spid="32776" grpId="0"/>
      <p:bldP spid="32779" grpId="0" animBg="1"/>
      <p:bldP spid="32780" grpId="0" animBg="1"/>
      <p:bldP spid="327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4818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4819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4820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4821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4822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4823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4824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4826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4827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4828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4829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4830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4831" name="Text Box 18"/>
          <p:cNvSpPr txBox="1">
            <a:spLocks noChangeArrowheads="1"/>
          </p:cNvSpPr>
          <p:nvPr/>
        </p:nvSpPr>
        <p:spPr bwMode="auto">
          <a:xfrm rot="-4145389">
            <a:off x="8389144" y="1815306"/>
            <a:ext cx="739775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34832" name="Text Box 19"/>
          <p:cNvSpPr txBox="1">
            <a:spLocks noChangeArrowheads="1"/>
          </p:cNvSpPr>
          <p:nvPr/>
        </p:nvSpPr>
        <p:spPr bwMode="auto">
          <a:xfrm rot="-4145389">
            <a:off x="73239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34833" name="Text Box 20"/>
          <p:cNvSpPr txBox="1">
            <a:spLocks noChangeArrowheads="1"/>
          </p:cNvSpPr>
          <p:nvPr/>
        </p:nvSpPr>
        <p:spPr bwMode="auto">
          <a:xfrm rot="-4145389">
            <a:off x="6744494" y="1901031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sp>
        <p:nvSpPr>
          <p:cNvPr id="34834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34835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34836" name="Text Box 23"/>
          <p:cNvSpPr txBox="1">
            <a:spLocks noChangeArrowheads="1"/>
          </p:cNvSpPr>
          <p:nvPr/>
        </p:nvSpPr>
        <p:spPr bwMode="auto">
          <a:xfrm rot="-4145389">
            <a:off x="4827588" y="193357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sp>
        <p:nvSpPr>
          <p:cNvPr id="34837" name="Text Box 24"/>
          <p:cNvSpPr txBox="1">
            <a:spLocks noChangeArrowheads="1"/>
          </p:cNvSpPr>
          <p:nvPr/>
        </p:nvSpPr>
        <p:spPr bwMode="auto">
          <a:xfrm rot="-4145389">
            <a:off x="4251326" y="19177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34838" name="Text Box 25"/>
          <p:cNvSpPr txBox="1">
            <a:spLocks noChangeArrowheads="1"/>
          </p:cNvSpPr>
          <p:nvPr/>
        </p:nvSpPr>
        <p:spPr bwMode="auto">
          <a:xfrm rot="-4145389">
            <a:off x="3584576" y="193357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34839" name="Text Box 26"/>
          <p:cNvSpPr txBox="1">
            <a:spLocks noChangeArrowheads="1"/>
          </p:cNvSpPr>
          <p:nvPr/>
        </p:nvSpPr>
        <p:spPr bwMode="auto">
          <a:xfrm rot="-4145389">
            <a:off x="2936876" y="193357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34840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4841" name="Text Box 29"/>
          <p:cNvSpPr txBox="1">
            <a:spLocks noChangeArrowheads="1"/>
          </p:cNvSpPr>
          <p:nvPr/>
        </p:nvSpPr>
        <p:spPr bwMode="auto">
          <a:xfrm rot="-4145389">
            <a:off x="920751" y="192405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34842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4843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5175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</a:p>
        </p:txBody>
      </p:sp>
      <p:sp>
        <p:nvSpPr>
          <p:cNvPr id="34844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34845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4846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34847" name="Group 45"/>
          <p:cNvGrpSpPr>
            <a:grpSpLocks/>
          </p:cNvGrpSpPr>
          <p:nvPr/>
        </p:nvGrpSpPr>
        <p:grpSpPr bwMode="auto">
          <a:xfrm>
            <a:off x="7461250" y="2349500"/>
            <a:ext cx="1296988" cy="1514475"/>
            <a:chOff x="4785" y="1503"/>
            <a:chExt cx="817" cy="954"/>
          </a:xfrm>
        </p:grpSpPr>
        <p:sp>
          <p:nvSpPr>
            <p:cNvPr id="34859" name="Text Box 35"/>
            <p:cNvSpPr txBox="1">
              <a:spLocks noChangeArrowheads="1"/>
            </p:cNvSpPr>
            <p:nvPr/>
          </p:nvSpPr>
          <p:spPr bwMode="auto">
            <a:xfrm>
              <a:off x="4785" y="2048"/>
              <a:ext cx="817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34860" name="Line 38"/>
            <p:cNvSpPr>
              <a:spLocks noChangeShapeType="1"/>
            </p:cNvSpPr>
            <p:nvPr/>
          </p:nvSpPr>
          <p:spPr bwMode="auto">
            <a:xfrm flipV="1">
              <a:off x="560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34848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34849" name="Text Box 27"/>
          <p:cNvSpPr txBox="1">
            <a:spLocks noChangeArrowheads="1"/>
          </p:cNvSpPr>
          <p:nvPr/>
        </p:nvSpPr>
        <p:spPr bwMode="auto">
          <a:xfrm rot="-4145389">
            <a:off x="1510506" y="1859757"/>
            <a:ext cx="6000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34850" name="Line 5"/>
          <p:cNvSpPr>
            <a:spLocks noChangeShapeType="1"/>
          </p:cNvSpPr>
          <p:nvPr/>
        </p:nvSpPr>
        <p:spPr bwMode="auto">
          <a:xfrm>
            <a:off x="5397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4851" name="Text Box 29"/>
          <p:cNvSpPr txBox="1">
            <a:spLocks noChangeArrowheads="1"/>
          </p:cNvSpPr>
          <p:nvPr/>
        </p:nvSpPr>
        <p:spPr bwMode="auto">
          <a:xfrm rot="-4145389">
            <a:off x="311151" y="1941512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34852" name="TextBox 44"/>
          <p:cNvSpPr txBox="1">
            <a:spLocks noChangeArrowheads="1"/>
          </p:cNvSpPr>
          <p:nvPr/>
        </p:nvSpPr>
        <p:spPr bwMode="auto">
          <a:xfrm>
            <a:off x="2835275" y="123825"/>
            <a:ext cx="2141538" cy="831850"/>
          </a:xfrm>
          <a:prstGeom prst="rect">
            <a:avLst/>
          </a:prstGeom>
          <a:solidFill>
            <a:srgbClr val="FFCCCC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4800">
                <a:solidFill>
                  <a:srgbClr val="000000"/>
                </a:solidFill>
                <a:latin typeface="Berlin Sans FB Demi" pitchFamily="34" charset="0"/>
              </a:rPr>
              <a:t>Amlíne</a:t>
            </a:r>
          </a:p>
        </p:txBody>
      </p:sp>
      <p:grpSp>
        <p:nvGrpSpPr>
          <p:cNvPr id="33830" name="Group 45"/>
          <p:cNvGrpSpPr>
            <a:grpSpLocks/>
          </p:cNvGrpSpPr>
          <p:nvPr/>
        </p:nvGrpSpPr>
        <p:grpSpPr bwMode="auto">
          <a:xfrm>
            <a:off x="3778250" y="2349500"/>
            <a:ext cx="3003550" cy="2343150"/>
            <a:chOff x="5116" y="1503"/>
            <a:chExt cx="921" cy="1476"/>
          </a:xfrm>
        </p:grpSpPr>
        <p:sp>
          <p:nvSpPr>
            <p:cNvPr id="34857" name="Text Box 35"/>
            <p:cNvSpPr txBox="1">
              <a:spLocks noChangeArrowheads="1"/>
            </p:cNvSpPr>
            <p:nvPr/>
          </p:nvSpPr>
          <p:spPr bwMode="auto">
            <a:xfrm>
              <a:off x="5116" y="2047"/>
              <a:ext cx="921" cy="932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Cumadh an scéal ‘</a:t>
              </a:r>
              <a:r>
                <a:rPr lang="en-IE">
                  <a:latin typeface="Comic Sans MS" pitchFamily="66" charset="0"/>
                  <a:ea typeface="Andalus"/>
                  <a:cs typeface="Andalus"/>
                </a:rPr>
                <a:t>Deirdre agus Naoise</a:t>
              </a:r>
              <a:r>
                <a:rPr lang="ga-IE">
                  <a:latin typeface="Comic Sans MS" pitchFamily="66" charset="0"/>
                  <a:ea typeface="Andalus"/>
                  <a:cs typeface="Andalus"/>
                </a:rPr>
                <a:t>’ uair éigin sa tréimhse seo. Níl a fhios againn cathain</a:t>
              </a:r>
              <a:r>
                <a:rPr lang="en-GB">
                  <a:latin typeface="Comic Sans MS" pitchFamily="66" charset="0"/>
                  <a:ea typeface="Andalus"/>
                  <a:cs typeface="Andalus"/>
                </a:rPr>
                <a:t> </a:t>
              </a:r>
              <a:r>
                <a:rPr lang="ga-IE">
                  <a:latin typeface="Comic Sans MS" pitchFamily="66" charset="0"/>
                  <a:ea typeface="Andalus"/>
                  <a:cs typeface="Andalus"/>
                </a:rPr>
                <a:t>go díreach a cumadh é.</a:t>
              </a:r>
            </a:p>
          </p:txBody>
        </p:sp>
        <p:sp>
          <p:nvSpPr>
            <p:cNvPr id="34858" name="Line 38"/>
            <p:cNvSpPr>
              <a:spLocks noChangeShapeType="1"/>
            </p:cNvSpPr>
            <p:nvPr/>
          </p:nvSpPr>
          <p:spPr bwMode="auto">
            <a:xfrm flipV="1">
              <a:off x="5602" y="1503"/>
              <a:ext cx="0" cy="544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33831" name="Line 33"/>
          <p:cNvSpPr>
            <a:spLocks noChangeShapeType="1"/>
          </p:cNvSpPr>
          <p:nvPr/>
        </p:nvSpPr>
        <p:spPr bwMode="auto">
          <a:xfrm flipV="1">
            <a:off x="4787900" y="2349500"/>
            <a:ext cx="0" cy="865188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832" name="Line 33"/>
          <p:cNvSpPr>
            <a:spLocks noChangeShapeType="1"/>
          </p:cNvSpPr>
          <p:nvPr/>
        </p:nvSpPr>
        <p:spPr bwMode="auto">
          <a:xfrm flipV="1">
            <a:off x="4859338" y="2924175"/>
            <a:ext cx="420687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 type="triangle" w="med" len="med"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3833" name="Text Box 3"/>
          <p:cNvSpPr txBox="1">
            <a:spLocks noChangeArrowheads="1"/>
          </p:cNvSpPr>
          <p:nvPr/>
        </p:nvSpPr>
        <p:spPr bwMode="auto">
          <a:xfrm>
            <a:off x="1331913" y="5013325"/>
            <a:ext cx="64801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>
                <a:latin typeface="Comic Sans MS" pitchFamily="66" charset="0"/>
              </a:rPr>
              <a:t>Tá an scéal ‘</a:t>
            </a:r>
            <a:r>
              <a:rPr lang="en-IE" sz="3200">
                <a:latin typeface="Comic Sans MS" pitchFamily="66" charset="0"/>
              </a:rPr>
              <a:t>Deirdre agus Naoise</a:t>
            </a:r>
            <a:r>
              <a:rPr lang="ga-IE" sz="3200">
                <a:latin typeface="Comic Sans MS" pitchFamily="66" charset="0"/>
              </a:rPr>
              <a:t>’ níos mó ná 1000 bliain d’aois!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1" grpId="0" animBg="1"/>
      <p:bldP spid="33832" grpId="0" animBg="1"/>
      <p:bldP spid="338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4"/>
          <p:cNvSpPr txBox="1">
            <a:spLocks noChangeArrowheads="1"/>
          </p:cNvSpPr>
          <p:nvPr/>
        </p:nvSpPr>
        <p:spPr bwMode="auto">
          <a:xfrm>
            <a:off x="2482850" y="3644900"/>
            <a:ext cx="59769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Na daoine a chum ‘</a:t>
            </a:r>
            <a:r>
              <a:rPr lang="en-IE" sz="2400">
                <a:latin typeface="Comic Sans MS" pitchFamily="66" charset="0"/>
              </a:rPr>
              <a:t>Deirdre agus Naoise’</a:t>
            </a:r>
            <a:r>
              <a:rPr lang="ga-IE" sz="2400">
                <a:latin typeface="Comic Sans MS" pitchFamily="66" charset="0"/>
              </a:rPr>
              <a:t>, bhí roinnt rudaí cloiste acu faoi</a:t>
            </a:r>
          </a:p>
          <a:p>
            <a:r>
              <a:rPr lang="ga-IE" sz="2400">
                <a:latin typeface="Comic Sans MS" pitchFamily="66" charset="0"/>
              </a:rPr>
              <a:t>na Ceiltigh. Chuir siad na rudaí sin isteach sa scéal mar cheap siad</a:t>
            </a:r>
          </a:p>
          <a:p>
            <a:r>
              <a:rPr lang="ga-IE" sz="2400">
                <a:latin typeface="Comic Sans MS" pitchFamily="66" charset="0"/>
              </a:rPr>
              <a:t>go mbeidís go maith ann. </a:t>
            </a:r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612775" y="719138"/>
            <a:ext cx="5111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Scéalta ficsin iad ‘</a:t>
            </a:r>
            <a:r>
              <a:rPr lang="en-IE" sz="2400">
                <a:latin typeface="Comic Sans MS" pitchFamily="66" charset="0"/>
              </a:rPr>
              <a:t>Deirdre agus Naoise</a:t>
            </a:r>
            <a:r>
              <a:rPr lang="ga-IE" sz="2400">
                <a:latin typeface="Comic Sans MS" pitchFamily="66" charset="0"/>
              </a:rPr>
              <a:t>’ agus na seanscéalta eile. Ach uaireanta bíonn eolas stairiúil le fáil i seanscéalta</a:t>
            </a:r>
            <a:r>
              <a:rPr lang="en-GB" sz="2400">
                <a:latin typeface="Comic Sans MS" pitchFamily="66" charset="0"/>
              </a:rPr>
              <a:t>,</a:t>
            </a:r>
            <a:r>
              <a:rPr lang="ga-IE" sz="2400">
                <a:latin typeface="Comic Sans MS" pitchFamily="66" charset="0"/>
              </a:rPr>
              <a:t> chomh maith leis an gcumadóireacht.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348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1258888" y="1370013"/>
            <a:ext cx="6553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200">
                <a:latin typeface="Comic Sans MS" pitchFamily="66" charset="0"/>
              </a:rPr>
              <a:t>Cad iad na rudaí sa scéal</a:t>
            </a:r>
          </a:p>
          <a:p>
            <a:pPr algn="ctr"/>
            <a:r>
              <a:rPr lang="ga-IE" sz="3200">
                <a:latin typeface="Comic Sans MS" pitchFamily="66" charset="0"/>
              </a:rPr>
              <a:t>‘</a:t>
            </a:r>
            <a:r>
              <a:rPr lang="en-IE" sz="3200">
                <a:latin typeface="Comic Sans MS" pitchFamily="66" charset="0"/>
              </a:rPr>
              <a:t>Deirdre </a:t>
            </a:r>
            <a:r>
              <a:rPr lang="ga-IE" sz="3200">
                <a:latin typeface="Comic Sans MS" pitchFamily="66" charset="0"/>
              </a:rPr>
              <a:t>agus Naoise’ a bhaineann leis na Ceiltigh, dar leat?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65400"/>
            <a:ext cx="27432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6288" y="-50800"/>
            <a:ext cx="45577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0638" y="-36513"/>
            <a:ext cx="3024188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3500438"/>
            <a:ext cx="4573588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Callout 10"/>
          <p:cNvSpPr>
            <a:spLocks noChangeArrowheads="1"/>
          </p:cNvSpPr>
          <p:nvPr/>
        </p:nvSpPr>
        <p:spPr bwMode="auto">
          <a:xfrm>
            <a:off x="2009775" y="2781300"/>
            <a:ext cx="1944688" cy="863600"/>
          </a:xfrm>
          <a:prstGeom prst="wedgeEllipseCallout">
            <a:avLst>
              <a:gd name="adj1" fmla="val -72375"/>
              <a:gd name="adj2" fmla="val 96912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>
                <a:solidFill>
                  <a:srgbClr val="FFFFFF"/>
                </a:solidFill>
                <a:latin typeface="Calibri" pitchFamily="34" charset="0"/>
              </a:rPr>
              <a:t>An bhfuil an ceart acu?</a:t>
            </a: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2482850" y="115888"/>
            <a:ext cx="3024188" cy="1584325"/>
          </a:xfrm>
          <a:prstGeom prst="borderCallout1">
            <a:avLst>
              <a:gd name="adj1" fmla="val 7213"/>
              <a:gd name="adj2" fmla="val -2519"/>
              <a:gd name="adj3" fmla="val 69037"/>
              <a:gd name="adj4" fmla="val -41625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ga-IE">
                <a:latin typeface="Comic Sans MS" pitchFamily="66" charset="0"/>
              </a:rPr>
              <a:t>Tá troid agus cogaíocht sa scéal. Deirtear go raibh na Ceiltigh an‑tógtha leis an troid agus leis an gcogaíocht.</a:t>
            </a:r>
          </a:p>
        </p:txBody>
      </p:sp>
      <p:sp>
        <p:nvSpPr>
          <p:cNvPr id="36871" name="AutoShape 8"/>
          <p:cNvSpPr>
            <a:spLocks/>
          </p:cNvSpPr>
          <p:nvPr/>
        </p:nvSpPr>
        <p:spPr bwMode="auto">
          <a:xfrm>
            <a:off x="4089400" y="2089150"/>
            <a:ext cx="3635375" cy="979488"/>
          </a:xfrm>
          <a:prstGeom prst="borderCallout1">
            <a:avLst>
              <a:gd name="adj1" fmla="val 7347"/>
              <a:gd name="adj2" fmla="val 100324"/>
              <a:gd name="adj3" fmla="val -36181"/>
              <a:gd name="adj4" fmla="val 103301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tIns="82800" bIns="82800"/>
          <a:lstStyle/>
          <a:p>
            <a:r>
              <a:rPr lang="ga-IE">
                <a:latin typeface="Comic Sans MS" pitchFamily="66" charset="0"/>
              </a:rPr>
              <a:t>Tá draoi sa scéal. Ba shagairt phágánta</a:t>
            </a:r>
            <a:r>
              <a:rPr lang="en-GB">
                <a:latin typeface="Comic Sans MS" pitchFamily="66" charset="0"/>
              </a:rPr>
              <a:t> </a:t>
            </a:r>
            <a:r>
              <a:rPr lang="ga-IE">
                <a:latin typeface="Comic Sans MS" pitchFamily="66" charset="0"/>
              </a:rPr>
              <a:t>iad na draoithe in aimsir na gCeilteach. </a:t>
            </a:r>
          </a:p>
        </p:txBody>
      </p:sp>
      <p:sp>
        <p:nvSpPr>
          <p:cNvPr id="36872" name="AutoShape 10"/>
          <p:cNvSpPr>
            <a:spLocks/>
          </p:cNvSpPr>
          <p:nvPr/>
        </p:nvSpPr>
        <p:spPr bwMode="auto">
          <a:xfrm>
            <a:off x="2124075" y="5157788"/>
            <a:ext cx="3743325" cy="1223962"/>
          </a:xfrm>
          <a:prstGeom prst="borderCallout1">
            <a:avLst>
              <a:gd name="adj1" fmla="val 9338"/>
              <a:gd name="adj2" fmla="val 102037"/>
              <a:gd name="adj3" fmla="val -2981"/>
              <a:gd name="adj4" fmla="val 132611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r>
              <a:rPr lang="ga-IE">
                <a:latin typeface="Comic Sans MS" pitchFamily="66" charset="0"/>
              </a:rPr>
              <a:t>Bhí féasta mór ag Féilim</a:t>
            </a:r>
            <a:r>
              <a:rPr lang="en-GB">
                <a:latin typeface="Comic Sans MS" pitchFamily="66" charset="0"/>
              </a:rPr>
              <a:t> </a:t>
            </a:r>
            <a:r>
              <a:rPr lang="ga-IE">
                <a:latin typeface="Comic Sans MS" pitchFamily="66" charset="0"/>
              </a:rPr>
              <a:t>sa scéal. Tá a fhios againn gur bhreá leis</a:t>
            </a:r>
            <a:r>
              <a:rPr lang="en-GB">
                <a:latin typeface="Comic Sans MS" pitchFamily="66" charset="0"/>
              </a:rPr>
              <a:t> </a:t>
            </a:r>
            <a:r>
              <a:rPr lang="ga-IE">
                <a:latin typeface="Comic Sans MS" pitchFamily="66" charset="0"/>
              </a:rPr>
              <a:t>na</a:t>
            </a:r>
            <a:r>
              <a:rPr lang="en-GB">
                <a:latin typeface="Comic Sans MS" pitchFamily="66" charset="0"/>
              </a:rPr>
              <a:t> </a:t>
            </a:r>
            <a:r>
              <a:rPr lang="ga-IE">
                <a:latin typeface="Comic Sans MS" pitchFamily="66" charset="0"/>
              </a:rPr>
              <a:t>Ceiltigh féasta</a:t>
            </a:r>
            <a:r>
              <a:rPr lang="en-GB">
                <a:latin typeface="Comic Sans MS" pitchFamily="66" charset="0"/>
              </a:rPr>
              <a:t>í</a:t>
            </a:r>
            <a:endParaRPr lang="ga-IE">
              <a:latin typeface="Comic Sans MS" pitchFamily="66" charset="0"/>
            </a:endParaRPr>
          </a:p>
          <a:p>
            <a:r>
              <a:rPr lang="ga-IE">
                <a:latin typeface="Comic Sans MS" pitchFamily="66" charset="0"/>
              </a:rPr>
              <a:t>a chaitheamh.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8" grpId="0" animBg="1"/>
      <p:bldP spid="36871" grpId="0" animBg="1"/>
      <p:bldP spid="368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58424" name="Group 56"/>
          <p:cNvGraphicFramePr>
            <a:graphicFrameLocks noGrp="1"/>
          </p:cNvGraphicFramePr>
          <p:nvPr/>
        </p:nvGraphicFramePr>
        <p:xfrm>
          <a:off x="222250" y="639763"/>
          <a:ext cx="8640763" cy="5441950"/>
        </p:xfrm>
        <a:graphic>
          <a:graphicData uri="http://schemas.openxmlformats.org/drawingml/2006/table">
            <a:tbl>
              <a:tblPr/>
              <a:tblGrid>
                <a:gridCol w="5280025"/>
                <a:gridCol w="1520825"/>
                <a:gridCol w="1839913"/>
              </a:tblGrid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Bhí Conchúr Mac Neasa ina rí ar Chúige Chonnacht.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Leabharcham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ab ainm do mháthair altrama Dheirdre. </a:t>
                      </a:r>
                      <a:endParaRPr kumimoji="0" lang="ga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Thóg Conchúr teach cois trá do Dheirdre.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Thit Deirdre i ngrá le Conchúr.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Chuaigh Deirdre agus Naoise go dtí 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 Fhrainc.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Maraíodh Naoise agus a dheartháireacha.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Chuaigh cairde Naoise in arm </a:t>
                      </a:r>
                      <a:r>
                        <a:rPr kumimoji="0" lang="en-GB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Mhéibhe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agus </a:t>
                      </a:r>
                      <a:r>
                        <a:rPr kumimoji="0" lang="en-GB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Ailealla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 </a:t>
                      </a:r>
                      <a:endParaRPr kumimoji="0" lang="ga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Bhí Ailill ina rí ar Chúige Uladh. </a:t>
                      </a:r>
                      <a:endParaRPr kumimoji="0" lang="ga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1295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25558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9446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370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30956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9323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3195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55435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3" name="Title 13"/>
          <p:cNvSpPr>
            <a:spLocks/>
          </p:cNvSpPr>
          <p:nvPr/>
        </p:nvSpPr>
        <p:spPr bwMode="auto">
          <a:xfrm>
            <a:off x="1692275" y="115888"/>
            <a:ext cx="57007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6250"/>
            <a:ext cx="7129462" cy="2305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ga-I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Tráth na gCeist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>
                <a:latin typeface="Comic Sans MS" pitchFamily="66" charset="0"/>
                <a:hlinkClick r:id="rId3"/>
              </a:rPr>
              <a:t>http://www.oswego.org/ocsd-web/quiz/mquiz.asp?filename=MniGhalldeirdreagusnaoise</a:t>
            </a:r>
            <a:r>
              <a:rPr lang="en-IE" dirty="0" smtClean="0">
                <a:latin typeface="Comic Sans MS" pitchFamily="66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sz="2800" dirty="0" smtClean="0">
                <a:latin typeface="Comic Sans MS" pitchFamily="66" charset="0"/>
              </a:rPr>
              <a:t> 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23850" y="2708275"/>
            <a:ext cx="8569325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ga-I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Dul siar: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ga-I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Tá nithe sa scéal seo a bhaineann leis na Ceiltigh. An cuimhin leat an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méid</a:t>
            </a:r>
            <a:r>
              <a:rPr lang="ga-I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a d’fhoghlaim tú faoi na Ceiltigh anuraidh? Bain triail as an gcluiche meaitseála seo!</a:t>
            </a: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ga-IE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hlinkClick r:id="rId4"/>
              </a:rPr>
              <a:t>http://www.oswego.org/ocsd-web/match/term/matchgeneric2.asp?filename=MniGhallnaceiltigh</a:t>
            </a:r>
            <a:r>
              <a:rPr lang="ga-IE" sz="28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476250"/>
            <a:ext cx="8424862" cy="51133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ga-I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Cliceáil ar </a:t>
            </a:r>
            <a:r>
              <a:rPr lang="en-I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an</a:t>
            </a:r>
            <a:r>
              <a:rPr lang="ga-I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nasc thíos chun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ga-IE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ríomhleabhar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b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ga-I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den scéal 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‘Deirdre </a:t>
            </a:r>
            <a:r>
              <a:rPr lang="ga-I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agus Naoise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’ </a:t>
            </a:r>
            <a:r>
              <a:rPr lang="ga-I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 léamh: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800" dirty="0" smtClean="0">
                <a:latin typeface="Comic Sans MS" pitchFamily="66" charset="0"/>
                <a:hlinkClick r:id="rId3"/>
              </a:rPr>
              <a:t>http://www.askaboutireland.ie/learning-zone/primary-students/3rd-+-4th-class/irish-3rd-+-4th-class/scealta/deirdre-agus-naoise/index.xml</a:t>
            </a:r>
            <a:r>
              <a:rPr lang="en-IE" sz="2800" dirty="0" smtClean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792162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Íomhánna:</a:t>
            </a:r>
            <a:endParaRPr lang="en-GB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Peter Donnelly</a:t>
            </a:r>
          </a:p>
          <a:p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Shutterstock</a:t>
            </a:r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en-GB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5</a:t>
            </a:r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54006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Fadó fadó</a:t>
            </a:r>
            <a:r>
              <a:rPr lang="en-GB" sz="2000">
                <a:latin typeface="Comic Sans MS" pitchFamily="66" charset="0"/>
              </a:rPr>
              <a:t>,</a:t>
            </a:r>
            <a:r>
              <a:rPr lang="ga-IE" sz="2000">
                <a:latin typeface="Comic Sans MS" pitchFamily="66" charset="0"/>
              </a:rPr>
              <a:t> bhí Conchúr Mac Neasa ina rí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ar Chúige Uladh. Oíche amháin chuaigh sé chuig féasta </a:t>
            </a:r>
            <a:r>
              <a:rPr lang="en-GB" sz="2000">
                <a:latin typeface="Comic Sans MS" pitchFamily="66" charset="0"/>
              </a:rPr>
              <a:t>i d</a:t>
            </a:r>
            <a:r>
              <a:rPr lang="ga-IE" sz="2000">
                <a:latin typeface="Comic Sans MS" pitchFamily="66" charset="0"/>
              </a:rPr>
              <a:t>teach Fhéilim, a scéalaí.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Le linn </a:t>
            </a:r>
            <a:r>
              <a:rPr lang="en-GB" sz="2000">
                <a:latin typeface="Comic Sans MS" pitchFamily="66" charset="0"/>
              </a:rPr>
              <a:t>an </a:t>
            </a:r>
            <a:r>
              <a:rPr lang="ga-IE" sz="2000">
                <a:latin typeface="Comic Sans MS" pitchFamily="66" charset="0"/>
              </a:rPr>
              <a:t>fhéasta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rugadh iníon do bhean Fhéilim. Leanbh beag álainn ba ea í agus tugadh Deirdre mar ainm uirthi</a:t>
            </a:r>
            <a:r>
              <a:rPr lang="en-IE" sz="2000">
                <a:latin typeface="Comic Sans MS" pitchFamily="66" charset="0"/>
              </a:rPr>
              <a:t>. </a:t>
            </a:r>
            <a:endParaRPr lang="ga-IE" sz="2000">
              <a:latin typeface="Comic Sans MS" pitchFamily="66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003800" y="4443413"/>
            <a:ext cx="4140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Bhí gach duine ag ceiliúradh</a:t>
            </a:r>
          </a:p>
          <a:p>
            <a:r>
              <a:rPr lang="ga-IE" sz="2000">
                <a:latin typeface="Comic Sans MS" pitchFamily="66" charset="0"/>
              </a:rPr>
              <a:t>go dtí gur labhair draoi a bhí</a:t>
            </a:r>
          </a:p>
          <a:p>
            <a:r>
              <a:rPr lang="ga-IE" sz="2000">
                <a:latin typeface="Comic Sans MS" pitchFamily="66" charset="0"/>
              </a:rPr>
              <a:t>sa chomhluadar</a:t>
            </a:r>
            <a:r>
              <a:rPr lang="en-IE" sz="2000">
                <a:latin typeface="Comic Sans MS" pitchFamily="66" charset="0"/>
              </a:rPr>
              <a:t>.</a:t>
            </a:r>
          </a:p>
          <a:p>
            <a:r>
              <a:rPr lang="en-GB" sz="2000">
                <a:latin typeface="Comic Sans MS" pitchFamily="66" charset="0"/>
              </a:rPr>
              <a:t>	‘Bean </a:t>
            </a:r>
            <a:r>
              <a:rPr lang="ga-IE" sz="2000">
                <a:latin typeface="Comic Sans MS" pitchFamily="66" charset="0"/>
              </a:rPr>
              <a:t>álainn a bheidh</a:t>
            </a:r>
          </a:p>
          <a:p>
            <a:r>
              <a:rPr lang="ga-IE" sz="2000">
                <a:latin typeface="Comic Sans MS" pitchFamily="66" charset="0"/>
              </a:rPr>
              <a:t>inti</a:t>
            </a:r>
            <a:r>
              <a:rPr lang="en-GB" sz="2000">
                <a:latin typeface="Comic Sans MS" pitchFamily="66" charset="0"/>
              </a:rPr>
              <a:t>,’</a:t>
            </a:r>
            <a:r>
              <a:rPr lang="ga-IE" sz="2000">
                <a:latin typeface="Comic Sans MS" pitchFamily="66" charset="0"/>
              </a:rPr>
              <a:t> arsa </a:t>
            </a:r>
            <a:r>
              <a:rPr lang="en-IE" sz="2000">
                <a:latin typeface="Comic Sans MS" pitchFamily="66" charset="0"/>
              </a:rPr>
              <a:t>an </a:t>
            </a:r>
            <a:r>
              <a:rPr lang="ga-IE" sz="2000">
                <a:latin typeface="Comic Sans MS" pitchFamily="66" charset="0"/>
              </a:rPr>
              <a:t>draoi</a:t>
            </a:r>
            <a:r>
              <a:rPr lang="en-IE" sz="2000">
                <a:latin typeface="Comic Sans MS" pitchFamily="66" charset="0"/>
              </a:rPr>
              <a:t>, </a:t>
            </a:r>
            <a:r>
              <a:rPr lang="en-GB" sz="2000">
                <a:latin typeface="Comic Sans MS" pitchFamily="66" charset="0"/>
              </a:rPr>
              <a:t>‘ach </a:t>
            </a:r>
            <a:r>
              <a:rPr lang="ga-IE" sz="2000">
                <a:latin typeface="Comic Sans MS" pitchFamily="66" charset="0"/>
              </a:rPr>
              <a:t>tiocfaidh dochar agus scrios ar Chúige</a:t>
            </a:r>
          </a:p>
          <a:p>
            <a:r>
              <a:rPr lang="ga-IE" sz="2000">
                <a:latin typeface="Comic Sans MS" pitchFamily="66" charset="0"/>
              </a:rPr>
              <a:t>Uladh</a:t>
            </a:r>
            <a:r>
              <a:rPr lang="en-GB" sz="2000">
                <a:latin typeface="Comic Sans MS" pitchFamily="66" charset="0"/>
              </a:rPr>
              <a:t> mar </a:t>
            </a:r>
            <a:r>
              <a:rPr lang="ga-IE" sz="2000">
                <a:latin typeface="Comic Sans MS" pitchFamily="66" charset="0"/>
              </a:rPr>
              <a:t>gheall uirthi</a:t>
            </a:r>
            <a:r>
              <a:rPr lang="en-GB" sz="2000">
                <a:latin typeface="Comic Sans MS" pitchFamily="66" charset="0"/>
              </a:rPr>
              <a:t>.’</a:t>
            </a:r>
            <a:endParaRPr lang="ga-IE" sz="200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-2" t="31421" r="48817" b="2695"/>
          <a:stretch>
            <a:fillRect/>
          </a:stretch>
        </p:blipFill>
        <p:spPr bwMode="auto">
          <a:xfrm>
            <a:off x="0" y="2205038"/>
            <a:ext cx="46799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l="55127" t="2" r="385" b="36748"/>
          <a:stretch>
            <a:fillRect/>
          </a:stretch>
        </p:blipFill>
        <p:spPr bwMode="auto">
          <a:xfrm>
            <a:off x="5138738" y="261938"/>
            <a:ext cx="4067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0825" y="404813"/>
            <a:ext cx="8709025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Chuir focail </a:t>
            </a:r>
            <a:r>
              <a:rPr lang="en-GB" sz="2000">
                <a:latin typeface="Comic Sans MS" pitchFamily="66" charset="0"/>
              </a:rPr>
              <a:t>an draoi </a:t>
            </a:r>
            <a:r>
              <a:rPr lang="ga-IE" sz="2000">
                <a:latin typeface="Comic Sans MS" pitchFamily="66" charset="0"/>
              </a:rPr>
              <a:t>scanradh ar an gcomhluadar</a:t>
            </a:r>
            <a:r>
              <a:rPr lang="en-GB" sz="2000">
                <a:latin typeface="Comic Sans MS" pitchFamily="66" charset="0"/>
              </a:rPr>
              <a:t>. </a:t>
            </a:r>
            <a:r>
              <a:rPr lang="ga-IE" sz="2000">
                <a:latin typeface="Comic Sans MS" pitchFamily="66" charset="0"/>
              </a:rPr>
              <a:t>Bhí roinnt daoine den tuairim gur cheart an leanbh a mharú</a:t>
            </a:r>
            <a:r>
              <a:rPr lang="en-IE" sz="2000">
                <a:latin typeface="Comic Sans MS" pitchFamily="66" charset="0"/>
              </a:rPr>
              <a:t>.</a:t>
            </a:r>
          </a:p>
          <a:p>
            <a:r>
              <a:rPr lang="en-GB" sz="2000">
                <a:latin typeface="Comic Sans MS" pitchFamily="66" charset="0"/>
              </a:rPr>
              <a:t>	</a:t>
            </a:r>
            <a:r>
              <a:rPr lang="ga-IE" sz="2000">
                <a:latin typeface="Comic Sans MS" pitchFamily="66" charset="0"/>
              </a:rPr>
              <a:t>‘Ní mharóidh sibh í,</a:t>
            </a:r>
            <a:r>
              <a:rPr lang="en-GB" sz="2000">
                <a:latin typeface="Comic Sans MS" pitchFamily="66" charset="0"/>
              </a:rPr>
              <a:t>’</a:t>
            </a:r>
            <a:r>
              <a:rPr lang="ga-IE" sz="2000">
                <a:latin typeface="Comic Sans MS" pitchFamily="66" charset="0"/>
              </a:rPr>
              <a:t> arsa Conchúr Mac Neasa</a:t>
            </a:r>
            <a:r>
              <a:rPr lang="en-GB" sz="2000">
                <a:latin typeface="Comic Sans MS" pitchFamily="66" charset="0"/>
              </a:rPr>
              <a:t>.</a:t>
            </a:r>
            <a:r>
              <a:rPr lang="ga-IE" sz="2000">
                <a:latin typeface="Comic Sans MS" pitchFamily="66" charset="0"/>
              </a:rPr>
              <a:t> </a:t>
            </a:r>
            <a:r>
              <a:rPr lang="en-GB" sz="2000">
                <a:latin typeface="Comic Sans MS" pitchFamily="66" charset="0"/>
              </a:rPr>
              <a:t>‘</a:t>
            </a:r>
            <a:r>
              <a:rPr lang="ga-IE" sz="2000">
                <a:latin typeface="Comic Sans MS" pitchFamily="66" charset="0"/>
              </a:rPr>
              <a:t>Tabharfaidh mise aire di agus pósfaidh mé í nuair a bheidh sí fásta.</a:t>
            </a:r>
            <a:r>
              <a:rPr lang="en-GB" sz="2000">
                <a:latin typeface="Comic Sans MS" pitchFamily="66" charset="0"/>
              </a:rPr>
              <a:t>’</a:t>
            </a:r>
            <a:endParaRPr lang="ga-IE" sz="2000">
              <a:latin typeface="Comic Sans MS" pitchFamily="66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38163" y="2066925"/>
            <a:ext cx="41052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Thóg Conchúr teach </a:t>
            </a:r>
            <a:r>
              <a:rPr lang="en-GB" sz="2000">
                <a:latin typeface="Comic Sans MS" pitchFamily="66" charset="0"/>
              </a:rPr>
              <a:t>a </a:t>
            </a:r>
            <a:r>
              <a:rPr lang="ga-IE" sz="2000">
                <a:latin typeface="Comic Sans MS" pitchFamily="66" charset="0"/>
              </a:rPr>
              <a:t>bhí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i bhfolach sna coillte. Chuir sé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an leanbh a chónaí ann. </a:t>
            </a:r>
            <a:r>
              <a:rPr lang="en-GB" sz="2000">
                <a:latin typeface="Comic Sans MS" pitchFamily="66" charset="0"/>
              </a:rPr>
              <a:t>An </a:t>
            </a:r>
            <a:r>
              <a:rPr lang="ga-IE" sz="2000">
                <a:latin typeface="Comic Sans MS" pitchFamily="66" charset="0"/>
              </a:rPr>
              <a:t>tseanbhean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Leabharcham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en-GB" sz="2000">
                <a:latin typeface="Comic Sans MS" pitchFamily="66" charset="0"/>
              </a:rPr>
              <a:t>a </a:t>
            </a:r>
            <a:r>
              <a:rPr lang="ga-IE" sz="2000">
                <a:latin typeface="Comic Sans MS" pitchFamily="66" charset="0"/>
              </a:rPr>
              <a:t>bhí mar mháthair altrama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aici</a:t>
            </a:r>
            <a:r>
              <a:rPr lang="en-GB" sz="2000">
                <a:latin typeface="Comic Sans MS" pitchFamily="66" charset="0"/>
              </a:rPr>
              <a:t> ann.</a:t>
            </a:r>
            <a:r>
              <a:rPr lang="ga-IE" sz="2000">
                <a:latin typeface="Comic Sans MS" pitchFamily="66" charset="0"/>
              </a:rPr>
              <a:t> Ní ligfeadh Conchúr d’aon duine eile</a:t>
            </a:r>
            <a:r>
              <a:rPr lang="en-GB" sz="2000">
                <a:latin typeface="Comic Sans MS" pitchFamily="66" charset="0"/>
              </a:rPr>
              <a:t> í</a:t>
            </a:r>
            <a:r>
              <a:rPr lang="ga-IE" sz="2000">
                <a:latin typeface="Comic Sans MS" pitchFamily="66" charset="0"/>
              </a:rPr>
              <a:t> a fheiceáil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go dtí go mbeidís pósta.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D’fhás Deirdre suas ina bean óg álainn,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an bhean ab áille in Éirinn</a:t>
            </a:r>
            <a:r>
              <a:rPr lang="en-GB" sz="2000">
                <a:latin typeface="Comic Sans MS" pitchFamily="66" charset="0"/>
              </a:rPr>
              <a:t>,</a:t>
            </a:r>
            <a:r>
              <a:rPr lang="ga-IE" sz="2000">
                <a:latin typeface="Comic Sans MS" pitchFamily="66" charset="0"/>
              </a:rPr>
              <a:t> agus bhí Conchúr an-tógtha léi.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4494" t="4369" r="-940" b="2621"/>
          <a:stretch>
            <a:fillRect/>
          </a:stretch>
        </p:blipFill>
        <p:spPr bwMode="auto">
          <a:xfrm>
            <a:off x="4427538" y="1873250"/>
            <a:ext cx="445293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539750" y="333375"/>
            <a:ext cx="77057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Lá geimhridh amháin, bhí Deirdre amuigh ag siúl nuair a chonaic sí fuil </a:t>
            </a:r>
            <a:r>
              <a:rPr lang="en-GB" sz="2000">
                <a:latin typeface="Comic Sans MS" pitchFamily="66" charset="0"/>
              </a:rPr>
              <a:t>ar an</a:t>
            </a:r>
            <a:r>
              <a:rPr lang="ga-IE" sz="2000">
                <a:latin typeface="Comic Sans MS" pitchFamily="66" charset="0"/>
              </a:rPr>
              <a:t> sneachta. Tháinig fiach dubh anuas lena hól.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An tráthnóna sin d’inis </a:t>
            </a:r>
            <a:r>
              <a:rPr lang="en-GB" sz="2000">
                <a:latin typeface="Comic Sans MS" pitchFamily="66" charset="0"/>
              </a:rPr>
              <a:t>Deirdre </a:t>
            </a:r>
            <a:r>
              <a:rPr lang="ga-IE" sz="2000">
                <a:latin typeface="Comic Sans MS" pitchFamily="66" charset="0"/>
              </a:rPr>
              <a:t>do Leabharcham céard a chonaic sí. </a:t>
            </a:r>
          </a:p>
          <a:p>
            <a:r>
              <a:rPr lang="en-GB" sz="2000">
                <a:latin typeface="Comic Sans MS" pitchFamily="66" charset="0"/>
              </a:rPr>
              <a:t>	‘</a:t>
            </a:r>
            <a:r>
              <a:rPr lang="ga-IE" sz="2000">
                <a:latin typeface="Comic Sans MS" pitchFamily="66" charset="0"/>
              </a:rPr>
              <a:t>An bhfuil fear ar bith ann,</a:t>
            </a:r>
            <a:r>
              <a:rPr lang="en-GB" sz="2000">
                <a:latin typeface="Comic Sans MS" pitchFamily="66" charset="0"/>
              </a:rPr>
              <a:t>’</a:t>
            </a:r>
            <a:r>
              <a:rPr lang="ga-IE" sz="2000">
                <a:latin typeface="Comic Sans MS" pitchFamily="66" charset="0"/>
              </a:rPr>
              <a:t> ar sise, </a:t>
            </a:r>
            <a:r>
              <a:rPr lang="en-GB" sz="2000">
                <a:latin typeface="Comic Sans MS" pitchFamily="66" charset="0"/>
              </a:rPr>
              <a:t>‘</a:t>
            </a:r>
            <a:r>
              <a:rPr lang="ga-IE" sz="2000">
                <a:latin typeface="Comic Sans MS" pitchFamily="66" charset="0"/>
              </a:rPr>
              <a:t>a bhfuil a chraiceann chomh bán le</a:t>
            </a:r>
            <a:r>
              <a:rPr lang="en-GB" sz="2000">
                <a:latin typeface="Comic Sans MS" pitchFamily="66" charset="0"/>
              </a:rPr>
              <a:t>is an</a:t>
            </a:r>
            <a:r>
              <a:rPr lang="ga-IE" sz="2000">
                <a:latin typeface="Comic Sans MS" pitchFamily="66" charset="0"/>
              </a:rPr>
              <a:t> sneachta, a leicne chomh dearg le</a:t>
            </a:r>
            <a:r>
              <a:rPr lang="en-GB" sz="2000">
                <a:latin typeface="Comic Sans MS" pitchFamily="66" charset="0"/>
              </a:rPr>
              <a:t>is an bh</a:t>
            </a:r>
            <a:r>
              <a:rPr lang="ga-IE" sz="2000">
                <a:latin typeface="Comic Sans MS" pitchFamily="66" charset="0"/>
              </a:rPr>
              <a:t>fuil agus a chuid gruaige chomh dubh leis an bhfiach dubh?</a:t>
            </a:r>
            <a:r>
              <a:rPr lang="en-GB" sz="2000">
                <a:latin typeface="Comic Sans MS" pitchFamily="66" charset="0"/>
              </a:rPr>
              <a:t>’</a:t>
            </a:r>
            <a:endParaRPr lang="ga-IE" sz="2000">
              <a:latin typeface="Comic Sans MS" pitchFamily="66" charset="0"/>
            </a:endParaRPr>
          </a:p>
          <a:p>
            <a:r>
              <a:rPr lang="en-GB" sz="2000">
                <a:latin typeface="Comic Sans MS" pitchFamily="66" charset="0"/>
              </a:rPr>
              <a:t>	‘</a:t>
            </a:r>
            <a:r>
              <a:rPr lang="ga-IE" sz="2000">
                <a:latin typeface="Comic Sans MS" pitchFamily="66" charset="0"/>
              </a:rPr>
              <a:t>Tá, cinnte,</a:t>
            </a:r>
            <a:r>
              <a:rPr lang="en-GB" sz="2000">
                <a:latin typeface="Comic Sans MS" pitchFamily="66" charset="0"/>
              </a:rPr>
              <a:t>’</a:t>
            </a:r>
            <a:r>
              <a:rPr lang="ga-IE" sz="2000">
                <a:latin typeface="Comic Sans MS" pitchFamily="66" charset="0"/>
              </a:rPr>
              <a:t> arsa Leabharcham</a:t>
            </a:r>
            <a:r>
              <a:rPr lang="en-GB" sz="2000">
                <a:latin typeface="Comic Sans MS" pitchFamily="66" charset="0"/>
              </a:rPr>
              <a:t>.</a:t>
            </a:r>
            <a:r>
              <a:rPr lang="ga-IE" sz="2000">
                <a:latin typeface="Comic Sans MS" pitchFamily="66" charset="0"/>
              </a:rPr>
              <a:t> </a:t>
            </a:r>
            <a:r>
              <a:rPr lang="en-GB" sz="2000">
                <a:latin typeface="Comic Sans MS" pitchFamily="66" charset="0"/>
              </a:rPr>
              <a:t>‘</a:t>
            </a:r>
            <a:r>
              <a:rPr lang="ga-IE" sz="2000">
                <a:latin typeface="Comic Sans MS" pitchFamily="66" charset="0"/>
              </a:rPr>
              <a:t>Naoise Mac Uisnigh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is ainm dó agus tá sé ina chónaí i gcóngar dúinn.</a:t>
            </a:r>
            <a:r>
              <a:rPr lang="en-GB" sz="2000">
                <a:latin typeface="Comic Sans MS" pitchFamily="66" charset="0"/>
              </a:rPr>
              <a:t>’</a:t>
            </a:r>
            <a:r>
              <a:rPr lang="ga-IE" sz="2000">
                <a:latin typeface="Comic Sans MS" pitchFamily="66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3475038"/>
            <a:ext cx="8351838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250825" y="115888"/>
            <a:ext cx="849788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D’iarr Deirdre ar Leabharcham Naoise a thabhairt chuig an teach faoi rún, nó bhí sí ag iarraidh é a fheiceáil. Rinne Leabharcham sin. Nuair a chonaic Naoise agus Deirdre a chéile, thit siad i ngrá lena chéile láithreach bonn</a:t>
            </a:r>
            <a:r>
              <a:rPr lang="en-GB" sz="2000">
                <a:latin typeface="Comic Sans MS" pitchFamily="66" charset="0"/>
              </a:rPr>
              <a:t>.</a:t>
            </a:r>
            <a:r>
              <a:rPr lang="ga-IE" sz="2000">
                <a:latin typeface="Comic Sans MS" pitchFamily="66" charset="0"/>
              </a:rPr>
              <a:t> Phós siad i ngan fhios</a:t>
            </a:r>
            <a:r>
              <a:rPr lang="en-GB" sz="2000">
                <a:latin typeface="Comic Sans MS" pitchFamily="66" charset="0"/>
              </a:rPr>
              <a:t> d’aon duine</a:t>
            </a:r>
            <a:r>
              <a:rPr lang="ga-IE" sz="2000">
                <a:latin typeface="Comic Sans MS" pitchFamily="66" charset="0"/>
              </a:rPr>
              <a:t> agus d’éalaigh siad go hAlbain. Chuaigh deartháireacha Naoise, </a:t>
            </a:r>
            <a:r>
              <a:rPr lang="en-GB" sz="2000">
                <a:latin typeface="Comic Sans MS" pitchFamily="66" charset="0"/>
              </a:rPr>
              <a:t>Ainle </a:t>
            </a:r>
            <a:r>
              <a:rPr lang="ga-IE" sz="2000">
                <a:latin typeface="Comic Sans MS" pitchFamily="66" charset="0"/>
              </a:rPr>
              <a:t>agus Ardán,</a:t>
            </a:r>
            <a:r>
              <a:rPr lang="en-GB" sz="2000">
                <a:latin typeface="Comic Sans MS" pitchFamily="66" charset="0"/>
              </a:rPr>
              <a:t> in </a:t>
            </a:r>
            <a:r>
              <a:rPr lang="ga-IE" sz="2000">
                <a:latin typeface="Comic Sans MS" pitchFamily="66" charset="0"/>
              </a:rPr>
              <a:t>éineacht leo chun iad a chosaint mar bhí a fhios acu go mbeadh Conchúr ar buile nuair a chloisfeadh sé faoin méid a tharla.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88598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2738" y="260350"/>
            <a:ext cx="7643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Cuireadh fáilte roimh Chlann Uisnigh </a:t>
            </a:r>
            <a:r>
              <a:rPr lang="en-GB" sz="2000">
                <a:latin typeface="Comic Sans MS" pitchFamily="66" charset="0"/>
              </a:rPr>
              <a:t>in </a:t>
            </a:r>
            <a:r>
              <a:rPr lang="ga-IE" sz="2000">
                <a:latin typeface="Comic Sans MS" pitchFamily="66" charset="0"/>
              </a:rPr>
              <a:t>Albain. Tar éis tamaill</a:t>
            </a:r>
            <a:r>
              <a:rPr lang="en-GB" sz="2000">
                <a:latin typeface="Comic Sans MS" pitchFamily="66" charset="0"/>
              </a:rPr>
              <a:t>,</a:t>
            </a:r>
            <a:r>
              <a:rPr lang="ga-IE" sz="2000">
                <a:latin typeface="Comic Sans MS" pitchFamily="66" charset="0"/>
              </a:rPr>
              <a:t> áfach</a:t>
            </a:r>
            <a:r>
              <a:rPr lang="en-GB" sz="2000">
                <a:latin typeface="Comic Sans MS" pitchFamily="66" charset="0"/>
              </a:rPr>
              <a:t>,</a:t>
            </a:r>
            <a:r>
              <a:rPr lang="ga-IE" sz="2000">
                <a:latin typeface="Comic Sans MS" pitchFamily="66" charset="0"/>
              </a:rPr>
              <a:t> thit rí na hAlban i ngrá le Deirdre agus theastaigh uaidh í a phósadh. Bhí ar Chlann Uisnigh teitheadh arís.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2738" y="5229225"/>
            <a:ext cx="8651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Tháinig an scéal ar ais go Cúige Uladh </a:t>
            </a:r>
            <a:r>
              <a:rPr lang="en-GB" sz="2000">
                <a:latin typeface="Comic Sans MS" pitchFamily="66" charset="0"/>
              </a:rPr>
              <a:t>go raibh </a:t>
            </a:r>
            <a:r>
              <a:rPr lang="ga-IE" sz="2000">
                <a:latin typeface="Comic Sans MS" pitchFamily="66" charset="0"/>
              </a:rPr>
              <a:t>Clann Uisnigh</a:t>
            </a:r>
            <a:r>
              <a:rPr lang="en-GB" sz="2000">
                <a:latin typeface="Comic Sans MS" pitchFamily="66" charset="0"/>
              </a:rPr>
              <a:t> ar </a:t>
            </a:r>
            <a:br>
              <a:rPr lang="en-GB" sz="2000">
                <a:latin typeface="Comic Sans MS" pitchFamily="66" charset="0"/>
              </a:rPr>
            </a:br>
            <a:r>
              <a:rPr lang="en-GB" sz="2000">
                <a:latin typeface="Comic Sans MS" pitchFamily="66" charset="0"/>
              </a:rPr>
              <a:t>a </a:t>
            </a:r>
            <a:r>
              <a:rPr lang="ga-IE" sz="2000">
                <a:latin typeface="Comic Sans MS" pitchFamily="66" charset="0"/>
              </a:rPr>
              <a:t>dteitheadh arís. D’impigh cairde Naoise ar Chonchúr cead a thabhairt dóibh teacht ar ais go hÉirinn. Ghéill Conchúr ar deireadh agus d’fhill Deirdre agus Naoise ar Chúige Uladh.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75" y="1084263"/>
            <a:ext cx="6832600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1588"/>
            <a:ext cx="9134475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4576763" y="4437063"/>
            <a:ext cx="43878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Throid Clann Uisnigh go cróga in éadan laochra na Craoibhe Rua, ach ar deireadh maraíodh an t-iomlán acu. Gabhadh Deirdre agus tugadh ar ais chuig Conchúr í.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9738" y="260350"/>
            <a:ext cx="40370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Fear fealltach a bhí i gConchúr</a:t>
            </a:r>
            <a:r>
              <a:rPr lang="en-GB" sz="2000">
                <a:latin typeface="Comic Sans MS" pitchFamily="66" charset="0"/>
              </a:rPr>
              <a:t>, áfach,</a:t>
            </a:r>
            <a:r>
              <a:rPr lang="ga-IE" sz="2000">
                <a:latin typeface="Comic Sans MS" pitchFamily="66" charset="0"/>
              </a:rPr>
              <a:t> agus bhí sé ag smaoineamh ar dhíoltas a bhaint amach ar Chlann Uisnigh le fada an lá. Chuir sé laochra na </a:t>
            </a:r>
            <a:r>
              <a:rPr lang="en-GB" sz="2000">
                <a:latin typeface="Comic Sans MS" pitchFamily="66" charset="0"/>
              </a:rPr>
              <a:t>Craoibhe R</a:t>
            </a:r>
            <a:r>
              <a:rPr lang="ga-IE" sz="2000">
                <a:latin typeface="Comic Sans MS" pitchFamily="66" charset="0"/>
              </a:rPr>
              <a:t>ua amach le Naoise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a mharú agus</a:t>
            </a:r>
            <a:r>
              <a:rPr lang="en-GB" sz="2000">
                <a:latin typeface="Comic Sans MS" pitchFamily="66" charset="0"/>
              </a:rPr>
              <a:t> le</a:t>
            </a:r>
            <a:r>
              <a:rPr lang="ga-IE" sz="2000">
                <a:latin typeface="Comic Sans MS" pitchFamily="66" charset="0"/>
              </a:rPr>
              <a:t> Deirdre a thabhairt ar ais chuige féin.</a:t>
            </a:r>
            <a:r>
              <a:rPr lang="ga-IE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288" y="153988"/>
            <a:ext cx="84248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Bhí cairde Naoise ar buile le Conchúr Mac Neasa. D’ionsaigh siad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a dhún agus dhóigh siad go talamh é. Mharaigh siad 300 de laochra Chonchúir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freisin. Ansin thréig siad Cúige Uladh agus thug aghaidh ar Chúige Chonnacht. Chuaigh siad in arm Mhéibhe agus Ailealla, banríon agus rí Chonnacht. Naimhde móra </a:t>
            </a:r>
            <a:r>
              <a:rPr lang="en-GB" sz="2000">
                <a:latin typeface="Comic Sans MS" pitchFamily="66" charset="0"/>
              </a:rPr>
              <a:t>ag</a:t>
            </a:r>
            <a:r>
              <a:rPr lang="ga-IE" sz="2000">
                <a:latin typeface="Comic Sans MS" pitchFamily="66" charset="0"/>
              </a:rPr>
              <a:t> Conchúr ba ea Méabh agus Ailill. Chaith cairde Naoise na blianta ina dhiaidh sin ag déanamh ionsaí ar Chúige Uladh chun díoltas a bhaint amach ar Chonchúr Mac Neasa</a:t>
            </a:r>
          </a:p>
          <a:p>
            <a:r>
              <a:rPr lang="ga-IE" sz="2000">
                <a:latin typeface="Comic Sans MS" pitchFamily="66" charset="0"/>
              </a:rPr>
              <a:t>as a ndearna sé ar Chlann Uisnigh.</a:t>
            </a:r>
            <a:endParaRPr lang="en-IE" sz="2000"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87638"/>
            <a:ext cx="8135938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684213" y="476250"/>
            <a:ext cx="46799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Bhí Deirdre bhocht croíbhriste.</a:t>
            </a:r>
          </a:p>
          <a:p>
            <a:r>
              <a:rPr lang="ga-IE" sz="2000">
                <a:latin typeface="Comic Sans MS" pitchFamily="66" charset="0"/>
              </a:rPr>
              <a:t>Ní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dhearna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sí gáire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ón lá </a:t>
            </a:r>
            <a:r>
              <a:rPr lang="en-GB" sz="2000">
                <a:latin typeface="Comic Sans MS" pitchFamily="66" charset="0"/>
              </a:rPr>
              <a:t>a maraíodh Naoise </a:t>
            </a:r>
            <a:r>
              <a:rPr lang="ga-IE" sz="2000">
                <a:latin typeface="Comic Sans MS" pitchFamily="66" charset="0"/>
              </a:rPr>
              <a:t>ach cuma ghruama uirthi</a:t>
            </a:r>
          </a:p>
          <a:p>
            <a:r>
              <a:rPr lang="ga-IE" sz="2000">
                <a:latin typeface="Comic Sans MS" pitchFamily="66" charset="0"/>
              </a:rPr>
              <a:t>i gcónaí. Fuair sí bás tar éis bliana</a:t>
            </a:r>
          </a:p>
          <a:p>
            <a:r>
              <a:rPr lang="ga-IE" sz="2000">
                <a:latin typeface="Comic Sans MS" pitchFamily="66" charset="0"/>
              </a:rPr>
              <a:t>agus cuireadh í san uaigh chéanna le Naoise agus a bheirt deartháireacha. 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076825" y="4076700"/>
            <a:ext cx="33829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Bhí an ceart ag an draoi</a:t>
            </a:r>
          </a:p>
          <a:p>
            <a:r>
              <a:rPr lang="ga-IE" sz="2000">
                <a:latin typeface="Comic Sans MS" pitchFamily="66" charset="0"/>
              </a:rPr>
              <a:t>na blianta roimhe sin nuair a dúirt sé go dtiocfadh dochar agus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scrios ar Chúige Uladh mar gheall</a:t>
            </a:r>
          </a:p>
          <a:p>
            <a:r>
              <a:rPr lang="ga-IE" sz="2000">
                <a:latin typeface="Comic Sans MS" pitchFamily="66" charset="0"/>
              </a:rPr>
              <a:t>ar Dheirdre.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-2" t="32159" r="43701" b="3450"/>
          <a:stretch>
            <a:fillRect/>
          </a:stretch>
        </p:blipFill>
        <p:spPr bwMode="auto">
          <a:xfrm>
            <a:off x="-76200" y="2357438"/>
            <a:ext cx="51482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88913"/>
            <a:ext cx="363537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6387</TotalTime>
  <Words>1067</Words>
  <Application>Microsoft Office PowerPoint</Application>
  <PresentationFormat>On-screen Show (4:3)</PresentationFormat>
  <Paragraphs>110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Andalus</vt:lpstr>
      <vt:lpstr>Berlin Sans FB Demi</vt:lpstr>
      <vt:lpstr>Times New Roman</vt:lpstr>
      <vt:lpstr>Office Theme</vt:lpstr>
      <vt:lpstr>Deirdre agus Naoise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http://www.stmarys-belfast.ac.uk/aisaonad/PDF_BPF/Tain_Bo_Cuailgne.pdf  táin Bó Cuailgne</dc:title>
  <dc:creator>maire</dc:creator>
  <cp:lastModifiedBy>Méabh Ní Loingsigh</cp:lastModifiedBy>
  <cp:revision>372</cp:revision>
  <cp:lastPrinted>2015-07-07T11:30:03Z</cp:lastPrinted>
  <dcterms:created xsi:type="dcterms:W3CDTF">2013-09-21T11:24:44Z</dcterms:created>
  <dcterms:modified xsi:type="dcterms:W3CDTF">2015-08-25T15:51:40Z</dcterms:modified>
</cp:coreProperties>
</file>