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6" r:id="rId2"/>
    <p:sldId id="303" r:id="rId3"/>
    <p:sldId id="299" r:id="rId4"/>
    <p:sldId id="309" r:id="rId5"/>
    <p:sldId id="298" r:id="rId6"/>
    <p:sldId id="266" r:id="rId7"/>
    <p:sldId id="310" r:id="rId8"/>
    <p:sldId id="286" r:id="rId9"/>
    <p:sldId id="263" r:id="rId10"/>
    <p:sldId id="293" r:id="rId11"/>
    <p:sldId id="296" r:id="rId12"/>
    <p:sldId id="290" r:id="rId13"/>
    <p:sldId id="311" r:id="rId14"/>
    <p:sldId id="284" r:id="rId15"/>
    <p:sldId id="305" r:id="rId16"/>
    <p:sldId id="313" r:id="rId17"/>
    <p:sldId id="300" r:id="rId18"/>
    <p:sldId id="316" r:id="rId19"/>
    <p:sldId id="301" r:id="rId20"/>
    <p:sldId id="275" r:id="rId21"/>
    <p:sldId id="307" r:id="rId22"/>
    <p:sldId id="268" r:id="rId23"/>
    <p:sldId id="308" r:id="rId24"/>
    <p:sldId id="314" r:id="rId25"/>
    <p:sldId id="315" r:id="rId2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nichonchui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76" autoAdjust="0"/>
    <p:restoredTop sz="86133" autoAdjust="0"/>
  </p:normalViewPr>
  <p:slideViewPr>
    <p:cSldViewPr>
      <p:cViewPr>
        <p:scale>
          <a:sx n="50" d="100"/>
          <a:sy n="50" d="100"/>
        </p:scale>
        <p:origin x="-852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D405349-259B-4B0A-A502-9880D13235A0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4DE0B4-D32C-4A33-88DD-7737F76B0D6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8A8F17-25EE-48FC-B647-3F7763504BEF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A96154-3080-4F61-B183-F5A8EC814AD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7E164-CD8D-4613-BF59-9A502234265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6F72AF-E6FE-407B-956E-0E009BDEC21C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I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/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/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Probably invented around 7000 BC</a:t>
            </a:r>
          </a:p>
        </p:txBody>
      </p:sp>
      <p:sp>
        <p:nvSpPr>
          <p:cNvPr id="40963" name="Notes 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26E0B1-A399-42A4-BEA4-4ADB78AAE87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94F787A-1452-4C40-BED4-A8A9A6D66E76}" type="slidenum">
              <a:rPr lang="en-IE" sz="1200">
                <a:latin typeface="Calibri" pitchFamily="34" charset="0"/>
              </a:rPr>
              <a:pPr algn="r"/>
              <a:t>18</a:t>
            </a:fld>
            <a:endParaRPr lang="en-I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3BA81-0FF7-4092-9D30-BB5AE876F1A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820FD-26D5-441C-890B-DAB6BEB59F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2F4879-CD37-4142-88AF-9E1AD6F0D200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/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/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Probably invented around 7000 BC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0E2E2E-D55C-4F61-AB14-032D5E7235D3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71700-B272-42CE-AC0D-D11829D4562B}" type="slidenum">
              <a:rPr lang="en-I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IE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/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/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Probably invented around 7000 BC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/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/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Probably invented around 7000 BC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/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/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Probably invented around 7000 BC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/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/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/>
              <a:t>Probably invented around 7000 BC</a:t>
            </a:r>
          </a:p>
        </p:txBody>
      </p:sp>
      <p:sp>
        <p:nvSpPr>
          <p:cNvPr id="34819" name="Notes 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1057275" y="4879975"/>
            <a:ext cx="4986338" cy="4467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75" tIns="44443" rIns="90475" bIns="44443"/>
          <a:lstStyle/>
          <a:p>
            <a:pPr defTabSz="912813">
              <a:spcBef>
                <a:spcPct val="20000"/>
              </a:spcBef>
            </a:pPr>
            <a:r>
              <a:rPr lang="en-US" sz="1400" b="1" u="sng">
                <a:solidFill>
                  <a:srgbClr val="000000"/>
                </a:solidFill>
              </a:rPr>
              <a:t>First Vehicle</a:t>
            </a:r>
          </a:p>
          <a:p>
            <a:pPr defTabSz="912813">
              <a:spcBef>
                <a:spcPct val="20000"/>
              </a:spcBef>
            </a:pPr>
            <a:endParaRPr lang="en-US" sz="1400" b="1">
              <a:solidFill>
                <a:srgbClr val="000000"/>
              </a:solidFill>
            </a:endParaRP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The first vehicle was most likely the sled or sledge used for hauling</a:t>
            </a:r>
          </a:p>
          <a:p>
            <a:pPr defTabSz="912813">
              <a:spcBef>
                <a:spcPct val="20000"/>
              </a:spcBef>
              <a:buFontTx/>
              <a:buChar char="•"/>
            </a:pPr>
            <a:r>
              <a:rPr lang="en-US" sz="1400">
                <a:solidFill>
                  <a:srgbClr val="000000"/>
                </a:solidFill>
              </a:rPr>
              <a:t>Probably invented around 7000 BC</a:t>
            </a:r>
          </a:p>
        </p:txBody>
      </p:sp>
      <p:sp>
        <p:nvSpPr>
          <p:cNvPr id="36867" name="Notes 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2DC8-C0F2-4F2E-8040-3634235B0CC6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A916-12B4-4AFA-A818-56EE6AFDD93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72750-2D3B-4934-994C-E2630500C421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7C99E-DFB9-42D6-81A0-7EA21B84673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C9A5F-39B2-4E95-B805-0E1C1410B7EB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7DF1E-06DF-48FF-8412-AA1002D3764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B41AD-3FB6-49A6-8C66-CBAC53708C02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BBBA8-E4A7-4443-8FA6-605491D938D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79FD-54B6-4F47-AE25-4A2EA8193373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B50C7-C553-485B-8CBC-0DFA0090B94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4D5A-5C34-4A64-AF6A-A4CBC61B7109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7D55-CC87-4A5B-B9AF-4FF34ABF825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FED-EAD3-44C9-9EAB-3963D3732ABD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5EEB-A801-45A2-8652-956B18602A8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4367-D740-4832-A9EC-D8CA8EF32AEC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8631-AA7D-4AD8-86B4-C833463B7DD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9DC4D-09E6-4278-8FE5-351F0ADB4DB3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032CA-5C1B-4B10-A11E-476E29C9185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D8EE-0B38-47EE-A107-BF37A2FB78EE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8D831-5B88-4E5D-A00B-A209AA3ACB4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8D14D-9619-4864-A36A-D2AB4552272C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563-50DD-4F33-BF65-544CCB4B3C29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97EC54-3D3B-4F59-8E14-ECE9BCC5F596}" type="datetimeFigureOut">
              <a:rPr lang="en-IE"/>
              <a:pPr>
                <a:defRPr/>
              </a:pPr>
              <a:t>05/09/2014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36D201-CDE7-4DB9-8D0E-1A22BD70C56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bbc.co.uk/history/interactive/animations/rocket/index_embed.shtml" TargetMode="Externa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primaryhistory/famouspeople/george_stephenson/" TargetMode="External"/><Relationship Id="rId2" Type="http://schemas.openxmlformats.org/officeDocument/2006/relationships/hyperlink" Target="http://www.askaboutireland.ie/learning-zone/primary-students/3rd-+-4th-class/geography/transport-today/transport-years-ago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onegalcoco.ie/media/donegalcountyc/archives/pdfs/Transport%20Web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knowtheromans.co.uk/Games/JigsawGame/index.php?difficulty=2&amp;timer=on&amp;guide=off&amp;image=7c0a8184af3e45ced5a9577bd05ac106.jpg" TargetMode="External"/><Relationship Id="rId2" Type="http://schemas.openxmlformats.org/officeDocument/2006/relationships/hyperlink" Target="http://www.oswego.org/ocsd-web/match/term/draggeneric.asp?filename=MNiGhalliompar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nowtheromans.co.uk/Games/JigsawGame/index.php?difficulty=2&amp;timer=on&amp;guide=off&amp;image=a3e83d486ba97ef88b7d6285e19649b2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EhIIGPObtx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3"/>
          <a:srcRect t="-3" b="5231"/>
          <a:stretch>
            <a:fillRect/>
          </a:stretch>
        </p:blipFill>
        <p:spPr bwMode="auto">
          <a:xfrm>
            <a:off x="1262063" y="338138"/>
            <a:ext cx="6397625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4356100" y="2576513"/>
            <a:ext cx="4464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7200" b="1">
                <a:solidFill>
                  <a:srgbClr val="FF0000"/>
                </a:solidFill>
                <a:latin typeface="Agency FB" pitchFamily="34" charset="0"/>
                <a:ea typeface="Dotum"/>
                <a:cs typeface="Dotum"/>
              </a:rPr>
              <a:t>Iompar ar </a:t>
            </a:r>
            <a:r>
              <a:rPr lang="en-GB" sz="7200" b="1">
                <a:solidFill>
                  <a:srgbClr val="FF0000"/>
                </a:solidFill>
                <a:latin typeface="Agency FB" pitchFamily="34" charset="0"/>
                <a:ea typeface="Dotum"/>
                <a:cs typeface="Dotum"/>
              </a:rPr>
              <a:t>T</a:t>
            </a:r>
            <a:r>
              <a:rPr lang="ga-IE" sz="7200" b="1">
                <a:solidFill>
                  <a:srgbClr val="FF0000"/>
                </a:solidFill>
                <a:latin typeface="Agency FB" pitchFamily="34" charset="0"/>
                <a:ea typeface="Dotum"/>
                <a:cs typeface="Dotum"/>
              </a:rPr>
              <a:t>ír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484438" y="3644900"/>
            <a:ext cx="388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800">
                <a:latin typeface="Solari"/>
              </a:rPr>
              <a:t>FIANAISE </a:t>
            </a:r>
            <a:endParaRPr lang="en-IE" sz="4800">
              <a:latin typeface="Calibri" pitchFamily="34" charset="0"/>
            </a:endParaRPr>
          </a:p>
        </p:txBody>
      </p:sp>
      <p:sp>
        <p:nvSpPr>
          <p:cNvPr id="22534" name="AutoShape 21"/>
          <p:cNvSpPr>
            <a:spLocks noChangeArrowheads="1"/>
          </p:cNvSpPr>
          <p:nvPr/>
        </p:nvSpPr>
        <p:spPr bwMode="auto">
          <a:xfrm rot="10800000">
            <a:off x="4086225" y="5949950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3719513" y="5589588"/>
            <a:ext cx="1116012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2500 </a:t>
            </a:r>
            <a:r>
              <a:rPr lang="ga-IE" sz="1600" b="1"/>
              <a:t>RCh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-171450"/>
            <a:ext cx="68707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1882775" y="4292600"/>
            <a:ext cx="5508625" cy="1212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Tháinig seandálaithe ar an bpictiúr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daite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seo sa Mheánoirthear. Tá sé timpeall 4500 bliain d’aois. </a:t>
            </a:r>
          </a:p>
        </p:txBody>
      </p:sp>
      <p:grpSp>
        <p:nvGrpSpPr>
          <p:cNvPr id="29702" name="Group 20"/>
          <p:cNvGrpSpPr>
            <a:grpSpLocks/>
          </p:cNvGrpSpPr>
          <p:nvPr/>
        </p:nvGrpSpPr>
        <p:grpSpPr bwMode="auto">
          <a:xfrm>
            <a:off x="427038" y="6178550"/>
            <a:ext cx="8216900" cy="628650"/>
            <a:chOff x="436" y="3892"/>
            <a:chExt cx="5176" cy="396"/>
          </a:xfrm>
        </p:grpSpPr>
        <p:grpSp>
          <p:nvGrpSpPr>
            <p:cNvPr id="29706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29712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29713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14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15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16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17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18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19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20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9721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29707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</a:t>
              </a:r>
              <a:r>
                <a:rPr lang="ga-IE" sz="1600" b="1">
                  <a:solidFill>
                    <a:srgbClr val="FF0000"/>
                  </a:solidFill>
                </a:rPr>
                <a:t>RCh</a:t>
              </a:r>
            </a:p>
          </p:txBody>
        </p:sp>
        <p:sp>
          <p:nvSpPr>
            <p:cNvPr id="29708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</a:t>
              </a:r>
              <a:r>
                <a:rPr lang="ga-IE" sz="1600" b="1">
                  <a:solidFill>
                    <a:srgbClr val="FF0000"/>
                  </a:solidFill>
                </a:rPr>
                <a:t>RCh</a:t>
              </a:r>
            </a:p>
          </p:txBody>
        </p:sp>
        <p:sp>
          <p:nvSpPr>
            <p:cNvPr id="29709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</a:t>
              </a:r>
              <a:r>
                <a:rPr lang="ga-IE" sz="1600" b="1">
                  <a:solidFill>
                    <a:srgbClr val="FF0000"/>
                  </a:solidFill>
                </a:rPr>
                <a:t>RCh</a:t>
              </a:r>
            </a:p>
          </p:txBody>
        </p:sp>
        <p:sp>
          <p:nvSpPr>
            <p:cNvPr id="29710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9711" name="Rectangle 19"/>
            <p:cNvSpPr>
              <a:spLocks noChangeArrowheads="1"/>
            </p:cNvSpPr>
            <p:nvPr/>
          </p:nvSpPr>
          <p:spPr bwMode="auto">
            <a:xfrm>
              <a:off x="4883" y="4076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9703" name="TextBox 26"/>
          <p:cNvSpPr txBox="1">
            <a:spLocks noChangeArrowheads="1"/>
          </p:cNvSpPr>
          <p:nvPr/>
        </p:nvSpPr>
        <p:spPr bwMode="auto">
          <a:xfrm>
            <a:off x="6880225" y="5589588"/>
            <a:ext cx="2263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  <p:sp>
        <p:nvSpPr>
          <p:cNvPr id="29704" name="AutoShape 21"/>
          <p:cNvSpPr>
            <a:spLocks noChangeArrowheads="1"/>
          </p:cNvSpPr>
          <p:nvPr/>
        </p:nvSpPr>
        <p:spPr bwMode="auto">
          <a:xfrm rot="10800000">
            <a:off x="7883525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850" y="2852738"/>
            <a:ext cx="8459788" cy="1212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Feicimid cairteacha </a:t>
            </a:r>
            <a:r>
              <a:rPr lang="en-GB" sz="2400" dirty="0">
                <a:latin typeface="Comic Sans MS" pitchFamily="66" charset="0"/>
              </a:rPr>
              <a:t>air </a:t>
            </a:r>
            <a:r>
              <a:rPr lang="ga-IE" sz="2400" dirty="0">
                <a:latin typeface="Comic Sans MS" pitchFamily="66" charset="0"/>
              </a:rPr>
              <a:t>agus iad á dtarraingt ag ainmhithe</a:t>
            </a:r>
            <a:r>
              <a:rPr lang="en-GB" sz="2400" dirty="0">
                <a:latin typeface="Comic Sans MS" pitchFamily="66" charset="0"/>
              </a:rPr>
              <a:t>.</a:t>
            </a:r>
            <a:r>
              <a:rPr lang="ga-IE" sz="2400" dirty="0">
                <a:latin typeface="Comic Sans MS" pitchFamily="66" charset="0"/>
              </a:rPr>
              <a:t> Léiríonn sé </a:t>
            </a:r>
            <a:r>
              <a:rPr lang="en-GB" sz="2400" dirty="0">
                <a:latin typeface="Comic Sans MS" pitchFamily="66" charset="0"/>
              </a:rPr>
              <a:t>sin</a:t>
            </a:r>
            <a:r>
              <a:rPr lang="ga-IE" sz="2400" dirty="0">
                <a:latin typeface="Comic Sans MS" pitchFamily="66" charset="0"/>
              </a:rPr>
              <a:t> go raibh cairteacha in úsáid ag daoine mar mhodh iompair timpeall 4500 bliain ó shin.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2534" grpId="0" animBg="1"/>
      <p:bldP spid="22535" grpId="0"/>
      <p:bldP spid="26" grpId="1" animBg="1"/>
      <p:bldP spid="26" grpId="2" animBg="1"/>
      <p:bldP spid="2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356100" y="4437063"/>
            <a:ext cx="38877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4800">
                <a:latin typeface="Solari"/>
              </a:rPr>
              <a:t>FIANAISE </a:t>
            </a:r>
            <a:endParaRPr lang="en-IE" sz="480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8825" y="4411663"/>
            <a:ext cx="7974013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Léiríonn sé go raibh carbaid in úsáid ag na hÉigiptigh ag</a:t>
            </a:r>
            <a:r>
              <a:rPr lang="en-GB" sz="2400" dirty="0">
                <a:latin typeface="Comic Sans MS" pitchFamily="66" charset="0"/>
              </a:rPr>
              <a:t> an am, is é sin </a:t>
            </a:r>
            <a:r>
              <a:rPr lang="ga-IE" sz="2400" dirty="0">
                <a:latin typeface="Comic Sans MS" pitchFamily="66" charset="0"/>
              </a:rPr>
              <a:t>timpeall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bliana 2000 RCh. </a:t>
            </a:r>
          </a:p>
        </p:txBody>
      </p:sp>
      <p:grpSp>
        <p:nvGrpSpPr>
          <p:cNvPr id="31747" name="Group 20"/>
          <p:cNvGrpSpPr>
            <a:grpSpLocks/>
          </p:cNvGrpSpPr>
          <p:nvPr/>
        </p:nvGrpSpPr>
        <p:grpSpPr bwMode="auto">
          <a:xfrm>
            <a:off x="468313" y="6178550"/>
            <a:ext cx="8216900" cy="628650"/>
            <a:chOff x="436" y="3892"/>
            <a:chExt cx="5176" cy="396"/>
          </a:xfrm>
        </p:grpSpPr>
        <p:grpSp>
          <p:nvGrpSpPr>
            <p:cNvPr id="31755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31761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31762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3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4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5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6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7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8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69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1770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31756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31757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31758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31759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1760" name="Rectangle 19"/>
            <p:cNvSpPr>
              <a:spLocks noChangeArrowheads="1"/>
            </p:cNvSpPr>
            <p:nvPr/>
          </p:nvSpPr>
          <p:spPr bwMode="auto">
            <a:xfrm>
              <a:off x="4883" y="4076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2534" name="AutoShape 21"/>
          <p:cNvSpPr>
            <a:spLocks noChangeArrowheads="1"/>
          </p:cNvSpPr>
          <p:nvPr/>
        </p:nvSpPr>
        <p:spPr bwMode="auto">
          <a:xfrm rot="10800000">
            <a:off x="4543425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4157663" y="5589588"/>
            <a:ext cx="1114425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2000 RCh</a:t>
            </a:r>
          </a:p>
        </p:txBody>
      </p:sp>
      <p:sp>
        <p:nvSpPr>
          <p:cNvPr id="31750" name="Freeform 76"/>
          <p:cNvSpPr>
            <a:spLocks/>
          </p:cNvSpPr>
          <p:nvPr/>
        </p:nvSpPr>
        <p:spPr bwMode="auto">
          <a:xfrm>
            <a:off x="3365500" y="3700463"/>
            <a:ext cx="66675" cy="25400"/>
          </a:xfrm>
          <a:custGeom>
            <a:avLst/>
            <a:gdLst>
              <a:gd name="T0" fmla="*/ 2147483647 w 42"/>
              <a:gd name="T1" fmla="*/ 2147483647 h 16"/>
              <a:gd name="T2" fmla="*/ 2147483647 w 42"/>
              <a:gd name="T3" fmla="*/ 2147483647 h 16"/>
              <a:gd name="T4" fmla="*/ 2147483647 w 42"/>
              <a:gd name="T5" fmla="*/ 2147483647 h 16"/>
              <a:gd name="T6" fmla="*/ 2147483647 w 42"/>
              <a:gd name="T7" fmla="*/ 2147483647 h 16"/>
              <a:gd name="T8" fmla="*/ 0 w 42"/>
              <a:gd name="T9" fmla="*/ 2147483647 h 16"/>
              <a:gd name="T10" fmla="*/ 0 w 42"/>
              <a:gd name="T11" fmla="*/ 2147483647 h 16"/>
              <a:gd name="T12" fmla="*/ 0 w 42"/>
              <a:gd name="T13" fmla="*/ 2147483647 h 16"/>
              <a:gd name="T14" fmla="*/ 0 w 42"/>
              <a:gd name="T15" fmla="*/ 2147483647 h 16"/>
              <a:gd name="T16" fmla="*/ 0 w 42"/>
              <a:gd name="T17" fmla="*/ 2147483647 h 16"/>
              <a:gd name="T18" fmla="*/ 2147483647 w 42"/>
              <a:gd name="T19" fmla="*/ 2147483647 h 16"/>
              <a:gd name="T20" fmla="*/ 2147483647 w 42"/>
              <a:gd name="T21" fmla="*/ 0 h 16"/>
              <a:gd name="T22" fmla="*/ 2147483647 w 42"/>
              <a:gd name="T23" fmla="*/ 0 h 16"/>
              <a:gd name="T24" fmla="*/ 2147483647 w 42"/>
              <a:gd name="T25" fmla="*/ 0 h 16"/>
              <a:gd name="T26" fmla="*/ 2147483647 w 42"/>
              <a:gd name="T27" fmla="*/ 2147483647 h 16"/>
              <a:gd name="T28" fmla="*/ 2147483647 w 42"/>
              <a:gd name="T29" fmla="*/ 2147483647 h 16"/>
              <a:gd name="T30" fmla="*/ 2147483647 w 42"/>
              <a:gd name="T31" fmla="*/ 2147483647 h 16"/>
              <a:gd name="T32" fmla="*/ 2147483647 w 42"/>
              <a:gd name="T33" fmla="*/ 2147483647 h 16"/>
              <a:gd name="T34" fmla="*/ 2147483647 w 42"/>
              <a:gd name="T35" fmla="*/ 2147483647 h 16"/>
              <a:gd name="T36" fmla="*/ 2147483647 w 42"/>
              <a:gd name="T37" fmla="*/ 2147483647 h 16"/>
              <a:gd name="T38" fmla="*/ 2147483647 w 42"/>
              <a:gd name="T39" fmla="*/ 2147483647 h 16"/>
              <a:gd name="T40" fmla="*/ 2147483647 w 42"/>
              <a:gd name="T41" fmla="*/ 2147483647 h 1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2"/>
              <a:gd name="T64" fmla="*/ 0 h 16"/>
              <a:gd name="T65" fmla="*/ 42 w 42"/>
              <a:gd name="T66" fmla="*/ 16 h 1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2" h="16">
                <a:moveTo>
                  <a:pt x="39" y="16"/>
                </a:moveTo>
                <a:lnTo>
                  <a:pt x="28" y="16"/>
                </a:lnTo>
                <a:lnTo>
                  <a:pt x="21" y="13"/>
                </a:lnTo>
                <a:lnTo>
                  <a:pt x="10" y="13"/>
                </a:lnTo>
                <a:lnTo>
                  <a:pt x="0" y="13"/>
                </a:lnTo>
                <a:lnTo>
                  <a:pt x="0" y="11"/>
                </a:lnTo>
                <a:lnTo>
                  <a:pt x="0" y="8"/>
                </a:lnTo>
                <a:lnTo>
                  <a:pt x="0" y="5"/>
                </a:lnTo>
                <a:lnTo>
                  <a:pt x="7" y="3"/>
                </a:lnTo>
                <a:lnTo>
                  <a:pt x="13" y="0"/>
                </a:lnTo>
                <a:lnTo>
                  <a:pt x="21" y="0"/>
                </a:lnTo>
                <a:lnTo>
                  <a:pt x="26" y="0"/>
                </a:lnTo>
                <a:lnTo>
                  <a:pt x="31" y="3"/>
                </a:lnTo>
                <a:lnTo>
                  <a:pt x="36" y="5"/>
                </a:lnTo>
                <a:lnTo>
                  <a:pt x="39" y="8"/>
                </a:lnTo>
                <a:lnTo>
                  <a:pt x="42" y="11"/>
                </a:lnTo>
                <a:lnTo>
                  <a:pt x="42" y="13"/>
                </a:lnTo>
                <a:lnTo>
                  <a:pt x="39" y="16"/>
                </a:ln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ga-IE"/>
          </a:p>
        </p:txBody>
      </p:sp>
      <p:sp>
        <p:nvSpPr>
          <p:cNvPr id="26" name="TextBox 25"/>
          <p:cNvSpPr txBox="1"/>
          <p:nvPr/>
        </p:nvSpPr>
        <p:spPr>
          <a:xfrm>
            <a:off x="141288" y="527050"/>
            <a:ext cx="2820987" cy="30464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Pictiúr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Éigipteach é seo atá timpeall 4000 bliain d’aois. Cén t-eolas a thugann sé dúinn faoi mhodhanna iompair san Éigipt ag an am sin? </a:t>
            </a:r>
          </a:p>
        </p:txBody>
      </p:sp>
      <p:sp>
        <p:nvSpPr>
          <p:cNvPr id="31752" name="TextBox 27"/>
          <p:cNvSpPr txBox="1">
            <a:spLocks noChangeArrowheads="1"/>
          </p:cNvSpPr>
          <p:nvPr/>
        </p:nvSpPr>
        <p:spPr bwMode="auto">
          <a:xfrm>
            <a:off x="6880225" y="5589588"/>
            <a:ext cx="2263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  <p:sp>
        <p:nvSpPr>
          <p:cNvPr id="31753" name="AutoShape 21"/>
          <p:cNvSpPr>
            <a:spLocks noChangeArrowheads="1"/>
          </p:cNvSpPr>
          <p:nvPr/>
        </p:nvSpPr>
        <p:spPr bwMode="auto">
          <a:xfrm rot="10800000">
            <a:off x="7920038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3913" y="22225"/>
            <a:ext cx="5862637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7" grpId="0" animBg="1"/>
      <p:bldP spid="22534" grpId="0" animBg="1"/>
      <p:bldP spid="22535" grpId="0"/>
      <p:bldP spid="26" grpId="1" animBg="1"/>
      <p:bldP spid="2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9800" y="44450"/>
            <a:ext cx="53006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28613" y="6196013"/>
            <a:ext cx="8377237" cy="628650"/>
            <a:chOff x="436" y="3892"/>
            <a:chExt cx="5176" cy="396"/>
          </a:xfrm>
        </p:grpSpPr>
        <p:grpSp>
          <p:nvGrpSpPr>
            <p:cNvPr id="33803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33809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33810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1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2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3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4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5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6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7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3818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33804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68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33805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68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33806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68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33807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3808" name="Rectangle 19"/>
            <p:cNvSpPr>
              <a:spLocks noChangeArrowheads="1"/>
            </p:cNvSpPr>
            <p:nvPr/>
          </p:nvSpPr>
          <p:spPr bwMode="auto">
            <a:xfrm>
              <a:off x="4883" y="4076"/>
              <a:ext cx="62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2534" name="AutoShape 21"/>
          <p:cNvSpPr>
            <a:spLocks noChangeArrowheads="1"/>
          </p:cNvSpPr>
          <p:nvPr/>
        </p:nvSpPr>
        <p:spPr bwMode="auto">
          <a:xfrm rot="10800000">
            <a:off x="5686425" y="5951538"/>
            <a:ext cx="220663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535" name="Rectangle 22"/>
          <p:cNvSpPr>
            <a:spLocks noChangeArrowheads="1"/>
          </p:cNvSpPr>
          <p:nvPr/>
        </p:nvSpPr>
        <p:spPr bwMode="auto">
          <a:xfrm>
            <a:off x="5367338" y="5589588"/>
            <a:ext cx="10795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en-US" sz="1600" b="1"/>
              <a:t>600 RCh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9175" y="836613"/>
            <a:ext cx="5235575" cy="2308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Bhí carbaid ag grúpa treibheanna a mhair san Eoraip níos mó ná dhá mhíle bliain ó shin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An cuimhin leat cén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grúpa treibheanna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bhí ann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?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(Leid: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t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háinig siad go hÉirinn timpeall 600 RCh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12863" y="4365625"/>
            <a:ext cx="1873250" cy="48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Na Ceiltigh!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251520" y="-326404"/>
            <a:ext cx="1884243" cy="2829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2249488" y="146050"/>
            <a:ext cx="2754312" cy="482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 cuimhin leat…? </a:t>
            </a:r>
          </a:p>
        </p:txBody>
      </p:sp>
      <p:sp>
        <p:nvSpPr>
          <p:cNvPr id="33800" name="TextBox 24"/>
          <p:cNvSpPr txBox="1">
            <a:spLocks noChangeArrowheads="1"/>
          </p:cNvSpPr>
          <p:nvPr/>
        </p:nvSpPr>
        <p:spPr bwMode="auto">
          <a:xfrm>
            <a:off x="6880225" y="5589588"/>
            <a:ext cx="2263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  <p:sp>
        <p:nvSpPr>
          <p:cNvPr id="33801" name="AutoShape 21"/>
          <p:cNvSpPr>
            <a:spLocks noChangeArrowheads="1"/>
          </p:cNvSpPr>
          <p:nvPr/>
        </p:nvSpPr>
        <p:spPr bwMode="auto">
          <a:xfrm rot="10800000">
            <a:off x="7920038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/>
      <p:bldP spid="28" grpId="0" animBg="1"/>
      <p:bldP spid="31" grpId="0" animBg="1"/>
      <p:bldP spid="32" grpId="1" animBg="1"/>
      <p:bldP spid="33800" grpId="0"/>
      <p:bldP spid="3380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4175" y="6165850"/>
            <a:ext cx="8375650" cy="628650"/>
            <a:chOff x="436" y="3892"/>
            <a:chExt cx="5176" cy="396"/>
          </a:xfrm>
        </p:grpSpPr>
        <p:grpSp>
          <p:nvGrpSpPr>
            <p:cNvPr id="35848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35854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solidFill>
                    <a:srgbClr val="00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35855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56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57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58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59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60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61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62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5863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3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68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68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35851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68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35852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5853" name="Rectangle 19"/>
            <p:cNvSpPr>
              <a:spLocks noChangeArrowheads="1"/>
            </p:cNvSpPr>
            <p:nvPr/>
          </p:nvSpPr>
          <p:spPr bwMode="auto">
            <a:xfrm>
              <a:off x="4877" y="4076"/>
              <a:ext cx="73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5288" y="404813"/>
            <a:ext cx="3744912" cy="3038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Timpeall 100 AD bhíodh carbaid in úsáid ag na Rómhánaigh freisin. Le haghaidh rásaí carbad</a:t>
            </a:r>
          </a:p>
          <a:p>
            <a:pPr>
              <a:defRPr/>
            </a:pP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d’úsáididís siúd na carbaid. In amfaitéatair a bhíodh na rásaí carbad ar siúl acu.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276475"/>
            <a:ext cx="43815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22"/>
          <p:cNvSpPr>
            <a:spLocks noChangeArrowheads="1"/>
          </p:cNvSpPr>
          <p:nvPr/>
        </p:nvSpPr>
        <p:spPr bwMode="auto">
          <a:xfrm>
            <a:off x="6040438" y="5591175"/>
            <a:ext cx="8763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AD 100</a:t>
            </a:r>
          </a:p>
        </p:txBody>
      </p:sp>
      <p:sp>
        <p:nvSpPr>
          <p:cNvPr id="56" name="AutoShape 21"/>
          <p:cNvSpPr>
            <a:spLocks noChangeArrowheads="1"/>
          </p:cNvSpPr>
          <p:nvPr/>
        </p:nvSpPr>
        <p:spPr bwMode="auto">
          <a:xfrm rot="10800000">
            <a:off x="6373813" y="5951538"/>
            <a:ext cx="220662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5849" name="TextBox 25"/>
          <p:cNvSpPr txBox="1">
            <a:spLocks noChangeArrowheads="1"/>
          </p:cNvSpPr>
          <p:nvPr/>
        </p:nvSpPr>
        <p:spPr bwMode="auto">
          <a:xfrm>
            <a:off x="6880225" y="5589588"/>
            <a:ext cx="22637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  <p:sp>
        <p:nvSpPr>
          <p:cNvPr id="35850" name="AutoShape 21"/>
          <p:cNvSpPr>
            <a:spLocks noChangeArrowheads="1"/>
          </p:cNvSpPr>
          <p:nvPr/>
        </p:nvSpPr>
        <p:spPr bwMode="auto">
          <a:xfrm rot="10800000">
            <a:off x="7991475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5" grpId="0"/>
      <p:bldP spid="56" grpId="0" animBg="1"/>
      <p:bldP spid="56" grpId="1" animBg="1"/>
      <p:bldP spid="35849" grpId="0"/>
      <p:bldP spid="358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6013" y="3652838"/>
            <a:ext cx="3656013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40875" y="4419600"/>
            <a:ext cx="91567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1" name="Group 20"/>
          <p:cNvGrpSpPr>
            <a:grpSpLocks/>
          </p:cNvGrpSpPr>
          <p:nvPr/>
        </p:nvGrpSpPr>
        <p:grpSpPr bwMode="auto">
          <a:xfrm>
            <a:off x="476250" y="6169025"/>
            <a:ext cx="8216900" cy="628650"/>
            <a:chOff x="436" y="3892"/>
            <a:chExt cx="5176" cy="396"/>
          </a:xfrm>
        </p:grpSpPr>
        <p:grpSp>
          <p:nvGrpSpPr>
            <p:cNvPr id="37899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37905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37906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07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08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09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10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11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12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13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7914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37900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37901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37902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37903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7904" name="Rectangle 19"/>
            <p:cNvSpPr>
              <a:spLocks noChangeArrowheads="1"/>
            </p:cNvSpPr>
            <p:nvPr/>
          </p:nvSpPr>
          <p:spPr bwMode="auto">
            <a:xfrm>
              <a:off x="4883" y="4076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37892" name="AutoShape 21"/>
          <p:cNvSpPr>
            <a:spLocks noChangeArrowheads="1"/>
          </p:cNvSpPr>
          <p:nvPr/>
        </p:nvSpPr>
        <p:spPr bwMode="auto">
          <a:xfrm rot="10800000">
            <a:off x="7488238" y="5943600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50925" y="115888"/>
            <a:ext cx="6977063" cy="26733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Sa 15ú haois tháinig an cóiste capaill chun cinn san Ungáir. Carráiste á tharraingt ag capaill</a:t>
            </a:r>
          </a:p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 bhí sa </a:t>
            </a:r>
            <a:r>
              <a:rPr lang="ga-IE" sz="2400" dirty="0" err="1">
                <a:solidFill>
                  <a:srgbClr val="000000"/>
                </a:solidFill>
                <a:latin typeface="Comic Sans MS" pitchFamily="66" charset="0"/>
              </a:rPr>
              <a:t>chóiste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. Bhí an cóiste i bhfad níos compordaí do na paisinéirí ná na cairteacha</a:t>
            </a:r>
          </a:p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agus na carráistí a úsáideadh roimhe sin. Bhí</a:t>
            </a:r>
          </a:p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an-tóir ar chóistí, mar sin, agus thosaigh daoine á n-úsáid fud fad na hEorpa le linn an 16ú haois.</a:t>
            </a:r>
            <a:endParaRPr lang="en-IE" sz="24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7894" name="TextBox 24"/>
          <p:cNvSpPr txBox="1">
            <a:spLocks noChangeArrowheads="1"/>
          </p:cNvSpPr>
          <p:nvPr/>
        </p:nvSpPr>
        <p:spPr bwMode="auto">
          <a:xfrm>
            <a:off x="7837488" y="5297488"/>
            <a:ext cx="137953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  <p:sp>
        <p:nvSpPr>
          <p:cNvPr id="37895" name="AutoShape 21"/>
          <p:cNvSpPr>
            <a:spLocks noChangeArrowheads="1"/>
          </p:cNvSpPr>
          <p:nvPr/>
        </p:nvSpPr>
        <p:spPr bwMode="auto">
          <a:xfrm rot="10800000">
            <a:off x="7923213" y="5943600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6891338" y="5630863"/>
            <a:ext cx="990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</a:rPr>
              <a:t>AD 1500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95650" y="2501900"/>
            <a:ext cx="338613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36063" y="2176463"/>
            <a:ext cx="4286250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716 0.00116 L -1.65573 -0.0092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" y="-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7341E-6 L 1.74427 0.02081 " pathEditMode="relative" ptsTypes="AA">
                                      <p:cBhvr>
                                        <p:cTn id="12" dur="5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31214E-6 L -2.12292 -0.00254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27" grpId="0" animBg="1"/>
      <p:bldP spid="37894" grpId="0"/>
      <p:bldP spid="37895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08000" y="6178550"/>
            <a:ext cx="8216900" cy="628650"/>
            <a:chOff x="436" y="3892"/>
            <a:chExt cx="5176" cy="396"/>
          </a:xfrm>
        </p:grpSpPr>
        <p:grpSp>
          <p:nvGrpSpPr>
            <p:cNvPr id="39944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39950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39951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2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3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4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5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6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7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8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39959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39945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39946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39947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39948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9949" name="Rectangle 19"/>
            <p:cNvSpPr>
              <a:spLocks noChangeArrowheads="1"/>
            </p:cNvSpPr>
            <p:nvPr/>
          </p:nvSpPr>
          <p:spPr bwMode="auto">
            <a:xfrm>
              <a:off x="4883" y="4076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2534" name="AutoShape 21"/>
          <p:cNvSpPr>
            <a:spLocks noChangeArrowheads="1"/>
          </p:cNvSpPr>
          <p:nvPr/>
        </p:nvSpPr>
        <p:spPr bwMode="auto">
          <a:xfrm rot="10800000">
            <a:off x="7683500" y="5949950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77100" y="5384800"/>
            <a:ext cx="709613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1600" b="1">
                <a:solidFill>
                  <a:srgbClr val="000000"/>
                </a:solidFill>
              </a:rPr>
              <a:t>AD 1769</a:t>
            </a:r>
          </a:p>
        </p:txBody>
      </p:sp>
      <p:sp>
        <p:nvSpPr>
          <p:cNvPr id="39940" name="AutoShape 21"/>
          <p:cNvSpPr>
            <a:spLocks noChangeArrowheads="1"/>
          </p:cNvSpPr>
          <p:nvPr/>
        </p:nvSpPr>
        <p:spPr bwMode="auto">
          <a:xfrm rot="10800000">
            <a:off x="7975600" y="595788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9941" name="TextBox 25"/>
          <p:cNvSpPr txBox="1">
            <a:spLocks noChangeArrowheads="1"/>
          </p:cNvSpPr>
          <p:nvPr/>
        </p:nvSpPr>
        <p:spPr bwMode="auto">
          <a:xfrm>
            <a:off x="7899400" y="5362575"/>
            <a:ext cx="13795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628775"/>
            <a:ext cx="5915025" cy="354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50825" y="260350"/>
            <a:ext cx="6516688" cy="230822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Tháinig feabhas an‑m</a:t>
            </a:r>
            <a:r>
              <a:rPr lang="en-GB" sz="2400">
                <a:latin typeface="Comic Sans MS" pitchFamily="66" charset="0"/>
              </a:rPr>
              <a:t>h</a:t>
            </a:r>
            <a:r>
              <a:rPr lang="ga-IE" sz="2400">
                <a:latin typeface="Comic Sans MS" pitchFamily="66" charset="0"/>
              </a:rPr>
              <a:t>ór ar mhodhanna iompair ar tír timpeall 250 bliain ó shin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nuair</a:t>
            </a:r>
            <a:r>
              <a:rPr lang="en-GB" sz="2400">
                <a:latin typeface="Comic Sans MS" pitchFamily="66" charset="0"/>
              </a:rPr>
              <a:t> a</a:t>
            </a:r>
            <a:r>
              <a:rPr lang="ga-IE" sz="2400">
                <a:latin typeface="Comic Sans MS" pitchFamily="66" charset="0"/>
              </a:rPr>
              <a:t> </a:t>
            </a:r>
            <a:r>
              <a:rPr lang="en-GB" sz="2400">
                <a:latin typeface="Comic Sans MS" pitchFamily="66" charset="0"/>
              </a:rPr>
              <a:t>c</a:t>
            </a:r>
            <a:r>
              <a:rPr lang="ga-IE" sz="2400">
                <a:latin typeface="Comic Sans MS" pitchFamily="66" charset="0"/>
              </a:rPr>
              <a:t>eapadh an chéad fheithicil bhóthair fhéinghluaiste. Ní raibh ainmhí ag teastáil chun an fheithicil seo a tharraingt mar bhí inneall inti chun í a chur ag gluaiseacht.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3" grpId="0"/>
      <p:bldP spid="39940" grpId="0" animBg="1"/>
      <p:bldP spid="39941" grpId="0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6688" cy="15414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ga-IE" smtClean="0">
                <a:latin typeface="Comic Sans MS" pitchFamily="66" charset="0"/>
              </a:rPr>
              <a:t>Féachaimis anois ar an stair a bhaineann</a:t>
            </a:r>
          </a:p>
          <a:p>
            <a:pPr marL="0" indent="0" eaLnBrk="1" hangingPunct="1">
              <a:buFont typeface="Arial" charset="0"/>
              <a:buNone/>
            </a:pPr>
            <a:r>
              <a:rPr lang="ga-IE" smtClean="0">
                <a:latin typeface="Comic Sans MS" pitchFamily="66" charset="0"/>
              </a:rPr>
              <a:t>le trí mhodh iompair ar tír a forbraíodh</a:t>
            </a:r>
          </a:p>
          <a:p>
            <a:pPr marL="0" indent="0" eaLnBrk="1" hangingPunct="1">
              <a:buFont typeface="Arial" charset="0"/>
              <a:buNone/>
            </a:pPr>
            <a:r>
              <a:rPr lang="ga-IE" smtClean="0">
                <a:latin typeface="Comic Sans MS" pitchFamily="66" charset="0"/>
              </a:rPr>
              <a:t>le 250 bliain</a:t>
            </a:r>
            <a:r>
              <a:rPr lang="en-GB" smtClean="0">
                <a:latin typeface="Comic Sans MS" pitchFamily="66" charset="0"/>
              </a:rPr>
              <a:t> </a:t>
            </a:r>
            <a:r>
              <a:rPr lang="ga-IE" smtClean="0">
                <a:latin typeface="Comic Sans MS" pitchFamily="66" charset="0"/>
              </a:rPr>
              <a:t>anuas</a:t>
            </a:r>
            <a:r>
              <a:rPr lang="en-GB" smtClean="0">
                <a:latin typeface="Comic Sans MS" pitchFamily="66" charset="0"/>
              </a:rPr>
              <a:t>:</a:t>
            </a:r>
            <a:endParaRPr lang="en-IE" smtClean="0">
              <a:latin typeface="Comic Sans MS" pitchFamily="66" charset="0"/>
            </a:endParaRPr>
          </a:p>
          <a:p>
            <a:pPr marL="0" indent="0" eaLnBrk="1" hangingPunct="1"/>
            <a:endParaRPr lang="en-GB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619250" y="3213100"/>
            <a:ext cx="5976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ga-IE" sz="3200">
                <a:latin typeface="Comic Sans MS" pitchFamily="66" charset="0"/>
                <a:ea typeface="Adobe Fan Heiti Std B" pitchFamily="34" charset="-128"/>
              </a:rPr>
              <a:t>Carranna</a:t>
            </a:r>
          </a:p>
          <a:p>
            <a:pPr marL="285750" indent="-285750">
              <a:buFont typeface="Arial" charset="0"/>
              <a:buChar char="•"/>
            </a:pPr>
            <a:r>
              <a:rPr lang="ga-IE" sz="3200">
                <a:latin typeface="Comic Sans MS" pitchFamily="66" charset="0"/>
                <a:ea typeface="Adobe Fan Heiti Std B" pitchFamily="34" charset="-128"/>
              </a:rPr>
              <a:t>Traenacha</a:t>
            </a:r>
          </a:p>
          <a:p>
            <a:pPr marL="285750" indent="-285750">
              <a:buFont typeface="Arial" charset="0"/>
              <a:buChar char="•"/>
            </a:pPr>
            <a:r>
              <a:rPr lang="ga-IE" sz="3200">
                <a:latin typeface="Comic Sans MS" pitchFamily="66" charset="0"/>
                <a:ea typeface="Adobe Fan Heiti Std B" pitchFamily="34" charset="-128"/>
              </a:rPr>
              <a:t>Rothair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8027988" y="2781300"/>
            <a:ext cx="582612" cy="144463"/>
          </a:xfrm>
          <a:prstGeom prst="rect">
            <a:avLst/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484438" y="260350"/>
            <a:ext cx="417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Stair </a:t>
            </a:r>
            <a:r>
              <a:rPr lang="ga-IE" sz="2800" b="1">
                <a:latin typeface="Comic Sans MS" pitchFamily="66" charset="0"/>
              </a:rPr>
              <a:t>na</a:t>
            </a:r>
            <a:r>
              <a:rPr lang="en-GB" sz="2800" b="1">
                <a:latin typeface="Comic Sans MS" pitchFamily="66" charset="0"/>
              </a:rPr>
              <a:t> g</a:t>
            </a:r>
            <a:r>
              <a:rPr lang="ga-IE" sz="2800" b="1">
                <a:latin typeface="Comic Sans MS" pitchFamily="66" charset="0"/>
              </a:rPr>
              <a:t>Carranna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7950" y="2420938"/>
            <a:ext cx="3816350" cy="1233487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Cheap Nicolas Cugnot an chéad fheithicil bhóthair</a:t>
            </a:r>
            <a:r>
              <a:rPr lang="en-GB">
                <a:latin typeface="Comic Sans MS" pitchFamily="66" charset="0"/>
              </a:rPr>
              <a:t> fhéinghluaiste</a:t>
            </a:r>
            <a:r>
              <a:rPr lang="ga-IE">
                <a:latin typeface="Comic Sans MS" pitchFamily="66" charset="0"/>
              </a:rPr>
              <a:t>. </a:t>
            </a:r>
            <a:r>
              <a:rPr lang="en-GB">
                <a:latin typeface="Comic Sans MS" pitchFamily="66" charset="0"/>
              </a:rPr>
              <a:t>Carr t</a:t>
            </a:r>
            <a:r>
              <a:rPr lang="ga-IE">
                <a:latin typeface="Comic Sans MS" pitchFamily="66" charset="0"/>
              </a:rPr>
              <a:t>rírothach a bhí ann agus </a:t>
            </a:r>
            <a:r>
              <a:rPr lang="en-GB">
                <a:latin typeface="Comic Sans MS" pitchFamily="66" charset="0"/>
              </a:rPr>
              <a:t/>
            </a:r>
            <a:br>
              <a:rPr lang="en-GB">
                <a:latin typeface="Comic Sans MS" pitchFamily="66" charset="0"/>
              </a:rPr>
            </a:br>
            <a:r>
              <a:rPr lang="ga-IE">
                <a:latin typeface="Comic Sans MS" pitchFamily="66" charset="0"/>
              </a:rPr>
              <a:t>bhí inneall gaile </a:t>
            </a:r>
            <a:r>
              <a:rPr lang="en-GB">
                <a:latin typeface="Comic Sans MS" pitchFamily="66" charset="0"/>
              </a:rPr>
              <a:t>ann</a:t>
            </a:r>
            <a:r>
              <a:rPr lang="ga-IE">
                <a:latin typeface="Comic Sans MS" pitchFamily="66" charset="0"/>
              </a:rPr>
              <a:t>.</a:t>
            </a:r>
            <a:endParaRPr lang="ga-IE" sz="2000" b="1">
              <a:latin typeface="Comic Sans MS" pitchFamily="66" charset="0"/>
            </a:endParaRPr>
          </a:p>
        </p:txBody>
      </p:sp>
      <p:sp>
        <p:nvSpPr>
          <p:cNvPr id="9258" name="Text Box 6"/>
          <p:cNvSpPr txBox="1">
            <a:spLocks noChangeArrowheads="1"/>
          </p:cNvSpPr>
          <p:nvPr/>
        </p:nvSpPr>
        <p:spPr bwMode="auto">
          <a:xfrm>
            <a:off x="4787900" y="2435225"/>
            <a:ext cx="3276600" cy="1487488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Cheap Karl Benz an chéad charr ina raibh inneall peitril. Carr trírothach a bhí ansin freisin. Bhí uasluas de 15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km san uair aige. </a:t>
            </a:r>
          </a:p>
        </p:txBody>
      </p:sp>
      <p:sp>
        <p:nvSpPr>
          <p:cNvPr id="9245" name="AutoShape 30"/>
          <p:cNvSpPr>
            <a:spLocks noChangeArrowheads="1"/>
          </p:cNvSpPr>
          <p:nvPr/>
        </p:nvSpPr>
        <p:spPr bwMode="auto">
          <a:xfrm>
            <a:off x="2555875" y="5516563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8172450" y="2781300"/>
            <a:ext cx="582613" cy="3527425"/>
            <a:chOff x="5148" y="1752"/>
            <a:chExt cx="367" cy="1905"/>
          </a:xfrm>
        </p:grpSpPr>
        <p:sp>
          <p:nvSpPr>
            <p:cNvPr id="43025" name="AutoShape 37"/>
            <p:cNvSpPr>
              <a:spLocks noChangeArrowheads="1"/>
            </p:cNvSpPr>
            <p:nvPr/>
          </p:nvSpPr>
          <p:spPr bwMode="auto">
            <a:xfrm>
              <a:off x="5148" y="3430"/>
              <a:ext cx="318" cy="227"/>
            </a:xfrm>
            <a:prstGeom prst="leftArrow">
              <a:avLst>
                <a:gd name="adj1" fmla="val 50000"/>
                <a:gd name="adj2" fmla="val 3502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3026" name="Rectangle 38"/>
            <p:cNvSpPr>
              <a:spLocks noChangeArrowheads="1"/>
            </p:cNvSpPr>
            <p:nvPr/>
          </p:nvSpPr>
          <p:spPr bwMode="auto">
            <a:xfrm>
              <a:off x="5420" y="1752"/>
              <a:ext cx="95" cy="1846"/>
            </a:xfrm>
            <a:prstGeom prst="rect">
              <a:avLst/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0825" y="1412875"/>
            <a:ext cx="100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1769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27538" y="1484313"/>
            <a:ext cx="100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1885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500563" y="4221163"/>
            <a:ext cx="99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1908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68313" y="4365625"/>
            <a:ext cx="28797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lá atá inniu ann</a:t>
            </a:r>
          </a:p>
        </p:txBody>
      </p:sp>
      <p:sp>
        <p:nvSpPr>
          <p:cNvPr id="47" name="AutoShape 25"/>
          <p:cNvSpPr>
            <a:spLocks noChangeArrowheads="1"/>
          </p:cNvSpPr>
          <p:nvPr/>
        </p:nvSpPr>
        <p:spPr bwMode="auto">
          <a:xfrm>
            <a:off x="3924300" y="2852738"/>
            <a:ext cx="792163" cy="288925"/>
          </a:xfrm>
          <a:prstGeom prst="rightArrow">
            <a:avLst>
              <a:gd name="adj1" fmla="val 50000"/>
              <a:gd name="adj2" fmla="val 29867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987675" y="4797425"/>
            <a:ext cx="4356100" cy="176212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>
                <a:latin typeface="Comic Sans MS" pitchFamily="66" charset="0"/>
              </a:rPr>
              <a:t>Cheap </a:t>
            </a:r>
            <a:r>
              <a:rPr lang="ga-IE">
                <a:latin typeface="Comic Sans MS" pitchFamily="66" charset="0"/>
              </a:rPr>
              <a:t>Henry Ford i Meiriceá carr</a:t>
            </a:r>
            <a:r>
              <a:rPr lang="en-GB">
                <a:latin typeface="Comic Sans MS" pitchFamily="66" charset="0"/>
              </a:rPr>
              <a:t/>
            </a:r>
            <a:br>
              <a:rPr lang="en-GB">
                <a:latin typeface="Comic Sans MS" pitchFamily="66" charset="0"/>
              </a:rPr>
            </a:br>
            <a:r>
              <a:rPr lang="ga-IE">
                <a:latin typeface="Comic Sans MS" pitchFamily="66" charset="0"/>
              </a:rPr>
              <a:t>nua darbh ainm an </a:t>
            </a:r>
            <a:r>
              <a:rPr lang="en-GB">
                <a:latin typeface="Comic Sans MS" pitchFamily="66" charset="0"/>
              </a:rPr>
              <a:t>‘</a:t>
            </a:r>
            <a:r>
              <a:rPr lang="ga-IE">
                <a:latin typeface="Comic Sans MS" pitchFamily="66" charset="0"/>
              </a:rPr>
              <a:t>Model T</a:t>
            </a:r>
            <a:r>
              <a:rPr lang="en-GB">
                <a:latin typeface="Comic Sans MS" pitchFamily="66" charset="0"/>
              </a:rPr>
              <a:t>’</a:t>
            </a:r>
            <a:r>
              <a:rPr lang="ga-IE">
                <a:latin typeface="Comic Sans MS" pitchFamily="66" charset="0"/>
              </a:rPr>
              <a:t>. Ba é sin an chéad charr a rinneadh ar líne chóimeála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i monarcha. Dá bharr </a:t>
            </a:r>
            <a:r>
              <a:rPr lang="en-GB">
                <a:latin typeface="Comic Sans MS" pitchFamily="66" charset="0"/>
              </a:rPr>
              <a:t>sin </a:t>
            </a:r>
            <a:r>
              <a:rPr lang="ga-IE">
                <a:latin typeface="Comic Sans MS" pitchFamily="66" charset="0"/>
              </a:rPr>
              <a:t>bhí praghas níos ísle ar an </a:t>
            </a:r>
            <a:r>
              <a:rPr lang="en-GB">
                <a:latin typeface="Comic Sans MS" pitchFamily="66" charset="0"/>
              </a:rPr>
              <a:t>‘Model T’</a:t>
            </a:r>
            <a:r>
              <a:rPr lang="ga-IE">
                <a:latin typeface="Comic Sans MS" pitchFamily="66" charset="0"/>
              </a:rPr>
              <a:t> ná mar a bhí ar charranna a tháinig roimhe.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868144" y="529321"/>
            <a:ext cx="2416581" cy="1838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7550" y="3979863"/>
            <a:ext cx="207645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-173607" y="4732470"/>
            <a:ext cx="3283777" cy="20138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2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76375" y="757238"/>
            <a:ext cx="2519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"/>
                            </p:stCondLst>
                            <p:childTnLst>
                              <p:par>
                                <p:cTn id="10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219" grpId="0"/>
      <p:bldP spid="9258" grpId="0" animBg="1"/>
      <p:bldP spid="9245" grpId="0" animBg="1"/>
      <p:bldP spid="37" grpId="0"/>
      <p:bldP spid="38" grpId="0"/>
      <p:bldP spid="39" grpId="0"/>
      <p:bldP spid="40" grpId="0"/>
      <p:bldP spid="47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arm8.staticflickr.com/7021/6548090159_5a269c8b4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4429575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 descr="http://farm4.staticflickr.com/3348/5774924883_b7f36aea9c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18000"/>
            <a:ext cx="4221045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2" descr="http://farm9.staticflickr.com/8541/8630009253_473cac96f3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465" y="3501008"/>
            <a:ext cx="4253535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http://farm9.staticflickr.com/8164/7118003345_bd545fe00c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5805" y="188640"/>
            <a:ext cx="3288195" cy="32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32363" y="3644900"/>
            <a:ext cx="652462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1906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67175" y="3644900"/>
            <a:ext cx="654050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1946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363" y="3141663"/>
            <a:ext cx="652462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1899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67175" y="3141663"/>
            <a:ext cx="654050" cy="368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E" dirty="0"/>
              <a:t>1961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850" y="157163"/>
            <a:ext cx="8569325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Seo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roinnt carranna a bhí in úsáid in Éirinn </a:t>
            </a:r>
            <a:r>
              <a:rPr lang="en-GB" sz="2000" dirty="0">
                <a:latin typeface="Comic Sans MS" pitchFamily="66" charset="0"/>
              </a:rPr>
              <a:t>ó </a:t>
            </a:r>
            <a:r>
              <a:rPr lang="ga-IE" sz="2000" dirty="0">
                <a:latin typeface="Comic Sans MS" pitchFamily="66" charset="0"/>
              </a:rPr>
              <a:t>dheireadh</a:t>
            </a:r>
            <a:r>
              <a:rPr lang="en-GB" sz="2000" dirty="0">
                <a:latin typeface="Comic Sans MS" pitchFamily="66" charset="0"/>
              </a:rPr>
              <a:t> an 19ú </a:t>
            </a:r>
            <a:r>
              <a:rPr lang="ga-IE" sz="2000" dirty="0">
                <a:latin typeface="Comic Sans MS" pitchFamily="66" charset="0"/>
              </a:rPr>
              <a:t>haois </a:t>
            </a:r>
            <a:r>
              <a:rPr lang="en-GB" sz="2000" dirty="0">
                <a:latin typeface="Comic Sans MS" pitchFamily="66" charset="0"/>
              </a:rPr>
              <a:t/>
            </a:r>
            <a:br>
              <a:rPr lang="en-GB" sz="2000" dirty="0">
                <a:latin typeface="Comic Sans MS" pitchFamily="66" charset="0"/>
              </a:rPr>
            </a:br>
            <a:r>
              <a:rPr lang="ga-IE" sz="2000" dirty="0">
                <a:latin typeface="Comic Sans MS" pitchFamily="66" charset="0"/>
              </a:rPr>
              <a:t>ar aghaidh. An féidir leat gach </a:t>
            </a:r>
            <a:r>
              <a:rPr lang="en-GB" sz="2000" dirty="0" err="1">
                <a:latin typeface="Comic Sans MS" pitchFamily="66" charset="0"/>
              </a:rPr>
              <a:t>bliain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a mheaitseáil leis an ngrianghraf ceart?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-0.2441 -0.3465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0" y="-1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55556E-6 L -0.40955 0.04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0.00463 L 0.35816 0.067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3.7037E-6 L 0.35017 -0.3675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1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8027988" y="2781300"/>
            <a:ext cx="582612" cy="144463"/>
          </a:xfrm>
          <a:prstGeom prst="rect">
            <a:avLst/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8172450" y="2781300"/>
            <a:ext cx="582613" cy="3671888"/>
            <a:chOff x="5148" y="1752"/>
            <a:chExt cx="367" cy="1905"/>
          </a:xfrm>
        </p:grpSpPr>
        <p:sp>
          <p:nvSpPr>
            <p:cNvPr id="47122" name="AutoShape 37"/>
            <p:cNvSpPr>
              <a:spLocks noChangeArrowheads="1"/>
            </p:cNvSpPr>
            <p:nvPr/>
          </p:nvSpPr>
          <p:spPr bwMode="auto">
            <a:xfrm>
              <a:off x="5148" y="3430"/>
              <a:ext cx="318" cy="227"/>
            </a:xfrm>
            <a:prstGeom prst="leftArrow">
              <a:avLst>
                <a:gd name="adj1" fmla="val 50000"/>
                <a:gd name="adj2" fmla="val 3502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7123" name="Rectangle 38"/>
            <p:cNvSpPr>
              <a:spLocks noChangeArrowheads="1"/>
            </p:cNvSpPr>
            <p:nvPr/>
          </p:nvSpPr>
          <p:spPr bwMode="auto">
            <a:xfrm>
              <a:off x="5420" y="1752"/>
              <a:ext cx="95" cy="1846"/>
            </a:xfrm>
            <a:prstGeom prst="rect">
              <a:avLst/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88913"/>
            <a:ext cx="24479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48150"/>
            <a:ext cx="22288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3921125"/>
            <a:ext cx="2741613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79663" y="260350"/>
            <a:ext cx="3776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Stair na d</a:t>
            </a:r>
            <a:r>
              <a:rPr lang="ga-IE" sz="2800" b="1">
                <a:latin typeface="Comic Sans MS" pitchFamily="66" charset="0"/>
              </a:rPr>
              <a:t>Traenacha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50825" y="2420938"/>
            <a:ext cx="3492500" cy="95567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Dhear Richard Trevithick an chéad inneall gaile a bhí ábalta gluaiseacht ar ráillí. </a:t>
            </a:r>
            <a:endParaRPr lang="ga-IE" sz="2000" b="1">
              <a:latin typeface="Comic Sans MS" pitchFamily="66" charset="0"/>
            </a:endParaRPr>
          </a:p>
        </p:txBody>
      </p:sp>
      <p:sp>
        <p:nvSpPr>
          <p:cNvPr id="9258" name="Text Box 6"/>
          <p:cNvSpPr txBox="1">
            <a:spLocks noChangeArrowheads="1"/>
          </p:cNvSpPr>
          <p:nvPr/>
        </p:nvSpPr>
        <p:spPr bwMode="auto">
          <a:xfrm>
            <a:off x="4860925" y="2205038"/>
            <a:ext cx="3455988" cy="2036762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>
                <a:latin typeface="Comic Sans MS" pitchFamily="66" charset="0"/>
              </a:rPr>
              <a:t>Cheap </a:t>
            </a:r>
            <a:r>
              <a:rPr lang="en-US">
                <a:latin typeface="Comic Sans MS" pitchFamily="66" charset="0"/>
              </a:rPr>
              <a:t>George Stephenson </a:t>
            </a:r>
            <a:r>
              <a:rPr lang="ga-IE">
                <a:latin typeface="Comic Sans MS" pitchFamily="66" charset="0"/>
              </a:rPr>
              <a:t>an t-inneall gaile don chéad </a:t>
            </a:r>
            <a:r>
              <a:rPr lang="en-GB">
                <a:latin typeface="Comic Sans MS" pitchFamily="66" charset="0"/>
              </a:rPr>
              <a:t>traein </a:t>
            </a:r>
            <a:r>
              <a:rPr lang="ga-IE">
                <a:latin typeface="Comic Sans MS" pitchFamily="66" charset="0"/>
              </a:rPr>
              <a:t>p</a:t>
            </a:r>
            <a:r>
              <a:rPr lang="en-GB">
                <a:latin typeface="Comic Sans MS" pitchFamily="66" charset="0"/>
              </a:rPr>
              <a:t>h</a:t>
            </a:r>
            <a:r>
              <a:rPr lang="ga-IE">
                <a:latin typeface="Comic Sans MS" pitchFamily="66" charset="0"/>
              </a:rPr>
              <a:t>aisinéir</a:t>
            </a:r>
            <a:r>
              <a:rPr lang="en-US">
                <a:latin typeface="Comic Sans MS" pitchFamily="66" charset="0"/>
              </a:rPr>
              <a:t>í</a:t>
            </a:r>
            <a:r>
              <a:rPr lang="ga-IE">
                <a:latin typeface="Comic Sans MS" pitchFamily="66" charset="0"/>
              </a:rPr>
              <a:t>. </a:t>
            </a:r>
            <a:r>
              <a:rPr lang="en-GB">
                <a:latin typeface="Comic Sans MS" pitchFamily="66" charset="0"/>
              </a:rPr>
              <a:t>‘</a:t>
            </a:r>
            <a:r>
              <a:rPr lang="ga-IE">
                <a:latin typeface="Comic Sans MS" pitchFamily="66" charset="0"/>
              </a:rPr>
              <a:t>An Roicéad</a:t>
            </a:r>
            <a:r>
              <a:rPr lang="en-GB">
                <a:latin typeface="Comic Sans MS" pitchFamily="66" charset="0"/>
              </a:rPr>
              <a:t>’</a:t>
            </a:r>
            <a:r>
              <a:rPr lang="ga-IE"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a </a:t>
            </a:r>
            <a:r>
              <a:rPr lang="ga-IE">
                <a:latin typeface="Comic Sans MS" pitchFamily="66" charset="0"/>
              </a:rPr>
              <a:t>tugadh</a:t>
            </a:r>
            <a:r>
              <a:rPr lang="en-GB">
                <a:latin typeface="Comic Sans MS" pitchFamily="66" charset="0"/>
              </a:rPr>
              <a:t> air</a:t>
            </a:r>
            <a:r>
              <a:rPr lang="en-US">
                <a:latin typeface="Comic Sans MS" pitchFamily="66" charset="0"/>
              </a:rPr>
              <a:t>. </a:t>
            </a:r>
            <a:r>
              <a:rPr lang="en-IE">
                <a:latin typeface="Comic Sans MS" pitchFamily="66" charset="0"/>
                <a:hlinkClick r:id="rId6"/>
              </a:rPr>
              <a:t>http://www.bbc.co.uk/history/interactive/animations/rocket/index_embed.shtml</a:t>
            </a:r>
            <a:r>
              <a:rPr lang="en-US">
                <a:latin typeface="Comic Sans MS" pitchFamily="66" charset="0"/>
              </a:rPr>
              <a:t> </a:t>
            </a:r>
          </a:p>
        </p:txBody>
      </p:sp>
      <p:sp>
        <p:nvSpPr>
          <p:cNvPr id="9245" name="AutoShape 30"/>
          <p:cNvSpPr>
            <a:spLocks noChangeArrowheads="1"/>
          </p:cNvSpPr>
          <p:nvPr/>
        </p:nvSpPr>
        <p:spPr bwMode="auto">
          <a:xfrm>
            <a:off x="3348038" y="6094413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50825" y="1412875"/>
            <a:ext cx="100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1804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799013" y="1484313"/>
            <a:ext cx="99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1829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79388" y="3763963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lá atá inniu ann</a:t>
            </a:r>
          </a:p>
        </p:txBody>
      </p:sp>
      <p:sp>
        <p:nvSpPr>
          <p:cNvPr id="47" name="AutoShape 25"/>
          <p:cNvSpPr>
            <a:spLocks noChangeArrowheads="1"/>
          </p:cNvSpPr>
          <p:nvPr/>
        </p:nvSpPr>
        <p:spPr bwMode="auto">
          <a:xfrm>
            <a:off x="3924300" y="2852738"/>
            <a:ext cx="792163" cy="288925"/>
          </a:xfrm>
          <a:prstGeom prst="rightArrow">
            <a:avLst>
              <a:gd name="adj1" fmla="val 50000"/>
              <a:gd name="adj2" fmla="val 29867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179388" y="5805488"/>
            <a:ext cx="2627312" cy="93662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Is </a:t>
            </a:r>
            <a:r>
              <a:rPr lang="en-GB">
                <a:latin typeface="Comic Sans MS" pitchFamily="66" charset="0"/>
              </a:rPr>
              <a:t>í</a:t>
            </a:r>
            <a:r>
              <a:rPr lang="ga-IE">
                <a:latin typeface="Comic Sans MS" pitchFamily="66" charset="0"/>
              </a:rPr>
              <a:t> an traein an </a:t>
            </a:r>
            <a:r>
              <a:rPr lang="en-GB">
                <a:latin typeface="Comic Sans MS" pitchFamily="66" charset="0"/>
              </a:rPr>
              <a:t>modh iompair </a:t>
            </a:r>
            <a:r>
              <a:rPr lang="ga-IE">
                <a:latin typeface="Comic Sans MS" pitchFamily="66" charset="0"/>
              </a:rPr>
              <a:t>is tapúla ar tír </a:t>
            </a:r>
            <a:r>
              <a:rPr lang="en-GB">
                <a:latin typeface="Comic Sans MS" pitchFamily="66" charset="0"/>
              </a:rPr>
              <a:t/>
            </a:r>
            <a:br>
              <a:rPr lang="en-GB">
                <a:latin typeface="Comic Sans MS" pitchFamily="66" charset="0"/>
              </a:rPr>
            </a:br>
            <a:r>
              <a:rPr lang="ga-IE">
                <a:latin typeface="Comic Sans MS" pitchFamily="66" charset="0"/>
              </a:rPr>
              <a:t>sa lá atá inniu ann.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47813" y="1019175"/>
            <a:ext cx="166211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4244975" y="5589588"/>
            <a:ext cx="3783013" cy="1212850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Tá córas iarnróid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faoi thalamh </a:t>
            </a:r>
            <a:r>
              <a:rPr lang="en-GB">
                <a:latin typeface="Comic Sans MS" pitchFamily="66" charset="0"/>
              </a:rPr>
              <a:t/>
            </a:r>
            <a:br>
              <a:rPr lang="en-GB">
                <a:latin typeface="Comic Sans MS" pitchFamily="66" charset="0"/>
              </a:rPr>
            </a:br>
            <a:r>
              <a:rPr lang="ga-IE">
                <a:latin typeface="Comic Sans MS" pitchFamily="66" charset="0"/>
              </a:rPr>
              <a:t>i gcuid </a:t>
            </a:r>
            <a:r>
              <a:rPr lang="en-GB">
                <a:latin typeface="Comic Sans MS" pitchFamily="66" charset="0"/>
              </a:rPr>
              <a:t>de </a:t>
            </a:r>
            <a:r>
              <a:rPr lang="ga-IE">
                <a:latin typeface="Comic Sans MS" pitchFamily="66" charset="0"/>
              </a:rPr>
              <a:t>chathracha móra an domhain. Osclaíodh an chéad cheann sa bhliain 1863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i Londain.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99013" y="4508500"/>
            <a:ext cx="99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9219" grpId="0"/>
      <p:bldP spid="9258" grpId="0" animBg="1"/>
      <p:bldP spid="9245" grpId="0" animBg="1"/>
      <p:bldP spid="37" grpId="0"/>
      <p:bldP spid="38" grpId="0"/>
      <p:bldP spid="40" grpId="0"/>
      <p:bldP spid="47" grpId="0" animBg="1"/>
      <p:bldP spid="49" grpId="0" animBg="1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900113" y="476250"/>
            <a:ext cx="6840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trí phríomh</a:t>
            </a:r>
            <a:r>
              <a:rPr lang="en-GB" sz="2800">
                <a:latin typeface="Comic Sans MS" pitchFamily="66" charset="0"/>
              </a:rPr>
              <a:t>chóras</a:t>
            </a:r>
            <a:r>
              <a:rPr lang="ga-IE" sz="2800">
                <a:latin typeface="Comic Sans MS" pitchFamily="66" charset="0"/>
              </a:rPr>
              <a:t> iompair ann: </a:t>
            </a:r>
            <a:endParaRPr lang="ga-IE" sz="280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60588" y="1268413"/>
            <a:ext cx="4319587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spcAft>
                <a:spcPts val="1200"/>
              </a:spcAft>
              <a:buFont typeface="Arial" charset="0"/>
              <a:buChar char="•"/>
            </a:pPr>
            <a:r>
              <a:rPr lang="ga-IE" sz="2800">
                <a:latin typeface="Comic Sans MS" pitchFamily="66" charset="0"/>
              </a:rPr>
              <a:t>Aeriompar</a:t>
            </a:r>
            <a:endParaRPr lang="en-GB" sz="2800">
              <a:latin typeface="Comic Sans MS" pitchFamily="66" charset="0"/>
            </a:endParaRPr>
          </a:p>
          <a:p>
            <a:pPr marL="355600" indent="-355600">
              <a:spcAft>
                <a:spcPts val="1200"/>
              </a:spcAft>
              <a:buFont typeface="Arial" charset="0"/>
              <a:buChar char="•"/>
            </a:pPr>
            <a:r>
              <a:rPr lang="ga-IE" sz="2800">
                <a:latin typeface="Comic Sans MS" pitchFamily="66" charset="0"/>
              </a:rPr>
              <a:t>Iompar ar tír</a:t>
            </a:r>
          </a:p>
          <a:p>
            <a:pPr marL="355600" indent="-355600">
              <a:spcAft>
                <a:spcPts val="1200"/>
              </a:spcAft>
              <a:buFont typeface="Arial" charset="0"/>
              <a:buChar char="•"/>
            </a:pPr>
            <a:r>
              <a:rPr lang="ga-IE" sz="2800">
                <a:latin typeface="Comic Sans MS" pitchFamily="66" charset="0"/>
              </a:rPr>
              <a:t>Iompar ar uisce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16238" y="4924425"/>
            <a:ext cx="2487613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4529138"/>
            <a:ext cx="28511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048000" y="4924425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900113" y="5300663"/>
            <a:ext cx="74882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Féachaimis anois ar mhodhanna iompair ar tír. Cé na modhanna iompair ar tír is féidir leatsa a ainmniú?</a:t>
            </a:r>
            <a:endParaRPr lang="ga-IE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02362 L 1.06076 -0.600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5.18519E-6 C 0.16076 -0.06735 0.1967 -0.07962 0.29861 -0.12152 C 0.30624 -0.12846 0.30989 -0.13495 0.3177 -0.1412 C 0.33524 -0.17314 0.36788 -0.18587 0.39409 -0.19999 C 0.41093 -0.20902 0.41197 -0.21481 0.42951 -0.21573 C 0.45798 -0.21735 0.48628 -0.21689 0.51475 -0.21758 C 0.52881 -0.22106 0.53055 -0.22013 0.5427 -0.22754 C 0.54826 -0.23101 0.54548 -0.2324 0.55156 -0.23332 C 0.58611 -0.23888 0.59652 -0.24004 0.62361 -0.24305 C 0.64392 -0.25231 0.6618 -0.25184 0.68385 -0.25485 C 0.71354 -0.25902 0.74166 -0.26342 0.77065 -0.27245 C 0.7901 -0.28564 0.80711 -0.30462 0.82656 -0.31758 C 0.82864 -0.32661 0.82864 -0.33633 0.8309 -0.34513 C 0.83611 -0.36573 0.84652 -0.39953 0.8618 -0.4118 C 0.87083 -0.41897 0.87986 -0.42152 0.88975 -0.42545 C 0.90069 -0.4361 0.91163 -0.44351 0.92499 -0.44698 C 0.93263 -0.45393 0.94062 -0.46133 0.94999 -0.46272 C 0.9559 -0.46365 0.9677 -0.46481 0.9677 -0.46481 " pathEditMode="relative" ptsTypes="fffffffffffffffffA">
                                      <p:cBhvr>
                                        <p:cTn id="20" dur="2000" fill="hold"/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9 -0.04977 L -0.95521 -0.196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5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1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8172450" y="2781300"/>
            <a:ext cx="582613" cy="3743325"/>
            <a:chOff x="5148" y="1752"/>
            <a:chExt cx="367" cy="1905"/>
          </a:xfrm>
        </p:grpSpPr>
        <p:sp>
          <p:nvSpPr>
            <p:cNvPr id="49169" name="AutoShape 37"/>
            <p:cNvSpPr>
              <a:spLocks noChangeArrowheads="1"/>
            </p:cNvSpPr>
            <p:nvPr/>
          </p:nvSpPr>
          <p:spPr bwMode="auto">
            <a:xfrm>
              <a:off x="5148" y="3430"/>
              <a:ext cx="318" cy="227"/>
            </a:xfrm>
            <a:prstGeom prst="leftArrow">
              <a:avLst>
                <a:gd name="adj1" fmla="val 50000"/>
                <a:gd name="adj2" fmla="val 35022"/>
              </a:avLst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  <p:sp>
          <p:nvSpPr>
            <p:cNvPr id="49170" name="Rectangle 38"/>
            <p:cNvSpPr>
              <a:spLocks noChangeArrowheads="1"/>
            </p:cNvSpPr>
            <p:nvPr/>
          </p:nvSpPr>
          <p:spPr bwMode="auto">
            <a:xfrm>
              <a:off x="5420" y="1752"/>
              <a:ext cx="95" cy="1846"/>
            </a:xfrm>
            <a:prstGeom prst="rect">
              <a:avLst/>
            </a:prstGeom>
            <a:solidFill>
              <a:srgbClr val="800080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en-GB">
                <a:latin typeface="Calibri" pitchFamily="34" charset="0"/>
              </a:endParaRPr>
            </a:p>
          </p:txBody>
        </p:sp>
      </p:grpSp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3786188"/>
            <a:ext cx="2014537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989263" y="115888"/>
            <a:ext cx="302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Stair na </a:t>
            </a:r>
            <a:r>
              <a:rPr lang="ga-IE" sz="2800" b="1">
                <a:latin typeface="Comic Sans MS" pitchFamily="66" charset="0"/>
              </a:rPr>
              <a:t>Rothar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07950" y="2206625"/>
            <a:ext cx="3816350" cy="2341563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Cheap Karl Drais an chéad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rothar. Tugadh an </a:t>
            </a:r>
            <a:r>
              <a:rPr lang="en-IE">
                <a:latin typeface="Comic Sans MS" pitchFamily="66" charset="0"/>
              </a:rPr>
              <a:t>‘</a:t>
            </a:r>
            <a:r>
              <a:rPr lang="ga-IE">
                <a:latin typeface="Comic Sans MS" pitchFamily="66" charset="0"/>
              </a:rPr>
              <a:t>hobby horse</a:t>
            </a:r>
            <a:r>
              <a:rPr lang="en-IE">
                <a:latin typeface="Comic Sans MS" pitchFamily="66" charset="0"/>
              </a:rPr>
              <a:t>’</a:t>
            </a:r>
            <a:r>
              <a:rPr lang="ga-IE">
                <a:latin typeface="Comic Sans MS" pitchFamily="66" charset="0"/>
              </a:rPr>
              <a:t> air. </a:t>
            </a:r>
            <a:r>
              <a:rPr lang="en-GB">
                <a:latin typeface="Comic Sans MS" pitchFamily="66" charset="0"/>
              </a:rPr>
              <a:t>Ní </a:t>
            </a:r>
            <a:r>
              <a:rPr lang="ga-IE">
                <a:latin typeface="Comic Sans MS" pitchFamily="66" charset="0"/>
              </a:rPr>
              <a:t>raibh</a:t>
            </a:r>
            <a:r>
              <a:rPr lang="en-GB">
                <a:latin typeface="Comic Sans MS" pitchFamily="66" charset="0"/>
              </a:rPr>
              <a:t> an ‘hobby horse’ </a:t>
            </a:r>
            <a:r>
              <a:rPr lang="ga-IE">
                <a:latin typeface="Comic Sans MS" pitchFamily="66" charset="0"/>
              </a:rPr>
              <a:t>cosúil</a:t>
            </a:r>
            <a:r>
              <a:rPr lang="en-GB">
                <a:latin typeface="Comic Sans MS" pitchFamily="66" charset="0"/>
              </a:rPr>
              <a:t> leis </a:t>
            </a:r>
            <a:r>
              <a:rPr lang="ga-IE">
                <a:latin typeface="Comic Sans MS" pitchFamily="66" charset="0"/>
              </a:rPr>
              <a:t>na rothair atá againn sa lá atá inniu ann, áfach</a:t>
            </a:r>
            <a:r>
              <a:rPr lang="en-GB">
                <a:latin typeface="Comic Sans MS" pitchFamily="66" charset="0"/>
              </a:rPr>
              <a:t>. Ní </a:t>
            </a:r>
            <a:r>
              <a:rPr lang="ga-IE">
                <a:latin typeface="Comic Sans MS" pitchFamily="66" charset="0"/>
              </a:rPr>
              <a:t>raibh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aon troitheáin </a:t>
            </a:r>
            <a:r>
              <a:rPr lang="en-GB">
                <a:latin typeface="Comic Sans MS" pitchFamily="66" charset="0"/>
              </a:rPr>
              <a:t>air!</a:t>
            </a:r>
            <a:r>
              <a:rPr lang="ga-IE">
                <a:latin typeface="Comic Sans MS" pitchFamily="66" charset="0"/>
              </a:rPr>
              <a:t> D’úsáid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na marcaigh </a:t>
            </a:r>
            <a:r>
              <a:rPr lang="en-GB">
                <a:latin typeface="Comic Sans MS" pitchFamily="66" charset="0"/>
              </a:rPr>
              <a:t>a </a:t>
            </a:r>
            <a:r>
              <a:rPr lang="ga-IE">
                <a:latin typeface="Comic Sans MS" pitchFamily="66" charset="0"/>
              </a:rPr>
              <a:t>gcosa féin chun </a:t>
            </a:r>
            <a:r>
              <a:rPr lang="en-GB">
                <a:latin typeface="Comic Sans MS" pitchFamily="66" charset="0"/>
              </a:rPr>
              <a:t>é</a:t>
            </a:r>
            <a:endParaRPr lang="ga-IE">
              <a:latin typeface="Comic Sans MS" pitchFamily="66" charset="0"/>
            </a:endParaRPr>
          </a:p>
          <a:p>
            <a:r>
              <a:rPr lang="en-GB">
                <a:latin typeface="Comic Sans MS" pitchFamily="66" charset="0"/>
              </a:rPr>
              <a:t>a </a:t>
            </a:r>
            <a:r>
              <a:rPr lang="ga-IE">
                <a:latin typeface="Comic Sans MS" pitchFamily="66" charset="0"/>
              </a:rPr>
              <a:t>chur ag gluaiseacht</a:t>
            </a:r>
            <a:r>
              <a:rPr lang="ga-IE" sz="2000" b="1">
                <a:latin typeface="Calibri" pitchFamily="34" charset="0"/>
              </a:rPr>
              <a:t>. </a:t>
            </a:r>
            <a:endParaRPr lang="ga-IE">
              <a:latin typeface="Comic Sans MS" pitchFamily="66" charset="0"/>
            </a:endParaRPr>
          </a:p>
        </p:txBody>
      </p:sp>
      <p:sp>
        <p:nvSpPr>
          <p:cNvPr id="9245" name="AutoShape 30"/>
          <p:cNvSpPr>
            <a:spLocks noChangeArrowheads="1"/>
          </p:cNvSpPr>
          <p:nvPr/>
        </p:nvSpPr>
        <p:spPr bwMode="auto">
          <a:xfrm>
            <a:off x="3851275" y="6183313"/>
            <a:ext cx="576263" cy="360362"/>
          </a:xfrm>
          <a:prstGeom prst="leftArrow">
            <a:avLst>
              <a:gd name="adj1" fmla="val 50000"/>
              <a:gd name="adj2" fmla="val 39978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1336690" y="686495"/>
            <a:ext cx="2170097" cy="145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20675" y="960438"/>
            <a:ext cx="947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1817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427538" y="1484313"/>
            <a:ext cx="1006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1863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662613" y="4205288"/>
            <a:ext cx="99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E" sz="2800">
                <a:latin typeface="Comic Sans MS" pitchFamily="66" charset="0"/>
              </a:rPr>
              <a:t>1870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592138" y="4810125"/>
            <a:ext cx="287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lá atá inniu ann</a:t>
            </a: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5508105" y="812116"/>
            <a:ext cx="2081569" cy="156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1115616" y="5275237"/>
            <a:ext cx="2132907" cy="1419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7" name="AutoShape 25"/>
          <p:cNvSpPr>
            <a:spLocks noChangeArrowheads="1"/>
          </p:cNvSpPr>
          <p:nvPr/>
        </p:nvSpPr>
        <p:spPr bwMode="auto">
          <a:xfrm>
            <a:off x="3995738" y="2852738"/>
            <a:ext cx="576262" cy="360362"/>
          </a:xfrm>
          <a:prstGeom prst="rightArrow">
            <a:avLst>
              <a:gd name="adj1" fmla="val 50000"/>
              <a:gd name="adj2" fmla="val 17420"/>
            </a:avLst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8027988" y="2781300"/>
            <a:ext cx="582612" cy="144463"/>
          </a:xfrm>
          <a:prstGeom prst="rect">
            <a:avLst/>
          </a:prstGeom>
          <a:solidFill>
            <a:srgbClr val="800080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4716463" y="5984875"/>
            <a:ext cx="3313112" cy="66357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Ceapadh an rothar</a:t>
            </a:r>
            <a:r>
              <a:rPr lang="en-GB">
                <a:latin typeface="Comic Sans MS" pitchFamily="66" charset="0"/>
              </a:rPr>
              <a:t> an</a:t>
            </a:r>
            <a:r>
              <a:rPr lang="ga-IE">
                <a:latin typeface="Comic Sans MS" pitchFamily="66" charset="0"/>
              </a:rPr>
              <a:t> </a:t>
            </a:r>
            <a:r>
              <a:rPr lang="en-IE">
                <a:latin typeface="Comic Sans MS" pitchFamily="66" charset="0"/>
              </a:rPr>
              <a:t>‘penny farthing’</a:t>
            </a:r>
            <a:r>
              <a:rPr lang="ga-IE">
                <a:latin typeface="Comic Sans MS" pitchFamily="66" charset="0"/>
              </a:rPr>
              <a:t> in 1870.</a:t>
            </a:r>
          </a:p>
        </p:txBody>
      </p:sp>
      <p:sp>
        <p:nvSpPr>
          <p:cNvPr id="9258" name="Text Box 6"/>
          <p:cNvSpPr txBox="1">
            <a:spLocks noChangeArrowheads="1"/>
          </p:cNvSpPr>
          <p:nvPr/>
        </p:nvSpPr>
        <p:spPr bwMode="auto">
          <a:xfrm>
            <a:off x="4722813" y="2435225"/>
            <a:ext cx="3521075" cy="1212850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>
                <a:latin typeface="Comic Sans MS" pitchFamily="66" charset="0"/>
              </a:rPr>
              <a:t>Cheap Pierre Michaux an chéad</a:t>
            </a:r>
            <a:r>
              <a:rPr lang="en-GB">
                <a:latin typeface="Comic Sans MS" pitchFamily="66" charset="0"/>
              </a:rPr>
              <a:t> </a:t>
            </a:r>
            <a:r>
              <a:rPr lang="ga-IE">
                <a:latin typeface="Comic Sans MS" pitchFamily="66" charset="0"/>
              </a:rPr>
              <a:t>rothar nua-aimseartha, an </a:t>
            </a:r>
            <a:r>
              <a:rPr lang="en-IE">
                <a:latin typeface="Comic Sans MS" pitchFamily="66" charset="0"/>
              </a:rPr>
              <a:t>‘</a:t>
            </a:r>
            <a:r>
              <a:rPr lang="ga-IE">
                <a:latin typeface="Comic Sans MS" pitchFamily="66" charset="0"/>
              </a:rPr>
              <a:t>boneshaker</a:t>
            </a:r>
            <a:r>
              <a:rPr lang="en-IE">
                <a:latin typeface="Comic Sans MS" pitchFamily="66" charset="0"/>
              </a:rPr>
              <a:t>’</a:t>
            </a:r>
            <a:r>
              <a:rPr lang="ga-IE">
                <a:latin typeface="Comic Sans MS" pitchFamily="66" charset="0"/>
              </a:rPr>
              <a:t>. Bhí troitheáin ar roth tosaigh</a:t>
            </a:r>
            <a:r>
              <a:rPr lang="en-GB">
                <a:latin typeface="Comic Sans MS" pitchFamily="66" charset="0"/>
              </a:rPr>
              <a:t> an ‘boneshaker’.</a:t>
            </a:r>
            <a:endParaRPr lang="ga-IE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00"/>
                            </p:stCondLst>
                            <p:childTnLst>
                              <p:par>
                                <p:cTn id="10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45" grpId="0" animBg="1"/>
      <p:bldP spid="37" grpId="0"/>
      <p:bldP spid="38" grpId="0"/>
      <p:bldP spid="39" grpId="0"/>
      <p:bldP spid="40" grpId="0"/>
      <p:bldP spid="47" grpId="0" animBg="1"/>
      <p:bldP spid="49" grpId="0" animBg="1"/>
      <p:bldP spid="92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51256" name="Group 56"/>
          <p:cNvGraphicFramePr>
            <a:graphicFrameLocks noGrp="1"/>
          </p:cNvGraphicFramePr>
          <p:nvPr/>
        </p:nvGraphicFramePr>
        <p:xfrm>
          <a:off x="185738" y="760413"/>
          <a:ext cx="8831262" cy="5830887"/>
        </p:xfrm>
        <a:graphic>
          <a:graphicData uri="http://schemas.openxmlformats.org/drawingml/2006/table">
            <a:tbl>
              <a:tblPr/>
              <a:tblGrid>
                <a:gridCol w="5727700"/>
                <a:gridCol w="1101725"/>
                <a:gridCol w="2001837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Dhear Benz an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Model T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Cheap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George Stephenson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t-inneall gaile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don chéad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traein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aisinéir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í.</a:t>
                      </a:r>
                      <a:endParaRPr kumimoji="0" lang="en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Is cineál rothair é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an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penny farthing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Cheap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Karl Drais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an 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‘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hobby horse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Cheap Henry Ford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chéad charr ina raibh inneall peitril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í an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traein an modh iompair is tapúla ar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tír </a:t>
                      </a:r>
                      <a:b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 lá atá inniu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ann.</a:t>
                      </a:r>
                      <a:r>
                        <a:rPr kumimoji="0" lang="en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Bhí cairteacha in úsáid mar mhodh iompair timpeall 4500 bliain ó shin.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Is é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Nicolas Cugnot 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 cheap 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an chéad fheithicil bhótha</a:t>
                      </a:r>
                      <a:r>
                        <a:rPr kumimoji="0" lang="en-GB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r>
                        <a:rPr kumimoji="0" lang="ga-IE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 fhéinghluaiste. </a:t>
                      </a:r>
                      <a:endParaRPr kumimoji="0" lang="ga-IE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5" name="Picture 101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8113" y="14398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27352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20875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8113" y="3924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33115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52927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8" y="4608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688" y="5940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3" name="Title 13"/>
          <p:cNvSpPr>
            <a:spLocks/>
          </p:cNvSpPr>
          <p:nvPr/>
        </p:nvSpPr>
        <p:spPr bwMode="auto">
          <a:xfrm>
            <a:off x="1692275" y="144463"/>
            <a:ext cx="56673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568325" y="1196975"/>
            <a:ext cx="810736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800">
                <a:latin typeface="Comic Sans MS" pitchFamily="66" charset="0"/>
                <a:hlinkClick r:id="rId2"/>
              </a:rPr>
              <a:t>http://www.askaboutireland.ie/learning-zone/primary-students/3rd-+-4th-class/geography/transport-today/transport-years-ago/</a:t>
            </a:r>
            <a:endParaRPr lang="en-IE" sz="2800">
              <a:latin typeface="Comic Sans MS" pitchFamily="66" charset="0"/>
            </a:endParaRPr>
          </a:p>
          <a:p>
            <a:endParaRPr lang="en-IE" sz="1400">
              <a:latin typeface="Comic Sans MS" pitchFamily="66" charset="0"/>
              <a:hlinkClick r:id="rId3"/>
            </a:endParaRPr>
          </a:p>
          <a:p>
            <a:r>
              <a:rPr lang="en-IE" sz="2800">
                <a:latin typeface="Comic Sans MS" pitchFamily="66" charset="0"/>
                <a:hlinkClick r:id="rId3"/>
              </a:rPr>
              <a:t>http://www.bbc.co.uk/schools/primaryhistory/famouspeople/george_stephenson/</a:t>
            </a:r>
            <a:r>
              <a:rPr lang="en-IE" sz="2800">
                <a:latin typeface="Comic Sans MS" pitchFamily="66" charset="0"/>
              </a:rPr>
              <a:t> </a:t>
            </a:r>
          </a:p>
          <a:p>
            <a:endParaRPr lang="en-IE" sz="1400">
              <a:latin typeface="Comic Sans MS" pitchFamily="66" charset="0"/>
            </a:endParaRPr>
          </a:p>
          <a:p>
            <a:endParaRPr lang="en-IE" sz="1400">
              <a:latin typeface="Comic Sans MS" pitchFamily="66" charset="0"/>
            </a:endParaRPr>
          </a:p>
          <a:p>
            <a:r>
              <a:rPr lang="en-IE" sz="2800">
                <a:latin typeface="Comic Sans MS" pitchFamily="66" charset="0"/>
                <a:hlinkClick r:id="rId4"/>
              </a:rPr>
              <a:t>http://www.donegalcoco.ie/media/donegalcountyc/archives/pdfs/Transport%20Web.pdf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568325" y="306388"/>
            <a:ext cx="8007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tuilleadh eolais le fáil ar na suíomhanna seo</a:t>
            </a:r>
            <a:r>
              <a:rPr lang="en-IE" sz="2800">
                <a:latin typeface="Comic Sans MS" pitchFamily="66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491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Box 5"/>
          <p:cNvSpPr txBox="1">
            <a:spLocks noChangeArrowheads="1"/>
          </p:cNvSpPr>
          <p:nvPr/>
        </p:nvSpPr>
        <p:spPr bwMode="auto">
          <a:xfrm>
            <a:off x="539750" y="549275"/>
            <a:ext cx="82089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ga-IE" sz="3200">
                <a:latin typeface="Comic Sans MS" pitchFamily="66" charset="0"/>
              </a:rPr>
              <a:t>Cluiche Meaitseála:</a:t>
            </a:r>
          </a:p>
          <a:p>
            <a:r>
              <a:rPr lang="en-IE" sz="2800">
                <a:latin typeface="Comic Sans MS" pitchFamily="66" charset="0"/>
                <a:hlinkClick r:id="rId2"/>
              </a:rPr>
              <a:t>http://www.oswego.org/ocsd-web/match/term/draggeneric.asp?filename=MNiGhalliompar</a:t>
            </a:r>
            <a:endParaRPr lang="en-IE" sz="2800">
              <a:latin typeface="Comic Sans MS" pitchFamily="66" charset="0"/>
            </a:endParaRP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539750" y="3141663"/>
            <a:ext cx="77771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féidir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míreanna mearaí a dhéanamh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</a:t>
            </a:r>
            <a:r>
              <a:rPr lang="en-IE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suíomh thíos</a:t>
            </a:r>
            <a:r>
              <a:rPr lang="en-IE" sz="2800">
                <a:latin typeface="Comic Sans MS" pitchFamily="66" charset="0"/>
              </a:rPr>
              <a:t>. </a:t>
            </a:r>
          </a:p>
          <a:p>
            <a:r>
              <a:rPr lang="ga-IE" sz="2800">
                <a:latin typeface="Comic Sans MS" pitchFamily="66" charset="0"/>
              </a:rPr>
              <a:t>Leid: </a:t>
            </a:r>
            <a:r>
              <a:rPr lang="en-GB" sz="2800">
                <a:latin typeface="Comic Sans MS" pitchFamily="66" charset="0"/>
              </a:rPr>
              <a:t>r</a:t>
            </a:r>
            <a:r>
              <a:rPr lang="ga-IE" sz="2800">
                <a:latin typeface="Comic Sans MS" pitchFamily="66" charset="0"/>
              </a:rPr>
              <a:t>othar atá ann</a:t>
            </a:r>
            <a:r>
              <a:rPr lang="en-IE" sz="2800">
                <a:latin typeface="Comic Sans MS" pitchFamily="66" charset="0"/>
              </a:rPr>
              <a:t>!</a:t>
            </a:r>
            <a:endParaRPr lang="en-IE" sz="2800">
              <a:latin typeface="Calibri" pitchFamily="34" charset="0"/>
              <a:hlinkClick r:id="rId3"/>
            </a:endParaRPr>
          </a:p>
          <a:p>
            <a:r>
              <a:rPr lang="en-IE" sz="2800" u="sng">
                <a:latin typeface="Comic Sans MS" pitchFamily="66" charset="0"/>
                <a:hlinkClick r:id="rId4"/>
              </a:rPr>
              <a:t>http://www.knowtheromans.co.uk/Games/JigsawGame/index.php?difficulty=2&amp;timer=on&amp;guide=off&amp;image=a3e83d486ba97ef88b7d6285e19649b2.jpg</a:t>
            </a:r>
            <a:r>
              <a:rPr lang="en-IE" sz="2800"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0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4"/>
          <p:cNvSpPr txBox="1">
            <a:spLocks noChangeArrowheads="1"/>
          </p:cNvSpPr>
          <p:nvPr/>
        </p:nvSpPr>
        <p:spPr bwMode="auto">
          <a:xfrm>
            <a:off x="611188" y="801688"/>
            <a:ext cx="792162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 eile: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Peter Donnelly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Jennifer Farley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Leabharlann Náisiúnta na hÉireann</a:t>
            </a:r>
            <a:endParaRPr lang="en-GB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133600"/>
            <a:ext cx="4273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Modhanna iompair ar tír iad seo ar fad. Cé acu atá úsáidte agatsa?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-235073" y="3459601"/>
            <a:ext cx="3290624" cy="2193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6012160" y="1485901"/>
            <a:ext cx="3290624" cy="2193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508104" y="73498"/>
            <a:ext cx="3320137" cy="1941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2627784" y="73125"/>
            <a:ext cx="3290624" cy="2193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0" name="Picture 10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0" y="66506"/>
            <a:ext cx="2986874" cy="1990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2" name="Picture 1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2325216" y="4649738"/>
            <a:ext cx="3250149" cy="2156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4" name="Picture 14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 bwMode="auto">
          <a:xfrm>
            <a:off x="5883895" y="4593002"/>
            <a:ext cx="3290624" cy="218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 bwMode="auto">
          <a:xfrm>
            <a:off x="4943798" y="3118898"/>
            <a:ext cx="1493603" cy="2240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-234000" y="3459600"/>
            <a:ext cx="3290624" cy="21939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6012160" y="1485901"/>
            <a:ext cx="3290624" cy="2193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38100" y="2155825"/>
            <a:ext cx="66452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An raibh na modhanna iompair seo </a:t>
            </a:r>
            <a:r>
              <a:rPr lang="en-GB" sz="28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8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i gcónaí ann, meas tú?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 bwMode="auto">
          <a:xfrm>
            <a:off x="5508104" y="73498"/>
            <a:ext cx="3320137" cy="1941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 bwMode="auto">
          <a:xfrm>
            <a:off x="2627784" y="73125"/>
            <a:ext cx="3290624" cy="21937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 bwMode="auto">
          <a:xfrm>
            <a:off x="5882400" y="4593002"/>
            <a:ext cx="3290624" cy="21899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 bwMode="auto">
          <a:xfrm>
            <a:off x="2325600" y="4651200"/>
            <a:ext cx="3250149" cy="2156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 bwMode="auto">
          <a:xfrm>
            <a:off x="0" y="66506"/>
            <a:ext cx="2986874" cy="19909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 bwMode="auto">
          <a:xfrm>
            <a:off x="4942800" y="3118898"/>
            <a:ext cx="1493603" cy="2240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642938"/>
            <a:ext cx="3448050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/>
          <p:nvPr/>
        </p:nvSpPr>
        <p:spPr>
          <a:xfrm>
            <a:off x="611188" y="333375"/>
            <a:ext cx="4227512" cy="2232025"/>
          </a:xfrm>
          <a:prstGeom prst="wedgeEllipseCallout">
            <a:avLst>
              <a:gd name="adj1" fmla="val 77454"/>
              <a:gd name="adj2" fmla="val 45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800" dirty="0">
                <a:latin typeface="Comic Sans MS" pitchFamily="66" charset="0"/>
              </a:rPr>
              <a:t>Ní raibh</a:t>
            </a:r>
            <a:r>
              <a:rPr lang="en-IE" sz="2800" dirty="0">
                <a:latin typeface="Comic Sans MS" pitchFamily="66" charset="0"/>
              </a:rPr>
              <a:t>!</a:t>
            </a:r>
            <a:endParaRPr lang="ga-IE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565400"/>
            <a:ext cx="42481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Fadó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ní raibh aon bhealach le dul ó áit go háit </a:t>
            </a:r>
            <a:r>
              <a:rPr lang="en-GB" sz="2400" dirty="0" err="1">
                <a:latin typeface="Comic Sans MS" pitchFamily="66" charset="0"/>
              </a:rPr>
              <a:t>ar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tír</a:t>
            </a:r>
            <a:r>
              <a:rPr lang="ga-IE" sz="2400" dirty="0">
                <a:latin typeface="Comic Sans MS" pitchFamily="66" charset="0"/>
              </a:rPr>
              <a:t> ach de shiúl na gcos.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tretch>
            <a:fillRect/>
          </a:stretch>
        </p:blipFill>
        <p:spPr bwMode="auto">
          <a:xfrm>
            <a:off x="0" y="2592435"/>
            <a:ext cx="3429000" cy="426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6763E-6 L 1.0316 0.020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80" y="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5700" y="1484313"/>
            <a:ext cx="5219700" cy="15700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prstClr val="black"/>
                </a:solidFill>
                <a:latin typeface="Comic Sans MS" pitchFamily="66" charset="0"/>
              </a:rPr>
              <a:t>Ansin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 d</a:t>
            </a:r>
            <a:r>
              <a:rPr lang="ga-IE" sz="2400" dirty="0">
                <a:solidFill>
                  <a:prstClr val="black"/>
                </a:solidFill>
                <a:latin typeface="Comic Sans MS" pitchFamily="66" charset="0"/>
              </a:rPr>
              <a:t>’fhoghlaim daoine conas ainmhithe áirithe a cheansú. 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Ina </a:t>
            </a:r>
            <a:r>
              <a:rPr lang="en-GB" sz="2400" dirty="0" err="1">
                <a:solidFill>
                  <a:prstClr val="black"/>
                </a:solidFill>
                <a:latin typeface="Comic Sans MS" pitchFamily="66" charset="0"/>
              </a:rPr>
              <a:t>dhiaidh</a:t>
            </a:r>
            <a:r>
              <a:rPr lang="en-GB" sz="2400" dirty="0">
                <a:solidFill>
                  <a:prstClr val="black"/>
                </a:solidFill>
                <a:latin typeface="Comic Sans MS" pitchFamily="66" charset="0"/>
              </a:rPr>
              <a:t> sin</a:t>
            </a:r>
            <a:r>
              <a:rPr lang="ga-IE" sz="2400" dirty="0">
                <a:solidFill>
                  <a:prstClr val="black"/>
                </a:solidFill>
                <a:latin typeface="Comic Sans MS" pitchFamily="66" charset="0"/>
              </a:rPr>
              <a:t> bhí siad ábalta taisteal thart ar dhroim na n-ainmhithe sin.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870200"/>
            <a:ext cx="4286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763E-6 L -1.0316 0.0087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80" y="4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An </a:t>
            </a:r>
            <a:r>
              <a:rPr lang="ga-IE" smtClean="0">
                <a:latin typeface="Comic Sans MS" pitchFamily="66" charset="0"/>
              </a:rPr>
              <a:t>Chéad</a:t>
            </a:r>
            <a:r>
              <a:rPr lang="en-US" smtClean="0">
                <a:latin typeface="Comic Sans MS" pitchFamily="66" charset="0"/>
              </a:rPr>
              <a:t> Roth</a:t>
            </a:r>
          </a:p>
        </p:txBody>
      </p:sp>
      <p:grpSp>
        <p:nvGrpSpPr>
          <p:cNvPr id="26626" name="Group 20"/>
          <p:cNvGrpSpPr>
            <a:grpSpLocks/>
          </p:cNvGrpSpPr>
          <p:nvPr/>
        </p:nvGrpSpPr>
        <p:grpSpPr bwMode="auto">
          <a:xfrm>
            <a:off x="427038" y="6178550"/>
            <a:ext cx="8216900" cy="628650"/>
            <a:chOff x="436" y="3892"/>
            <a:chExt cx="5176" cy="396"/>
          </a:xfrm>
        </p:grpSpPr>
        <p:grpSp>
          <p:nvGrpSpPr>
            <p:cNvPr id="26634" name="Group 14"/>
            <p:cNvGrpSpPr>
              <a:grpSpLocks/>
            </p:cNvGrpSpPr>
            <p:nvPr/>
          </p:nvGrpSpPr>
          <p:grpSpPr bwMode="auto">
            <a:xfrm>
              <a:off x="436" y="3892"/>
              <a:ext cx="5176" cy="184"/>
              <a:chOff x="436" y="3892"/>
              <a:chExt cx="5176" cy="184"/>
            </a:xfrm>
          </p:grpSpPr>
          <p:sp>
            <p:nvSpPr>
              <p:cNvPr id="26640" name="Rectangle 4"/>
              <p:cNvSpPr>
                <a:spLocks noChangeArrowheads="1"/>
              </p:cNvSpPr>
              <p:nvPr/>
            </p:nvSpPr>
            <p:spPr bwMode="auto">
              <a:xfrm>
                <a:off x="436" y="3892"/>
                <a:ext cx="5176" cy="136"/>
              </a:xfrm>
              <a:prstGeom prst="rect">
                <a:avLst/>
              </a:prstGeom>
              <a:solidFill>
                <a:srgbClr val="E5405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IE">
                  <a:latin typeface="Calibri" pitchFamily="34" charset="0"/>
                </a:endParaRPr>
              </a:p>
            </p:txBody>
          </p:sp>
          <p:sp>
            <p:nvSpPr>
              <p:cNvPr id="26641" name="Line 5"/>
              <p:cNvSpPr>
                <a:spLocks noChangeShapeType="1"/>
              </p:cNvSpPr>
              <p:nvPr/>
            </p:nvSpPr>
            <p:spPr bwMode="auto">
              <a:xfrm>
                <a:off x="96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2" name="Line 6"/>
              <p:cNvSpPr>
                <a:spLocks noChangeShapeType="1"/>
              </p:cNvSpPr>
              <p:nvPr/>
            </p:nvSpPr>
            <p:spPr bwMode="auto">
              <a:xfrm>
                <a:off x="148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3" name="Line 7"/>
              <p:cNvSpPr>
                <a:spLocks noChangeShapeType="1"/>
              </p:cNvSpPr>
              <p:nvPr/>
            </p:nvSpPr>
            <p:spPr bwMode="auto">
              <a:xfrm>
                <a:off x="201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4" name="Line 8"/>
              <p:cNvSpPr>
                <a:spLocks noChangeShapeType="1"/>
              </p:cNvSpPr>
              <p:nvPr/>
            </p:nvSpPr>
            <p:spPr bwMode="auto">
              <a:xfrm>
                <a:off x="254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5" name="Line 9"/>
              <p:cNvSpPr>
                <a:spLocks noChangeShapeType="1"/>
              </p:cNvSpPr>
              <p:nvPr/>
            </p:nvSpPr>
            <p:spPr bwMode="auto">
              <a:xfrm>
                <a:off x="3072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6" name="Line 10"/>
              <p:cNvSpPr>
                <a:spLocks noChangeShapeType="1"/>
              </p:cNvSpPr>
              <p:nvPr/>
            </p:nvSpPr>
            <p:spPr bwMode="auto">
              <a:xfrm>
                <a:off x="3600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7" name="Line 11"/>
              <p:cNvSpPr>
                <a:spLocks noChangeShapeType="1"/>
              </p:cNvSpPr>
              <p:nvPr/>
            </p:nvSpPr>
            <p:spPr bwMode="auto">
              <a:xfrm>
                <a:off x="4128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8" name="Line 12"/>
              <p:cNvSpPr>
                <a:spLocks noChangeShapeType="1"/>
              </p:cNvSpPr>
              <p:nvPr/>
            </p:nvSpPr>
            <p:spPr bwMode="auto">
              <a:xfrm>
                <a:off x="4656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  <p:sp>
            <p:nvSpPr>
              <p:cNvPr id="26649" name="Line 13"/>
              <p:cNvSpPr>
                <a:spLocks noChangeShapeType="1"/>
              </p:cNvSpPr>
              <p:nvPr/>
            </p:nvSpPr>
            <p:spPr bwMode="auto">
              <a:xfrm>
                <a:off x="5184" y="3892"/>
                <a:ext cx="0" cy="1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/>
              </a:p>
            </p:txBody>
          </p:sp>
        </p:grpSp>
        <p:sp>
          <p:nvSpPr>
            <p:cNvPr id="26635" name="Rectangle 15"/>
            <p:cNvSpPr>
              <a:spLocks noChangeArrowheads="1"/>
            </p:cNvSpPr>
            <p:nvPr/>
          </p:nvSpPr>
          <p:spPr bwMode="auto">
            <a:xfrm>
              <a:off x="659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6000 RCh</a:t>
              </a:r>
            </a:p>
          </p:txBody>
        </p:sp>
        <p:sp>
          <p:nvSpPr>
            <p:cNvPr id="26636" name="Rectangle 16"/>
            <p:cNvSpPr>
              <a:spLocks noChangeArrowheads="1"/>
            </p:cNvSpPr>
            <p:nvPr/>
          </p:nvSpPr>
          <p:spPr bwMode="auto">
            <a:xfrm>
              <a:off x="1667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4000 RCh</a:t>
              </a:r>
            </a:p>
          </p:txBody>
        </p:sp>
        <p:sp>
          <p:nvSpPr>
            <p:cNvPr id="26637" name="Rectangle 17"/>
            <p:cNvSpPr>
              <a:spLocks noChangeArrowheads="1"/>
            </p:cNvSpPr>
            <p:nvPr/>
          </p:nvSpPr>
          <p:spPr bwMode="auto">
            <a:xfrm>
              <a:off x="2771" y="4076"/>
              <a:ext cx="70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2000 RCh</a:t>
              </a:r>
            </a:p>
          </p:txBody>
        </p:sp>
        <p:sp>
          <p:nvSpPr>
            <p:cNvPr id="26638" name="Rectangle 18"/>
            <p:cNvSpPr>
              <a:spLocks noChangeArrowheads="1"/>
            </p:cNvSpPr>
            <p:nvPr/>
          </p:nvSpPr>
          <p:spPr bwMode="auto">
            <a:xfrm>
              <a:off x="4019" y="4076"/>
              <a:ext cx="187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26639" name="Rectangle 19"/>
            <p:cNvSpPr>
              <a:spLocks noChangeArrowheads="1"/>
            </p:cNvSpPr>
            <p:nvPr/>
          </p:nvSpPr>
          <p:spPr bwMode="auto">
            <a:xfrm>
              <a:off x="4883" y="4076"/>
              <a:ext cx="62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>
                  <a:solidFill>
                    <a:srgbClr val="FF0000"/>
                  </a:solidFill>
                </a:rPr>
                <a:t>AD 2000</a:t>
              </a:r>
            </a:p>
          </p:txBody>
        </p:sp>
      </p:grpSp>
      <p:sp>
        <p:nvSpPr>
          <p:cNvPr id="26627" name="AutoShape 21"/>
          <p:cNvSpPr>
            <a:spLocks noChangeArrowheads="1"/>
          </p:cNvSpPr>
          <p:nvPr/>
        </p:nvSpPr>
        <p:spPr bwMode="auto">
          <a:xfrm rot="10800000">
            <a:off x="2835275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270000"/>
            <a:ext cx="3382963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72"/>
          <p:cNvSpPr txBox="1"/>
          <p:nvPr/>
        </p:nvSpPr>
        <p:spPr>
          <a:xfrm>
            <a:off x="179388" y="1484313"/>
            <a:ext cx="4824412" cy="15779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</a:rPr>
              <a:t>Is t</a:t>
            </a:r>
            <a:r>
              <a:rPr lang="ga-IE" sz="2400" dirty="0">
                <a:latin typeface="Comic Sans MS" pitchFamily="66" charset="0"/>
              </a:rPr>
              <a:t>impeall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na bliana 4000 </a:t>
            </a:r>
            <a:r>
              <a:rPr lang="en-GB" sz="2400" dirty="0">
                <a:latin typeface="Comic Sans MS" pitchFamily="66" charset="0"/>
              </a:rPr>
              <a:t>RC</a:t>
            </a:r>
            <a:r>
              <a:rPr lang="ga-IE" sz="2400" dirty="0">
                <a:latin typeface="Comic Sans MS" pitchFamily="66" charset="0"/>
              </a:rPr>
              <a:t>h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a céadcheapadh an roth</a:t>
            </a:r>
            <a:r>
              <a:rPr lang="en-GB" sz="2400" dirty="0">
                <a:latin typeface="Comic Sans MS" pitchFamily="66" charset="0"/>
              </a:rPr>
              <a:t>. </a:t>
            </a:r>
            <a:r>
              <a:rPr lang="ga-IE" sz="2400" dirty="0">
                <a:latin typeface="Comic Sans MS" pitchFamily="66" charset="0"/>
              </a:rPr>
              <a:t>Tháinig feabhas an-mhór ar mhodhanna iompair ar tír dá bharr sin.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2288" y="4581525"/>
            <a:ext cx="727392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Tuilleadh eolais: </a:t>
            </a:r>
            <a:r>
              <a:rPr lang="en-IE" sz="2400" dirty="0">
                <a:latin typeface="Comic Sans MS" pitchFamily="66" charset="0"/>
                <a:hlinkClick r:id="rId4"/>
              </a:rPr>
              <a:t>http://www.youtube.com/watch?v=EhIIGPObtxg</a:t>
            </a:r>
            <a:r>
              <a:rPr lang="en-IE" sz="2400" dirty="0">
                <a:latin typeface="Comic Sans MS" pitchFamily="66" charset="0"/>
              </a:rPr>
              <a:t> </a:t>
            </a: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2493963" y="5589588"/>
            <a:ext cx="11144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600" b="1"/>
              <a:t>4000 RCh</a:t>
            </a:r>
          </a:p>
        </p:txBody>
      </p:sp>
      <p:sp>
        <p:nvSpPr>
          <p:cNvPr id="26632" name="AutoShape 21"/>
          <p:cNvSpPr>
            <a:spLocks noChangeArrowheads="1"/>
          </p:cNvSpPr>
          <p:nvPr/>
        </p:nvSpPr>
        <p:spPr bwMode="auto">
          <a:xfrm rot="10800000">
            <a:off x="7883525" y="5951538"/>
            <a:ext cx="215900" cy="215900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6633" name="TextBox 1"/>
          <p:cNvSpPr txBox="1">
            <a:spLocks noChangeArrowheads="1"/>
          </p:cNvSpPr>
          <p:nvPr/>
        </p:nvSpPr>
        <p:spPr bwMode="auto">
          <a:xfrm>
            <a:off x="6877050" y="5589588"/>
            <a:ext cx="2232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1700" b="1"/>
              <a:t>An lá atá inniu ann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27" grpId="1" animBg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3663"/>
            <a:ext cx="284797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67175" y="1196975"/>
            <a:ext cx="4032250" cy="1200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latin typeface="Comic Sans MS" pitchFamily="66" charset="0"/>
              </a:rPr>
              <a:t>Tá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an roth ar cheann de na rudaí</a:t>
            </a:r>
            <a:r>
              <a:rPr lang="en-GB" sz="2400" dirty="0">
                <a:latin typeface="Comic Sans MS" pitchFamily="66" charset="0"/>
              </a:rPr>
              <a:t> is </a:t>
            </a:r>
            <a:r>
              <a:rPr lang="ga-IE" sz="2400" dirty="0">
                <a:latin typeface="Comic Sans MS" pitchFamily="66" charset="0"/>
              </a:rPr>
              <a:t>tábhachtaí </a:t>
            </a:r>
            <a:r>
              <a:rPr lang="en-GB" sz="2400" dirty="0">
                <a:latin typeface="Comic Sans MS" pitchFamily="66" charset="0"/>
              </a:rPr>
              <a:t>a cheap an </a:t>
            </a:r>
            <a:r>
              <a:rPr lang="ga-IE" sz="2400" dirty="0">
                <a:latin typeface="Comic Sans MS" pitchFamily="66" charset="0"/>
              </a:rPr>
              <a:t>duine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riamh</a:t>
            </a:r>
            <a:r>
              <a:rPr lang="ga-IE" sz="2400" dirty="0">
                <a:latin typeface="Comic Sans MS" pitchFamily="66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5288" y="4508500"/>
            <a:ext cx="4535487" cy="19383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Thosaigh daoine ag baint úsáid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en-GB" sz="2400" dirty="0">
                <a:latin typeface="Comic Sans MS" pitchFamily="66" charset="0"/>
              </a:rPr>
              <a:t>as </a:t>
            </a:r>
            <a:r>
              <a:rPr lang="ga-IE" sz="2400" dirty="0">
                <a:latin typeface="Comic Sans MS" pitchFamily="66" charset="0"/>
              </a:rPr>
              <a:t>roth</a:t>
            </a:r>
            <a:r>
              <a:rPr lang="en-GB" sz="2400" dirty="0" err="1">
                <a:latin typeface="Comic Sans MS" pitchFamily="66" charset="0"/>
              </a:rPr>
              <a:t>aí</a:t>
            </a:r>
            <a:r>
              <a:rPr lang="ga-IE" sz="2400" dirty="0">
                <a:latin typeface="Comic Sans MS" pitchFamily="66" charset="0"/>
              </a:rPr>
              <a:t> chun cairteacha a dhéanamh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fadó</a:t>
            </a:r>
            <a:r>
              <a:rPr lang="ga-IE" sz="2400" dirty="0">
                <a:latin typeface="Comic Sans MS" pitchFamily="66" charset="0"/>
              </a:rPr>
              <a:t>. Cheanglaítí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ainmhithe </a:t>
            </a:r>
            <a:r>
              <a:rPr lang="en-GB" sz="2400" dirty="0">
                <a:latin typeface="Comic Sans MS" pitchFamily="66" charset="0"/>
              </a:rPr>
              <a:t>de </a:t>
            </a:r>
            <a:r>
              <a:rPr lang="ga-IE" sz="2400" dirty="0">
                <a:latin typeface="Comic Sans MS" pitchFamily="66" charset="0"/>
              </a:rPr>
              <a:t>na cairteacha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chun iad a tharraingt.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868144" y="3708927"/>
            <a:ext cx="2805593" cy="2104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7854</TotalTime>
  <Words>1208</Words>
  <Application>Microsoft Office PowerPoint</Application>
  <PresentationFormat>On-screen Show (4:3)</PresentationFormat>
  <Paragraphs>193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Agency FB</vt:lpstr>
      <vt:lpstr>Dotum</vt:lpstr>
      <vt:lpstr>Comic Sans MS</vt:lpstr>
      <vt:lpstr>Solari</vt:lpstr>
      <vt:lpstr>Adobe Fan Heiti Std B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An Chéad Roth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261</cp:revision>
  <cp:lastPrinted>2014-08-18T08:54:11Z</cp:lastPrinted>
  <dcterms:created xsi:type="dcterms:W3CDTF">2013-10-21T09:57:38Z</dcterms:created>
  <dcterms:modified xsi:type="dcterms:W3CDTF">2014-09-05T14:16:33Z</dcterms:modified>
</cp:coreProperties>
</file>