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8" r:id="rId2"/>
    <p:sldId id="262" r:id="rId3"/>
    <p:sldId id="293" r:id="rId4"/>
    <p:sldId id="274" r:id="rId5"/>
    <p:sldId id="296" r:id="rId6"/>
    <p:sldId id="303" r:id="rId7"/>
    <p:sldId id="295" r:id="rId8"/>
    <p:sldId id="309" r:id="rId9"/>
    <p:sldId id="300" r:id="rId10"/>
    <p:sldId id="304" r:id="rId11"/>
    <p:sldId id="302" r:id="rId12"/>
    <p:sldId id="305" r:id="rId13"/>
    <p:sldId id="307" r:id="rId14"/>
    <p:sldId id="310" r:id="rId15"/>
    <p:sldId id="256" r:id="rId16"/>
    <p:sldId id="312" r:id="rId17"/>
    <p:sldId id="31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p:scale>
          <a:sx n="75" d="100"/>
          <a:sy n="75" d="100"/>
        </p:scale>
        <p:origin x="-1914" y="-90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25F206-1DA6-4C47-B809-D247BE6E8105}" type="datetimeFigureOut">
              <a:rPr lang="ga-IE" smtClean="0"/>
              <a:t>04/09/2017</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0AC0A64-E720-4CB8-B55D-EEDEAE179D97}" type="slidenum">
              <a:rPr lang="ga-IE" smtClean="0"/>
              <a:t>‹#›</a:t>
            </a:fld>
            <a:endParaRPr lang="ga-IE"/>
          </a:p>
        </p:txBody>
      </p:sp>
    </p:spTree>
    <p:extLst>
      <p:ext uri="{BB962C8B-B14F-4D97-AF65-F5344CB8AC3E}">
        <p14:creationId xmlns:p14="http://schemas.microsoft.com/office/powerpoint/2010/main" val="4161155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8065F2-FBFD-4AC6-8154-4E727BC51C0A}" type="datetimeFigureOut">
              <a:rPr lang="en-GB" smtClean="0"/>
              <a:t>04/09/2017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0557B7-9B79-47B8-B100-CCA261EA0C72}" type="slidenum">
              <a:rPr lang="en-GB" smtClean="0"/>
              <a:t>‹#›</a:t>
            </a:fld>
            <a:endParaRPr lang="en-GB"/>
          </a:p>
        </p:txBody>
      </p:sp>
    </p:spTree>
    <p:extLst>
      <p:ext uri="{BB962C8B-B14F-4D97-AF65-F5344CB8AC3E}">
        <p14:creationId xmlns:p14="http://schemas.microsoft.com/office/powerpoint/2010/main" val="40085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52A6363-C7B1-42AC-B9EA-E72195B60365}" type="slidenum">
              <a:rPr lang="en-GB" altLang="en-US" sz="1200"/>
              <a:pPr eaLnBrk="1" hangingPunct="1"/>
              <a:t>9</a:t>
            </a:fld>
            <a:endParaRPr lang="en-GB"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ga-IE" altLang="en-US" smtClean="0"/>
          </a:p>
        </p:txBody>
      </p:sp>
    </p:spTree>
    <p:extLst>
      <p:ext uri="{BB962C8B-B14F-4D97-AF65-F5344CB8AC3E}">
        <p14:creationId xmlns:p14="http://schemas.microsoft.com/office/powerpoint/2010/main" val="420564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52A6363-C7B1-42AC-B9EA-E72195B60365}" type="slidenum">
              <a:rPr lang="en-GB" altLang="en-US" sz="1200"/>
              <a:pPr eaLnBrk="1" hangingPunct="1"/>
              <a:t>10</a:t>
            </a:fld>
            <a:endParaRPr lang="en-GB"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ga-IE" altLang="en-US" smtClean="0"/>
          </a:p>
        </p:txBody>
      </p:sp>
    </p:spTree>
    <p:extLst>
      <p:ext uri="{BB962C8B-B14F-4D97-AF65-F5344CB8AC3E}">
        <p14:creationId xmlns:p14="http://schemas.microsoft.com/office/powerpoint/2010/main" val="415338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33C0BC0-5109-4DA0-B38D-8B1278FEA167}" type="slidenum">
              <a:rPr lang="en-GB" altLang="en-US" sz="1200"/>
              <a:pPr eaLnBrk="1" hangingPunct="1"/>
              <a:t>11</a:t>
            </a:fld>
            <a:endParaRPr lang="en-GB" altLang="en-US" sz="1200"/>
          </a:p>
        </p:txBody>
      </p:sp>
    </p:spTree>
    <p:extLst>
      <p:ext uri="{BB962C8B-B14F-4D97-AF65-F5344CB8AC3E}">
        <p14:creationId xmlns:p14="http://schemas.microsoft.com/office/powerpoint/2010/main" val="159895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52A6363-C7B1-42AC-B9EA-E72195B60365}" type="slidenum">
              <a:rPr lang="en-GB" altLang="en-US" sz="1200"/>
              <a:pPr eaLnBrk="1" hangingPunct="1"/>
              <a:t>12</a:t>
            </a:fld>
            <a:endParaRPr lang="en-GB"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ga-IE" altLang="en-US" smtClean="0"/>
          </a:p>
        </p:txBody>
      </p:sp>
    </p:spTree>
    <p:extLst>
      <p:ext uri="{BB962C8B-B14F-4D97-AF65-F5344CB8AC3E}">
        <p14:creationId xmlns:p14="http://schemas.microsoft.com/office/powerpoint/2010/main" val="280424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A619F2-1446-4710-92EC-6C3D89386826}"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80730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A619F2-1446-4710-92EC-6C3D89386826}"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74793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A619F2-1446-4710-92EC-6C3D89386826}"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425222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A619F2-1446-4710-92EC-6C3D89386826}"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43018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619F2-1446-4710-92EC-6C3D89386826}"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125771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A619F2-1446-4710-92EC-6C3D89386826}"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62685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A619F2-1446-4710-92EC-6C3D89386826}"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30524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A619F2-1446-4710-92EC-6C3D89386826}"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183619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619F2-1446-4710-92EC-6C3D89386826}"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6797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619F2-1446-4710-92EC-6C3D89386826}"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7588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619F2-1446-4710-92EC-6C3D89386826}"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539DF3-726F-4A97-AB2A-8FDF03F17040}" type="slidenum">
              <a:rPr lang="en-GB" smtClean="0"/>
              <a:t>‹#›</a:t>
            </a:fld>
            <a:endParaRPr lang="en-GB"/>
          </a:p>
        </p:txBody>
      </p:sp>
    </p:spTree>
    <p:extLst>
      <p:ext uri="{BB962C8B-B14F-4D97-AF65-F5344CB8AC3E}">
        <p14:creationId xmlns:p14="http://schemas.microsoft.com/office/powerpoint/2010/main" val="229424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619F2-1446-4710-92EC-6C3D89386826}" type="datetimeFigureOut">
              <a:rPr lang="en-GB" smtClean="0"/>
              <a:t>04/09/2017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39DF3-726F-4A97-AB2A-8FDF03F17040}" type="slidenum">
              <a:rPr lang="en-GB" smtClean="0"/>
              <a:t>‹#›</a:t>
            </a:fld>
            <a:endParaRPr lang="en-GB"/>
          </a:p>
        </p:txBody>
      </p:sp>
    </p:spTree>
    <p:extLst>
      <p:ext uri="{BB962C8B-B14F-4D97-AF65-F5344CB8AC3E}">
        <p14:creationId xmlns:p14="http://schemas.microsoft.com/office/powerpoint/2010/main" val="138932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ogg.ie/wp-content/uploads/eureka_irish_11.13.pdf" TargetMode="External"/><Relationship Id="rId2" Type="http://schemas.openxmlformats.org/officeDocument/2006/relationships/hyperlink" Target="http://www.cogg.ie/wp-content/uploads/eureka-6-7.pdf" TargetMode="External"/><Relationship Id="rId1" Type="http://schemas.openxmlformats.org/officeDocument/2006/relationships/slideLayout" Target="../slideLayouts/slideLayout1.xml"/><Relationship Id="rId4" Type="http://schemas.openxmlformats.org/officeDocument/2006/relationships/hyperlink" Target="http://www.primaryscience.ie/media/pdfs/2003_sola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 y="0"/>
            <a:ext cx="12184263" cy="6858000"/>
          </a:xfrm>
          <a:prstGeom prst="rect">
            <a:avLst/>
          </a:prstGeom>
        </p:spPr>
      </p:pic>
      <p:sp>
        <p:nvSpPr>
          <p:cNvPr id="5" name="TextBox 4"/>
          <p:cNvSpPr txBox="1"/>
          <p:nvPr/>
        </p:nvSpPr>
        <p:spPr>
          <a:xfrm>
            <a:off x="1902276" y="4071471"/>
            <a:ext cx="875561" cy="1785104"/>
          </a:xfrm>
          <a:prstGeom prst="rect">
            <a:avLst/>
          </a:prstGeom>
          <a:noFill/>
        </p:spPr>
        <p:txBody>
          <a:bodyPr wrap="none" rtlCol="0">
            <a:spAutoFit/>
          </a:bodyPr>
          <a:lstStyle/>
          <a:p>
            <a:r>
              <a:rPr lang="en-GB" sz="11000" dirty="0" smtClean="0">
                <a:solidFill>
                  <a:schemeClr val="bg1"/>
                </a:solidFill>
                <a:latin typeface="AR CHRISTY" panose="02000000000000000000" pitchFamily="2" charset="0"/>
              </a:rPr>
              <a:t>S</a:t>
            </a:r>
            <a:endParaRPr lang="en-GB" sz="11000" dirty="0">
              <a:solidFill>
                <a:schemeClr val="bg1"/>
              </a:solidFill>
              <a:latin typeface="AR CHRISTY" panose="02000000000000000000" pitchFamily="2" charset="0"/>
            </a:endParaRPr>
          </a:p>
        </p:txBody>
      </p:sp>
      <p:sp>
        <p:nvSpPr>
          <p:cNvPr id="6" name="TextBox 5"/>
          <p:cNvSpPr txBox="1"/>
          <p:nvPr/>
        </p:nvSpPr>
        <p:spPr>
          <a:xfrm>
            <a:off x="5550819" y="4428574"/>
            <a:ext cx="982961" cy="1785104"/>
          </a:xfrm>
          <a:prstGeom prst="rect">
            <a:avLst/>
          </a:prstGeom>
          <a:noFill/>
        </p:spPr>
        <p:txBody>
          <a:bodyPr wrap="none" rtlCol="0">
            <a:spAutoFit/>
          </a:bodyPr>
          <a:lstStyle/>
          <a:p>
            <a:r>
              <a:rPr lang="en-GB" sz="11000" dirty="0" smtClean="0">
                <a:solidFill>
                  <a:schemeClr val="bg1"/>
                </a:solidFill>
                <a:latin typeface="AR CHRISTY" panose="02000000000000000000" pitchFamily="2" charset="0"/>
              </a:rPr>
              <a:t>L</a:t>
            </a:r>
            <a:endParaRPr lang="en-GB" sz="11000" dirty="0">
              <a:solidFill>
                <a:schemeClr val="bg1"/>
              </a:solidFill>
              <a:latin typeface="AR CHRISTY" panose="02000000000000000000" pitchFamily="2" charset="0"/>
            </a:endParaRPr>
          </a:p>
        </p:txBody>
      </p:sp>
      <p:sp>
        <p:nvSpPr>
          <p:cNvPr id="7" name="TextBox 6"/>
          <p:cNvSpPr txBox="1"/>
          <p:nvPr/>
        </p:nvSpPr>
        <p:spPr>
          <a:xfrm>
            <a:off x="3618604" y="4622538"/>
            <a:ext cx="1061509" cy="1785104"/>
          </a:xfrm>
          <a:prstGeom prst="rect">
            <a:avLst/>
          </a:prstGeom>
          <a:noFill/>
        </p:spPr>
        <p:txBody>
          <a:bodyPr wrap="none" rtlCol="0">
            <a:spAutoFit/>
          </a:bodyPr>
          <a:lstStyle/>
          <a:p>
            <a:r>
              <a:rPr lang="en-GB" sz="11000" dirty="0" smtClean="0">
                <a:solidFill>
                  <a:schemeClr val="bg1"/>
                </a:solidFill>
                <a:latin typeface="AR CHRISTY" panose="02000000000000000000" pitchFamily="2" charset="0"/>
              </a:rPr>
              <a:t>O</a:t>
            </a:r>
            <a:endParaRPr lang="en-GB" sz="11000" dirty="0">
              <a:solidFill>
                <a:schemeClr val="bg1"/>
              </a:solidFill>
              <a:latin typeface="AR CHRISTY" panose="02000000000000000000" pitchFamily="2" charset="0"/>
            </a:endParaRPr>
          </a:p>
        </p:txBody>
      </p:sp>
      <p:sp>
        <p:nvSpPr>
          <p:cNvPr id="8" name="TextBox 7"/>
          <p:cNvSpPr txBox="1"/>
          <p:nvPr/>
        </p:nvSpPr>
        <p:spPr>
          <a:xfrm>
            <a:off x="7272194" y="4428574"/>
            <a:ext cx="947695" cy="1785104"/>
          </a:xfrm>
          <a:prstGeom prst="rect">
            <a:avLst/>
          </a:prstGeom>
          <a:noFill/>
        </p:spPr>
        <p:txBody>
          <a:bodyPr wrap="none" rtlCol="0">
            <a:spAutoFit/>
          </a:bodyPr>
          <a:lstStyle/>
          <a:p>
            <a:r>
              <a:rPr lang="en-GB" sz="11000" dirty="0" smtClean="0">
                <a:solidFill>
                  <a:schemeClr val="bg1"/>
                </a:solidFill>
                <a:latin typeface="AR CHRISTY" panose="02000000000000000000" pitchFamily="2" charset="0"/>
              </a:rPr>
              <a:t>A</a:t>
            </a:r>
            <a:endParaRPr lang="en-GB" sz="11000" dirty="0">
              <a:solidFill>
                <a:schemeClr val="bg1"/>
              </a:solidFill>
              <a:latin typeface="AR CHRISTY" panose="02000000000000000000" pitchFamily="2" charset="0"/>
            </a:endParaRPr>
          </a:p>
        </p:txBody>
      </p:sp>
      <p:sp>
        <p:nvSpPr>
          <p:cNvPr id="9" name="TextBox 8"/>
          <p:cNvSpPr txBox="1"/>
          <p:nvPr/>
        </p:nvSpPr>
        <p:spPr>
          <a:xfrm>
            <a:off x="9330383" y="4234611"/>
            <a:ext cx="875561" cy="1785104"/>
          </a:xfrm>
          <a:prstGeom prst="rect">
            <a:avLst/>
          </a:prstGeom>
          <a:noFill/>
        </p:spPr>
        <p:txBody>
          <a:bodyPr wrap="none" rtlCol="0">
            <a:spAutoFit/>
          </a:bodyPr>
          <a:lstStyle/>
          <a:p>
            <a:r>
              <a:rPr lang="en-GB" sz="11000" dirty="0" smtClean="0">
                <a:solidFill>
                  <a:schemeClr val="bg1"/>
                </a:solidFill>
                <a:latin typeface="AR CHRISTY" panose="02000000000000000000" pitchFamily="2" charset="0"/>
              </a:rPr>
              <a:t>S</a:t>
            </a:r>
            <a:endParaRPr lang="en-GB" sz="11000" dirty="0">
              <a:solidFill>
                <a:schemeClr val="bg1"/>
              </a:solidFill>
              <a:latin typeface="AR CHRISTY" panose="02000000000000000000" pitchFamily="2" charset="0"/>
            </a:endParaRPr>
          </a:p>
        </p:txBody>
      </p:sp>
    </p:spTree>
    <p:extLst>
      <p:ext uri="{BB962C8B-B14F-4D97-AF65-F5344CB8AC3E}">
        <p14:creationId xmlns:p14="http://schemas.microsoft.com/office/powerpoint/2010/main" val="36913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45">
                                          <p:stCondLst>
                                            <p:cond delay="0"/>
                                          </p:stCondLst>
                                        </p:cTn>
                                        <p:tgtEl>
                                          <p:spTgt spid="7"/>
                                        </p:tgtEl>
                                      </p:cBhvr>
                                    </p:animEffect>
                                    <p:anim calcmode="lin" valueType="num">
                                      <p:cBhvr>
                                        <p:cTn id="25"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0" dur="7">
                                          <p:stCondLst>
                                            <p:cond delay="162"/>
                                          </p:stCondLst>
                                        </p:cTn>
                                        <p:tgtEl>
                                          <p:spTgt spid="7"/>
                                        </p:tgtEl>
                                      </p:cBhvr>
                                      <p:to x="100000" y="60000"/>
                                    </p:animScale>
                                    <p:animScale>
                                      <p:cBhvr>
                                        <p:cTn id="31" dur="41" decel="50000">
                                          <p:stCondLst>
                                            <p:cond delay="169"/>
                                          </p:stCondLst>
                                        </p:cTn>
                                        <p:tgtEl>
                                          <p:spTgt spid="7"/>
                                        </p:tgtEl>
                                      </p:cBhvr>
                                      <p:to x="100000" y="100000"/>
                                    </p:animScale>
                                    <p:animScale>
                                      <p:cBhvr>
                                        <p:cTn id="32" dur="7">
                                          <p:stCondLst>
                                            <p:cond delay="328"/>
                                          </p:stCondLst>
                                        </p:cTn>
                                        <p:tgtEl>
                                          <p:spTgt spid="7"/>
                                        </p:tgtEl>
                                      </p:cBhvr>
                                      <p:to x="100000" y="80000"/>
                                    </p:animScale>
                                    <p:animScale>
                                      <p:cBhvr>
                                        <p:cTn id="33" dur="41" decel="50000">
                                          <p:stCondLst>
                                            <p:cond delay="335"/>
                                          </p:stCondLst>
                                        </p:cTn>
                                        <p:tgtEl>
                                          <p:spTgt spid="7"/>
                                        </p:tgtEl>
                                      </p:cBhvr>
                                      <p:to x="100000" y="100000"/>
                                    </p:animScale>
                                    <p:animScale>
                                      <p:cBhvr>
                                        <p:cTn id="34" dur="7">
                                          <p:stCondLst>
                                            <p:cond delay="410"/>
                                          </p:stCondLst>
                                        </p:cTn>
                                        <p:tgtEl>
                                          <p:spTgt spid="7"/>
                                        </p:tgtEl>
                                      </p:cBhvr>
                                      <p:to x="100000" y="90000"/>
                                    </p:animScale>
                                    <p:animScale>
                                      <p:cBhvr>
                                        <p:cTn id="35" dur="41" decel="50000">
                                          <p:stCondLst>
                                            <p:cond delay="417"/>
                                          </p:stCondLst>
                                        </p:cTn>
                                        <p:tgtEl>
                                          <p:spTgt spid="7"/>
                                        </p:tgtEl>
                                      </p:cBhvr>
                                      <p:to x="100000" y="100000"/>
                                    </p:animScale>
                                    <p:animScale>
                                      <p:cBhvr>
                                        <p:cTn id="36" dur="7">
                                          <p:stCondLst>
                                            <p:cond delay="452"/>
                                          </p:stCondLst>
                                        </p:cTn>
                                        <p:tgtEl>
                                          <p:spTgt spid="7"/>
                                        </p:tgtEl>
                                      </p:cBhvr>
                                      <p:to x="100000" y="95000"/>
                                    </p:animScale>
                                    <p:animScale>
                                      <p:cBhvr>
                                        <p:cTn id="37" dur="41" decel="50000">
                                          <p:stCondLst>
                                            <p:cond delay="459"/>
                                          </p:stCondLst>
                                        </p:cTn>
                                        <p:tgtEl>
                                          <p:spTgt spid="7"/>
                                        </p:tgtEl>
                                      </p:cBhvr>
                                      <p:to x="100000" y="100000"/>
                                    </p:animScale>
                                  </p:childTnLst>
                                </p:cTn>
                              </p:par>
                            </p:childTnLst>
                          </p:cTn>
                        </p:par>
                        <p:par>
                          <p:cTn id="38" fill="hold">
                            <p:stCondLst>
                              <p:cond delay="1000"/>
                            </p:stCondLst>
                            <p:childTnLst>
                              <p:par>
                                <p:cTn id="39" presetID="26"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145">
                                          <p:stCondLst>
                                            <p:cond delay="0"/>
                                          </p:stCondLst>
                                        </p:cTn>
                                        <p:tgtEl>
                                          <p:spTgt spid="6"/>
                                        </p:tgtEl>
                                      </p:cBhvr>
                                    </p:animEffect>
                                    <p:anim calcmode="lin" valueType="num">
                                      <p:cBhvr>
                                        <p:cTn id="4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7" dur="7">
                                          <p:stCondLst>
                                            <p:cond delay="162"/>
                                          </p:stCondLst>
                                        </p:cTn>
                                        <p:tgtEl>
                                          <p:spTgt spid="6"/>
                                        </p:tgtEl>
                                      </p:cBhvr>
                                      <p:to x="100000" y="60000"/>
                                    </p:animScale>
                                    <p:animScale>
                                      <p:cBhvr>
                                        <p:cTn id="48" dur="41" decel="50000">
                                          <p:stCondLst>
                                            <p:cond delay="169"/>
                                          </p:stCondLst>
                                        </p:cTn>
                                        <p:tgtEl>
                                          <p:spTgt spid="6"/>
                                        </p:tgtEl>
                                      </p:cBhvr>
                                      <p:to x="100000" y="100000"/>
                                    </p:animScale>
                                    <p:animScale>
                                      <p:cBhvr>
                                        <p:cTn id="49" dur="7">
                                          <p:stCondLst>
                                            <p:cond delay="328"/>
                                          </p:stCondLst>
                                        </p:cTn>
                                        <p:tgtEl>
                                          <p:spTgt spid="6"/>
                                        </p:tgtEl>
                                      </p:cBhvr>
                                      <p:to x="100000" y="80000"/>
                                    </p:animScale>
                                    <p:animScale>
                                      <p:cBhvr>
                                        <p:cTn id="50" dur="41" decel="50000">
                                          <p:stCondLst>
                                            <p:cond delay="335"/>
                                          </p:stCondLst>
                                        </p:cTn>
                                        <p:tgtEl>
                                          <p:spTgt spid="6"/>
                                        </p:tgtEl>
                                      </p:cBhvr>
                                      <p:to x="100000" y="100000"/>
                                    </p:animScale>
                                    <p:animScale>
                                      <p:cBhvr>
                                        <p:cTn id="51" dur="7">
                                          <p:stCondLst>
                                            <p:cond delay="410"/>
                                          </p:stCondLst>
                                        </p:cTn>
                                        <p:tgtEl>
                                          <p:spTgt spid="6"/>
                                        </p:tgtEl>
                                      </p:cBhvr>
                                      <p:to x="100000" y="90000"/>
                                    </p:animScale>
                                    <p:animScale>
                                      <p:cBhvr>
                                        <p:cTn id="52" dur="41" decel="50000">
                                          <p:stCondLst>
                                            <p:cond delay="417"/>
                                          </p:stCondLst>
                                        </p:cTn>
                                        <p:tgtEl>
                                          <p:spTgt spid="6"/>
                                        </p:tgtEl>
                                      </p:cBhvr>
                                      <p:to x="100000" y="100000"/>
                                    </p:animScale>
                                    <p:animScale>
                                      <p:cBhvr>
                                        <p:cTn id="53" dur="7">
                                          <p:stCondLst>
                                            <p:cond delay="452"/>
                                          </p:stCondLst>
                                        </p:cTn>
                                        <p:tgtEl>
                                          <p:spTgt spid="6"/>
                                        </p:tgtEl>
                                      </p:cBhvr>
                                      <p:to x="100000" y="95000"/>
                                    </p:animScale>
                                    <p:animScale>
                                      <p:cBhvr>
                                        <p:cTn id="54" dur="41" decel="50000">
                                          <p:stCondLst>
                                            <p:cond delay="459"/>
                                          </p:stCondLst>
                                        </p:cTn>
                                        <p:tgtEl>
                                          <p:spTgt spid="6"/>
                                        </p:tgtEl>
                                      </p:cBhvr>
                                      <p:to x="100000" y="100000"/>
                                    </p:animScale>
                                  </p:childTnLst>
                                </p:cTn>
                              </p:par>
                            </p:childTnLst>
                          </p:cTn>
                        </p:par>
                        <p:par>
                          <p:cTn id="55" fill="hold">
                            <p:stCondLst>
                              <p:cond delay="1500"/>
                            </p:stCondLst>
                            <p:childTnLst>
                              <p:par>
                                <p:cTn id="56" presetID="26" presetClass="entr" presetSubtype="0" fill="hold" nodeType="after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wipe(down)">
                                      <p:cBhvr>
                                        <p:cTn id="58" dur="145">
                                          <p:stCondLst>
                                            <p:cond delay="0"/>
                                          </p:stCondLst>
                                        </p:cTn>
                                        <p:tgtEl>
                                          <p:spTgt spid="8">
                                            <p:txEl>
                                              <p:pRg st="0" end="0"/>
                                            </p:txEl>
                                          </p:spTgt>
                                        </p:tgtEl>
                                      </p:cBhvr>
                                    </p:animEffect>
                                    <p:anim calcmode="lin" valueType="num">
                                      <p:cBhvr>
                                        <p:cTn id="59" dur="456"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8">
                                            <p:txEl>
                                              <p:pRg st="0" end="0"/>
                                            </p:txEl>
                                          </p:spTgt>
                                        </p:tgtEl>
                                        <p:attrNameLst>
                                          <p:attrName>ppt_y</p:attrName>
                                        </p:attrNameLst>
                                      </p:cBhvr>
                                      <p:tavLst>
                                        <p:tav tm="0" fmla="#ppt_y-sin(pi*$)/81">
                                          <p:val>
                                            <p:fltVal val="0"/>
                                          </p:val>
                                        </p:tav>
                                        <p:tav tm="100000">
                                          <p:val>
                                            <p:fltVal val="1"/>
                                          </p:val>
                                        </p:tav>
                                      </p:tavLst>
                                    </p:anim>
                                    <p:animScale>
                                      <p:cBhvr>
                                        <p:cTn id="64" dur="7">
                                          <p:stCondLst>
                                            <p:cond delay="162"/>
                                          </p:stCondLst>
                                        </p:cTn>
                                        <p:tgtEl>
                                          <p:spTgt spid="8">
                                            <p:txEl>
                                              <p:pRg st="0" end="0"/>
                                            </p:txEl>
                                          </p:spTgt>
                                        </p:tgtEl>
                                      </p:cBhvr>
                                      <p:to x="100000" y="60000"/>
                                    </p:animScale>
                                    <p:animScale>
                                      <p:cBhvr>
                                        <p:cTn id="65" dur="41" decel="50000">
                                          <p:stCondLst>
                                            <p:cond delay="169"/>
                                          </p:stCondLst>
                                        </p:cTn>
                                        <p:tgtEl>
                                          <p:spTgt spid="8">
                                            <p:txEl>
                                              <p:pRg st="0" end="0"/>
                                            </p:txEl>
                                          </p:spTgt>
                                        </p:tgtEl>
                                      </p:cBhvr>
                                      <p:to x="100000" y="100000"/>
                                    </p:animScale>
                                    <p:animScale>
                                      <p:cBhvr>
                                        <p:cTn id="66" dur="7">
                                          <p:stCondLst>
                                            <p:cond delay="328"/>
                                          </p:stCondLst>
                                        </p:cTn>
                                        <p:tgtEl>
                                          <p:spTgt spid="8">
                                            <p:txEl>
                                              <p:pRg st="0" end="0"/>
                                            </p:txEl>
                                          </p:spTgt>
                                        </p:tgtEl>
                                      </p:cBhvr>
                                      <p:to x="100000" y="80000"/>
                                    </p:animScale>
                                    <p:animScale>
                                      <p:cBhvr>
                                        <p:cTn id="67" dur="41" decel="50000">
                                          <p:stCondLst>
                                            <p:cond delay="335"/>
                                          </p:stCondLst>
                                        </p:cTn>
                                        <p:tgtEl>
                                          <p:spTgt spid="8">
                                            <p:txEl>
                                              <p:pRg st="0" end="0"/>
                                            </p:txEl>
                                          </p:spTgt>
                                        </p:tgtEl>
                                      </p:cBhvr>
                                      <p:to x="100000" y="100000"/>
                                    </p:animScale>
                                    <p:animScale>
                                      <p:cBhvr>
                                        <p:cTn id="68" dur="7">
                                          <p:stCondLst>
                                            <p:cond delay="410"/>
                                          </p:stCondLst>
                                        </p:cTn>
                                        <p:tgtEl>
                                          <p:spTgt spid="8">
                                            <p:txEl>
                                              <p:pRg st="0" end="0"/>
                                            </p:txEl>
                                          </p:spTgt>
                                        </p:tgtEl>
                                      </p:cBhvr>
                                      <p:to x="100000" y="90000"/>
                                    </p:animScale>
                                    <p:animScale>
                                      <p:cBhvr>
                                        <p:cTn id="69" dur="41" decel="50000">
                                          <p:stCondLst>
                                            <p:cond delay="417"/>
                                          </p:stCondLst>
                                        </p:cTn>
                                        <p:tgtEl>
                                          <p:spTgt spid="8">
                                            <p:txEl>
                                              <p:pRg st="0" end="0"/>
                                            </p:txEl>
                                          </p:spTgt>
                                        </p:tgtEl>
                                      </p:cBhvr>
                                      <p:to x="100000" y="100000"/>
                                    </p:animScale>
                                    <p:animScale>
                                      <p:cBhvr>
                                        <p:cTn id="70" dur="7">
                                          <p:stCondLst>
                                            <p:cond delay="452"/>
                                          </p:stCondLst>
                                        </p:cTn>
                                        <p:tgtEl>
                                          <p:spTgt spid="8">
                                            <p:txEl>
                                              <p:pRg st="0" end="0"/>
                                            </p:txEl>
                                          </p:spTgt>
                                        </p:tgtEl>
                                      </p:cBhvr>
                                      <p:to x="100000" y="95000"/>
                                    </p:animScale>
                                    <p:animScale>
                                      <p:cBhvr>
                                        <p:cTn id="71" dur="41" decel="50000">
                                          <p:stCondLst>
                                            <p:cond delay="459"/>
                                          </p:stCondLst>
                                        </p:cTn>
                                        <p:tgtEl>
                                          <p:spTgt spid="8">
                                            <p:txEl>
                                              <p:pRg st="0" end="0"/>
                                            </p:txEl>
                                          </p:spTgt>
                                        </p:tgtEl>
                                      </p:cBhvr>
                                      <p:to x="100000" y="100000"/>
                                    </p:animScale>
                                  </p:childTnLst>
                                </p:cTn>
                              </p:par>
                            </p:childTnLst>
                          </p:cTn>
                        </p:par>
                        <p:par>
                          <p:cTn id="72" fill="hold">
                            <p:stCondLst>
                              <p:cond delay="2000"/>
                            </p:stCondLst>
                            <p:childTnLst>
                              <p:par>
                                <p:cTn id="73" presetID="26"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145">
                                          <p:stCondLst>
                                            <p:cond delay="0"/>
                                          </p:stCondLst>
                                        </p:cTn>
                                        <p:tgtEl>
                                          <p:spTgt spid="9"/>
                                        </p:tgtEl>
                                      </p:cBhvr>
                                    </p:animEffect>
                                    <p:anim calcmode="lin" valueType="num">
                                      <p:cBhvr>
                                        <p:cTn id="76"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81" dur="7">
                                          <p:stCondLst>
                                            <p:cond delay="162"/>
                                          </p:stCondLst>
                                        </p:cTn>
                                        <p:tgtEl>
                                          <p:spTgt spid="9"/>
                                        </p:tgtEl>
                                      </p:cBhvr>
                                      <p:to x="100000" y="60000"/>
                                    </p:animScale>
                                    <p:animScale>
                                      <p:cBhvr>
                                        <p:cTn id="82" dur="41" decel="50000">
                                          <p:stCondLst>
                                            <p:cond delay="169"/>
                                          </p:stCondLst>
                                        </p:cTn>
                                        <p:tgtEl>
                                          <p:spTgt spid="9"/>
                                        </p:tgtEl>
                                      </p:cBhvr>
                                      <p:to x="100000" y="100000"/>
                                    </p:animScale>
                                    <p:animScale>
                                      <p:cBhvr>
                                        <p:cTn id="83" dur="7">
                                          <p:stCondLst>
                                            <p:cond delay="328"/>
                                          </p:stCondLst>
                                        </p:cTn>
                                        <p:tgtEl>
                                          <p:spTgt spid="9"/>
                                        </p:tgtEl>
                                      </p:cBhvr>
                                      <p:to x="100000" y="80000"/>
                                    </p:animScale>
                                    <p:animScale>
                                      <p:cBhvr>
                                        <p:cTn id="84" dur="41" decel="50000">
                                          <p:stCondLst>
                                            <p:cond delay="335"/>
                                          </p:stCondLst>
                                        </p:cTn>
                                        <p:tgtEl>
                                          <p:spTgt spid="9"/>
                                        </p:tgtEl>
                                      </p:cBhvr>
                                      <p:to x="100000" y="100000"/>
                                    </p:animScale>
                                    <p:animScale>
                                      <p:cBhvr>
                                        <p:cTn id="85" dur="7">
                                          <p:stCondLst>
                                            <p:cond delay="410"/>
                                          </p:stCondLst>
                                        </p:cTn>
                                        <p:tgtEl>
                                          <p:spTgt spid="9"/>
                                        </p:tgtEl>
                                      </p:cBhvr>
                                      <p:to x="100000" y="90000"/>
                                    </p:animScale>
                                    <p:animScale>
                                      <p:cBhvr>
                                        <p:cTn id="86" dur="41" decel="50000">
                                          <p:stCondLst>
                                            <p:cond delay="417"/>
                                          </p:stCondLst>
                                        </p:cTn>
                                        <p:tgtEl>
                                          <p:spTgt spid="9"/>
                                        </p:tgtEl>
                                      </p:cBhvr>
                                      <p:to x="100000" y="100000"/>
                                    </p:animScale>
                                    <p:animScale>
                                      <p:cBhvr>
                                        <p:cTn id="87" dur="7">
                                          <p:stCondLst>
                                            <p:cond delay="452"/>
                                          </p:stCondLst>
                                        </p:cTn>
                                        <p:tgtEl>
                                          <p:spTgt spid="9"/>
                                        </p:tgtEl>
                                      </p:cBhvr>
                                      <p:to x="100000" y="95000"/>
                                    </p:animScale>
                                    <p:animScale>
                                      <p:cBhvr>
                                        <p:cTn id="88" dur="41"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752" y="-72000"/>
            <a:ext cx="7857755" cy="6986528"/>
          </a:xfrm>
          <a:prstGeom prst="rect">
            <a:avLst/>
          </a:prstGeom>
        </p:spPr>
        <p:txBody>
          <a:bodyPr wrap="square">
            <a:spAutoFit/>
          </a:bodyPr>
          <a:lstStyle/>
          <a:p>
            <a:pPr marL="355600" indent="-355600"/>
            <a:r>
              <a:rPr lang="ga-IE" sz="2800" u="sng" dirty="0" smtClean="0">
                <a:solidFill>
                  <a:schemeClr val="bg1"/>
                </a:solidFill>
                <a:latin typeface="Tw Cen MT" panose="020B0602020104020603" pitchFamily="34" charset="0"/>
              </a:rPr>
              <a:t>Modh</a:t>
            </a:r>
          </a:p>
          <a:p>
            <a:pPr marL="514350" indent="-514350">
              <a:buAutoNum type="arabicPeriod"/>
            </a:pPr>
            <a:r>
              <a:rPr lang="ga-IE" sz="2800" dirty="0" smtClean="0">
                <a:solidFill>
                  <a:schemeClr val="bg1"/>
                </a:solidFill>
                <a:latin typeface="Tw Cen MT" panose="020B0602020104020603" pitchFamily="34" charset="0"/>
              </a:rPr>
              <a:t>Tarraing dhá líne ó </a:t>
            </a:r>
            <a:r>
              <a:rPr lang="ga-IE" sz="2800" dirty="0" err="1" smtClean="0">
                <a:solidFill>
                  <a:schemeClr val="bg1"/>
                </a:solidFill>
                <a:latin typeface="Tw Cen MT" panose="020B0602020104020603" pitchFamily="34" charset="0"/>
              </a:rPr>
              <a:t>chúinne</a:t>
            </a:r>
            <a:r>
              <a:rPr lang="ga-IE" sz="2800" dirty="0" smtClean="0">
                <a:solidFill>
                  <a:schemeClr val="bg1"/>
                </a:solidFill>
                <a:latin typeface="Tw Cen MT" panose="020B0602020104020603" pitchFamily="34" charset="0"/>
              </a:rPr>
              <a:t> go cúinne ar thrí phíosa cárta sa dóigh is go mbeidh ‘X’ agat. (Féach an íomhá ar dheis). An áit a dtrasnaíonn an dá líne a chéile, sin é lár an phíosa cárta.</a:t>
            </a:r>
          </a:p>
          <a:p>
            <a:pPr marL="514350" indent="-514350">
              <a:buAutoNum type="arabicPeriod"/>
            </a:pPr>
            <a:r>
              <a:rPr lang="ga-IE" sz="2800" dirty="0" smtClean="0">
                <a:solidFill>
                  <a:schemeClr val="bg1"/>
                </a:solidFill>
                <a:latin typeface="Tw Cen MT" panose="020B0602020104020603" pitchFamily="34" charset="0"/>
              </a:rPr>
              <a:t>Déan poll leis an bpeann luaidhe i lár na dtrí phíosa cárta sin. </a:t>
            </a:r>
          </a:p>
          <a:p>
            <a:pPr marL="514350" indent="-514350">
              <a:buFont typeface="+mj-lt"/>
              <a:buAutoNum type="arabicPeriod"/>
            </a:pPr>
            <a:r>
              <a:rPr lang="ga-IE" sz="2800" dirty="0" smtClean="0">
                <a:solidFill>
                  <a:schemeClr val="bg1"/>
                </a:solidFill>
                <a:latin typeface="Tw Cen MT" panose="020B0602020104020603" pitchFamily="34" charset="0"/>
              </a:rPr>
              <a:t>Úsáid an marla chun na trí phíosa cárta a chur ina seasamh sa chaoi is go bhfuil na poill ar aon líne lena chéile. Brúigh an biorán cniotála trí na poill chun a chinntiú gur ar aon líne lena chéile atá siad. Cuir an ceathrú píosa cárta ina sheasamh taobh thiar de na trí phíosa cárta eile.</a:t>
            </a:r>
          </a:p>
          <a:p>
            <a:pPr marL="514350" indent="-514350">
              <a:buFont typeface="+mj-lt"/>
              <a:buAutoNum type="arabicPeriod"/>
            </a:pPr>
            <a:r>
              <a:rPr lang="ga-IE" sz="2800" dirty="0" smtClean="0">
                <a:solidFill>
                  <a:schemeClr val="bg1"/>
                </a:solidFill>
                <a:latin typeface="Tw Cen MT" panose="020B0602020104020603" pitchFamily="34" charset="0"/>
              </a:rPr>
              <a:t>Dírigh solas an tóirse ar an gcéad pholl.</a:t>
            </a:r>
          </a:p>
          <a:p>
            <a:pPr marL="514350" indent="-514350">
              <a:buFont typeface="+mj-lt"/>
              <a:buAutoNum type="arabicPeriod"/>
            </a:pPr>
            <a:r>
              <a:rPr lang="ga-IE" sz="2800" dirty="0" smtClean="0">
                <a:solidFill>
                  <a:schemeClr val="bg1"/>
                </a:solidFill>
                <a:latin typeface="Tw Cen MT" panose="020B0602020104020603" pitchFamily="34" charset="0"/>
              </a:rPr>
              <a:t>An féidir leat an solas a fheiceáil ar an gceathrú píosa cárta?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662" y="3468029"/>
            <a:ext cx="3714596" cy="20894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8381" t="13994" r="26497" b="10520"/>
          <a:stretch/>
        </p:blipFill>
        <p:spPr>
          <a:xfrm>
            <a:off x="8757060" y="490654"/>
            <a:ext cx="2701799" cy="2542479"/>
          </a:xfrm>
          <a:prstGeom prst="rect">
            <a:avLst/>
          </a:prstGeom>
        </p:spPr>
      </p:pic>
    </p:spTree>
    <p:extLst>
      <p:ext uri="{BB962C8B-B14F-4D97-AF65-F5344CB8AC3E}">
        <p14:creationId xmlns:p14="http://schemas.microsoft.com/office/powerpoint/2010/main" val="1217265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73218" y="2554147"/>
            <a:ext cx="4659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ga-IE" altLang="en-US" sz="4800" b="1" dirty="0" smtClean="0">
                <a:solidFill>
                  <a:srgbClr val="FFFF00"/>
                </a:solidFill>
                <a:latin typeface="Tw Cen MT" panose="020B0602020104020603" pitchFamily="34" charset="0"/>
              </a:rPr>
              <a:t>Cad a tharla?</a:t>
            </a:r>
            <a:endParaRPr lang="ga-IE" altLang="en-US" sz="4800" b="1" dirty="0">
              <a:solidFill>
                <a:srgbClr val="FFFF00"/>
              </a:solidFill>
              <a:latin typeface="Tw Cen MT" panose="020B0602020104020603" pitchFamily="34" charset="0"/>
            </a:endParaRPr>
          </a:p>
        </p:txBody>
      </p:sp>
      <p:sp>
        <p:nvSpPr>
          <p:cNvPr id="6" name="Text Box 2"/>
          <p:cNvSpPr txBox="1">
            <a:spLocks noChangeArrowheads="1"/>
          </p:cNvSpPr>
          <p:nvPr/>
        </p:nvSpPr>
        <p:spPr bwMode="auto">
          <a:xfrm>
            <a:off x="573218" y="3796625"/>
            <a:ext cx="58840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sz="2800" dirty="0" smtClean="0">
                <a:solidFill>
                  <a:schemeClr val="bg1"/>
                </a:solidFill>
                <a:latin typeface="Tw Cen MT" panose="020B0602020104020603" pitchFamily="34" charset="0"/>
              </a:rPr>
              <a:t>Ní féidir an solas a fheiceáil ach amháin nuair a bhíonn na poill ar aon líne lena chéile. Léiríonn sé </a:t>
            </a:r>
            <a:r>
              <a:rPr lang="en-IE" sz="2800" dirty="0" smtClean="0">
                <a:solidFill>
                  <a:schemeClr val="bg1"/>
                </a:solidFill>
                <a:latin typeface="Tw Cen MT" panose="020B0602020104020603" pitchFamily="34" charset="0"/>
              </a:rPr>
              <a:t>sin </a:t>
            </a:r>
            <a:r>
              <a:rPr lang="ga-IE" sz="2800" dirty="0" smtClean="0">
                <a:solidFill>
                  <a:schemeClr val="bg1"/>
                </a:solidFill>
                <a:latin typeface="Tw Cen MT" panose="020B0602020104020603" pitchFamily="34" charset="0"/>
              </a:rPr>
              <a:t>gur ina línte díreacha a ghluaiseann an solas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ón bhfoinse solais.</a:t>
            </a:r>
            <a:endParaRPr lang="ga-IE" sz="2800" dirty="0">
              <a:solidFill>
                <a:schemeClr val="bg1"/>
              </a:solidFill>
              <a:latin typeface="Tw Cen MT" panose="020B0602020104020603" pitchFamily="34" charset="0"/>
            </a:endParaRPr>
          </a:p>
        </p:txBody>
      </p:sp>
      <p:sp>
        <p:nvSpPr>
          <p:cNvPr id="2" name="Rectangle 1"/>
          <p:cNvSpPr/>
          <p:nvPr/>
        </p:nvSpPr>
        <p:spPr>
          <a:xfrm>
            <a:off x="573218" y="851146"/>
            <a:ext cx="6096000" cy="1384995"/>
          </a:xfrm>
          <a:prstGeom prst="rect">
            <a:avLst/>
          </a:prstGeom>
        </p:spPr>
        <p:txBody>
          <a:bodyPr>
            <a:spAutoFit/>
          </a:bodyPr>
          <a:lstStyle/>
          <a:p>
            <a:r>
              <a:rPr lang="ga-IE" sz="2800" dirty="0" smtClean="0">
                <a:solidFill>
                  <a:schemeClr val="bg1"/>
                </a:solidFill>
                <a:latin typeface="Tw Cen MT" panose="020B0602020104020603" pitchFamily="34" charset="0"/>
              </a:rPr>
              <a:t>Bog píosa cárta amháin sa chaoi nach mbeidh an poll ar aon líne leis na poill eile. </a:t>
            </a:r>
            <a:endParaRPr lang="ga-IE" sz="2800" dirty="0">
              <a:solidFill>
                <a:schemeClr val="bg1"/>
              </a:solidFill>
              <a:latin typeface="Tw Cen MT" panose="020B06020201040206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091" y="1655360"/>
            <a:ext cx="4673013" cy="2628570"/>
          </a:xfrm>
          <a:prstGeom prst="rect">
            <a:avLst/>
          </a:prstGeom>
        </p:spPr>
      </p:pic>
    </p:spTree>
    <p:extLst>
      <p:ext uri="{BB962C8B-B14F-4D97-AF65-F5344CB8AC3E}">
        <p14:creationId xmlns:p14="http://schemas.microsoft.com/office/powerpoint/2010/main" val="271022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500" fill="hold"/>
                                        <p:tgtEl>
                                          <p:spTgt spid="20484"/>
                                        </p:tgtEl>
                                        <p:attrNameLst>
                                          <p:attrName>ppt_w</p:attrName>
                                        </p:attrNameLst>
                                      </p:cBhvr>
                                      <p:tavLst>
                                        <p:tav tm="0">
                                          <p:val>
                                            <p:fltVal val="0"/>
                                          </p:val>
                                        </p:tav>
                                        <p:tav tm="100000">
                                          <p:val>
                                            <p:strVal val="#ppt_w"/>
                                          </p:val>
                                        </p:tav>
                                      </p:tavLst>
                                    </p:anim>
                                    <p:anim calcmode="lin" valueType="num">
                                      <p:cBhvr>
                                        <p:cTn id="15"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2119834" y="1701157"/>
            <a:ext cx="34215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buFont typeface="Arial" panose="020B0604020202020204" pitchFamily="34" charset="0"/>
              <a:buChar char="•"/>
            </a:pPr>
            <a:r>
              <a:rPr lang="ga-IE" sz="2800" dirty="0" smtClean="0">
                <a:solidFill>
                  <a:schemeClr val="bg1"/>
                </a:solidFill>
                <a:latin typeface="Tw Cen MT" panose="020B0602020104020603" pitchFamily="34" charset="0"/>
              </a:rPr>
              <a:t>Gloine uisce </a:t>
            </a:r>
          </a:p>
          <a:p>
            <a:pPr eaLnBrk="1" hangingPunct="1">
              <a:buFont typeface="Arial" panose="020B0604020202020204" pitchFamily="34" charset="0"/>
              <a:buChar char="•"/>
            </a:pPr>
            <a:r>
              <a:rPr lang="ga-IE" sz="2800" dirty="0" smtClean="0">
                <a:solidFill>
                  <a:schemeClr val="bg1"/>
                </a:solidFill>
                <a:latin typeface="Tw Cen MT" panose="020B0602020104020603" pitchFamily="34" charset="0"/>
              </a:rPr>
              <a:t>Peann luaidhe</a:t>
            </a:r>
            <a:endParaRPr lang="ga-IE" sz="2800" dirty="0">
              <a:latin typeface="Tw Cen MT" panose="020B06020201040206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23" y="2795278"/>
            <a:ext cx="2583758" cy="3445010"/>
          </a:xfrm>
          <a:prstGeom prst="rect">
            <a:avLst/>
          </a:prstGeom>
        </p:spPr>
      </p:pic>
      <p:sp>
        <p:nvSpPr>
          <p:cNvPr id="3" name="Rectangle 2"/>
          <p:cNvSpPr/>
          <p:nvPr/>
        </p:nvSpPr>
        <p:spPr>
          <a:xfrm>
            <a:off x="486976" y="3209617"/>
            <a:ext cx="7564824" cy="3108543"/>
          </a:xfrm>
          <a:prstGeom prst="rect">
            <a:avLst/>
          </a:prstGeom>
        </p:spPr>
        <p:txBody>
          <a:bodyPr wrap="square">
            <a:spAutoFit/>
          </a:bodyPr>
          <a:lstStyle/>
          <a:p>
            <a:r>
              <a:rPr lang="ga-IE" sz="2800" u="sng" dirty="0" smtClean="0">
                <a:solidFill>
                  <a:schemeClr val="bg1"/>
                </a:solidFill>
                <a:latin typeface="Tw Cen MT" panose="020B0602020104020603" pitchFamily="34" charset="0"/>
              </a:rPr>
              <a:t>Modh</a:t>
            </a:r>
          </a:p>
          <a:p>
            <a:pPr marL="514350" indent="-514350">
              <a:buAutoNum type="arabicPeriod"/>
            </a:pPr>
            <a:r>
              <a:rPr lang="ga-IE" sz="2800" dirty="0" smtClean="0">
                <a:solidFill>
                  <a:schemeClr val="bg1"/>
                </a:solidFill>
                <a:latin typeface="Tw Cen MT" panose="020B0602020104020603" pitchFamily="34" charset="0"/>
              </a:rPr>
              <a:t>Cuir an peann luaidhe</a:t>
            </a:r>
            <a:r>
              <a:rPr lang="en-IE" sz="2800" dirty="0" smtClean="0">
                <a:solidFill>
                  <a:schemeClr val="bg1"/>
                </a:solidFill>
                <a:latin typeface="Tw Cen MT" panose="020B0602020104020603" pitchFamily="34" charset="0"/>
              </a:rPr>
              <a:t> </a:t>
            </a:r>
            <a:r>
              <a:rPr lang="ga-IE" sz="2800" dirty="0" smtClean="0">
                <a:solidFill>
                  <a:schemeClr val="bg1"/>
                </a:solidFill>
                <a:latin typeface="Tw Cen MT" panose="020B0602020104020603" pitchFamily="34" charset="0"/>
              </a:rPr>
              <a:t>isteach sa ghloine uisce. </a:t>
            </a:r>
            <a:endParaRPr lang="en-IE" sz="2800" dirty="0" smtClean="0">
              <a:solidFill>
                <a:schemeClr val="bg1"/>
              </a:solidFill>
              <a:latin typeface="Tw Cen MT" panose="020B0602020104020603" pitchFamily="34" charset="0"/>
            </a:endParaRPr>
          </a:p>
          <a:p>
            <a:pPr marL="514350" indent="-514350">
              <a:buAutoNum type="arabicPeriod"/>
            </a:pPr>
            <a:r>
              <a:rPr lang="ga-IE" sz="2800" dirty="0" smtClean="0">
                <a:solidFill>
                  <a:schemeClr val="bg1"/>
                </a:solidFill>
                <a:latin typeface="Tw Cen MT" panose="020B0602020104020603" pitchFamily="34" charset="0"/>
              </a:rPr>
              <a:t>Féach ar an bpeann luaidhe ó chúpla taobh éagsúil. </a:t>
            </a:r>
            <a:endParaRPr lang="en-IE" sz="2800" dirty="0" smtClean="0">
              <a:solidFill>
                <a:schemeClr val="bg1"/>
              </a:solidFill>
              <a:latin typeface="Tw Cen MT" panose="020B0602020104020603" pitchFamily="34" charset="0"/>
            </a:endParaRPr>
          </a:p>
          <a:p>
            <a:pPr marL="514350" indent="-514350">
              <a:buFont typeface="+mj-lt"/>
              <a:buAutoNum type="arabicPeriod"/>
            </a:pPr>
            <a:r>
              <a:rPr lang="ga-IE" sz="2800" dirty="0" smtClean="0">
                <a:solidFill>
                  <a:schemeClr val="bg1"/>
                </a:solidFill>
                <a:latin typeface="Tw Cen MT" panose="020B0602020104020603" pitchFamily="34" charset="0"/>
              </a:rPr>
              <a:t>Feicfidh tú go bhfuil cuma lúbtha air. Ach nuair a ardaíonn tú as an uisce</a:t>
            </a:r>
            <a:r>
              <a:rPr lang="en-IE" sz="2800" dirty="0" smtClean="0">
                <a:solidFill>
                  <a:schemeClr val="bg1"/>
                </a:solidFill>
                <a:latin typeface="Tw Cen MT" panose="020B0602020104020603" pitchFamily="34" charset="0"/>
              </a:rPr>
              <a:t> </a:t>
            </a:r>
            <a:r>
              <a:rPr lang="ga-IE" sz="2800" dirty="0" smtClean="0">
                <a:solidFill>
                  <a:schemeClr val="bg1"/>
                </a:solidFill>
                <a:latin typeface="Tw Cen MT" panose="020B0602020104020603" pitchFamily="34" charset="0"/>
              </a:rPr>
              <a:t>é, feicfidh tú go bhfuil sé fós díreach. Cén fáth sin, meas tú?</a:t>
            </a:r>
            <a:endParaRPr lang="ga-IE" sz="2800" dirty="0">
              <a:solidFill>
                <a:schemeClr val="bg1"/>
              </a:solidFill>
              <a:latin typeface="Tw Cen MT" panose="020B0602020104020603" pitchFamily="34" charset="0"/>
            </a:endParaRPr>
          </a:p>
        </p:txBody>
      </p:sp>
      <p:sp>
        <p:nvSpPr>
          <p:cNvPr id="6" name="Text Box 2"/>
          <p:cNvSpPr txBox="1">
            <a:spLocks noChangeArrowheads="1"/>
          </p:cNvSpPr>
          <p:nvPr/>
        </p:nvSpPr>
        <p:spPr bwMode="auto">
          <a:xfrm>
            <a:off x="486977" y="316162"/>
            <a:ext cx="109337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sz="2800" dirty="0" smtClean="0">
                <a:solidFill>
                  <a:schemeClr val="bg1"/>
                </a:solidFill>
                <a:latin typeface="Tw Cen MT" panose="020B0602020104020603" pitchFamily="34" charset="0"/>
              </a:rPr>
              <a:t>Cé go ngluaiseann</a:t>
            </a:r>
            <a:r>
              <a:rPr lang="en-IE" sz="2800" dirty="0" smtClean="0">
                <a:solidFill>
                  <a:schemeClr val="bg1"/>
                </a:solidFill>
                <a:latin typeface="Tw Cen MT" panose="020B0602020104020603" pitchFamily="34" charset="0"/>
              </a:rPr>
              <a:t> </a:t>
            </a:r>
            <a:r>
              <a:rPr lang="ga-IE" sz="2800" dirty="0" smtClean="0">
                <a:solidFill>
                  <a:schemeClr val="bg1"/>
                </a:solidFill>
                <a:latin typeface="Tw Cen MT" panose="020B0602020104020603" pitchFamily="34" charset="0"/>
              </a:rPr>
              <a:t>an solas ina línte díreacha de ghnáth, ní </a:t>
            </a:r>
            <a:r>
              <a:rPr lang="en-GB" sz="2800" dirty="0" smtClean="0">
                <a:solidFill>
                  <a:schemeClr val="bg1"/>
                </a:solidFill>
                <a:latin typeface="Tw Cen MT" panose="020B0602020104020603" pitchFamily="34" charset="0"/>
              </a:rPr>
              <a:t>h</a:t>
            </a:r>
            <a:r>
              <a:rPr lang="ga-IE" sz="2800" dirty="0" smtClean="0">
                <a:solidFill>
                  <a:schemeClr val="bg1"/>
                </a:solidFill>
                <a:latin typeface="Tw Cen MT" panose="020B0602020104020603" pitchFamily="34" charset="0"/>
              </a:rPr>
              <a:t>amhlaidh a bhíonn i gcónaí. Bain triail as an gcéad turgnamh eile go bhfeicfidh tú conas treo an tsolais a athrú. Beidh na nithe seo a leanas ag teastáil uait: </a:t>
            </a:r>
            <a:endParaRPr lang="ga-IE"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367400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dissolve">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193" y="1224462"/>
            <a:ext cx="7368277" cy="3108543"/>
          </a:xfrm>
          <a:prstGeom prst="rect">
            <a:avLst/>
          </a:prstGeom>
        </p:spPr>
        <p:txBody>
          <a:bodyPr wrap="square">
            <a:spAutoFit/>
          </a:bodyPr>
          <a:lstStyle/>
          <a:p>
            <a:r>
              <a:rPr lang="ga-IE" sz="2800" dirty="0" smtClean="0">
                <a:solidFill>
                  <a:schemeClr val="bg1"/>
                </a:solidFill>
                <a:latin typeface="Tw Cen MT" panose="020B0602020104020603" pitchFamily="34" charset="0"/>
              </a:rPr>
              <a:t>Gluaiseann an solas níos moille trí uisce ná tríd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an aer. Nuair a bhuail an solas dromchla an uisce, mar sin, mhoilligh sé agus d’athraigh sé treo beagán freisin. Bhí an chuma ar an bpeann luaidhe go raibh sé lúbtha. Ní raibh sé lúbtha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i ndáiríre, gan amhras. Ní raibh lúbtha ach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an solas a frithchaitheadh de.</a:t>
            </a:r>
            <a:endParaRPr lang="ga-IE" sz="2800" dirty="0">
              <a:solidFill>
                <a:schemeClr val="bg1"/>
              </a:solidFill>
              <a:latin typeface="Tw Cen MT" panose="020B0602020104020603" pitchFamily="34" charset="0"/>
            </a:endParaRPr>
          </a:p>
        </p:txBody>
      </p:sp>
      <p:sp>
        <p:nvSpPr>
          <p:cNvPr id="7" name="Rectangle 6"/>
          <p:cNvSpPr/>
          <p:nvPr/>
        </p:nvSpPr>
        <p:spPr>
          <a:xfrm>
            <a:off x="465193" y="4625105"/>
            <a:ext cx="7368277" cy="1815882"/>
          </a:xfrm>
          <a:prstGeom prst="rect">
            <a:avLst/>
          </a:prstGeom>
        </p:spPr>
        <p:txBody>
          <a:bodyPr wrap="square">
            <a:spAutoFit/>
          </a:bodyPr>
          <a:lstStyle/>
          <a:p>
            <a:r>
              <a:rPr lang="ga-IE" sz="2800" dirty="0" smtClean="0">
                <a:solidFill>
                  <a:schemeClr val="bg1"/>
                </a:solidFill>
                <a:latin typeface="Tw Cen MT" panose="020B0602020104020603" pitchFamily="34" charset="0"/>
              </a:rPr>
              <a:t>Lúbann solas nuair a théann sé ó ábhar amháin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go hábhar eile, ón aer isteach in uisce, mar shampla, nó ón uisce isteach san aer. </a:t>
            </a:r>
            <a:r>
              <a:rPr lang="ga-IE" sz="2800" b="1" dirty="0" smtClean="0">
                <a:solidFill>
                  <a:srgbClr val="FFFF00"/>
                </a:solidFill>
                <a:latin typeface="Tw Cen MT" panose="020B0602020104020603" pitchFamily="34" charset="0"/>
              </a:rPr>
              <a:t>ATHRAONADH</a:t>
            </a:r>
            <a:r>
              <a:rPr lang="ga-IE" sz="2800" dirty="0" smtClean="0">
                <a:solidFill>
                  <a:schemeClr val="bg1"/>
                </a:solidFill>
                <a:latin typeface="Tw Cen MT" panose="020B0602020104020603" pitchFamily="34" charset="0"/>
              </a:rPr>
              <a:t> a thugtar ar an lúbadh solais seo.</a:t>
            </a:r>
            <a:endParaRPr lang="ga-IE" sz="2800" dirty="0">
              <a:solidFill>
                <a:schemeClr val="bg1"/>
              </a:solidFill>
              <a:latin typeface="Tw Cen MT" panose="020B0602020104020603" pitchFamily="34" charset="0"/>
            </a:endParaRPr>
          </a:p>
        </p:txBody>
      </p:sp>
      <p:sp>
        <p:nvSpPr>
          <p:cNvPr id="8" name="Text Box 4"/>
          <p:cNvSpPr txBox="1">
            <a:spLocks noChangeArrowheads="1"/>
          </p:cNvSpPr>
          <p:nvPr/>
        </p:nvSpPr>
        <p:spPr bwMode="auto">
          <a:xfrm>
            <a:off x="848993" y="373452"/>
            <a:ext cx="56621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ga-IE" altLang="en-US" sz="4800" dirty="0" smtClean="0">
                <a:solidFill>
                  <a:srgbClr val="FFFF00"/>
                </a:solidFill>
                <a:latin typeface="Berlin Sans FB" panose="020E0602020502020306" pitchFamily="34" charset="0"/>
              </a:rPr>
              <a:t>Cad a tharla?</a:t>
            </a:r>
            <a:endParaRPr lang="ga-IE" altLang="en-US" sz="4800" dirty="0">
              <a:solidFill>
                <a:srgbClr val="FFFF00"/>
              </a:solidFill>
              <a:latin typeface="Berlin Sans FB" panose="020E0602020502020306"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671" y="1690599"/>
            <a:ext cx="2583758" cy="3445010"/>
          </a:xfrm>
          <a:prstGeom prst="rect">
            <a:avLst/>
          </a:prstGeom>
        </p:spPr>
      </p:pic>
    </p:spTree>
    <p:extLst>
      <p:ext uri="{BB962C8B-B14F-4D97-AF65-F5344CB8AC3E}">
        <p14:creationId xmlns:p14="http://schemas.microsoft.com/office/powerpoint/2010/main" val="36769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5254626" y="1406327"/>
            <a:ext cx="1768475" cy="369332"/>
          </a:xfrm>
          <a:prstGeom prst="rect">
            <a:avLst/>
          </a:prstGeom>
          <a:noFill/>
          <a:ln w="9525">
            <a:noFill/>
            <a:miter lim="800000"/>
            <a:headEnd/>
            <a:tailEnd/>
          </a:ln>
        </p:spPr>
        <p:txBody>
          <a:bodyPr>
            <a:spAutoFit/>
          </a:bodyPr>
          <a:lstStyle/>
          <a:p>
            <a:pPr eaLnBrk="0" hangingPunct="0"/>
            <a:endParaRPr lang="en-GB">
              <a:solidFill>
                <a:schemeClr val="bg1"/>
              </a:solidFill>
              <a:latin typeface="Calibri" pitchFamily="34" charset="0"/>
            </a:endParaRPr>
          </a:p>
        </p:txBody>
      </p:sp>
      <p:sp>
        <p:nvSpPr>
          <p:cNvPr id="44034" name="Text Box 3"/>
          <p:cNvSpPr txBox="1">
            <a:spLocks noChangeArrowheads="1"/>
          </p:cNvSpPr>
          <p:nvPr/>
        </p:nvSpPr>
        <p:spPr bwMode="auto">
          <a:xfrm>
            <a:off x="2451100" y="1787327"/>
            <a:ext cx="7086600" cy="369332"/>
          </a:xfrm>
          <a:prstGeom prst="rect">
            <a:avLst/>
          </a:prstGeom>
          <a:noFill/>
          <a:ln w="9525">
            <a:noFill/>
            <a:miter lim="800000"/>
            <a:headEnd/>
            <a:tailEnd/>
          </a:ln>
        </p:spPr>
        <p:txBody>
          <a:bodyPr>
            <a:spAutoFit/>
          </a:bodyPr>
          <a:lstStyle/>
          <a:p>
            <a:pPr eaLnBrk="0" hangingPunct="0"/>
            <a:endParaRPr lang="en-GB">
              <a:latin typeface="Calibri" pitchFamily="34" charset="0"/>
            </a:endParaRPr>
          </a:p>
        </p:txBody>
      </p:sp>
      <p:graphicFrame>
        <p:nvGraphicFramePr>
          <p:cNvPr id="44090" name="Group 58"/>
          <p:cNvGraphicFramePr>
            <a:graphicFrameLocks noGrp="1"/>
          </p:cNvGraphicFramePr>
          <p:nvPr>
            <p:extLst>
              <p:ext uri="{D42A27DB-BD31-4B8C-83A1-F6EECF244321}">
                <p14:modId xmlns:p14="http://schemas.microsoft.com/office/powerpoint/2010/main" val="1568604595"/>
              </p:ext>
            </p:extLst>
          </p:nvPr>
        </p:nvGraphicFramePr>
        <p:xfrm>
          <a:off x="1066800" y="842765"/>
          <a:ext cx="10058400" cy="5698492"/>
        </p:xfrm>
        <a:graphic>
          <a:graphicData uri="http://schemas.openxmlformats.org/drawingml/2006/table">
            <a:tbl>
              <a:tblPr/>
              <a:tblGrid>
                <a:gridCol w="6731000"/>
                <a:gridCol w="1409700"/>
                <a:gridCol w="1917700"/>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bg1"/>
                          </a:solidFill>
                          <a:effectLst/>
                          <a:latin typeface="Berlin Sans FB" panose="020E0602020502020306" pitchFamily="34"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bg1"/>
                          </a:solidFill>
                          <a:effectLst/>
                          <a:latin typeface="Berlin Sans FB" panose="020E0602020502020306" pitchFamily="34"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noProof="0" dirty="0" smtClean="0">
                          <a:ln>
                            <a:noFill/>
                          </a:ln>
                          <a:solidFill>
                            <a:schemeClr val="bg1"/>
                          </a:solidFill>
                          <a:effectLst/>
                          <a:latin typeface="Berlin Sans FB" panose="020E0602020502020306" pitchFamily="34"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noProof="0" dirty="0" smtClean="0">
                          <a:ln>
                            <a:noFill/>
                          </a:ln>
                          <a:solidFill>
                            <a:schemeClr val="bg1"/>
                          </a:solidFill>
                          <a:effectLst/>
                          <a:latin typeface="Tw Cen MT" panose="020B0602020104020603" pitchFamily="34" charset="0"/>
                        </a:rPr>
                        <a:t>Ní féidir leis an solas gluaiseacht ó áit go háit. </a:t>
                      </a:r>
                      <a:endParaRPr kumimoji="0" lang="ga-IE" sz="2400" b="0" i="0" u="none" strike="noStrike" cap="none" normalizeH="0" baseline="0" noProof="0" dirty="0" smtClean="0">
                        <a:ln>
                          <a:noFill/>
                        </a:ln>
                        <a:solidFill>
                          <a:schemeClr val="bg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noProof="0" dirty="0" smtClean="0">
                          <a:ln>
                            <a:noFill/>
                          </a:ln>
                          <a:solidFill>
                            <a:schemeClr val="bg1"/>
                          </a:solidFill>
                          <a:effectLst/>
                          <a:latin typeface="Tw Cen MT" panose="020B0602020104020603" pitchFamily="34" charset="0"/>
                        </a:rPr>
                        <a:t>Foinse solais is ea tine.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solidFill>
                            <a:schemeClr val="bg1"/>
                          </a:solidFill>
                          <a:latin typeface="Tw Cen MT" panose="020B0602020104020603" pitchFamily="34" charset="0"/>
                        </a:rPr>
                        <a:t>Ní bhíonn rud neamhlonrach le feiceáil sa dorchadas mar nach dtagann aon solas uaidh.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noProof="0" dirty="0" smtClean="0">
                          <a:ln>
                            <a:noFill/>
                          </a:ln>
                          <a:solidFill>
                            <a:schemeClr val="bg1"/>
                          </a:solidFill>
                          <a:effectLst/>
                          <a:latin typeface="Tw Cen MT" panose="020B0602020104020603" pitchFamily="34" charset="0"/>
                        </a:rPr>
                        <a:t>Gluaiseann an fhuaim níos tapúla ná an solas.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solidFill>
                            <a:schemeClr val="bg1"/>
                          </a:solidFill>
                          <a:latin typeface="Tw Cen MT" panose="020B0602020104020603" pitchFamily="34" charset="0"/>
                        </a:rPr>
                        <a:t>Gluaiseann an solas ina línte díreacha.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baseline="0" noProof="0" dirty="0" smtClean="0">
                          <a:solidFill>
                            <a:schemeClr val="bg1"/>
                          </a:solidFill>
                          <a:latin typeface="Tw Cen MT" panose="020B0602020104020603" pitchFamily="34" charset="0"/>
                        </a:rPr>
                        <a:t>Níl an ghrian lonrach. </a:t>
                      </a:r>
                      <a:endParaRPr kumimoji="0" lang="ga-IE" sz="2400" b="0" i="0" u="none" strike="noStrike" cap="none" normalizeH="0" baseline="0" noProof="0" dirty="0" smtClean="0">
                        <a:ln>
                          <a:noFill/>
                        </a:ln>
                        <a:solidFill>
                          <a:schemeClr val="bg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400" b="0" noProof="0" dirty="0" smtClean="0">
                          <a:solidFill>
                            <a:schemeClr val="bg1"/>
                          </a:solidFill>
                          <a:latin typeface="Tw Cen MT" panose="020B0602020104020603" pitchFamily="34" charset="0"/>
                        </a:rPr>
                        <a:t>Athraonadh </a:t>
                      </a:r>
                      <a:r>
                        <a:rPr lang="ga-IE" sz="2400" noProof="0" dirty="0" smtClean="0">
                          <a:solidFill>
                            <a:schemeClr val="bg1"/>
                          </a:solidFill>
                          <a:latin typeface="Tw Cen MT" panose="020B0602020104020603" pitchFamily="34" charset="0"/>
                        </a:rPr>
                        <a:t>a thugtar ar lúbadh solais.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400" noProof="0" dirty="0" smtClean="0">
                          <a:solidFill>
                            <a:schemeClr val="bg1"/>
                          </a:solidFill>
                          <a:latin typeface="Tw Cen MT" panose="020B0602020104020603" pitchFamily="34" charset="0"/>
                        </a:rPr>
                        <a:t>Gluaiseann an solas níos moille trí uisce ná trí</a:t>
                      </a:r>
                      <a:r>
                        <a:rPr lang="en-GB" sz="2400" noProof="0" dirty="0" smtClean="0">
                          <a:solidFill>
                            <a:schemeClr val="bg1"/>
                          </a:solidFill>
                          <a:latin typeface="Tw Cen MT" panose="020B0602020104020603" pitchFamily="34" charset="0"/>
                        </a:rPr>
                        <a:t>d an</a:t>
                      </a:r>
                      <a:r>
                        <a:rPr lang="ga-IE" sz="2400" noProof="0" dirty="0" smtClean="0">
                          <a:solidFill>
                            <a:schemeClr val="bg1"/>
                          </a:solidFill>
                          <a:latin typeface="Tw Cen MT" panose="020B0602020104020603" pitchFamily="34" charset="0"/>
                        </a:rPr>
                        <a:t> aer. </a:t>
                      </a:r>
                      <a:endParaRPr kumimoji="0" lang="ga-IE" sz="2400" b="0" i="0" u="none" strike="noStrike" cap="none" normalizeH="0" baseline="0" noProof="0" dirty="0" smtClean="0">
                        <a:ln>
                          <a:noFill/>
                        </a:ln>
                        <a:solidFill>
                          <a:schemeClr val="bg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800" b="0" i="0" u="none" strike="noStrike" cap="none" normalizeH="0" baseline="0" noProof="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srcRect/>
          <a:stretch>
            <a:fillRect/>
          </a:stretch>
        </p:blipFill>
        <p:spPr bwMode="auto">
          <a:xfrm>
            <a:off x="9912700" y="1558727"/>
            <a:ext cx="457200" cy="457200"/>
          </a:xfrm>
          <a:prstGeom prst="rect">
            <a:avLst/>
          </a:prstGeom>
          <a:solidFill>
            <a:schemeClr val="tx1"/>
          </a:solidFill>
          <a:ln w="9525">
            <a:noFill/>
            <a:miter lim="800000"/>
            <a:headEnd/>
            <a:tailEnd/>
          </a:ln>
        </p:spPr>
      </p:pic>
      <p:pic>
        <p:nvPicPr>
          <p:cNvPr id="11367" name="Picture 103" descr="C:\Users\maire\Downloads\maighnéid\40px-Red_check.svg.png"/>
          <p:cNvPicPr>
            <a:picLocks noChangeAspect="1" noChangeArrowheads="1"/>
          </p:cNvPicPr>
          <p:nvPr/>
        </p:nvPicPr>
        <p:blipFill>
          <a:blip r:embed="rId2"/>
          <a:srcRect/>
          <a:stretch>
            <a:fillRect/>
          </a:stretch>
        </p:blipFill>
        <p:spPr bwMode="auto">
          <a:xfrm>
            <a:off x="8280000" y="2135634"/>
            <a:ext cx="457200" cy="457200"/>
          </a:xfrm>
          <a:prstGeom prst="rect">
            <a:avLst/>
          </a:prstGeom>
          <a:solidFill>
            <a:schemeClr val="tx1"/>
          </a:solidFill>
          <a:ln w="9525">
            <a:noFill/>
            <a:miter lim="800000"/>
            <a:headEnd/>
            <a:tailEnd/>
          </a:ln>
        </p:spPr>
      </p:pic>
      <p:pic>
        <p:nvPicPr>
          <p:cNvPr id="11369" name="Picture 105" descr="C:\Users\maire\Downloads\maighnéid\40px-Red_check.svg.png"/>
          <p:cNvPicPr>
            <a:picLocks noChangeAspect="1" noChangeArrowheads="1"/>
          </p:cNvPicPr>
          <p:nvPr/>
        </p:nvPicPr>
        <p:blipFill>
          <a:blip r:embed="rId2"/>
          <a:srcRect/>
          <a:stretch>
            <a:fillRect/>
          </a:stretch>
        </p:blipFill>
        <p:spPr bwMode="auto">
          <a:xfrm>
            <a:off x="9912700" y="3570052"/>
            <a:ext cx="457200" cy="457200"/>
          </a:xfrm>
          <a:prstGeom prst="rect">
            <a:avLst/>
          </a:prstGeom>
          <a:solidFill>
            <a:schemeClr val="tx1"/>
          </a:solidFill>
          <a:ln w="9525">
            <a:noFill/>
            <a:miter lim="800000"/>
            <a:headEnd/>
            <a:tailEnd/>
          </a:ln>
        </p:spPr>
      </p:pic>
      <p:pic>
        <p:nvPicPr>
          <p:cNvPr id="11370" name="Picture 106" descr="C:\Users\maire\Downloads\maighnéid\40px-Red_check.svg.png"/>
          <p:cNvPicPr>
            <a:picLocks noChangeAspect="1" noChangeArrowheads="1"/>
          </p:cNvPicPr>
          <p:nvPr/>
        </p:nvPicPr>
        <p:blipFill>
          <a:blip r:embed="rId2"/>
          <a:srcRect/>
          <a:stretch>
            <a:fillRect/>
          </a:stretch>
        </p:blipFill>
        <p:spPr bwMode="auto">
          <a:xfrm>
            <a:off x="8280000" y="2850052"/>
            <a:ext cx="457200" cy="457200"/>
          </a:xfrm>
          <a:prstGeom prst="rect">
            <a:avLst/>
          </a:prstGeom>
          <a:solidFill>
            <a:schemeClr val="tx1"/>
          </a:solidFill>
          <a:ln w="9525">
            <a:noFill/>
            <a:miter lim="800000"/>
            <a:headEnd/>
            <a:tailEnd/>
          </a:ln>
        </p:spPr>
      </p:pic>
      <p:pic>
        <p:nvPicPr>
          <p:cNvPr id="11372" name="Picture 108" descr="C:\Users\maire\Downloads\maighnéid\40px-Red_check.svg.png"/>
          <p:cNvPicPr>
            <a:picLocks noChangeAspect="1" noChangeArrowheads="1"/>
          </p:cNvPicPr>
          <p:nvPr/>
        </p:nvPicPr>
        <p:blipFill>
          <a:blip r:embed="rId2"/>
          <a:srcRect/>
          <a:stretch>
            <a:fillRect/>
          </a:stretch>
        </p:blipFill>
        <p:spPr bwMode="auto">
          <a:xfrm>
            <a:off x="8280000" y="4140000"/>
            <a:ext cx="457200" cy="457200"/>
          </a:xfrm>
          <a:prstGeom prst="rect">
            <a:avLst/>
          </a:prstGeom>
          <a:solidFill>
            <a:schemeClr val="tx1"/>
          </a:solidFill>
          <a:ln w="9525">
            <a:noFill/>
            <a:miter lim="800000"/>
            <a:headEnd/>
            <a:tailEnd/>
          </a:ln>
        </p:spPr>
      </p:pic>
      <p:pic>
        <p:nvPicPr>
          <p:cNvPr id="2" name="Picture 108" descr="C:\Users\maire\Downloads\maighnéid\40px-Red_check.svg.png"/>
          <p:cNvPicPr>
            <a:picLocks noChangeAspect="1" noChangeArrowheads="1"/>
          </p:cNvPicPr>
          <p:nvPr/>
        </p:nvPicPr>
        <p:blipFill>
          <a:blip r:embed="rId2"/>
          <a:srcRect/>
          <a:stretch>
            <a:fillRect/>
          </a:stretch>
        </p:blipFill>
        <p:spPr bwMode="auto">
          <a:xfrm>
            <a:off x="9912700" y="4722052"/>
            <a:ext cx="457200" cy="457200"/>
          </a:xfrm>
          <a:prstGeom prst="rect">
            <a:avLst/>
          </a:prstGeom>
          <a:solidFill>
            <a:schemeClr val="tx1"/>
          </a:solidFill>
          <a:ln w="9525">
            <a:noFill/>
            <a:miter lim="800000"/>
            <a:headEnd/>
            <a:tailEnd/>
          </a:ln>
        </p:spPr>
      </p:pic>
      <p:pic>
        <p:nvPicPr>
          <p:cNvPr id="3" name="Picture 108" descr="C:\Users\maire\Downloads\maighnéid\40px-Red_check.svg.png"/>
          <p:cNvPicPr>
            <a:picLocks noChangeAspect="1" noChangeArrowheads="1"/>
          </p:cNvPicPr>
          <p:nvPr/>
        </p:nvPicPr>
        <p:blipFill>
          <a:blip r:embed="rId2"/>
          <a:srcRect/>
          <a:stretch>
            <a:fillRect/>
          </a:stretch>
        </p:blipFill>
        <p:spPr bwMode="auto">
          <a:xfrm>
            <a:off x="8280000" y="5904000"/>
            <a:ext cx="457200" cy="457200"/>
          </a:xfrm>
          <a:prstGeom prst="rect">
            <a:avLst/>
          </a:prstGeom>
          <a:solidFill>
            <a:schemeClr val="tx1"/>
          </a:solidFill>
          <a:ln w="9525">
            <a:noFill/>
            <a:miter lim="800000"/>
            <a:headEnd/>
            <a:tailEnd/>
          </a:ln>
        </p:spPr>
      </p:pic>
      <p:pic>
        <p:nvPicPr>
          <p:cNvPr id="13" name="Picture 108" descr="C:\Users\maire\Downloads\maighnéid\40px-Red_check.svg.png"/>
          <p:cNvPicPr>
            <a:picLocks noChangeAspect="1" noChangeArrowheads="1"/>
          </p:cNvPicPr>
          <p:nvPr/>
        </p:nvPicPr>
        <p:blipFill>
          <a:blip r:embed="rId2"/>
          <a:srcRect/>
          <a:stretch>
            <a:fillRect/>
          </a:stretch>
        </p:blipFill>
        <p:spPr bwMode="auto">
          <a:xfrm>
            <a:off x="8280000" y="5226052"/>
            <a:ext cx="457200" cy="457200"/>
          </a:xfrm>
          <a:prstGeom prst="rect">
            <a:avLst/>
          </a:prstGeom>
          <a:solidFill>
            <a:schemeClr val="tx1"/>
          </a:solidFill>
          <a:ln w="9525">
            <a:noFill/>
            <a:miter lim="800000"/>
            <a:headEnd/>
            <a:tailEnd/>
          </a:ln>
        </p:spPr>
      </p:pic>
      <p:sp>
        <p:nvSpPr>
          <p:cNvPr id="44085" name="Text Box 56"/>
          <p:cNvSpPr txBox="1">
            <a:spLocks noChangeArrowheads="1"/>
          </p:cNvSpPr>
          <p:nvPr/>
        </p:nvSpPr>
        <p:spPr bwMode="auto">
          <a:xfrm>
            <a:off x="4295775" y="190501"/>
            <a:ext cx="3600450" cy="584775"/>
          </a:xfrm>
          <a:prstGeom prst="rect">
            <a:avLst/>
          </a:prstGeom>
          <a:noFill/>
          <a:ln w="9525">
            <a:noFill/>
            <a:miter lim="800000"/>
            <a:headEnd/>
            <a:tailEnd/>
          </a:ln>
        </p:spPr>
        <p:txBody>
          <a:bodyPr>
            <a:spAutoFit/>
          </a:bodyPr>
          <a:lstStyle/>
          <a:p>
            <a:pPr algn="ctr">
              <a:spcBef>
                <a:spcPct val="50000"/>
              </a:spcBef>
            </a:pPr>
            <a:r>
              <a:rPr lang="ga-IE" sz="3200" dirty="0">
                <a:solidFill>
                  <a:schemeClr val="bg1"/>
                </a:solidFill>
                <a:latin typeface="Berlin Sans FB" panose="020E0602020502020306" pitchFamily="34" charset="0"/>
              </a:rPr>
              <a:t>Fíor nó Bréagach?</a:t>
            </a:r>
          </a:p>
        </p:txBody>
      </p:sp>
    </p:spTree>
    <p:extLst>
      <p:ext uri="{BB962C8B-B14F-4D97-AF65-F5344CB8AC3E}">
        <p14:creationId xmlns:p14="http://schemas.microsoft.com/office/powerpoint/2010/main" val="28141515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090"/>
                                        </p:tgtEl>
                                        <p:attrNameLst>
                                          <p:attrName>style.visibility</p:attrName>
                                        </p:attrNameLst>
                                      </p:cBhvr>
                                      <p:to>
                                        <p:strVal val="visible"/>
                                      </p:to>
                                    </p:set>
                                    <p:animEffect transition="in" filter="blinds(horizontal)">
                                      <p:cBhvr>
                                        <p:cTn id="7" dur="500"/>
                                        <p:tgtEl>
                                          <p:spTgt spid="440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7"/>
                                        </p:tgtEl>
                                        <p:attrNameLst>
                                          <p:attrName>style.visibility</p:attrName>
                                        </p:attrNameLst>
                                      </p:cBhvr>
                                      <p:to>
                                        <p:strVal val="visible"/>
                                      </p:to>
                                    </p:set>
                                    <p:animEffect transition="in" filter="dissolve">
                                      <p:cBhvr>
                                        <p:cTn id="17" dur="500"/>
                                        <p:tgtEl>
                                          <p:spTgt spid="113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70"/>
                                        </p:tgtEl>
                                        <p:attrNameLst>
                                          <p:attrName>style.visibility</p:attrName>
                                        </p:attrNameLst>
                                      </p:cBhvr>
                                      <p:to>
                                        <p:strVal val="visible"/>
                                      </p:to>
                                    </p:set>
                                    <p:animEffect transition="in" filter="dissolve">
                                      <p:cBhvr>
                                        <p:cTn id="22" dur="500"/>
                                        <p:tgtEl>
                                          <p:spTgt spid="1137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69"/>
                                        </p:tgtEl>
                                        <p:attrNameLst>
                                          <p:attrName>style.visibility</p:attrName>
                                        </p:attrNameLst>
                                      </p:cBhvr>
                                      <p:to>
                                        <p:strVal val="visible"/>
                                      </p:to>
                                    </p:set>
                                    <p:animEffect transition="in" filter="dissolve">
                                      <p:cBhvr>
                                        <p:cTn id="27" dur="500"/>
                                        <p:tgtEl>
                                          <p:spTgt spid="113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72"/>
                                        </p:tgtEl>
                                        <p:attrNameLst>
                                          <p:attrName>style.visibility</p:attrName>
                                        </p:attrNameLst>
                                      </p:cBhvr>
                                      <p:to>
                                        <p:strVal val="visible"/>
                                      </p:to>
                                    </p:set>
                                    <p:animEffect transition="in" filter="dissolve">
                                      <p:cBhvr>
                                        <p:cTn id="32" dur="500"/>
                                        <p:tgtEl>
                                          <p:spTgt spid="1137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0844" y="1529646"/>
            <a:ext cx="7957457" cy="894466"/>
          </a:xfrm>
        </p:spPr>
        <p:txBody>
          <a:bodyPr>
            <a:normAutofit lnSpcReduction="10000"/>
          </a:bodyPr>
          <a:lstStyle/>
          <a:p>
            <a:pPr algn="l"/>
            <a:r>
              <a:rPr lang="en-GB" sz="3200" dirty="0">
                <a:latin typeface="Tw Cen MT" panose="020B0602020104020603" pitchFamily="34" charset="0"/>
                <a:hlinkClick r:id="rId2"/>
              </a:rPr>
              <a:t>http://</a:t>
            </a:r>
            <a:r>
              <a:rPr lang="en-GB" sz="3200" dirty="0" smtClean="0">
                <a:latin typeface="Tw Cen MT" panose="020B0602020104020603" pitchFamily="34" charset="0"/>
                <a:hlinkClick r:id="rId2"/>
              </a:rPr>
              <a:t>www.cogg.ie/wp-content/uploads/eureka-6-7.pdf</a:t>
            </a:r>
            <a:r>
              <a:rPr lang="en-GB" sz="3200" dirty="0" smtClean="0">
                <a:latin typeface="Tw Cen MT" panose="020B0602020104020603" pitchFamily="34" charset="0"/>
              </a:rPr>
              <a:t> </a:t>
            </a:r>
            <a:endParaRPr lang="en-GB" sz="3200" dirty="0">
              <a:latin typeface="Tw Cen MT" panose="020B0602020104020603" pitchFamily="34" charset="0"/>
            </a:endParaRPr>
          </a:p>
        </p:txBody>
      </p:sp>
      <p:sp>
        <p:nvSpPr>
          <p:cNvPr id="6" name="Rectangle 5"/>
          <p:cNvSpPr/>
          <p:nvPr/>
        </p:nvSpPr>
        <p:spPr>
          <a:xfrm>
            <a:off x="930842" y="2570381"/>
            <a:ext cx="9409611" cy="1077218"/>
          </a:xfrm>
          <a:prstGeom prst="rect">
            <a:avLst/>
          </a:prstGeom>
        </p:spPr>
        <p:txBody>
          <a:bodyPr wrap="square">
            <a:spAutoFit/>
          </a:bodyPr>
          <a:lstStyle/>
          <a:p>
            <a:r>
              <a:rPr lang="en-GB" sz="3200" dirty="0">
                <a:latin typeface="Tw Cen MT" panose="020B0602020104020603" pitchFamily="34" charset="0"/>
                <a:hlinkClick r:id="rId3"/>
              </a:rPr>
              <a:t>http://</a:t>
            </a:r>
            <a:r>
              <a:rPr lang="en-GB" sz="3200" dirty="0" smtClean="0">
                <a:latin typeface="Tw Cen MT" panose="020B0602020104020603" pitchFamily="34" charset="0"/>
                <a:hlinkClick r:id="rId3"/>
              </a:rPr>
              <a:t>www.cogg.ie/wp-content/uploads/eureka_irish_11.13.pdf</a:t>
            </a:r>
            <a:r>
              <a:rPr lang="en-GB" sz="3200" dirty="0" smtClean="0">
                <a:latin typeface="Tw Cen MT" panose="020B0602020104020603" pitchFamily="34" charset="0"/>
              </a:rPr>
              <a:t> </a:t>
            </a:r>
            <a:endParaRPr lang="en-GB" sz="2800" dirty="0">
              <a:latin typeface="Tw Cen MT" panose="020B0602020104020603" pitchFamily="34" charset="0"/>
            </a:endParaRPr>
          </a:p>
        </p:txBody>
      </p:sp>
      <p:sp>
        <p:nvSpPr>
          <p:cNvPr id="8" name="Rectangle 7"/>
          <p:cNvSpPr/>
          <p:nvPr/>
        </p:nvSpPr>
        <p:spPr>
          <a:xfrm>
            <a:off x="930842" y="4976196"/>
            <a:ext cx="9944710" cy="584775"/>
          </a:xfrm>
          <a:prstGeom prst="rect">
            <a:avLst/>
          </a:prstGeom>
        </p:spPr>
        <p:txBody>
          <a:bodyPr wrap="none">
            <a:spAutoFit/>
          </a:bodyPr>
          <a:lstStyle/>
          <a:p>
            <a:r>
              <a:rPr lang="en-GB" sz="3200" dirty="0">
                <a:solidFill>
                  <a:schemeClr val="bg1"/>
                </a:solidFill>
                <a:latin typeface="Tw Cen MT" panose="020B0602020104020603" pitchFamily="34" charset="0"/>
                <a:hlinkClick r:id="rId4"/>
              </a:rPr>
              <a:t>http://</a:t>
            </a:r>
            <a:r>
              <a:rPr lang="en-GB" sz="3200" dirty="0" smtClean="0">
                <a:solidFill>
                  <a:schemeClr val="bg1"/>
                </a:solidFill>
                <a:latin typeface="Tw Cen MT" panose="020B0602020104020603" pitchFamily="34" charset="0"/>
                <a:hlinkClick r:id="rId4"/>
              </a:rPr>
              <a:t>www.primaryscience.ie/media/pdfs/2003_solas.pdf</a:t>
            </a:r>
            <a:endParaRPr lang="en-GB" sz="2400" dirty="0">
              <a:solidFill>
                <a:schemeClr val="bg1"/>
              </a:solidFill>
              <a:latin typeface="Tw Cen MT" panose="020B0602020104020603" pitchFamily="34" charset="0"/>
            </a:endParaRPr>
          </a:p>
        </p:txBody>
      </p:sp>
      <p:sp>
        <p:nvSpPr>
          <p:cNvPr id="7" name="Text Box 4"/>
          <p:cNvSpPr txBox="1">
            <a:spLocks noChangeArrowheads="1"/>
          </p:cNvSpPr>
          <p:nvPr/>
        </p:nvSpPr>
        <p:spPr bwMode="auto">
          <a:xfrm>
            <a:off x="930844" y="593724"/>
            <a:ext cx="7498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3200" dirty="0">
                <a:solidFill>
                  <a:schemeClr val="bg1"/>
                </a:solidFill>
                <a:latin typeface="Tw Cen MT" panose="020B0602020104020603" pitchFamily="34" charset="0"/>
              </a:rPr>
              <a:t>Tuilleadh eolais le fáil ar na suíomhanna seo</a:t>
            </a:r>
            <a:r>
              <a:rPr lang="en-IE" altLang="en-US" sz="3200" dirty="0">
                <a:solidFill>
                  <a:schemeClr val="bg1"/>
                </a:solidFill>
                <a:latin typeface="Tw Cen MT" panose="020B0602020104020603" pitchFamily="34" charset="0"/>
              </a:rPr>
              <a:t>:</a:t>
            </a:r>
            <a:endParaRPr lang="en-GB" altLang="en-US" sz="3200" dirty="0">
              <a:solidFill>
                <a:schemeClr val="bg1"/>
              </a:solidFill>
              <a:latin typeface="Tw Cen MT" panose="020B0602020104020603" pitchFamily="34" charset="0"/>
            </a:endParaRPr>
          </a:p>
        </p:txBody>
      </p:sp>
      <p:sp>
        <p:nvSpPr>
          <p:cNvPr id="9" name="Text Box 4"/>
          <p:cNvSpPr txBox="1">
            <a:spLocks noChangeArrowheads="1"/>
          </p:cNvSpPr>
          <p:nvPr/>
        </p:nvSpPr>
        <p:spPr bwMode="auto">
          <a:xfrm>
            <a:off x="866901" y="4085786"/>
            <a:ext cx="9175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3200" dirty="0">
                <a:solidFill>
                  <a:schemeClr val="bg1"/>
                </a:solidFill>
                <a:latin typeface="Tw Cen MT" panose="020B0602020104020603" pitchFamily="34" charset="0"/>
              </a:rPr>
              <a:t>Tuilleadh </a:t>
            </a:r>
            <a:r>
              <a:rPr lang="ga-IE" altLang="en-US" sz="3200" dirty="0" smtClean="0">
                <a:solidFill>
                  <a:schemeClr val="bg1"/>
                </a:solidFill>
                <a:latin typeface="Tw Cen MT" panose="020B0602020104020603" pitchFamily="34" charset="0"/>
              </a:rPr>
              <a:t>eolais</a:t>
            </a:r>
            <a:r>
              <a:rPr lang="en-GB" altLang="en-US" sz="3200" dirty="0" smtClean="0">
                <a:solidFill>
                  <a:schemeClr val="bg1"/>
                </a:solidFill>
                <a:latin typeface="Tw Cen MT" panose="020B0602020104020603" pitchFamily="34" charset="0"/>
              </a:rPr>
              <a:t> don </a:t>
            </a:r>
            <a:r>
              <a:rPr lang="ga-IE" altLang="en-US" sz="3200" dirty="0" smtClean="0">
                <a:solidFill>
                  <a:schemeClr val="bg1"/>
                </a:solidFill>
                <a:latin typeface="Tw Cen MT" panose="020B0602020104020603" pitchFamily="34" charset="0"/>
              </a:rPr>
              <a:t>mhúinteoir </a:t>
            </a:r>
            <a:r>
              <a:rPr lang="ga-IE" altLang="en-US" sz="3200" dirty="0">
                <a:solidFill>
                  <a:schemeClr val="bg1"/>
                </a:solidFill>
                <a:latin typeface="Tw Cen MT" panose="020B0602020104020603" pitchFamily="34" charset="0"/>
              </a:rPr>
              <a:t>le fáil ar </a:t>
            </a:r>
            <a:r>
              <a:rPr lang="en-GB" altLang="en-US" sz="3200" dirty="0" smtClean="0">
                <a:solidFill>
                  <a:schemeClr val="bg1"/>
                </a:solidFill>
                <a:latin typeface="Tw Cen MT" panose="020B0602020104020603" pitchFamily="34" charset="0"/>
              </a:rPr>
              <a:t>an </a:t>
            </a:r>
            <a:r>
              <a:rPr lang="ga-IE" altLang="en-US" sz="3200" dirty="0" smtClean="0">
                <a:solidFill>
                  <a:schemeClr val="bg1"/>
                </a:solidFill>
                <a:latin typeface="Tw Cen MT" panose="020B0602020104020603" pitchFamily="34" charset="0"/>
              </a:rPr>
              <a:t>suíomh </a:t>
            </a:r>
            <a:r>
              <a:rPr lang="ga-IE" altLang="en-US" sz="3200" dirty="0">
                <a:solidFill>
                  <a:schemeClr val="bg1"/>
                </a:solidFill>
                <a:latin typeface="Tw Cen MT" panose="020B0602020104020603" pitchFamily="34" charset="0"/>
              </a:rPr>
              <a:t>seo</a:t>
            </a:r>
            <a:r>
              <a:rPr lang="en-IE" altLang="en-US" sz="3200" dirty="0">
                <a:solidFill>
                  <a:schemeClr val="bg1"/>
                </a:solidFill>
                <a:latin typeface="Tw Cen MT" panose="020B0602020104020603" pitchFamily="34" charset="0"/>
              </a:rPr>
              <a:t>:</a:t>
            </a:r>
            <a:endParaRPr lang="en-GB" altLang="en-US" sz="32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724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7" grpId="0" autoUpdateAnimBg="0"/>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0844212" cy="3477875"/>
          </a:xfrm>
          <a:prstGeom prst="rect">
            <a:avLst/>
          </a:prstGeom>
          <a:noFill/>
          <a:ln w="9525">
            <a:noFill/>
            <a:miter lim="800000"/>
            <a:headEnd/>
            <a:tailEnd/>
          </a:ln>
        </p:spPr>
        <p:txBody>
          <a:bodyPr wrap="square">
            <a:spAutoFit/>
          </a:bodyPr>
          <a:lstStyle/>
          <a:p>
            <a:r>
              <a:rPr lang="ga-IE" sz="2000" b="1" baseline="0" dirty="0" smtClean="0">
                <a:solidFill>
                  <a:schemeClr val="bg1"/>
                </a:solidFill>
                <a:latin typeface="Tw Cen MT" panose="020B0602020104020603" pitchFamily="34" charset="0"/>
                <a:cs typeface="Times New Roman" pitchFamily="18" charset="0"/>
              </a:rPr>
              <a:t>Íomhánna:</a:t>
            </a:r>
            <a:endParaRPr lang="en-GB" sz="2000" b="1" baseline="0" dirty="0" smtClean="0">
              <a:solidFill>
                <a:schemeClr val="bg1"/>
              </a:solidFill>
              <a:latin typeface="Tw Cen MT" panose="020B0602020104020603" pitchFamily="34" charset="0"/>
              <a:cs typeface="Times New Roman" pitchFamily="18" charset="0"/>
            </a:endParaRPr>
          </a:p>
          <a:p>
            <a:r>
              <a:rPr lang="en-GB" sz="2000" baseline="0" dirty="0" smtClean="0">
                <a:solidFill>
                  <a:schemeClr val="bg1"/>
                </a:solidFill>
                <a:latin typeface="Tw Cen MT" panose="020B0602020104020603" pitchFamily="34" charset="0"/>
                <a:cs typeface="Times New Roman" pitchFamily="18" charset="0"/>
              </a:rPr>
              <a:t>Conor</a:t>
            </a:r>
            <a:r>
              <a:rPr lang="en-GB" sz="2000" dirty="0" smtClean="0">
                <a:solidFill>
                  <a:schemeClr val="bg1"/>
                </a:solidFill>
                <a:latin typeface="Tw Cen MT" panose="020B0602020104020603" pitchFamily="34" charset="0"/>
                <a:cs typeface="Times New Roman" pitchFamily="18" charset="0"/>
              </a:rPr>
              <a:t> Fagan</a:t>
            </a:r>
            <a:endParaRPr lang="en-GB" sz="2000" baseline="0" dirty="0" smtClean="0">
              <a:solidFill>
                <a:schemeClr val="bg1"/>
              </a:solidFill>
              <a:latin typeface="Tw Cen MT" panose="020B0602020104020603" pitchFamily="34" charset="0"/>
              <a:cs typeface="Times New Roman" pitchFamily="18" charset="0"/>
            </a:endParaRPr>
          </a:p>
          <a:p>
            <a:r>
              <a:rPr lang="en-GB" sz="2000" baseline="0" dirty="0" smtClean="0">
                <a:solidFill>
                  <a:schemeClr val="bg1"/>
                </a:solidFill>
                <a:latin typeface="Tw Cen MT" panose="020B0602020104020603" pitchFamily="34" charset="0"/>
                <a:cs typeface="Times New Roman" pitchFamily="18" charset="0"/>
              </a:rPr>
              <a:t>Shutterstock</a:t>
            </a:r>
          </a:p>
          <a:p>
            <a:endParaRPr lang="ga-IE" sz="2000" baseline="0" dirty="0">
              <a:solidFill>
                <a:schemeClr val="bg1"/>
              </a:solidFill>
              <a:latin typeface="Tw Cen MT" panose="020B0602020104020603" pitchFamily="34" charset="0"/>
              <a:cs typeface="Times New Roman" pitchFamily="18" charset="0"/>
            </a:endParaRPr>
          </a:p>
          <a:p>
            <a:r>
              <a:rPr lang="ga-IE" sz="2000" baseline="0" dirty="0">
                <a:solidFill>
                  <a:schemeClr val="bg1"/>
                </a:solidFill>
                <a:latin typeface="Tw Cen MT" panose="020B0602020104020603" pitchFamily="34" charset="0"/>
                <a:cs typeface="Times New Roman" pitchFamily="18" charset="0"/>
              </a:rPr>
              <a:t>Rinneadh gach iarracht teacht ar úinéir an chóipchirt i gcás na n‑íomhánna atá ar na sleamhnáin seo. </a:t>
            </a:r>
            <a:r>
              <a:rPr lang="en-GB" sz="2000" baseline="0" dirty="0" smtClean="0">
                <a:solidFill>
                  <a:schemeClr val="bg1"/>
                </a:solidFill>
                <a:latin typeface="Tw Cen MT" panose="020B0602020104020603" pitchFamily="34" charset="0"/>
                <a:cs typeface="Times New Roman" pitchFamily="18" charset="0"/>
              </a:rPr>
              <a:t/>
            </a:r>
            <a:br>
              <a:rPr lang="en-GB" sz="2000" baseline="0" dirty="0" smtClean="0">
                <a:solidFill>
                  <a:schemeClr val="bg1"/>
                </a:solidFill>
                <a:latin typeface="Tw Cen MT" panose="020B0602020104020603" pitchFamily="34" charset="0"/>
                <a:cs typeface="Times New Roman" pitchFamily="18" charset="0"/>
              </a:rPr>
            </a:br>
            <a:r>
              <a:rPr lang="ga-IE" sz="2000" baseline="0" dirty="0" smtClean="0">
                <a:solidFill>
                  <a:schemeClr val="bg1"/>
                </a:solidFill>
                <a:latin typeface="Tw Cen MT" panose="020B0602020104020603" pitchFamily="34" charset="0"/>
                <a:cs typeface="Times New Roman" pitchFamily="18" charset="0"/>
              </a:rPr>
              <a:t>Má </a:t>
            </a:r>
            <a:r>
              <a:rPr lang="ga-IE" sz="2000" baseline="0" dirty="0">
                <a:solidFill>
                  <a:schemeClr val="bg1"/>
                </a:solidFill>
                <a:latin typeface="Tw Cen MT" panose="020B0602020104020603" pitchFamily="34" charset="0"/>
                <a:cs typeface="Times New Roman" pitchFamily="18" charset="0"/>
              </a:rPr>
              <a:t>rinneadh fail</a:t>
            </a:r>
            <a:r>
              <a:rPr lang="en-GB" sz="2000" baseline="0" dirty="0">
                <a:solidFill>
                  <a:schemeClr val="bg1"/>
                </a:solidFill>
                <a:latin typeface="Tw Cen MT" panose="020B0602020104020603" pitchFamily="34" charset="0"/>
                <a:cs typeface="Times New Roman" pitchFamily="18" charset="0"/>
              </a:rPr>
              <a:t>l</a:t>
            </a:r>
            <a:r>
              <a:rPr lang="ga-IE" sz="2000" baseline="0" dirty="0">
                <a:solidFill>
                  <a:schemeClr val="bg1"/>
                </a:solidFill>
                <a:latin typeface="Tw Cen MT" panose="020B0602020104020603" pitchFamily="34" charset="0"/>
                <a:cs typeface="Times New Roman" pitchFamily="18" charset="0"/>
              </a:rPr>
              <a:t>í ar aon </a:t>
            </a:r>
            <a:r>
              <a:rPr lang="ga-IE" sz="2000" baseline="0" dirty="0" smtClean="0">
                <a:solidFill>
                  <a:schemeClr val="bg1"/>
                </a:solidFill>
                <a:latin typeface="Tw Cen MT" panose="020B0602020104020603" pitchFamily="34" charset="0"/>
                <a:cs typeface="Times New Roman" pitchFamily="18" charset="0"/>
              </a:rPr>
              <a:t>bhealach</a:t>
            </a:r>
            <a:r>
              <a:rPr lang="en-GB" sz="2000" baseline="0" dirty="0" smtClean="0">
                <a:solidFill>
                  <a:schemeClr val="bg1"/>
                </a:solidFill>
                <a:latin typeface="Tw Cen MT" panose="020B0602020104020603" pitchFamily="34" charset="0"/>
                <a:cs typeface="Times New Roman" pitchFamily="18" charset="0"/>
              </a:rPr>
              <a:t> </a:t>
            </a:r>
            <a:r>
              <a:rPr lang="ga-IE" sz="2000" baseline="0" dirty="0" smtClean="0">
                <a:solidFill>
                  <a:schemeClr val="bg1"/>
                </a:solidFill>
                <a:latin typeface="Tw Cen MT" panose="020B0602020104020603" pitchFamily="34" charset="0"/>
                <a:cs typeface="Times New Roman" pitchFamily="18" charset="0"/>
              </a:rPr>
              <a:t>ó </a:t>
            </a:r>
            <a:r>
              <a:rPr lang="ga-IE" sz="2000" baseline="0" dirty="0">
                <a:solidFill>
                  <a:schemeClr val="bg1"/>
                </a:solidFill>
                <a:latin typeface="Tw Cen MT" panose="020B0602020104020603" pitchFamily="34" charset="0"/>
                <a:cs typeface="Times New Roman" pitchFamily="18" charset="0"/>
              </a:rPr>
              <a:t>thaobh cóipchirt de ba cheart d’úinéir an chóipchirt teagmháil</a:t>
            </a:r>
          </a:p>
          <a:p>
            <a:r>
              <a:rPr lang="ga-IE" sz="2000" baseline="0" dirty="0">
                <a:solidFill>
                  <a:schemeClr val="bg1"/>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chemeClr val="bg1"/>
              </a:solidFill>
              <a:latin typeface="Tw Cen MT" panose="020B0602020104020603" pitchFamily="34" charset="0"/>
              <a:cs typeface="Times New Roman" pitchFamily="18" charset="0"/>
            </a:endParaRPr>
          </a:p>
          <a:p>
            <a:r>
              <a:rPr lang="ga-IE" sz="2000" baseline="0" dirty="0">
                <a:solidFill>
                  <a:schemeClr val="bg1"/>
                </a:solidFill>
                <a:latin typeface="Tw Cen MT" panose="020B0602020104020603" pitchFamily="34" charset="0"/>
                <a:cs typeface="Times New Roman" pitchFamily="18" charset="0"/>
              </a:rPr>
              <a:t>© Foras na Gaeilge, </a:t>
            </a:r>
            <a:r>
              <a:rPr lang="ga-IE" sz="2000" baseline="0" dirty="0" smtClean="0">
                <a:solidFill>
                  <a:schemeClr val="bg1"/>
                </a:solidFill>
                <a:latin typeface="Tw Cen MT" panose="020B0602020104020603" pitchFamily="34" charset="0"/>
                <a:cs typeface="Times New Roman" pitchFamily="18" charset="0"/>
              </a:rPr>
              <a:t>201</a:t>
            </a:r>
            <a:r>
              <a:rPr lang="en-GB" sz="2000" dirty="0">
                <a:solidFill>
                  <a:schemeClr val="bg1"/>
                </a:solidFill>
                <a:latin typeface="Tw Cen MT" panose="020B0602020104020603" pitchFamily="34" charset="0"/>
                <a:cs typeface="Times New Roman" pitchFamily="18" charset="0"/>
              </a:rPr>
              <a:t>7</a:t>
            </a:r>
            <a:endParaRPr lang="ga-IE" sz="2000" baseline="0" dirty="0">
              <a:solidFill>
                <a:schemeClr val="bg1"/>
              </a:solidFill>
              <a:latin typeface="Tw Cen MT" panose="020B0602020104020603" pitchFamily="34" charset="0"/>
              <a:cs typeface="Times New Roman" pitchFamily="18" charset="0"/>
            </a:endParaRPr>
          </a:p>
          <a:p>
            <a:endParaRPr lang="ga-IE" sz="2000" baseline="0" dirty="0">
              <a:solidFill>
                <a:schemeClr val="bg1"/>
              </a:solidFill>
              <a:latin typeface="Tw Cen MT" panose="020B0602020104020603" pitchFamily="34" charset="0"/>
              <a:cs typeface="Times New Roman" pitchFamily="18" charset="0"/>
            </a:endParaRPr>
          </a:p>
          <a:p>
            <a:r>
              <a:rPr lang="ga-IE" sz="2000" dirty="0">
                <a:solidFill>
                  <a:schemeClr val="bg1"/>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10242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181350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90" y="-94900"/>
            <a:ext cx="12352868" cy="6952900"/>
          </a:xfrm>
          <a:prstGeom prst="rect">
            <a:avLst/>
          </a:prstGeom>
        </p:spPr>
      </p:pic>
      <p:sp>
        <p:nvSpPr>
          <p:cNvPr id="4" name="Rectangle 3"/>
          <p:cNvSpPr/>
          <p:nvPr/>
        </p:nvSpPr>
        <p:spPr>
          <a:xfrm>
            <a:off x="-164790" y="166029"/>
            <a:ext cx="12352868" cy="1200329"/>
          </a:xfrm>
          <a:prstGeom prst="rect">
            <a:avLst/>
          </a:prstGeom>
        </p:spPr>
        <p:txBody>
          <a:bodyPr wrap="square">
            <a:spAutoFit/>
          </a:bodyPr>
          <a:lstStyle/>
          <a:p>
            <a:pPr algn="ctr"/>
            <a:r>
              <a:rPr lang="ga-IE" altLang="en-US" sz="3600" dirty="0">
                <a:latin typeface="Tw Cen MT" panose="020B0602020104020603" pitchFamily="34" charset="0"/>
              </a:rPr>
              <a:t>Is í an ghrian an fhoinse solais </a:t>
            </a:r>
            <a:r>
              <a:rPr lang="ga-IE" altLang="en-US" sz="3600" dirty="0" smtClean="0">
                <a:latin typeface="Tw Cen MT" panose="020B0602020104020603" pitchFamily="34" charset="0"/>
              </a:rPr>
              <a:t>is </a:t>
            </a:r>
            <a:r>
              <a:rPr lang="ga-IE" altLang="en-US" sz="3600" dirty="0">
                <a:latin typeface="Tw Cen MT" panose="020B0602020104020603" pitchFamily="34" charset="0"/>
              </a:rPr>
              <a:t>láidre </a:t>
            </a:r>
            <a:endParaRPr lang="en-GB" altLang="en-US" sz="3600" dirty="0" smtClean="0">
              <a:latin typeface="Tw Cen MT" panose="020B0602020104020603" pitchFamily="34" charset="0"/>
            </a:endParaRPr>
          </a:p>
          <a:p>
            <a:pPr algn="ctr"/>
            <a:r>
              <a:rPr lang="ga-IE" altLang="en-US" sz="3600" dirty="0" smtClean="0">
                <a:latin typeface="Tw Cen MT" panose="020B0602020104020603" pitchFamily="34" charset="0"/>
              </a:rPr>
              <a:t>dá bhfuil</a:t>
            </a:r>
            <a:r>
              <a:rPr lang="en-GB" altLang="en-US" sz="3600" dirty="0" smtClean="0">
                <a:latin typeface="Tw Cen MT" panose="020B0602020104020603" pitchFamily="34" charset="0"/>
              </a:rPr>
              <a:t> </a:t>
            </a:r>
            <a:r>
              <a:rPr lang="ga-IE" altLang="en-US" sz="3600" dirty="0" smtClean="0">
                <a:latin typeface="Tw Cen MT" panose="020B0602020104020603" pitchFamily="34" charset="0"/>
              </a:rPr>
              <a:t>againn</a:t>
            </a:r>
            <a:r>
              <a:rPr lang="en-GB" altLang="en-US" sz="3600" dirty="0" smtClean="0">
                <a:latin typeface="Tw Cen MT" panose="020B0602020104020603" pitchFamily="34" charset="0"/>
              </a:rPr>
              <a:t> </a:t>
            </a:r>
            <a:r>
              <a:rPr lang="ga-IE" altLang="en-US" sz="3600" dirty="0" smtClean="0">
                <a:latin typeface="Tw Cen MT" panose="020B0602020104020603" pitchFamily="34" charset="0"/>
              </a:rPr>
              <a:t>ar </a:t>
            </a:r>
            <a:r>
              <a:rPr lang="ga-IE" altLang="en-US" sz="3600" dirty="0">
                <a:latin typeface="Tw Cen MT" panose="020B0602020104020603" pitchFamily="34" charset="0"/>
              </a:rPr>
              <a:t>domhan.</a:t>
            </a:r>
          </a:p>
        </p:txBody>
      </p:sp>
      <p:sp>
        <p:nvSpPr>
          <p:cNvPr id="5" name="Rectangle 4"/>
          <p:cNvSpPr/>
          <p:nvPr/>
        </p:nvSpPr>
        <p:spPr>
          <a:xfrm>
            <a:off x="-164790" y="5655885"/>
            <a:ext cx="12356790" cy="1200329"/>
          </a:xfrm>
          <a:prstGeom prst="rect">
            <a:avLst/>
          </a:prstGeom>
        </p:spPr>
        <p:txBody>
          <a:bodyPr wrap="square">
            <a:spAutoFit/>
          </a:bodyPr>
          <a:lstStyle/>
          <a:p>
            <a:pPr algn="ctr"/>
            <a:r>
              <a:rPr lang="ga-IE" altLang="en-US" sz="3600" dirty="0">
                <a:latin typeface="Tw Cen MT" panose="020B0602020104020603" pitchFamily="34" charset="0"/>
              </a:rPr>
              <a:t>Tá</a:t>
            </a:r>
            <a:r>
              <a:rPr lang="en-IE" altLang="en-US" sz="3600" dirty="0">
                <a:latin typeface="Tw Cen MT" panose="020B0602020104020603" pitchFamily="34" charset="0"/>
              </a:rPr>
              <a:t> </a:t>
            </a:r>
            <a:r>
              <a:rPr lang="en-GB" altLang="en-US" sz="3600" dirty="0">
                <a:latin typeface="Tw Cen MT" panose="020B0602020104020603" pitchFamily="34" charset="0"/>
              </a:rPr>
              <a:t>an </a:t>
            </a:r>
            <a:r>
              <a:rPr lang="ga-IE" altLang="en-US" sz="3600" dirty="0">
                <a:latin typeface="Tw Cen MT" panose="020B0602020104020603" pitchFamily="34" charset="0"/>
              </a:rPr>
              <a:t>ghrian</a:t>
            </a:r>
            <a:r>
              <a:rPr lang="en-GB" altLang="en-US" sz="3600" dirty="0">
                <a:latin typeface="Tw Cen MT" panose="020B0602020104020603" pitchFamily="34" charset="0"/>
              </a:rPr>
              <a:t> </a:t>
            </a:r>
            <a:r>
              <a:rPr lang="ga-IE" altLang="en-US" sz="3600" dirty="0">
                <a:latin typeface="Tw Cen MT" panose="020B0602020104020603" pitchFamily="34" charset="0"/>
              </a:rPr>
              <a:t>lonrach</a:t>
            </a:r>
            <a:r>
              <a:rPr lang="en-IE" altLang="en-US" sz="3600" dirty="0" smtClean="0">
                <a:latin typeface="Tw Cen MT" panose="020B0602020104020603" pitchFamily="34" charset="0"/>
              </a:rPr>
              <a:t>. </a:t>
            </a:r>
            <a:r>
              <a:rPr lang="en-GB" altLang="en-US" sz="3600" dirty="0">
                <a:latin typeface="Tw Cen MT" panose="020B0602020104020603" pitchFamily="34" charset="0"/>
              </a:rPr>
              <a:t>Aon r</a:t>
            </a:r>
            <a:r>
              <a:rPr lang="ga-IE" altLang="en-US" sz="3600" dirty="0">
                <a:latin typeface="Tw Cen MT" panose="020B0602020104020603" pitchFamily="34" charset="0"/>
              </a:rPr>
              <a:t>ud a </a:t>
            </a:r>
            <a:r>
              <a:rPr lang="ga-IE" altLang="en-US" sz="3600" dirty="0" smtClean="0">
                <a:latin typeface="Tw Cen MT" panose="020B0602020104020603" pitchFamily="34" charset="0"/>
              </a:rPr>
              <a:t>chuireann</a:t>
            </a:r>
            <a:r>
              <a:rPr lang="en-GB" altLang="en-US" sz="3600" dirty="0" smtClean="0">
                <a:latin typeface="Tw Cen MT" panose="020B0602020104020603" pitchFamily="34" charset="0"/>
              </a:rPr>
              <a:t> </a:t>
            </a:r>
            <a:r>
              <a:rPr lang="ga-IE" altLang="en-US" sz="3600" dirty="0" smtClean="0">
                <a:latin typeface="Tw Cen MT" panose="020B0602020104020603" pitchFamily="34" charset="0"/>
              </a:rPr>
              <a:t>amach</a:t>
            </a:r>
            <a:r>
              <a:rPr lang="en-IE" altLang="en-US" sz="3600" dirty="0" smtClean="0">
                <a:latin typeface="Tw Cen MT" panose="020B0602020104020603" pitchFamily="34" charset="0"/>
              </a:rPr>
              <a:t> </a:t>
            </a:r>
            <a:r>
              <a:rPr lang="ga-IE" altLang="en-US" sz="3600" dirty="0" smtClean="0">
                <a:latin typeface="Tw Cen MT" panose="020B0602020104020603" pitchFamily="34" charset="0"/>
              </a:rPr>
              <a:t>solas</a:t>
            </a:r>
            <a:r>
              <a:rPr lang="en-IE" altLang="en-US" sz="3600" dirty="0" smtClean="0">
                <a:latin typeface="Tw Cen MT" panose="020B0602020104020603" pitchFamily="34" charset="0"/>
              </a:rPr>
              <a:t> </a:t>
            </a:r>
            <a:br>
              <a:rPr lang="en-IE" altLang="en-US" sz="3600" dirty="0" smtClean="0">
                <a:latin typeface="Tw Cen MT" panose="020B0602020104020603" pitchFamily="34" charset="0"/>
              </a:rPr>
            </a:br>
            <a:r>
              <a:rPr lang="en-IE" altLang="en-US" sz="3600" dirty="0" smtClean="0">
                <a:latin typeface="Tw Cen MT" panose="020B0602020104020603" pitchFamily="34" charset="0"/>
              </a:rPr>
              <a:t>d</a:t>
            </a:r>
            <a:r>
              <a:rPr lang="en-GB" altLang="en-US" sz="3600" dirty="0">
                <a:latin typeface="Tw Cen MT" panose="020B0602020104020603" pitchFamily="34" charset="0"/>
              </a:rPr>
              <a:t>á</a:t>
            </a:r>
            <a:r>
              <a:rPr lang="en-IE" altLang="en-US" sz="3600" dirty="0">
                <a:latin typeface="Tw Cen MT" panose="020B0602020104020603" pitchFamily="34" charset="0"/>
              </a:rPr>
              <a:t> </a:t>
            </a:r>
            <a:r>
              <a:rPr lang="ga-IE" altLang="en-US" sz="3600" dirty="0">
                <a:latin typeface="Tw Cen MT" panose="020B0602020104020603" pitchFamily="34" charset="0"/>
              </a:rPr>
              <a:t>chuid</a:t>
            </a:r>
            <a:r>
              <a:rPr lang="en-GB" altLang="en-US" sz="3600" dirty="0">
                <a:latin typeface="Tw Cen MT" panose="020B0602020104020603" pitchFamily="34" charset="0"/>
              </a:rPr>
              <a:t> </a:t>
            </a:r>
            <a:r>
              <a:rPr lang="en-IE" altLang="en-US" sz="3600" dirty="0">
                <a:latin typeface="Tw Cen MT" panose="020B0602020104020603" pitchFamily="34" charset="0"/>
              </a:rPr>
              <a:t>f</a:t>
            </a:r>
            <a:r>
              <a:rPr lang="en-GB" altLang="en-US" sz="3600" dirty="0">
                <a:latin typeface="Tw Cen MT" panose="020B0602020104020603" pitchFamily="34" charset="0"/>
              </a:rPr>
              <a:t>é</a:t>
            </a:r>
            <a:r>
              <a:rPr lang="en-IE" altLang="en-US" sz="3600" dirty="0">
                <a:latin typeface="Tw Cen MT" panose="020B0602020104020603" pitchFamily="34" charset="0"/>
              </a:rPr>
              <a:t>in, </a:t>
            </a:r>
            <a:r>
              <a:rPr lang="ga-IE" altLang="en-US" sz="3600" dirty="0">
                <a:latin typeface="Tw Cen MT" panose="020B0602020104020603" pitchFamily="34" charset="0"/>
              </a:rPr>
              <a:t>deirtear</a:t>
            </a:r>
            <a:r>
              <a:rPr lang="en-IE" altLang="en-US" sz="3600" dirty="0">
                <a:latin typeface="Tw Cen MT" panose="020B0602020104020603" pitchFamily="34" charset="0"/>
              </a:rPr>
              <a:t> go </a:t>
            </a:r>
            <a:r>
              <a:rPr lang="ga-IE" altLang="en-US" sz="3600" dirty="0">
                <a:latin typeface="Tw Cen MT" panose="020B0602020104020603" pitchFamily="34" charset="0"/>
              </a:rPr>
              <a:t>bhfuil</a:t>
            </a:r>
            <a:r>
              <a:rPr lang="en-IE" altLang="en-US" sz="3600" dirty="0">
                <a:latin typeface="Tw Cen MT" panose="020B0602020104020603" pitchFamily="34" charset="0"/>
              </a:rPr>
              <a:t> s</a:t>
            </a:r>
            <a:r>
              <a:rPr lang="en-GB" altLang="en-US" sz="3600" dirty="0">
                <a:latin typeface="Tw Cen MT" panose="020B0602020104020603" pitchFamily="34" charset="0"/>
              </a:rPr>
              <a:t>é</a:t>
            </a:r>
            <a:r>
              <a:rPr lang="en-IE" altLang="en-US" sz="3600" dirty="0">
                <a:latin typeface="Tw Cen MT" panose="020B0602020104020603" pitchFamily="34" charset="0"/>
              </a:rPr>
              <a:t> </a:t>
            </a:r>
            <a:r>
              <a:rPr lang="ga-IE" altLang="en-US" sz="3600" dirty="0">
                <a:latin typeface="Tw Cen MT" panose="020B0602020104020603" pitchFamily="34" charset="0"/>
              </a:rPr>
              <a:t>lonrach</a:t>
            </a:r>
            <a:r>
              <a:rPr lang="en-IE" altLang="en-US" sz="3600" dirty="0" smtClean="0">
                <a:latin typeface="Tw Cen MT" panose="020B0602020104020603" pitchFamily="34" charset="0"/>
              </a:rPr>
              <a:t>.</a:t>
            </a:r>
            <a:r>
              <a:rPr lang="en-IE" altLang="en-US" sz="3200" dirty="0" smtClean="0">
                <a:latin typeface="Tw Cen MT" panose="020B0602020104020603" pitchFamily="34" charset="0"/>
              </a:rPr>
              <a:t> </a:t>
            </a:r>
            <a:endParaRPr lang="en-GB" altLang="en-US" sz="3200" dirty="0">
              <a:latin typeface="Tw Cen MT" panose="020B0602020104020603" pitchFamily="34" charset="0"/>
            </a:endParaRPr>
          </a:p>
        </p:txBody>
      </p:sp>
    </p:spTree>
    <p:extLst>
      <p:ext uri="{BB962C8B-B14F-4D97-AF65-F5344CB8AC3E}">
        <p14:creationId xmlns:p14="http://schemas.microsoft.com/office/powerpoint/2010/main" val="30776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848" y="62585"/>
            <a:ext cx="11553476" cy="6498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1047" y="772578"/>
            <a:ext cx="5145740" cy="2862322"/>
          </a:xfrm>
          <a:prstGeom prst="rect">
            <a:avLst/>
          </a:prstGeom>
          <a:noFill/>
        </p:spPr>
        <p:txBody>
          <a:bodyPr wrap="square" rtlCol="0">
            <a:spAutoFit/>
          </a:bodyPr>
          <a:lstStyle/>
          <a:p>
            <a:r>
              <a:rPr lang="ga-IE" sz="6000" dirty="0" smtClean="0">
                <a:latin typeface="Monotype Corsiva" panose="03010101010201010101" pitchFamily="66" charset="0"/>
              </a:rPr>
              <a:t>An féidir leat </a:t>
            </a:r>
            <a:br>
              <a:rPr lang="ga-IE" sz="6000" dirty="0" smtClean="0">
                <a:latin typeface="Monotype Corsiva" panose="03010101010201010101" pitchFamily="66" charset="0"/>
              </a:rPr>
            </a:br>
            <a:r>
              <a:rPr lang="ga-IE" sz="6000" dirty="0" smtClean="0">
                <a:latin typeface="Monotype Corsiva" panose="03010101010201010101" pitchFamily="66" charset="0"/>
              </a:rPr>
              <a:t>aon fhoinsí solais eile a ainmniú?</a:t>
            </a:r>
            <a:endParaRPr lang="ga-IE" sz="6000" dirty="0">
              <a:latin typeface="Monotype Corsiva" panose="03010101010201010101" pitchFamily="66" charset="0"/>
            </a:endParaRPr>
          </a:p>
        </p:txBody>
      </p:sp>
    </p:spTree>
    <p:extLst>
      <p:ext uri="{BB962C8B-B14F-4D97-AF65-F5344CB8AC3E}">
        <p14:creationId xmlns:p14="http://schemas.microsoft.com/office/powerpoint/2010/main" val="25493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6287" y="842607"/>
            <a:ext cx="1875063" cy="1875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3435" y="2433310"/>
            <a:ext cx="1875063" cy="1875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53341" y="2433310"/>
            <a:ext cx="1875063" cy="1875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48646" y="865824"/>
            <a:ext cx="1875063" cy="1875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000" y="4212000"/>
            <a:ext cx="779680" cy="461665"/>
          </a:xfrm>
          <a:prstGeom prst="rect">
            <a:avLst/>
          </a:prstGeom>
          <a:noFill/>
        </p:spPr>
        <p:txBody>
          <a:bodyPr wrap="square" rtlCol="0">
            <a:spAutoFit/>
          </a:bodyPr>
          <a:lstStyle/>
          <a:p>
            <a:r>
              <a:rPr lang="ga-IE" sz="2400" dirty="0" smtClean="0">
                <a:solidFill>
                  <a:schemeClr val="bg1"/>
                </a:solidFill>
                <a:latin typeface="Tw Cen MT" panose="020B0602020104020603" pitchFamily="34" charset="0"/>
              </a:rPr>
              <a:t>Tine</a:t>
            </a:r>
            <a:endParaRPr lang="ga-IE" sz="2400" dirty="0">
              <a:solidFill>
                <a:schemeClr val="bg1"/>
              </a:solidFill>
              <a:latin typeface="Tw Cen MT" panose="020B0602020104020603" pitchFamily="34" charset="0"/>
            </a:endParaRPr>
          </a:p>
        </p:txBody>
      </p:sp>
      <p:sp>
        <p:nvSpPr>
          <p:cNvPr id="7" name="TextBox 6"/>
          <p:cNvSpPr txBox="1"/>
          <p:nvPr/>
        </p:nvSpPr>
        <p:spPr>
          <a:xfrm>
            <a:off x="3132000" y="4212000"/>
            <a:ext cx="969672" cy="461665"/>
          </a:xfrm>
          <a:prstGeom prst="rect">
            <a:avLst/>
          </a:prstGeom>
          <a:noFill/>
        </p:spPr>
        <p:txBody>
          <a:bodyPr wrap="square" rtlCol="0">
            <a:spAutoFit/>
          </a:bodyPr>
          <a:lstStyle/>
          <a:p>
            <a:r>
              <a:rPr lang="ga-IE" sz="2400" dirty="0" smtClean="0">
                <a:solidFill>
                  <a:schemeClr val="bg1"/>
                </a:solidFill>
                <a:latin typeface="Tw Cen MT" panose="020B0602020104020603" pitchFamily="34" charset="0"/>
              </a:rPr>
              <a:t>Tóirse</a:t>
            </a:r>
            <a:endParaRPr lang="ga-IE" sz="2400" dirty="0">
              <a:solidFill>
                <a:schemeClr val="bg1"/>
              </a:solidFill>
              <a:latin typeface="Tw Cen MT" panose="020B0602020104020603" pitchFamily="34" charset="0"/>
            </a:endParaRPr>
          </a:p>
        </p:txBody>
      </p:sp>
      <p:sp>
        <p:nvSpPr>
          <p:cNvPr id="9" name="TextBox 8"/>
          <p:cNvSpPr txBox="1"/>
          <p:nvPr/>
        </p:nvSpPr>
        <p:spPr>
          <a:xfrm>
            <a:off x="756000" y="2628000"/>
            <a:ext cx="1334291" cy="461665"/>
          </a:xfrm>
          <a:prstGeom prst="rect">
            <a:avLst/>
          </a:prstGeom>
          <a:noFill/>
        </p:spPr>
        <p:txBody>
          <a:bodyPr wrap="square" rtlCol="0">
            <a:spAutoFit/>
          </a:bodyPr>
          <a:lstStyle/>
          <a:p>
            <a:r>
              <a:rPr lang="ga-IE" sz="2400" dirty="0" smtClean="0">
                <a:solidFill>
                  <a:schemeClr val="bg1"/>
                </a:solidFill>
                <a:latin typeface="Tw Cen MT" panose="020B0602020104020603" pitchFamily="34" charset="0"/>
              </a:rPr>
              <a:t>Coinneal</a:t>
            </a:r>
            <a:endParaRPr lang="ga-IE" sz="2400" dirty="0">
              <a:solidFill>
                <a:schemeClr val="bg1"/>
              </a:solidFill>
              <a:latin typeface="Tw Cen MT" panose="020B0602020104020603" pitchFamily="34" charset="0"/>
            </a:endParaRPr>
          </a:p>
        </p:txBody>
      </p:sp>
      <p:sp>
        <p:nvSpPr>
          <p:cNvPr id="10" name="TextBox 9"/>
          <p:cNvSpPr txBox="1"/>
          <p:nvPr/>
        </p:nvSpPr>
        <p:spPr>
          <a:xfrm>
            <a:off x="10188001" y="2700000"/>
            <a:ext cx="1089600" cy="461665"/>
          </a:xfrm>
          <a:prstGeom prst="rect">
            <a:avLst/>
          </a:prstGeom>
          <a:noFill/>
        </p:spPr>
        <p:txBody>
          <a:bodyPr wrap="square" rtlCol="0">
            <a:spAutoFit/>
          </a:bodyPr>
          <a:lstStyle/>
          <a:p>
            <a:r>
              <a:rPr lang="ga-IE" sz="2400" dirty="0" smtClean="0">
                <a:solidFill>
                  <a:schemeClr val="bg1"/>
                </a:solidFill>
                <a:latin typeface="Tw Cen MT" panose="020B0602020104020603" pitchFamily="34" charset="0"/>
              </a:rPr>
              <a:t>Réaltaí</a:t>
            </a:r>
            <a:endParaRPr lang="ga-IE" sz="2400" dirty="0">
              <a:solidFill>
                <a:schemeClr val="bg1"/>
              </a:solidFill>
              <a:latin typeface="Tw Cen MT" panose="020B0602020104020603" pitchFamily="34" charset="0"/>
            </a:endParaRPr>
          </a:p>
        </p:txBody>
      </p:sp>
      <p:sp>
        <p:nvSpPr>
          <p:cNvPr id="11" name="Text Box 5"/>
          <p:cNvSpPr txBox="1">
            <a:spLocks noChangeArrowheads="1"/>
          </p:cNvSpPr>
          <p:nvPr/>
        </p:nvSpPr>
        <p:spPr bwMode="auto">
          <a:xfrm>
            <a:off x="1066800" y="5697878"/>
            <a:ext cx="1008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lvl="0"/>
            <a:r>
              <a:rPr lang="ga-IE" sz="2800" dirty="0" smtClean="0">
                <a:solidFill>
                  <a:schemeClr val="bg1"/>
                </a:solidFill>
                <a:latin typeface="Tw Cen MT" panose="020B0602020104020603" pitchFamily="34" charset="0"/>
              </a:rPr>
              <a:t>Foinsí solais is ea na nithe seo uile. Cuireann siad amach solas </a:t>
            </a:r>
            <a:r>
              <a:rPr lang="en-IE" sz="2800" dirty="0" smtClean="0">
                <a:solidFill>
                  <a:schemeClr val="bg1"/>
                </a:solidFill>
                <a:latin typeface="Tw Cen MT" panose="020B0602020104020603" pitchFamily="34" charset="0"/>
              </a:rPr>
              <a:t/>
            </a:r>
            <a:br>
              <a:rPr lang="en-IE" sz="2800" dirty="0" smtClean="0">
                <a:solidFill>
                  <a:schemeClr val="bg1"/>
                </a:solidFill>
                <a:latin typeface="Tw Cen MT" panose="020B0602020104020603" pitchFamily="34" charset="0"/>
              </a:rPr>
            </a:br>
            <a:r>
              <a:rPr lang="ga-IE" sz="2800" dirty="0" smtClean="0">
                <a:solidFill>
                  <a:schemeClr val="bg1"/>
                </a:solidFill>
                <a:latin typeface="Tw Cen MT" panose="020B0602020104020603" pitchFamily="34" charset="0"/>
              </a:rPr>
              <a:t>dá gcuid féin i.e. tá siad lonrach.</a:t>
            </a:r>
            <a:endParaRPr lang="ga-IE" sz="2800" dirty="0">
              <a:solidFill>
                <a:schemeClr val="bg1"/>
              </a:solidFill>
              <a:latin typeface="Tw Cen MT" panose="020B0602020104020603" pitchFamily="34" charset="0"/>
            </a:endParaRPr>
          </a:p>
        </p:txBody>
      </p:sp>
      <p:pic>
        <p:nvPicPr>
          <p:cNvPr id="4"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943064" y="677161"/>
            <a:ext cx="2205956" cy="22059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544000" y="2808000"/>
            <a:ext cx="1132515" cy="830997"/>
          </a:xfrm>
          <a:prstGeom prst="rect">
            <a:avLst/>
          </a:prstGeom>
          <a:noFill/>
        </p:spPr>
        <p:txBody>
          <a:bodyPr wrap="square" rtlCol="0">
            <a:spAutoFit/>
          </a:bodyPr>
          <a:lstStyle/>
          <a:p>
            <a:r>
              <a:rPr lang="ga-IE" sz="2400" dirty="0" smtClean="0">
                <a:solidFill>
                  <a:schemeClr val="bg1"/>
                </a:solidFill>
                <a:latin typeface="Tw Cen MT" panose="020B0602020104020603" pitchFamily="34" charset="0"/>
              </a:rPr>
              <a:t>Bolgán solais</a:t>
            </a:r>
            <a:endParaRPr lang="ga-IE" sz="24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00071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90">
                                          <p:stCondLst>
                                            <p:cond delay="0"/>
                                          </p:stCondLst>
                                        </p:cTn>
                                        <p:tgtEl>
                                          <p:spTgt spid="2050"/>
                                        </p:tgtEl>
                                      </p:cBhvr>
                                    </p:animEffect>
                                    <p:anim calcmode="lin" valueType="num">
                                      <p:cBhvr>
                                        <p:cTn id="8" dur="911"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5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5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50"/>
                                        </p:tgtEl>
                                        <p:attrNameLst>
                                          <p:attrName>ppt_y</p:attrName>
                                        </p:attrNameLst>
                                      </p:cBhvr>
                                      <p:tavLst>
                                        <p:tav tm="0" fmla="#ppt_y-sin(pi*$)/81">
                                          <p:val>
                                            <p:fltVal val="0"/>
                                          </p:val>
                                        </p:tav>
                                        <p:tav tm="100000">
                                          <p:val>
                                            <p:fltVal val="1"/>
                                          </p:val>
                                        </p:tav>
                                      </p:tavLst>
                                    </p:anim>
                                    <p:animScale>
                                      <p:cBhvr>
                                        <p:cTn id="13" dur="13">
                                          <p:stCondLst>
                                            <p:cond delay="325"/>
                                          </p:stCondLst>
                                        </p:cTn>
                                        <p:tgtEl>
                                          <p:spTgt spid="2050"/>
                                        </p:tgtEl>
                                      </p:cBhvr>
                                      <p:to x="100000" y="60000"/>
                                    </p:animScale>
                                    <p:animScale>
                                      <p:cBhvr>
                                        <p:cTn id="14" dur="83" decel="50000">
                                          <p:stCondLst>
                                            <p:cond delay="338"/>
                                          </p:stCondLst>
                                        </p:cTn>
                                        <p:tgtEl>
                                          <p:spTgt spid="2050"/>
                                        </p:tgtEl>
                                      </p:cBhvr>
                                      <p:to x="100000" y="100000"/>
                                    </p:animScale>
                                    <p:animScale>
                                      <p:cBhvr>
                                        <p:cTn id="15" dur="13">
                                          <p:stCondLst>
                                            <p:cond delay="656"/>
                                          </p:stCondLst>
                                        </p:cTn>
                                        <p:tgtEl>
                                          <p:spTgt spid="2050"/>
                                        </p:tgtEl>
                                      </p:cBhvr>
                                      <p:to x="100000" y="80000"/>
                                    </p:animScale>
                                    <p:animScale>
                                      <p:cBhvr>
                                        <p:cTn id="16" dur="83" decel="50000">
                                          <p:stCondLst>
                                            <p:cond delay="669"/>
                                          </p:stCondLst>
                                        </p:cTn>
                                        <p:tgtEl>
                                          <p:spTgt spid="2050"/>
                                        </p:tgtEl>
                                      </p:cBhvr>
                                      <p:to x="100000" y="100000"/>
                                    </p:animScale>
                                    <p:animScale>
                                      <p:cBhvr>
                                        <p:cTn id="17" dur="13">
                                          <p:stCondLst>
                                            <p:cond delay="821"/>
                                          </p:stCondLst>
                                        </p:cTn>
                                        <p:tgtEl>
                                          <p:spTgt spid="2050"/>
                                        </p:tgtEl>
                                      </p:cBhvr>
                                      <p:to x="100000" y="90000"/>
                                    </p:animScale>
                                    <p:animScale>
                                      <p:cBhvr>
                                        <p:cTn id="18" dur="83" decel="50000">
                                          <p:stCondLst>
                                            <p:cond delay="834"/>
                                          </p:stCondLst>
                                        </p:cTn>
                                        <p:tgtEl>
                                          <p:spTgt spid="2050"/>
                                        </p:tgtEl>
                                      </p:cBhvr>
                                      <p:to x="100000" y="100000"/>
                                    </p:animScale>
                                    <p:animScale>
                                      <p:cBhvr>
                                        <p:cTn id="19" dur="13">
                                          <p:stCondLst>
                                            <p:cond delay="904"/>
                                          </p:stCondLst>
                                        </p:cTn>
                                        <p:tgtEl>
                                          <p:spTgt spid="2050"/>
                                        </p:tgtEl>
                                      </p:cBhvr>
                                      <p:to x="100000" y="95000"/>
                                    </p:animScale>
                                    <p:animScale>
                                      <p:cBhvr>
                                        <p:cTn id="20" dur="83" decel="50000">
                                          <p:stCondLst>
                                            <p:cond delay="917"/>
                                          </p:stCondLst>
                                        </p:cTn>
                                        <p:tgtEl>
                                          <p:spTgt spid="2050"/>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1000"/>
                            </p:stCondLst>
                            <p:childTnLst>
                              <p:par>
                                <p:cTn id="25" presetID="26" presetClass="entr" presetSubtype="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wipe(down)">
                                      <p:cBhvr>
                                        <p:cTn id="27" dur="290">
                                          <p:stCondLst>
                                            <p:cond delay="0"/>
                                          </p:stCondLst>
                                        </p:cTn>
                                        <p:tgtEl>
                                          <p:spTgt spid="2056"/>
                                        </p:tgtEl>
                                      </p:cBhvr>
                                    </p:animEffect>
                                    <p:anim calcmode="lin" valueType="num">
                                      <p:cBhvr>
                                        <p:cTn id="28" dur="911"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056"/>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056"/>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056"/>
                                        </p:tgtEl>
                                        <p:attrNameLst>
                                          <p:attrName>ppt_y</p:attrName>
                                        </p:attrNameLst>
                                      </p:cBhvr>
                                      <p:tavLst>
                                        <p:tav tm="0" fmla="#ppt_y-sin(pi*$)/81">
                                          <p:val>
                                            <p:fltVal val="0"/>
                                          </p:val>
                                        </p:tav>
                                        <p:tav tm="100000">
                                          <p:val>
                                            <p:fltVal val="1"/>
                                          </p:val>
                                        </p:tav>
                                      </p:tavLst>
                                    </p:anim>
                                    <p:animScale>
                                      <p:cBhvr>
                                        <p:cTn id="33" dur="13">
                                          <p:stCondLst>
                                            <p:cond delay="325"/>
                                          </p:stCondLst>
                                        </p:cTn>
                                        <p:tgtEl>
                                          <p:spTgt spid="2056"/>
                                        </p:tgtEl>
                                      </p:cBhvr>
                                      <p:to x="100000" y="60000"/>
                                    </p:animScale>
                                    <p:animScale>
                                      <p:cBhvr>
                                        <p:cTn id="34" dur="83" decel="50000">
                                          <p:stCondLst>
                                            <p:cond delay="338"/>
                                          </p:stCondLst>
                                        </p:cTn>
                                        <p:tgtEl>
                                          <p:spTgt spid="2056"/>
                                        </p:tgtEl>
                                      </p:cBhvr>
                                      <p:to x="100000" y="100000"/>
                                    </p:animScale>
                                    <p:animScale>
                                      <p:cBhvr>
                                        <p:cTn id="35" dur="13">
                                          <p:stCondLst>
                                            <p:cond delay="656"/>
                                          </p:stCondLst>
                                        </p:cTn>
                                        <p:tgtEl>
                                          <p:spTgt spid="2056"/>
                                        </p:tgtEl>
                                      </p:cBhvr>
                                      <p:to x="100000" y="80000"/>
                                    </p:animScale>
                                    <p:animScale>
                                      <p:cBhvr>
                                        <p:cTn id="36" dur="83" decel="50000">
                                          <p:stCondLst>
                                            <p:cond delay="669"/>
                                          </p:stCondLst>
                                        </p:cTn>
                                        <p:tgtEl>
                                          <p:spTgt spid="2056"/>
                                        </p:tgtEl>
                                      </p:cBhvr>
                                      <p:to x="100000" y="100000"/>
                                    </p:animScale>
                                    <p:animScale>
                                      <p:cBhvr>
                                        <p:cTn id="37" dur="13">
                                          <p:stCondLst>
                                            <p:cond delay="821"/>
                                          </p:stCondLst>
                                        </p:cTn>
                                        <p:tgtEl>
                                          <p:spTgt spid="2056"/>
                                        </p:tgtEl>
                                      </p:cBhvr>
                                      <p:to x="100000" y="90000"/>
                                    </p:animScale>
                                    <p:animScale>
                                      <p:cBhvr>
                                        <p:cTn id="38" dur="83" decel="50000">
                                          <p:stCondLst>
                                            <p:cond delay="834"/>
                                          </p:stCondLst>
                                        </p:cTn>
                                        <p:tgtEl>
                                          <p:spTgt spid="2056"/>
                                        </p:tgtEl>
                                      </p:cBhvr>
                                      <p:to x="100000" y="100000"/>
                                    </p:animScale>
                                    <p:animScale>
                                      <p:cBhvr>
                                        <p:cTn id="39" dur="13">
                                          <p:stCondLst>
                                            <p:cond delay="904"/>
                                          </p:stCondLst>
                                        </p:cTn>
                                        <p:tgtEl>
                                          <p:spTgt spid="2056"/>
                                        </p:tgtEl>
                                      </p:cBhvr>
                                      <p:to x="100000" y="95000"/>
                                    </p:animScale>
                                    <p:animScale>
                                      <p:cBhvr>
                                        <p:cTn id="40" dur="83" decel="50000">
                                          <p:stCondLst>
                                            <p:cond delay="917"/>
                                          </p:stCondLst>
                                        </p:cTn>
                                        <p:tgtEl>
                                          <p:spTgt spid="2056"/>
                                        </p:tgtEl>
                                      </p:cBhvr>
                                      <p:to x="100000" y="100000"/>
                                    </p:animScale>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par>
                          <p:cTn id="44" fill="hold">
                            <p:stCondLst>
                              <p:cond delay="2000"/>
                            </p:stCondLst>
                            <p:childTnLst>
                              <p:par>
                                <p:cTn id="45" presetID="26" presetClass="entr" presetSubtype="0" fill="hold"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down)">
                                      <p:cBhvr>
                                        <p:cTn id="47" dur="290">
                                          <p:stCondLst>
                                            <p:cond delay="0"/>
                                          </p:stCondLst>
                                        </p:cTn>
                                        <p:tgtEl>
                                          <p:spTgt spid="2052"/>
                                        </p:tgtEl>
                                      </p:cBhvr>
                                    </p:animEffect>
                                    <p:anim calcmode="lin" valueType="num">
                                      <p:cBhvr>
                                        <p:cTn id="48" dur="911"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2052"/>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2052"/>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2052"/>
                                        </p:tgtEl>
                                        <p:attrNameLst>
                                          <p:attrName>ppt_y</p:attrName>
                                        </p:attrNameLst>
                                      </p:cBhvr>
                                      <p:tavLst>
                                        <p:tav tm="0" fmla="#ppt_y-sin(pi*$)/81">
                                          <p:val>
                                            <p:fltVal val="0"/>
                                          </p:val>
                                        </p:tav>
                                        <p:tav tm="100000">
                                          <p:val>
                                            <p:fltVal val="1"/>
                                          </p:val>
                                        </p:tav>
                                      </p:tavLst>
                                    </p:anim>
                                    <p:animScale>
                                      <p:cBhvr>
                                        <p:cTn id="53" dur="13">
                                          <p:stCondLst>
                                            <p:cond delay="325"/>
                                          </p:stCondLst>
                                        </p:cTn>
                                        <p:tgtEl>
                                          <p:spTgt spid="2052"/>
                                        </p:tgtEl>
                                      </p:cBhvr>
                                      <p:to x="100000" y="60000"/>
                                    </p:animScale>
                                    <p:animScale>
                                      <p:cBhvr>
                                        <p:cTn id="54" dur="83" decel="50000">
                                          <p:stCondLst>
                                            <p:cond delay="338"/>
                                          </p:stCondLst>
                                        </p:cTn>
                                        <p:tgtEl>
                                          <p:spTgt spid="2052"/>
                                        </p:tgtEl>
                                      </p:cBhvr>
                                      <p:to x="100000" y="100000"/>
                                    </p:animScale>
                                    <p:animScale>
                                      <p:cBhvr>
                                        <p:cTn id="55" dur="13">
                                          <p:stCondLst>
                                            <p:cond delay="656"/>
                                          </p:stCondLst>
                                        </p:cTn>
                                        <p:tgtEl>
                                          <p:spTgt spid="2052"/>
                                        </p:tgtEl>
                                      </p:cBhvr>
                                      <p:to x="100000" y="80000"/>
                                    </p:animScale>
                                    <p:animScale>
                                      <p:cBhvr>
                                        <p:cTn id="56" dur="83" decel="50000">
                                          <p:stCondLst>
                                            <p:cond delay="669"/>
                                          </p:stCondLst>
                                        </p:cTn>
                                        <p:tgtEl>
                                          <p:spTgt spid="2052"/>
                                        </p:tgtEl>
                                      </p:cBhvr>
                                      <p:to x="100000" y="100000"/>
                                    </p:animScale>
                                    <p:animScale>
                                      <p:cBhvr>
                                        <p:cTn id="57" dur="13">
                                          <p:stCondLst>
                                            <p:cond delay="821"/>
                                          </p:stCondLst>
                                        </p:cTn>
                                        <p:tgtEl>
                                          <p:spTgt spid="2052"/>
                                        </p:tgtEl>
                                      </p:cBhvr>
                                      <p:to x="100000" y="90000"/>
                                    </p:animScale>
                                    <p:animScale>
                                      <p:cBhvr>
                                        <p:cTn id="58" dur="83" decel="50000">
                                          <p:stCondLst>
                                            <p:cond delay="834"/>
                                          </p:stCondLst>
                                        </p:cTn>
                                        <p:tgtEl>
                                          <p:spTgt spid="2052"/>
                                        </p:tgtEl>
                                      </p:cBhvr>
                                      <p:to x="100000" y="100000"/>
                                    </p:animScale>
                                    <p:animScale>
                                      <p:cBhvr>
                                        <p:cTn id="59" dur="13">
                                          <p:stCondLst>
                                            <p:cond delay="904"/>
                                          </p:stCondLst>
                                        </p:cTn>
                                        <p:tgtEl>
                                          <p:spTgt spid="2052"/>
                                        </p:tgtEl>
                                      </p:cBhvr>
                                      <p:to x="100000" y="95000"/>
                                    </p:animScale>
                                    <p:animScale>
                                      <p:cBhvr>
                                        <p:cTn id="60" dur="83" decel="50000">
                                          <p:stCondLst>
                                            <p:cond delay="917"/>
                                          </p:stCondLst>
                                        </p:cTn>
                                        <p:tgtEl>
                                          <p:spTgt spid="2052"/>
                                        </p:tgtEl>
                                      </p:cBhvr>
                                      <p:to x="100000" y="100000"/>
                                    </p:animScale>
                                  </p:childTnLst>
                                </p:cTn>
                              </p:par>
                              <p:par>
                                <p:cTn id="61" presetID="16" presetClass="entr" presetSubtype="21"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arn(inVertical)">
                                      <p:cBhvr>
                                        <p:cTn id="63" dur="500"/>
                                        <p:tgtEl>
                                          <p:spTgt spid="7"/>
                                        </p:tgtEl>
                                      </p:cBhvr>
                                    </p:animEffect>
                                  </p:childTnLst>
                                </p:cTn>
                              </p:par>
                            </p:childTnLst>
                          </p:cTn>
                        </p:par>
                        <p:par>
                          <p:cTn id="64" fill="hold">
                            <p:stCondLst>
                              <p:cond delay="3000"/>
                            </p:stCondLst>
                            <p:childTnLst>
                              <p:par>
                                <p:cTn id="65" presetID="26" presetClass="entr" presetSubtype="0" fill="hold" nodeType="after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wipe(down)">
                                      <p:cBhvr>
                                        <p:cTn id="67" dur="290">
                                          <p:stCondLst>
                                            <p:cond delay="0"/>
                                          </p:stCondLst>
                                        </p:cTn>
                                        <p:tgtEl>
                                          <p:spTgt spid="2054"/>
                                        </p:tgtEl>
                                      </p:cBhvr>
                                    </p:animEffect>
                                    <p:anim calcmode="lin" valueType="num">
                                      <p:cBhvr>
                                        <p:cTn id="68" dur="911"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054"/>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054"/>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054"/>
                                        </p:tgtEl>
                                        <p:attrNameLst>
                                          <p:attrName>ppt_y</p:attrName>
                                        </p:attrNameLst>
                                      </p:cBhvr>
                                      <p:tavLst>
                                        <p:tav tm="0" fmla="#ppt_y-sin(pi*$)/81">
                                          <p:val>
                                            <p:fltVal val="0"/>
                                          </p:val>
                                        </p:tav>
                                        <p:tav tm="100000">
                                          <p:val>
                                            <p:fltVal val="1"/>
                                          </p:val>
                                        </p:tav>
                                      </p:tavLst>
                                    </p:anim>
                                    <p:animScale>
                                      <p:cBhvr>
                                        <p:cTn id="73" dur="13">
                                          <p:stCondLst>
                                            <p:cond delay="325"/>
                                          </p:stCondLst>
                                        </p:cTn>
                                        <p:tgtEl>
                                          <p:spTgt spid="2054"/>
                                        </p:tgtEl>
                                      </p:cBhvr>
                                      <p:to x="100000" y="60000"/>
                                    </p:animScale>
                                    <p:animScale>
                                      <p:cBhvr>
                                        <p:cTn id="74" dur="83" decel="50000">
                                          <p:stCondLst>
                                            <p:cond delay="338"/>
                                          </p:stCondLst>
                                        </p:cTn>
                                        <p:tgtEl>
                                          <p:spTgt spid="2054"/>
                                        </p:tgtEl>
                                      </p:cBhvr>
                                      <p:to x="100000" y="100000"/>
                                    </p:animScale>
                                    <p:animScale>
                                      <p:cBhvr>
                                        <p:cTn id="75" dur="13">
                                          <p:stCondLst>
                                            <p:cond delay="656"/>
                                          </p:stCondLst>
                                        </p:cTn>
                                        <p:tgtEl>
                                          <p:spTgt spid="2054"/>
                                        </p:tgtEl>
                                      </p:cBhvr>
                                      <p:to x="100000" y="80000"/>
                                    </p:animScale>
                                    <p:animScale>
                                      <p:cBhvr>
                                        <p:cTn id="76" dur="83" decel="50000">
                                          <p:stCondLst>
                                            <p:cond delay="669"/>
                                          </p:stCondLst>
                                        </p:cTn>
                                        <p:tgtEl>
                                          <p:spTgt spid="2054"/>
                                        </p:tgtEl>
                                      </p:cBhvr>
                                      <p:to x="100000" y="100000"/>
                                    </p:animScale>
                                    <p:animScale>
                                      <p:cBhvr>
                                        <p:cTn id="77" dur="13">
                                          <p:stCondLst>
                                            <p:cond delay="821"/>
                                          </p:stCondLst>
                                        </p:cTn>
                                        <p:tgtEl>
                                          <p:spTgt spid="2054"/>
                                        </p:tgtEl>
                                      </p:cBhvr>
                                      <p:to x="100000" y="90000"/>
                                    </p:animScale>
                                    <p:animScale>
                                      <p:cBhvr>
                                        <p:cTn id="78" dur="83" decel="50000">
                                          <p:stCondLst>
                                            <p:cond delay="834"/>
                                          </p:stCondLst>
                                        </p:cTn>
                                        <p:tgtEl>
                                          <p:spTgt spid="2054"/>
                                        </p:tgtEl>
                                      </p:cBhvr>
                                      <p:to x="100000" y="100000"/>
                                    </p:animScale>
                                    <p:animScale>
                                      <p:cBhvr>
                                        <p:cTn id="79" dur="13">
                                          <p:stCondLst>
                                            <p:cond delay="904"/>
                                          </p:stCondLst>
                                        </p:cTn>
                                        <p:tgtEl>
                                          <p:spTgt spid="2054"/>
                                        </p:tgtEl>
                                      </p:cBhvr>
                                      <p:to x="100000" y="95000"/>
                                    </p:animScale>
                                    <p:animScale>
                                      <p:cBhvr>
                                        <p:cTn id="80" dur="83" decel="50000">
                                          <p:stCondLst>
                                            <p:cond delay="917"/>
                                          </p:stCondLst>
                                        </p:cTn>
                                        <p:tgtEl>
                                          <p:spTgt spid="2054"/>
                                        </p:tgtEl>
                                      </p:cBhvr>
                                      <p:to x="100000" y="100000"/>
                                    </p:animScale>
                                  </p:childTnLst>
                                </p:cTn>
                              </p:par>
                              <p:par>
                                <p:cTn id="81" presetID="16" presetClass="entr" presetSubtype="21"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barn(inVertical)">
                                      <p:cBhvr>
                                        <p:cTn id="83" dur="500"/>
                                        <p:tgtEl>
                                          <p:spTgt spid="6"/>
                                        </p:tgtEl>
                                      </p:cBhvr>
                                    </p:animEffect>
                                  </p:childTnLst>
                                </p:cTn>
                              </p:par>
                            </p:childTnLst>
                          </p:cTn>
                        </p:par>
                        <p:par>
                          <p:cTn id="84" fill="hold">
                            <p:stCondLst>
                              <p:cond delay="4000"/>
                            </p:stCondLst>
                            <p:childTnLst>
                              <p:par>
                                <p:cTn id="85" presetID="26" presetClass="entr" presetSubtype="0"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290">
                                          <p:stCondLst>
                                            <p:cond delay="0"/>
                                          </p:stCondLst>
                                        </p:cTn>
                                        <p:tgtEl>
                                          <p:spTgt spid="4"/>
                                        </p:tgtEl>
                                      </p:cBhvr>
                                    </p:animEffect>
                                    <p:anim calcmode="lin" valueType="num">
                                      <p:cBhvr>
                                        <p:cTn id="8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93" dur="13">
                                          <p:stCondLst>
                                            <p:cond delay="325"/>
                                          </p:stCondLst>
                                        </p:cTn>
                                        <p:tgtEl>
                                          <p:spTgt spid="4"/>
                                        </p:tgtEl>
                                      </p:cBhvr>
                                      <p:to x="100000" y="60000"/>
                                    </p:animScale>
                                    <p:animScale>
                                      <p:cBhvr>
                                        <p:cTn id="94" dur="83" decel="50000">
                                          <p:stCondLst>
                                            <p:cond delay="338"/>
                                          </p:stCondLst>
                                        </p:cTn>
                                        <p:tgtEl>
                                          <p:spTgt spid="4"/>
                                        </p:tgtEl>
                                      </p:cBhvr>
                                      <p:to x="100000" y="100000"/>
                                    </p:animScale>
                                    <p:animScale>
                                      <p:cBhvr>
                                        <p:cTn id="95" dur="13">
                                          <p:stCondLst>
                                            <p:cond delay="656"/>
                                          </p:stCondLst>
                                        </p:cTn>
                                        <p:tgtEl>
                                          <p:spTgt spid="4"/>
                                        </p:tgtEl>
                                      </p:cBhvr>
                                      <p:to x="100000" y="80000"/>
                                    </p:animScale>
                                    <p:animScale>
                                      <p:cBhvr>
                                        <p:cTn id="96" dur="83" decel="50000">
                                          <p:stCondLst>
                                            <p:cond delay="669"/>
                                          </p:stCondLst>
                                        </p:cTn>
                                        <p:tgtEl>
                                          <p:spTgt spid="4"/>
                                        </p:tgtEl>
                                      </p:cBhvr>
                                      <p:to x="100000" y="100000"/>
                                    </p:animScale>
                                    <p:animScale>
                                      <p:cBhvr>
                                        <p:cTn id="97" dur="13">
                                          <p:stCondLst>
                                            <p:cond delay="821"/>
                                          </p:stCondLst>
                                        </p:cTn>
                                        <p:tgtEl>
                                          <p:spTgt spid="4"/>
                                        </p:tgtEl>
                                      </p:cBhvr>
                                      <p:to x="100000" y="90000"/>
                                    </p:animScale>
                                    <p:animScale>
                                      <p:cBhvr>
                                        <p:cTn id="98" dur="83" decel="50000">
                                          <p:stCondLst>
                                            <p:cond delay="834"/>
                                          </p:stCondLst>
                                        </p:cTn>
                                        <p:tgtEl>
                                          <p:spTgt spid="4"/>
                                        </p:tgtEl>
                                      </p:cBhvr>
                                      <p:to x="100000" y="100000"/>
                                    </p:animScale>
                                    <p:animScale>
                                      <p:cBhvr>
                                        <p:cTn id="99" dur="13">
                                          <p:stCondLst>
                                            <p:cond delay="904"/>
                                          </p:stCondLst>
                                        </p:cTn>
                                        <p:tgtEl>
                                          <p:spTgt spid="4"/>
                                        </p:tgtEl>
                                      </p:cBhvr>
                                      <p:to x="100000" y="95000"/>
                                    </p:animScale>
                                    <p:animScale>
                                      <p:cBhvr>
                                        <p:cTn id="100" dur="83" decel="50000">
                                          <p:stCondLst>
                                            <p:cond delay="917"/>
                                          </p:stCondLst>
                                        </p:cTn>
                                        <p:tgtEl>
                                          <p:spTgt spid="4"/>
                                        </p:tgtEl>
                                      </p:cBhvr>
                                      <p:to x="100000" y="100000"/>
                                    </p:animScale>
                                  </p:childTnLst>
                                </p:cTn>
                              </p:par>
                              <p:par>
                                <p:cTn id="101" presetID="16" presetClass="entr" presetSubtype="21"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barn(inVertical)">
                                      <p:cBhvr>
                                        <p:cTn id="103" dur="500"/>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additive="base">
                                        <p:cTn id="108" dur="500" fill="hold"/>
                                        <p:tgtEl>
                                          <p:spTgt spid="11"/>
                                        </p:tgtEl>
                                        <p:attrNameLst>
                                          <p:attrName>ppt_x</p:attrName>
                                        </p:attrNameLst>
                                      </p:cBhvr>
                                      <p:tavLst>
                                        <p:tav tm="0">
                                          <p:val>
                                            <p:strVal val="1+#ppt_w/2"/>
                                          </p:val>
                                        </p:tav>
                                        <p:tav tm="100000">
                                          <p:val>
                                            <p:strVal val="#ppt_x"/>
                                          </p:val>
                                        </p:tav>
                                      </p:tavLst>
                                    </p:anim>
                                    <p:anim calcmode="lin" valueType="num">
                                      <p:cBhvr additive="base">
                                        <p:cTn id="10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autoUpdateAnimBg="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65866" y="5717748"/>
            <a:ext cx="83606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An bhfuil an liathróid</a:t>
            </a:r>
            <a:r>
              <a:rPr lang="en-IE" altLang="en-US" sz="2800" dirty="0" smtClean="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seo thuas lonrach nó neamhlonrach?</a:t>
            </a:r>
            <a:endParaRPr lang="ga-IE" altLang="en-US" sz="2800" dirty="0">
              <a:solidFill>
                <a:schemeClr val="bg1"/>
              </a:solidFill>
              <a:latin typeface="Tw Cen MT" panose="020B0602020104020603" pitchFamily="34" charset="0"/>
            </a:endParaRPr>
          </a:p>
        </p:txBody>
      </p:sp>
      <p:sp>
        <p:nvSpPr>
          <p:cNvPr id="24" name="Text Box 4"/>
          <p:cNvSpPr txBox="1">
            <a:spLocks noChangeArrowheads="1"/>
          </p:cNvSpPr>
          <p:nvPr/>
        </p:nvSpPr>
        <p:spPr bwMode="auto">
          <a:xfrm>
            <a:off x="495736" y="139857"/>
            <a:ext cx="110086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Formhór na rudaí a fheicimid, is rudaí neamhlonracha iad. Ní chuireann siad amach solas. Ní féidir rud neamhlonrach a fheiceáil sa dorchadas mar nach dtagann aon solas uaidh. </a:t>
            </a:r>
            <a:endParaRPr lang="ga-IE" altLang="en-US" sz="2800" dirty="0">
              <a:solidFill>
                <a:schemeClr val="bg1"/>
              </a:solidFill>
              <a:latin typeface="Tw Cen MT" panose="020B0602020104020603" pitchFamily="34" charset="0"/>
            </a:endParaRPr>
          </a:p>
        </p:txBody>
      </p:sp>
      <p:sp>
        <p:nvSpPr>
          <p:cNvPr id="13" name="Text Box 4"/>
          <p:cNvSpPr txBox="1">
            <a:spLocks noChangeArrowheads="1"/>
          </p:cNvSpPr>
          <p:nvPr/>
        </p:nvSpPr>
        <p:spPr bwMode="auto">
          <a:xfrm>
            <a:off x="495736" y="5717748"/>
            <a:ext cx="62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Ní fhéadfá mar ní thagann solas uaithi. </a:t>
            </a:r>
            <a:endParaRPr lang="ga-IE" altLang="en-US" sz="2800" dirty="0">
              <a:solidFill>
                <a:schemeClr val="bg1"/>
              </a:solidFill>
              <a:latin typeface="Tw Cen MT" panose="020B0602020104020603"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731" y="1777777"/>
            <a:ext cx="1371600" cy="1371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24731" y="3496906"/>
            <a:ext cx="1371600" cy="1371600"/>
          </a:xfrm>
          <a:prstGeom prst="rect">
            <a:avLst/>
          </a:prstGeom>
        </p:spPr>
      </p:pic>
      <p:sp>
        <p:nvSpPr>
          <p:cNvPr id="17" name="Text Box 4"/>
          <p:cNvSpPr txBox="1">
            <a:spLocks noChangeArrowheads="1"/>
          </p:cNvSpPr>
          <p:nvPr/>
        </p:nvSpPr>
        <p:spPr bwMode="auto">
          <a:xfrm>
            <a:off x="315616" y="5717748"/>
            <a:ext cx="11566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Tá an liathróid neamhlonrach. An bhféadfá í a fheiceáil gan solas an tóirse?</a:t>
            </a:r>
            <a:endParaRPr lang="ga-IE" altLang="en-US" sz="2800" dirty="0">
              <a:solidFill>
                <a:schemeClr val="bg1"/>
              </a:solidFill>
              <a:latin typeface="Tw Cen MT" panose="020B0602020104020603" pitchFamily="34" charset="0"/>
            </a:endParaRPr>
          </a:p>
        </p:txBody>
      </p:sp>
      <p:sp>
        <p:nvSpPr>
          <p:cNvPr id="23" name="Text Box 4"/>
          <p:cNvSpPr txBox="1">
            <a:spLocks noChangeArrowheads="1"/>
          </p:cNvSpPr>
          <p:nvPr/>
        </p:nvSpPr>
        <p:spPr bwMode="auto">
          <a:xfrm>
            <a:off x="414227" y="5502304"/>
            <a:ext cx="11368895" cy="954107"/>
          </a:xfrm>
          <a:prstGeom prst="rect">
            <a:avLst/>
          </a:prstGeom>
          <a:solidFill>
            <a:srgbClr val="FF0000"/>
          </a:solidFill>
          <a:ln>
            <a:no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Is féidir </a:t>
            </a:r>
            <a:r>
              <a:rPr lang="en-IE" altLang="en-US" sz="2800" dirty="0" smtClean="0">
                <a:solidFill>
                  <a:schemeClr val="bg1"/>
                </a:solidFill>
                <a:latin typeface="Tw Cen MT" panose="020B0602020104020603" pitchFamily="34" charset="0"/>
              </a:rPr>
              <a:t>an </a:t>
            </a:r>
            <a:r>
              <a:rPr lang="ga-IE" altLang="en-US" sz="2800" dirty="0" smtClean="0">
                <a:solidFill>
                  <a:schemeClr val="bg1"/>
                </a:solidFill>
                <a:latin typeface="Tw Cen MT" panose="020B0602020104020603" pitchFamily="34" charset="0"/>
              </a:rPr>
              <a:t>liathróid </a:t>
            </a:r>
            <a:r>
              <a:rPr lang="ga-IE" altLang="en-US" sz="2800" dirty="0" smtClean="0">
                <a:solidFill>
                  <a:schemeClr val="bg1"/>
                </a:solidFill>
                <a:latin typeface="Tw Cen MT" panose="020B0602020104020603" pitchFamily="34" charset="0"/>
              </a:rPr>
              <a:t>a fheiceáil nuair atá an tóirse ar siúl mar go bpreabann solas an tóirse di.</a:t>
            </a:r>
            <a:endParaRPr lang="ga-IE" altLang="en-US"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39711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0-#ppt_w/2"/>
                                          </p:val>
                                        </p:tav>
                                        <p:tav tm="100000">
                                          <p:val>
                                            <p:strVal val="#ppt_x"/>
                                          </p:val>
                                        </p:tav>
                                      </p:tavLst>
                                    </p:anim>
                                    <p:anim calcmode="lin" valueType="num">
                                      <p:cBhvr additive="base">
                                        <p:cTn id="20"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148"/>
                                        </p:tgtEl>
                                        <p:attrNameLst>
                                          <p:attrName>style.visibility</p:attrName>
                                        </p:attrNameLst>
                                      </p:cBhvr>
                                      <p:to>
                                        <p:strVal val="hidden"/>
                                      </p:to>
                                    </p:set>
                                  </p:childTnLst>
                                </p:cTn>
                              </p:par>
                            </p:childTnLst>
                          </p:cTn>
                        </p:par>
                        <p:par>
                          <p:cTn id="25" fill="hold">
                            <p:stCondLst>
                              <p:cond delay="0"/>
                            </p:stCondLst>
                            <p:childTnLst>
                              <p:par>
                                <p:cTn id="26" presetID="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par>
                          <p:cTn id="47" fill="hold">
                            <p:stCondLst>
                              <p:cond delay="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8" grpId="1"/>
      <p:bldP spid="24" grpId="0" autoUpdateAnimBg="0"/>
      <p:bldP spid="13" grpId="0" autoUpdateAnimBg="0"/>
      <p:bldP spid="13" grpId="1"/>
      <p:bldP spid="17" grpId="0" autoUpdateAnimBg="0"/>
      <p:bldP spid="17" grpId="1"/>
      <p:bldP spid="2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7" y="1275116"/>
            <a:ext cx="2164660" cy="2135797"/>
          </a:xfrm>
          <a:prstGeom prst="ellipse">
            <a:avLst/>
          </a:prstGeom>
          <a:ln>
            <a:noFill/>
          </a:ln>
          <a:effectLst>
            <a:softEdge rad="112500"/>
          </a:effectLst>
        </p:spPr>
      </p:pic>
      <p:grpSp>
        <p:nvGrpSpPr>
          <p:cNvPr id="8" name="Group 29"/>
          <p:cNvGrpSpPr>
            <a:grpSpLocks/>
          </p:cNvGrpSpPr>
          <p:nvPr/>
        </p:nvGrpSpPr>
        <p:grpSpPr bwMode="auto">
          <a:xfrm>
            <a:off x="2099932" y="2893484"/>
            <a:ext cx="3304438" cy="874946"/>
            <a:chOff x="1429" y="2691"/>
            <a:chExt cx="1960" cy="434"/>
          </a:xfrm>
          <a:solidFill>
            <a:srgbClr val="FFFF00"/>
          </a:solidFill>
        </p:grpSpPr>
        <p:sp>
          <p:nvSpPr>
            <p:cNvPr id="9" name="AutoShape 26"/>
            <p:cNvSpPr>
              <a:spLocks noChangeArrowheads="1"/>
            </p:cNvSpPr>
            <p:nvPr/>
          </p:nvSpPr>
          <p:spPr bwMode="auto">
            <a:xfrm rot="1468677">
              <a:off x="1525" y="2691"/>
              <a:ext cx="1199" cy="434"/>
            </a:xfrm>
            <a:prstGeom prst="rightArrow">
              <a:avLst>
                <a:gd name="adj1" fmla="val 0"/>
                <a:gd name="adj2" fmla="val 41274"/>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sp>
          <p:nvSpPr>
            <p:cNvPr id="10" name="Rectangle 27"/>
            <p:cNvSpPr>
              <a:spLocks noChangeArrowheads="1"/>
            </p:cNvSpPr>
            <p:nvPr/>
          </p:nvSpPr>
          <p:spPr bwMode="auto">
            <a:xfrm rot="1468677">
              <a:off x="1429" y="3017"/>
              <a:ext cx="1960" cy="6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grpSp>
      <p:grpSp>
        <p:nvGrpSpPr>
          <p:cNvPr id="19" name="Group 30"/>
          <p:cNvGrpSpPr>
            <a:grpSpLocks/>
          </p:cNvGrpSpPr>
          <p:nvPr/>
        </p:nvGrpSpPr>
        <p:grpSpPr bwMode="auto">
          <a:xfrm rot="17710178">
            <a:off x="6931050" y="3239425"/>
            <a:ext cx="2994025" cy="722313"/>
            <a:chOff x="1296" y="2691"/>
            <a:chExt cx="1681" cy="434"/>
          </a:xfrm>
          <a:solidFill>
            <a:srgbClr val="FFFF00"/>
          </a:solidFill>
        </p:grpSpPr>
        <p:sp>
          <p:nvSpPr>
            <p:cNvPr id="20" name="AutoShape 31"/>
            <p:cNvSpPr>
              <a:spLocks noChangeArrowheads="1"/>
            </p:cNvSpPr>
            <p:nvPr/>
          </p:nvSpPr>
          <p:spPr bwMode="auto">
            <a:xfrm rot="1913516">
              <a:off x="1348" y="2691"/>
              <a:ext cx="1199" cy="434"/>
            </a:xfrm>
            <a:prstGeom prst="rightArrow">
              <a:avLst>
                <a:gd name="adj1" fmla="val 0"/>
                <a:gd name="adj2" fmla="val 41274"/>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sp>
          <p:nvSpPr>
            <p:cNvPr id="21" name="Rectangle 32"/>
            <p:cNvSpPr>
              <a:spLocks noChangeArrowheads="1"/>
            </p:cNvSpPr>
            <p:nvPr/>
          </p:nvSpPr>
          <p:spPr bwMode="auto">
            <a:xfrm rot="1913516">
              <a:off x="1296" y="2984"/>
              <a:ext cx="1681" cy="6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3313" y="1611723"/>
            <a:ext cx="1820231" cy="1719107"/>
          </a:xfrm>
          <a:prstGeom prst="ellipse">
            <a:avLst/>
          </a:prstGeom>
          <a:ln>
            <a:noFill/>
          </a:ln>
          <a:effectLst>
            <a:softEdge rad="112500"/>
          </a:effectLst>
        </p:spPr>
      </p:pic>
      <p:sp>
        <p:nvSpPr>
          <p:cNvPr id="13" name="Text Box 4"/>
          <p:cNvSpPr txBox="1">
            <a:spLocks noChangeArrowheads="1"/>
          </p:cNvSpPr>
          <p:nvPr/>
        </p:nvSpPr>
        <p:spPr bwMode="auto">
          <a:xfrm>
            <a:off x="478859" y="294554"/>
            <a:ext cx="11566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GB" altLang="en-US" sz="2800" dirty="0" smtClean="0">
                <a:solidFill>
                  <a:schemeClr val="bg1"/>
                </a:solidFill>
                <a:latin typeface="Tw Cen MT" panose="020B0602020104020603" pitchFamily="34" charset="0"/>
              </a:rPr>
              <a:t>Is féidir an liathróid a fheiceáil i rith an lae mar go bpreabann solas an lae di. </a:t>
            </a:r>
            <a:endParaRPr lang="en-GB" altLang="en-US" sz="2800" dirty="0">
              <a:solidFill>
                <a:schemeClr val="bg1"/>
              </a:solidFill>
              <a:latin typeface="Tw Cen MT" panose="020B0602020104020603" pitchFamily="34" charset="0"/>
            </a:endParaRPr>
          </a:p>
        </p:txBody>
      </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10017" y="3985495"/>
            <a:ext cx="1371600" cy="1371600"/>
          </a:xfrm>
          <a:prstGeom prst="rect">
            <a:avLst/>
          </a:prstGeom>
        </p:spPr>
      </p:pic>
      <p:sp>
        <p:nvSpPr>
          <p:cNvPr id="15" name="Text Box 4"/>
          <p:cNvSpPr txBox="1">
            <a:spLocks noChangeArrowheads="1"/>
          </p:cNvSpPr>
          <p:nvPr/>
        </p:nvSpPr>
        <p:spPr bwMode="auto">
          <a:xfrm>
            <a:off x="1081772" y="5202676"/>
            <a:ext cx="96216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Feicimid rudaí neamhlonracha nuair a </a:t>
            </a:r>
            <a:r>
              <a:rPr lang="ga-IE" altLang="en-US" sz="2800" dirty="0" err="1" smtClean="0">
                <a:solidFill>
                  <a:schemeClr val="bg1"/>
                </a:solidFill>
                <a:latin typeface="Tw Cen MT" panose="020B0602020104020603" pitchFamily="34" charset="0"/>
              </a:rPr>
              <a:t>phreabann</a:t>
            </a:r>
            <a:r>
              <a:rPr lang="ga-IE" altLang="en-US" sz="2800" dirty="0" smtClean="0">
                <a:solidFill>
                  <a:schemeClr val="bg1"/>
                </a:solidFill>
                <a:latin typeface="Tw Cen MT" panose="020B0602020104020603" pitchFamily="34" charset="0"/>
              </a:rPr>
              <a:t> solas díobh agus nuair a </a:t>
            </a:r>
            <a:r>
              <a:rPr lang="ga-IE" altLang="en-US" sz="2800" dirty="0" err="1" smtClean="0">
                <a:solidFill>
                  <a:schemeClr val="bg1"/>
                </a:solidFill>
                <a:latin typeface="Tw Cen MT" panose="020B0602020104020603" pitchFamily="34" charset="0"/>
              </a:rPr>
              <a:t>shroicheann</a:t>
            </a:r>
            <a:r>
              <a:rPr lang="ga-IE" altLang="en-US" sz="2800" dirty="0" smtClean="0">
                <a:solidFill>
                  <a:schemeClr val="bg1"/>
                </a:solidFill>
                <a:latin typeface="Tw Cen MT" panose="020B0602020104020603" pitchFamily="34" charset="0"/>
              </a:rPr>
              <a:t> cuid den solas sin ár súile. </a:t>
            </a:r>
            <a:r>
              <a:rPr lang="en-GB" altLang="en-US" sz="2800" b="1" dirty="0" smtClean="0">
                <a:solidFill>
                  <a:schemeClr val="bg1"/>
                </a:solidFill>
                <a:latin typeface="Tw Cen MT" panose="020B0602020104020603" pitchFamily="34" charset="0"/>
              </a:rPr>
              <a:t>FRITHCHAITHEAMH</a:t>
            </a:r>
            <a:r>
              <a:rPr lang="en-GB" altLang="en-US" sz="2800" dirty="0" smtClean="0">
                <a:solidFill>
                  <a:schemeClr val="bg1"/>
                </a:solidFill>
                <a:latin typeface="Tw Cen MT" panose="020B0602020104020603" pitchFamily="34" charset="0"/>
              </a:rPr>
              <a:t> a </a:t>
            </a:r>
            <a:r>
              <a:rPr lang="ga-IE" altLang="en-US" sz="2800" dirty="0" smtClean="0">
                <a:solidFill>
                  <a:schemeClr val="bg1"/>
                </a:solidFill>
                <a:latin typeface="Tw Cen MT" panose="020B0602020104020603" pitchFamily="34" charset="0"/>
              </a:rPr>
              <a:t>thugtar ar an bpreabadh solais sin</a:t>
            </a:r>
            <a:r>
              <a:rPr lang="en-GB" altLang="en-US" sz="2800" dirty="0" smtClean="0">
                <a:solidFill>
                  <a:schemeClr val="bg1"/>
                </a:solidFill>
                <a:latin typeface="Tw Cen MT" panose="020B0602020104020603" pitchFamily="34" charset="0"/>
              </a:rPr>
              <a:t>.</a:t>
            </a:r>
            <a:endParaRPr lang="en-GB" altLang="en-US" sz="2800" dirty="0">
              <a:solidFill>
                <a:schemeClr val="bg1"/>
              </a:solidFill>
              <a:latin typeface="Tw Cen MT" panose="020B0602020104020603" pitchFamily="34" charset="0"/>
            </a:endParaRPr>
          </a:p>
        </p:txBody>
      </p:sp>
      <p:sp>
        <p:nvSpPr>
          <p:cNvPr id="16" name="TextBox 15"/>
          <p:cNvSpPr txBox="1"/>
          <p:nvPr/>
        </p:nvSpPr>
        <p:spPr>
          <a:xfrm rot="19631799">
            <a:off x="7278943" y="2989429"/>
            <a:ext cx="1582515" cy="369332"/>
          </a:xfrm>
          <a:prstGeom prst="rect">
            <a:avLst/>
          </a:prstGeom>
          <a:solidFill>
            <a:schemeClr val="bg1"/>
          </a:solidFill>
        </p:spPr>
        <p:txBody>
          <a:bodyPr wrap="square" rtlCol="0">
            <a:spAutoFit/>
          </a:bodyPr>
          <a:lstStyle/>
          <a:p>
            <a:r>
              <a:rPr lang="en-IE" dirty="0" smtClean="0">
                <a:latin typeface="Tw Cen MT" panose="020B0602020104020603" pitchFamily="34" charset="0"/>
              </a:rPr>
              <a:t>frithchaitheamh</a:t>
            </a:r>
            <a:endParaRPr lang="en-IE" dirty="0">
              <a:latin typeface="Tw Cen MT" panose="020B0602020104020603" pitchFamily="34" charset="0"/>
            </a:endParaRPr>
          </a:p>
        </p:txBody>
      </p:sp>
    </p:spTree>
    <p:extLst>
      <p:ext uri="{BB962C8B-B14F-4D97-AF65-F5344CB8AC3E}">
        <p14:creationId xmlns:p14="http://schemas.microsoft.com/office/powerpoint/2010/main" val="2096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20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968353" y="300335"/>
            <a:ext cx="8280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GB" altLang="en-US" sz="2800" dirty="0" smtClean="0">
                <a:solidFill>
                  <a:schemeClr val="bg1"/>
                </a:solidFill>
                <a:latin typeface="Tw Cen MT" panose="020B0602020104020603" pitchFamily="34" charset="0"/>
              </a:rPr>
              <a:t>Tá dhá chineál ruda ann is féidir linn a </a:t>
            </a:r>
            <a:r>
              <a:rPr lang="ga-IE" altLang="en-US" sz="2800" dirty="0" smtClean="0">
                <a:solidFill>
                  <a:schemeClr val="bg1"/>
                </a:solidFill>
                <a:latin typeface="Tw Cen MT" panose="020B0602020104020603" pitchFamily="34" charset="0"/>
              </a:rPr>
              <a:t>fheiceáil</a:t>
            </a:r>
            <a:r>
              <a:rPr lang="en-GB" altLang="en-US" sz="2800" dirty="0" smtClean="0">
                <a:solidFill>
                  <a:schemeClr val="bg1"/>
                </a:solidFill>
                <a:latin typeface="Tw Cen MT" panose="020B0602020104020603" pitchFamily="34" charset="0"/>
              </a:rPr>
              <a:t>, mar sin: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353" y="4323512"/>
            <a:ext cx="1121530" cy="1106576"/>
          </a:xfrm>
          <a:prstGeom prst="ellipse">
            <a:avLst/>
          </a:prstGeom>
          <a:ln>
            <a:noFill/>
          </a:ln>
          <a:effectLst>
            <a:softEdge rad="112500"/>
          </a:effectLst>
        </p:spPr>
      </p:pic>
      <p:grpSp>
        <p:nvGrpSpPr>
          <p:cNvPr id="14" name="Group 29"/>
          <p:cNvGrpSpPr>
            <a:grpSpLocks/>
          </p:cNvGrpSpPr>
          <p:nvPr/>
        </p:nvGrpSpPr>
        <p:grpSpPr bwMode="auto">
          <a:xfrm>
            <a:off x="3154276" y="4953000"/>
            <a:ext cx="1575481" cy="533400"/>
            <a:chOff x="1255" y="2711"/>
            <a:chExt cx="1681" cy="434"/>
          </a:xfrm>
          <a:solidFill>
            <a:srgbClr val="FFFF00"/>
          </a:solidFill>
        </p:grpSpPr>
        <p:sp>
          <p:nvSpPr>
            <p:cNvPr id="15" name="AutoShape 26"/>
            <p:cNvSpPr>
              <a:spLocks noChangeArrowheads="1"/>
            </p:cNvSpPr>
            <p:nvPr/>
          </p:nvSpPr>
          <p:spPr bwMode="auto">
            <a:xfrm rot="1913516">
              <a:off x="1307" y="2711"/>
              <a:ext cx="1199" cy="434"/>
            </a:xfrm>
            <a:prstGeom prst="rightArrow">
              <a:avLst>
                <a:gd name="adj1" fmla="val 0"/>
                <a:gd name="adj2" fmla="val 41274"/>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sp>
          <p:nvSpPr>
            <p:cNvPr id="17" name="Rectangle 27"/>
            <p:cNvSpPr>
              <a:spLocks noChangeArrowheads="1"/>
            </p:cNvSpPr>
            <p:nvPr/>
          </p:nvSpPr>
          <p:spPr bwMode="auto">
            <a:xfrm rot="1913516">
              <a:off x="1255" y="3004"/>
              <a:ext cx="1681" cy="6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067" y="5181800"/>
            <a:ext cx="1454966" cy="1454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3" name="Group 30"/>
          <p:cNvGrpSpPr>
            <a:grpSpLocks/>
          </p:cNvGrpSpPr>
          <p:nvPr/>
        </p:nvGrpSpPr>
        <p:grpSpPr bwMode="auto">
          <a:xfrm rot="18292136">
            <a:off x="6153716" y="4982997"/>
            <a:ext cx="1646830" cy="565578"/>
            <a:chOff x="1255" y="2711"/>
            <a:chExt cx="1681" cy="434"/>
          </a:xfrm>
          <a:solidFill>
            <a:srgbClr val="FFFF00"/>
          </a:solidFill>
        </p:grpSpPr>
        <p:sp>
          <p:nvSpPr>
            <p:cNvPr id="24" name="AutoShape 31"/>
            <p:cNvSpPr>
              <a:spLocks noChangeArrowheads="1"/>
            </p:cNvSpPr>
            <p:nvPr/>
          </p:nvSpPr>
          <p:spPr bwMode="auto">
            <a:xfrm rot="1913516">
              <a:off x="1307" y="2711"/>
              <a:ext cx="1199" cy="434"/>
            </a:xfrm>
            <a:prstGeom prst="rightArrow">
              <a:avLst>
                <a:gd name="adj1" fmla="val 0"/>
                <a:gd name="adj2" fmla="val 41274"/>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sp>
          <p:nvSpPr>
            <p:cNvPr id="25" name="Rectangle 32"/>
            <p:cNvSpPr>
              <a:spLocks noChangeArrowheads="1"/>
            </p:cNvSpPr>
            <p:nvPr/>
          </p:nvSpPr>
          <p:spPr bwMode="auto">
            <a:xfrm rot="1913516">
              <a:off x="1255" y="3004"/>
              <a:ext cx="1681" cy="6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Comic Sans MS" panose="030F0702030302020204" pitchFamily="66" charset="0"/>
                </a:defRPr>
              </a:lvl1pPr>
              <a:lvl2pPr marL="742950" indent="-285750">
                <a:defRPr sz="2800">
                  <a:solidFill>
                    <a:schemeClr val="bg1"/>
                  </a:solidFill>
                  <a:latin typeface="Comic Sans MS" panose="030F0702030302020204" pitchFamily="66" charset="0"/>
                </a:defRPr>
              </a:lvl2pPr>
              <a:lvl3pPr marL="1143000" indent="-228600">
                <a:defRPr sz="2800">
                  <a:solidFill>
                    <a:schemeClr val="bg1"/>
                  </a:solidFill>
                  <a:latin typeface="Comic Sans MS" panose="030F0702030302020204" pitchFamily="66" charset="0"/>
                </a:defRPr>
              </a:lvl3pPr>
              <a:lvl4pPr marL="1600200" indent="-228600">
                <a:defRPr sz="2800">
                  <a:solidFill>
                    <a:schemeClr val="bg1"/>
                  </a:solidFill>
                  <a:latin typeface="Comic Sans MS" panose="030F0702030302020204" pitchFamily="66" charset="0"/>
                </a:defRPr>
              </a:lvl4pPr>
              <a:lvl5pPr marL="2057400" indent="-228600">
                <a:defRPr sz="2800">
                  <a:solidFill>
                    <a:schemeClr val="bg1"/>
                  </a:solidFill>
                  <a:latin typeface="Comic Sans MS" panose="030F0702030302020204" pitchFamily="66" charset="0"/>
                </a:defRPr>
              </a:lvl5pPr>
              <a:lvl6pPr marL="2514600" indent="-228600" eaLnBrk="0" fontAlgn="base" hangingPunct="0">
                <a:spcBef>
                  <a:spcPct val="0"/>
                </a:spcBef>
                <a:spcAft>
                  <a:spcPct val="0"/>
                </a:spcAft>
                <a:defRPr sz="2800">
                  <a:solidFill>
                    <a:schemeClr val="bg1"/>
                  </a:solidFill>
                  <a:latin typeface="Comic Sans MS" panose="030F0702030302020204" pitchFamily="66" charset="0"/>
                </a:defRPr>
              </a:lvl6pPr>
              <a:lvl7pPr marL="2971800" indent="-228600" eaLnBrk="0" fontAlgn="base" hangingPunct="0">
                <a:spcBef>
                  <a:spcPct val="0"/>
                </a:spcBef>
                <a:spcAft>
                  <a:spcPct val="0"/>
                </a:spcAft>
                <a:defRPr sz="2800">
                  <a:solidFill>
                    <a:schemeClr val="bg1"/>
                  </a:solidFill>
                  <a:latin typeface="Comic Sans MS" panose="030F0702030302020204" pitchFamily="66" charset="0"/>
                </a:defRPr>
              </a:lvl7pPr>
              <a:lvl8pPr marL="3429000" indent="-228600" eaLnBrk="0" fontAlgn="base" hangingPunct="0">
                <a:spcBef>
                  <a:spcPct val="0"/>
                </a:spcBef>
                <a:spcAft>
                  <a:spcPct val="0"/>
                </a:spcAft>
                <a:defRPr sz="2800">
                  <a:solidFill>
                    <a:schemeClr val="bg1"/>
                  </a:solidFill>
                  <a:latin typeface="Comic Sans MS" panose="030F0702030302020204" pitchFamily="66" charset="0"/>
                </a:defRPr>
              </a:lvl8pPr>
              <a:lvl9pPr marL="3886200" indent="-228600" eaLnBrk="0" fontAlgn="base" hangingPunct="0">
                <a:spcBef>
                  <a:spcPct val="0"/>
                </a:spcBef>
                <a:spcAft>
                  <a:spcPct val="0"/>
                </a:spcAft>
                <a:defRPr sz="2800">
                  <a:solidFill>
                    <a:schemeClr val="bg1"/>
                  </a:solidFill>
                  <a:latin typeface="Comic Sans MS" panose="030F0702030302020204" pitchFamily="66" charset="0"/>
                </a:defRPr>
              </a:lvl9pPr>
            </a:lstStyle>
            <a:p>
              <a:pPr eaLnBrk="1" hangingPunct="1"/>
              <a:endParaRPr lang="en-US" altLang="en-US" sz="3200">
                <a:latin typeface="Tw Cen MT" panose="020B0602020104020603" pitchFamily="34" charset="0"/>
              </a:endParaRPr>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1308" y="4084804"/>
            <a:ext cx="1189552" cy="1123465"/>
          </a:xfrm>
          <a:prstGeom prst="ellipse">
            <a:avLst/>
          </a:prstGeom>
          <a:ln>
            <a:noFill/>
          </a:ln>
          <a:effectLst>
            <a:softEdge rad="112500"/>
          </a:effectLst>
        </p:spPr>
      </p:pic>
      <p:sp>
        <p:nvSpPr>
          <p:cNvPr id="27" name="TextBox 26"/>
          <p:cNvSpPr txBox="1"/>
          <p:nvPr/>
        </p:nvSpPr>
        <p:spPr>
          <a:xfrm>
            <a:off x="1072513" y="1066800"/>
            <a:ext cx="3985814" cy="461665"/>
          </a:xfrm>
          <a:prstGeom prst="rect">
            <a:avLst/>
          </a:prstGeom>
          <a:noFill/>
        </p:spPr>
        <p:txBody>
          <a:bodyPr wrap="square" rtlCol="0">
            <a:spAutoFit/>
          </a:bodyPr>
          <a:lstStyle/>
          <a:p>
            <a:r>
              <a:rPr lang="en-GB" altLang="en-US" sz="2400" dirty="0" smtClean="0">
                <a:solidFill>
                  <a:schemeClr val="bg1"/>
                </a:solidFill>
                <a:latin typeface="Tw Cen MT" panose="020B0602020104020603" pitchFamily="34" charset="0"/>
              </a:rPr>
              <a:t>1. </a:t>
            </a:r>
            <a:r>
              <a:rPr lang="ga-IE" altLang="en-US" sz="2400" dirty="0" smtClean="0">
                <a:solidFill>
                  <a:schemeClr val="bg1"/>
                </a:solidFill>
                <a:latin typeface="Tw Cen MT" panose="020B0602020104020603" pitchFamily="34" charset="0"/>
              </a:rPr>
              <a:t>Rudaí lonracha (foinsí solais)</a:t>
            </a:r>
            <a:endParaRPr lang="ga-IE" altLang="en-US" sz="2400" dirty="0">
              <a:solidFill>
                <a:schemeClr val="bg1"/>
              </a:solidFill>
              <a:latin typeface="Tw Cen MT" panose="020B0602020104020603" pitchFamily="34" charset="0"/>
            </a:endParaRPr>
          </a:p>
        </p:txBody>
      </p:sp>
      <p:sp>
        <p:nvSpPr>
          <p:cNvPr id="28" name="TextBox 27"/>
          <p:cNvSpPr txBox="1"/>
          <p:nvPr/>
        </p:nvSpPr>
        <p:spPr>
          <a:xfrm>
            <a:off x="1072512" y="3733800"/>
            <a:ext cx="7971630" cy="461665"/>
          </a:xfrm>
          <a:prstGeom prst="rect">
            <a:avLst/>
          </a:prstGeom>
          <a:noFill/>
        </p:spPr>
        <p:txBody>
          <a:bodyPr wrap="square" rtlCol="0">
            <a:spAutoFit/>
          </a:bodyPr>
          <a:lstStyle/>
          <a:p>
            <a:r>
              <a:rPr lang="en-GB" altLang="en-US" sz="2400" dirty="0" smtClean="0">
                <a:solidFill>
                  <a:schemeClr val="bg1"/>
                </a:solidFill>
                <a:latin typeface="Tw Cen MT" panose="020B0602020104020603" pitchFamily="34" charset="0"/>
              </a:rPr>
              <a:t>2. Rudaí </a:t>
            </a:r>
            <a:r>
              <a:rPr lang="en-GB" altLang="en-US" sz="2400" dirty="0">
                <a:solidFill>
                  <a:schemeClr val="bg1"/>
                </a:solidFill>
                <a:latin typeface="Tw Cen MT" panose="020B0602020104020603" pitchFamily="34" charset="0"/>
              </a:rPr>
              <a:t>neamhlonracha nuair a </a:t>
            </a:r>
            <a:r>
              <a:rPr lang="en-GB" altLang="en-US" sz="2400" dirty="0" smtClean="0">
                <a:solidFill>
                  <a:schemeClr val="bg1"/>
                </a:solidFill>
                <a:latin typeface="Tw Cen MT" panose="020B0602020104020603" pitchFamily="34" charset="0"/>
              </a:rPr>
              <a:t>fhrithchaitear solas díobh</a:t>
            </a:r>
            <a:endParaRPr lang="en-GB" altLang="en-US" sz="2400" dirty="0">
              <a:solidFill>
                <a:schemeClr val="bg1"/>
              </a:solidFill>
              <a:latin typeface="Tw Cen MT" panose="020B0602020104020603" pitchFamily="34" charset="0"/>
            </a:endParaRP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31604" y="1533616"/>
            <a:ext cx="1482600" cy="1482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204" y="2126136"/>
            <a:ext cx="1528413" cy="1508034"/>
          </a:xfrm>
          <a:prstGeom prst="ellipse">
            <a:avLst/>
          </a:prstGeom>
          <a:ln>
            <a:noFill/>
          </a:ln>
          <a:effectLst>
            <a:softEdge rad="112500"/>
          </a:effectLst>
        </p:spPr>
      </p:pic>
      <p:pic>
        <p:nvPicPr>
          <p:cNvPr id="31"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16023" y="1450773"/>
            <a:ext cx="1415475" cy="1415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467373" y="2244740"/>
            <a:ext cx="1326258" cy="13262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528884" y="1391636"/>
            <a:ext cx="1393286" cy="1393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922170" y="2160476"/>
            <a:ext cx="1408690" cy="14086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9"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par>
                                <p:cTn id="23" presetID="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0000"/>
          </a:solidFill>
        </p:spPr>
      </p:pic>
      <p:sp>
        <p:nvSpPr>
          <p:cNvPr id="4" name="Rectangle 3"/>
          <p:cNvSpPr/>
          <p:nvPr/>
        </p:nvSpPr>
        <p:spPr>
          <a:xfrm>
            <a:off x="1066799" y="166029"/>
            <a:ext cx="10083801" cy="954107"/>
          </a:xfrm>
          <a:prstGeom prst="rect">
            <a:avLst/>
          </a:prstGeom>
          <a:solidFill>
            <a:schemeClr val="tx1">
              <a:lumMod val="95000"/>
              <a:lumOff val="5000"/>
            </a:schemeClr>
          </a:solidFill>
        </p:spPr>
        <p:txBody>
          <a:bodyPr wrap="square">
            <a:spAutoFit/>
          </a:bodyPr>
          <a:lstStyle/>
          <a:p>
            <a:pPr algn="ctr"/>
            <a:r>
              <a:rPr lang="ga-IE" altLang="en-US" sz="2800" dirty="0" smtClean="0">
                <a:solidFill>
                  <a:schemeClr val="bg1"/>
                </a:solidFill>
                <a:latin typeface="Tw Cen MT" panose="020B0602020104020603" pitchFamily="34" charset="0"/>
              </a:rPr>
              <a:t>Bíonn an solas de shíor ag gluaiseacht. Ní ghluaiseann rud </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ar bith níos tapúla ná an solas. </a:t>
            </a:r>
            <a:endParaRPr lang="ga-IE" altLang="en-US" sz="2800" dirty="0">
              <a:solidFill>
                <a:schemeClr val="bg1"/>
              </a:solidFill>
              <a:latin typeface="Tw Cen MT" panose="020B0602020104020603" pitchFamily="34" charset="0"/>
            </a:endParaRPr>
          </a:p>
        </p:txBody>
      </p:sp>
      <p:sp>
        <p:nvSpPr>
          <p:cNvPr id="5" name="Rectangle 4"/>
          <p:cNvSpPr/>
          <p:nvPr/>
        </p:nvSpPr>
        <p:spPr>
          <a:xfrm>
            <a:off x="965199" y="166029"/>
            <a:ext cx="10575235" cy="1384995"/>
          </a:xfrm>
          <a:prstGeom prst="rect">
            <a:avLst/>
          </a:prstGeom>
          <a:solidFill>
            <a:schemeClr val="tx1">
              <a:lumMod val="95000"/>
              <a:lumOff val="5000"/>
            </a:schemeClr>
          </a:solidFill>
        </p:spPr>
        <p:txBody>
          <a:bodyPr wrap="square">
            <a:spAutoFit/>
          </a:bodyPr>
          <a:lstStyle/>
          <a:p>
            <a:pPr algn="ctr"/>
            <a:r>
              <a:rPr lang="ga-IE" altLang="en-US" sz="2800" dirty="0" smtClean="0">
                <a:solidFill>
                  <a:schemeClr val="bg1"/>
                </a:solidFill>
                <a:latin typeface="Tw Cen MT" panose="020B0602020104020603" pitchFamily="34" charset="0"/>
              </a:rPr>
              <a:t>Gluaiseann an solas ar luas de thuairim is 300,000 </a:t>
            </a:r>
            <a:r>
              <a:rPr lang="ga-IE" altLang="en-US" sz="2800" dirty="0" err="1" smtClean="0">
                <a:solidFill>
                  <a:schemeClr val="bg1"/>
                </a:solidFill>
                <a:latin typeface="Tw Cen MT" panose="020B0602020104020603" pitchFamily="34" charset="0"/>
              </a:rPr>
              <a:t>km</a:t>
            </a:r>
            <a:r>
              <a:rPr lang="ga-IE" altLang="en-US" sz="2800" dirty="0" smtClean="0">
                <a:solidFill>
                  <a:schemeClr val="bg1"/>
                </a:solidFill>
                <a:latin typeface="Tw Cen MT" panose="020B0602020104020603" pitchFamily="34" charset="0"/>
              </a:rPr>
              <a:t> sa soicind. </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Mar sin, tógann sé timpeall 8 nóiméad ar sholas na gréine an domhan </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a bhaint amach. </a:t>
            </a:r>
            <a:endParaRPr lang="ga-IE" altLang="en-US" sz="2800" dirty="0">
              <a:solidFill>
                <a:schemeClr val="bg1"/>
              </a:solidFill>
              <a:latin typeface="Tw Cen MT" panose="020B0602020104020603" pitchFamily="34" charset="0"/>
            </a:endParaRPr>
          </a:p>
        </p:txBody>
      </p:sp>
      <p:sp>
        <p:nvSpPr>
          <p:cNvPr id="6" name="Rectangle 5"/>
          <p:cNvSpPr/>
          <p:nvPr/>
        </p:nvSpPr>
        <p:spPr>
          <a:xfrm>
            <a:off x="1066798" y="5555670"/>
            <a:ext cx="5892801" cy="523220"/>
          </a:xfrm>
          <a:prstGeom prst="rect">
            <a:avLst/>
          </a:prstGeom>
          <a:solidFill>
            <a:schemeClr val="tx1">
              <a:lumMod val="95000"/>
              <a:lumOff val="5000"/>
            </a:schemeClr>
          </a:solidFill>
        </p:spPr>
        <p:txBody>
          <a:bodyPr wrap="square">
            <a:spAutoFit/>
          </a:bodyPr>
          <a:lstStyle/>
          <a:p>
            <a:pPr algn="ctr"/>
            <a:r>
              <a:rPr lang="en-GB" altLang="en-US" sz="2800" dirty="0" smtClean="0">
                <a:solidFill>
                  <a:schemeClr val="bg1"/>
                </a:solidFill>
                <a:latin typeface="Tw Cen MT" panose="020B0602020104020603" pitchFamily="34" charset="0"/>
              </a:rPr>
              <a:t>Gluaiseann an </a:t>
            </a:r>
            <a:r>
              <a:rPr lang="ga-IE" altLang="en-US" sz="2800" dirty="0" smtClean="0">
                <a:solidFill>
                  <a:schemeClr val="bg1"/>
                </a:solidFill>
                <a:latin typeface="Tw Cen MT" panose="020B0602020104020603" pitchFamily="34" charset="0"/>
              </a:rPr>
              <a:t>solas</a:t>
            </a:r>
            <a:r>
              <a:rPr lang="en-GB" altLang="en-US" sz="2800" dirty="0" smtClean="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ina</a:t>
            </a:r>
            <a:r>
              <a:rPr lang="en-GB" altLang="en-US" sz="2800" dirty="0" smtClean="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línte</a:t>
            </a:r>
            <a:r>
              <a:rPr lang="en-GB" altLang="en-US" sz="2800" dirty="0" smtClean="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díreacha</a:t>
            </a:r>
            <a:r>
              <a:rPr lang="en-GB" altLang="en-US" sz="2800" dirty="0" smtClean="0">
                <a:solidFill>
                  <a:schemeClr val="bg1"/>
                </a:solidFill>
                <a:latin typeface="Tw Cen MT" panose="020B0602020104020603" pitchFamily="34" charset="0"/>
              </a:rPr>
              <a:t>. </a:t>
            </a:r>
            <a:endParaRPr lang="en-GB" altLang="en-US"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0728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13134" y="463640"/>
            <a:ext cx="110057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solidFill>
                  <a:schemeClr val="bg1"/>
                </a:solidFill>
                <a:latin typeface="Berlin Sans FB" panose="020E0602020502020306" pitchFamily="34" charset="0"/>
              </a:rPr>
              <a:t>Turgnamh: A léiriú go ngluaiseann</a:t>
            </a:r>
            <a:r>
              <a:rPr lang="en-IE" altLang="en-US" sz="3200" dirty="0" smtClean="0">
                <a:solidFill>
                  <a:schemeClr val="bg1"/>
                </a:solidFill>
                <a:latin typeface="Berlin Sans FB" panose="020E0602020502020306" pitchFamily="34" charset="0"/>
              </a:rPr>
              <a:t> </a:t>
            </a:r>
            <a:r>
              <a:rPr lang="ga-IE" altLang="en-US" sz="3200" dirty="0" smtClean="0">
                <a:solidFill>
                  <a:schemeClr val="bg1"/>
                </a:solidFill>
                <a:latin typeface="Berlin Sans FB" panose="020E0602020502020306" pitchFamily="34" charset="0"/>
              </a:rPr>
              <a:t>an solas ina línte díreacha </a:t>
            </a:r>
            <a:endParaRPr lang="ga-IE" altLang="en-US" sz="3200" dirty="0">
              <a:solidFill>
                <a:schemeClr val="bg1"/>
              </a:solidFill>
              <a:latin typeface="Berlin Sans FB" panose="020E0602020502020306" pitchFamily="34" charset="0"/>
            </a:endParaRPr>
          </a:p>
        </p:txBody>
      </p:sp>
      <p:sp>
        <p:nvSpPr>
          <p:cNvPr id="21506" name="Text Box 1026"/>
          <p:cNvSpPr txBox="1">
            <a:spLocks noChangeArrowheads="1"/>
          </p:cNvSpPr>
          <p:nvPr/>
        </p:nvSpPr>
        <p:spPr bwMode="auto">
          <a:xfrm>
            <a:off x="678235" y="1954085"/>
            <a:ext cx="673856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800" u="sng" dirty="0" smtClean="0">
                <a:solidFill>
                  <a:schemeClr val="bg1"/>
                </a:solidFill>
                <a:latin typeface="Tw Cen MT" panose="020B0602020104020603" pitchFamily="34" charset="0"/>
              </a:rPr>
              <a:t>Fearas</a:t>
            </a:r>
          </a:p>
          <a:p>
            <a:pPr eaLnBrk="1" hangingPunct="1">
              <a:buFont typeface="Arial" panose="020B0604020202020204" pitchFamily="34" charset="0"/>
              <a:buChar char="•"/>
            </a:pPr>
            <a:r>
              <a:rPr lang="en-IE" sz="2800" dirty="0" smtClean="0">
                <a:solidFill>
                  <a:schemeClr val="bg1"/>
                </a:solidFill>
                <a:latin typeface="Tw Cen MT" panose="020B0602020104020603" pitchFamily="34" charset="0"/>
              </a:rPr>
              <a:t>4</a:t>
            </a:r>
            <a:r>
              <a:rPr lang="ga-IE" sz="2800" dirty="0" smtClean="0">
                <a:solidFill>
                  <a:schemeClr val="bg1"/>
                </a:solidFill>
                <a:latin typeface="Tw Cen MT" panose="020B0602020104020603" pitchFamily="34" charset="0"/>
              </a:rPr>
              <a:t> phíosa cárta atá thart ar 20 </a:t>
            </a:r>
            <a:r>
              <a:rPr lang="ga-IE" sz="2800" dirty="0" err="1" smtClean="0">
                <a:solidFill>
                  <a:schemeClr val="bg1"/>
                </a:solidFill>
                <a:latin typeface="Tw Cen MT" panose="020B0602020104020603" pitchFamily="34" charset="0"/>
              </a:rPr>
              <a:t>cm</a:t>
            </a:r>
            <a:r>
              <a:rPr lang="en-IE" sz="2800" dirty="0" smtClean="0">
                <a:solidFill>
                  <a:schemeClr val="bg1"/>
                </a:solidFill>
                <a:latin typeface="Tw Cen MT" panose="020B0602020104020603" pitchFamily="34" charset="0"/>
              </a:rPr>
              <a:t> x 20 cm</a:t>
            </a:r>
            <a:endParaRPr lang="ga-IE" sz="2800" dirty="0" smtClean="0">
              <a:solidFill>
                <a:schemeClr val="bg1"/>
              </a:solidFill>
              <a:latin typeface="Tw Cen MT" panose="020B0602020104020603" pitchFamily="34" charset="0"/>
            </a:endParaRPr>
          </a:p>
          <a:p>
            <a:pPr eaLnBrk="1" hangingPunct="1">
              <a:buFont typeface="Arial" panose="020B0604020202020204" pitchFamily="34" charset="0"/>
              <a:buChar char="•"/>
            </a:pPr>
            <a:r>
              <a:rPr lang="en-IE" sz="2800" dirty="0">
                <a:solidFill>
                  <a:schemeClr val="bg1"/>
                </a:solidFill>
                <a:latin typeface="Tw Cen MT" panose="020B0602020104020603" pitchFamily="34" charset="0"/>
              </a:rPr>
              <a:t>P</a:t>
            </a:r>
            <a:r>
              <a:rPr lang="ga-IE" sz="2800" dirty="0">
                <a:solidFill>
                  <a:schemeClr val="bg1"/>
                </a:solidFill>
                <a:latin typeface="Tw Cen MT" panose="020B0602020104020603" pitchFamily="34" charset="0"/>
              </a:rPr>
              <a:t>eann luaidhe </a:t>
            </a:r>
            <a:endParaRPr lang="ga-IE" altLang="en-US" sz="2800" u="sng" dirty="0">
              <a:solidFill>
                <a:schemeClr val="bg1"/>
              </a:solidFill>
              <a:latin typeface="Tw Cen MT" panose="020B0602020104020603" pitchFamily="34" charset="0"/>
            </a:endParaRPr>
          </a:p>
          <a:p>
            <a:pPr eaLnBrk="1" hangingPunct="1">
              <a:buFont typeface="Arial" panose="020B0604020202020204" pitchFamily="34" charset="0"/>
              <a:buChar char="•"/>
            </a:pPr>
            <a:r>
              <a:rPr lang="ga-IE" sz="2800" dirty="0">
                <a:solidFill>
                  <a:schemeClr val="bg1"/>
                </a:solidFill>
                <a:latin typeface="Tw Cen MT" panose="020B0602020104020603" pitchFamily="34" charset="0"/>
              </a:rPr>
              <a:t>Rialóir</a:t>
            </a:r>
          </a:p>
          <a:p>
            <a:pPr eaLnBrk="1" hangingPunct="1">
              <a:buFont typeface="Arial" panose="020B0604020202020204" pitchFamily="34" charset="0"/>
              <a:buChar char="•"/>
            </a:pPr>
            <a:r>
              <a:rPr lang="ga-IE" sz="2800" dirty="0" smtClean="0">
                <a:solidFill>
                  <a:schemeClr val="bg1"/>
                </a:solidFill>
                <a:latin typeface="Tw Cen MT" panose="020B0602020104020603" pitchFamily="34" charset="0"/>
              </a:rPr>
              <a:t>Marla nó </a:t>
            </a:r>
            <a:r>
              <a:rPr lang="en-GB" sz="2800" dirty="0" err="1" smtClean="0">
                <a:solidFill>
                  <a:schemeClr val="bg1"/>
                </a:solidFill>
                <a:latin typeface="Tw Cen MT" panose="020B0602020104020603" pitchFamily="34" charset="0"/>
              </a:rPr>
              <a:t>Blu</a:t>
            </a:r>
            <a:r>
              <a:rPr lang="en-GB" sz="2800" dirty="0" smtClean="0">
                <a:solidFill>
                  <a:schemeClr val="bg1"/>
                </a:solidFill>
                <a:latin typeface="Tw Cen MT" panose="020B0602020104020603" pitchFamily="34" charset="0"/>
              </a:rPr>
              <a:t>-tack</a:t>
            </a:r>
            <a:r>
              <a:rPr lang="ga-IE" sz="2800" dirty="0" smtClean="0">
                <a:solidFill>
                  <a:schemeClr val="bg1"/>
                </a:solidFill>
                <a:latin typeface="Tw Cen MT" panose="020B0602020104020603" pitchFamily="34" charset="0"/>
              </a:rPr>
              <a:t> </a:t>
            </a:r>
          </a:p>
          <a:p>
            <a:pPr eaLnBrk="1" hangingPunct="1">
              <a:buFont typeface="Arial" panose="020B0604020202020204" pitchFamily="34" charset="0"/>
              <a:buChar char="•"/>
            </a:pPr>
            <a:r>
              <a:rPr lang="ga-IE" sz="2800" dirty="0">
                <a:solidFill>
                  <a:schemeClr val="bg1"/>
                </a:solidFill>
                <a:latin typeface="Tw Cen MT" panose="020B0602020104020603" pitchFamily="34" charset="0"/>
              </a:rPr>
              <a:t>Biorán cniotála</a:t>
            </a:r>
            <a:endParaRPr lang="en-IE" sz="2800" dirty="0">
              <a:solidFill>
                <a:schemeClr val="bg1"/>
              </a:solidFill>
              <a:latin typeface="Tw Cen MT" panose="020B0602020104020603" pitchFamily="34" charset="0"/>
            </a:endParaRPr>
          </a:p>
          <a:p>
            <a:pPr eaLnBrk="1" hangingPunct="1">
              <a:buFont typeface="Arial" panose="020B0604020202020204" pitchFamily="34" charset="0"/>
              <a:buChar char="•"/>
            </a:pPr>
            <a:r>
              <a:rPr lang="ga-IE" sz="2800" dirty="0" smtClean="0">
                <a:solidFill>
                  <a:schemeClr val="bg1"/>
                </a:solidFill>
                <a:latin typeface="Tw Cen MT" panose="020B0602020104020603" pitchFamily="34" charset="0"/>
              </a:rPr>
              <a:t>Tóirse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198" y="1666177"/>
            <a:ext cx="3663626" cy="3992137"/>
          </a:xfrm>
          <a:prstGeom prst="rect">
            <a:avLst/>
          </a:prstGeom>
        </p:spPr>
      </p:pic>
    </p:spTree>
    <p:extLst>
      <p:ext uri="{BB962C8B-B14F-4D97-AF65-F5344CB8AC3E}">
        <p14:creationId xmlns:p14="http://schemas.microsoft.com/office/powerpoint/2010/main" val="758923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E599"/>
      </a:hlink>
      <a:folHlink>
        <a:srgbClr val="C5E0B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4653</TotalTime>
  <Words>602</Words>
  <Application>Microsoft Office PowerPoint</Application>
  <PresentationFormat>Custom</PresentationFormat>
  <Paragraphs>87</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273</cp:revision>
  <cp:lastPrinted>2017-08-09T08:07:11Z</cp:lastPrinted>
  <dcterms:created xsi:type="dcterms:W3CDTF">2016-07-08T20:33:17Z</dcterms:created>
  <dcterms:modified xsi:type="dcterms:W3CDTF">2017-09-04T10:44:35Z</dcterms:modified>
</cp:coreProperties>
</file>