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5" r:id="rId2"/>
    <p:sldId id="287" r:id="rId3"/>
    <p:sldId id="288" r:id="rId4"/>
    <p:sldId id="257" r:id="rId5"/>
    <p:sldId id="281" r:id="rId6"/>
    <p:sldId id="263" r:id="rId7"/>
    <p:sldId id="258" r:id="rId8"/>
    <p:sldId id="277" r:id="rId9"/>
    <p:sldId id="275" r:id="rId10"/>
    <p:sldId id="278" r:id="rId11"/>
    <p:sldId id="286" r:id="rId12"/>
    <p:sldId id="272" r:id="rId13"/>
    <p:sldId id="276" r:id="rId14"/>
    <p:sldId id="271" r:id="rId15"/>
    <p:sldId id="289" r:id="rId16"/>
    <p:sldId id="290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ECD5"/>
    <a:srgbClr val="E9E5C5"/>
    <a:srgbClr val="ECE4D8"/>
    <a:srgbClr val="FFFFCC"/>
    <a:srgbClr val="E4E1CE"/>
    <a:srgbClr val="F7E8D5"/>
    <a:srgbClr val="800080"/>
    <a:srgbClr val="66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2" autoAdjust="0"/>
    <p:restoredTop sz="94624" autoAdjust="0"/>
  </p:normalViewPr>
  <p:slideViewPr>
    <p:cSldViewPr>
      <p:cViewPr>
        <p:scale>
          <a:sx n="75" d="100"/>
          <a:sy n="75" d="100"/>
        </p:scale>
        <p:origin x="-372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329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3368B3B-1856-43CD-948F-1DD868099C15}" type="datetimeFigureOut">
              <a:rPr lang="en-IE"/>
              <a:pPr>
                <a:defRPr/>
              </a:pPr>
              <a:t>05/09/2014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86512B5-3D3C-4B65-8A44-BF0E4CBF78EC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444C34-CD69-40FC-BB18-9F7F9888B25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B501F7-16EA-4242-A703-31FF05BE82CF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I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3F6551-565E-46B5-BA58-7CC67C18579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D0F31A-5A88-4EF0-AF7D-362A0223C503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I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578FF0-BE04-4E87-84F7-F45687507A70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I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7D36CC-A2E0-4B4B-BF12-C019648D4692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I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739B31-343E-4C95-86FE-225719B37D40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I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A63CAD-51CB-4DB6-9CBE-631C2CEDCAFD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I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C0C085-6993-43C7-9B51-B393456E472C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I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655A40-6960-4030-8E3A-5C3FF1698AC6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I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1ACEC-23E8-4348-A401-05EC64AA863D}" type="datetimeFigureOut">
              <a:rPr lang="en-IE"/>
              <a:pPr>
                <a:defRPr/>
              </a:pPr>
              <a:t>05/09/2014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ACC48-C347-4969-9691-C2D61E049A16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D9317-298D-4A15-851A-8E952B1DE0F1}" type="datetimeFigureOut">
              <a:rPr lang="en-IE"/>
              <a:pPr>
                <a:defRPr/>
              </a:pPr>
              <a:t>05/09/2014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0A9FA-D76B-4A1B-B268-99DF3C90C0CD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82658-2B26-43C7-8A29-0BFD9D9F1A79}" type="datetimeFigureOut">
              <a:rPr lang="en-IE"/>
              <a:pPr>
                <a:defRPr/>
              </a:pPr>
              <a:t>05/09/2014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87BF4-0CA2-432E-8D24-BFA8A743D209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0C110-D658-485F-8F36-F857F3905D86}" type="datetimeFigureOut">
              <a:rPr lang="en-IE"/>
              <a:pPr>
                <a:defRPr/>
              </a:pPr>
              <a:t>05/09/2014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8728B-9ECB-430D-BF91-FCA158D1DFFB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0689C-201E-45EF-924F-A807B9DB189C}" type="datetimeFigureOut">
              <a:rPr lang="en-IE"/>
              <a:pPr>
                <a:defRPr/>
              </a:pPr>
              <a:t>05/09/2014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ABBB9-EA49-4FE7-8A95-23E04C97C562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E91CE-D2B3-4FDF-AF8D-7AA1EA371994}" type="datetimeFigureOut">
              <a:rPr lang="en-IE"/>
              <a:pPr>
                <a:defRPr/>
              </a:pPr>
              <a:t>05/09/2014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75413-1FA8-4208-B2BA-11222C5BAEDA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A8AA7-EF44-40B8-8CCF-97C4DFF6D697}" type="datetimeFigureOut">
              <a:rPr lang="en-IE"/>
              <a:pPr>
                <a:defRPr/>
              </a:pPr>
              <a:t>05/09/2014</a:t>
            </a:fld>
            <a:endParaRPr lang="en-I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DB31E-F283-4895-896E-EBB10094F900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054A9-BE89-4BCA-9F11-1B11EFD181CB}" type="datetimeFigureOut">
              <a:rPr lang="en-IE"/>
              <a:pPr>
                <a:defRPr/>
              </a:pPr>
              <a:t>05/09/2014</a:t>
            </a:fld>
            <a:endParaRPr lang="en-I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5A533-2908-4487-8C84-D507A02CD3D8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C6D79-D5B8-487C-94D9-0CD33B7A5F82}" type="datetimeFigureOut">
              <a:rPr lang="en-IE"/>
              <a:pPr>
                <a:defRPr/>
              </a:pPr>
              <a:t>05/09/2014</a:t>
            </a:fld>
            <a:endParaRPr lang="en-IE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B5A6F-0B4F-4D22-91EC-B4CE8EA551AD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A96AC-A43A-481A-9C74-65B8C455C2ED}" type="datetimeFigureOut">
              <a:rPr lang="en-IE"/>
              <a:pPr>
                <a:defRPr/>
              </a:pPr>
              <a:t>05/09/2014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2FD2A-B36E-48AA-83CB-F895169EB7F6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E8CF2-DB2C-4A49-A615-AAAD763D8FD2}" type="datetimeFigureOut">
              <a:rPr lang="en-IE"/>
              <a:pPr>
                <a:defRPr/>
              </a:pPr>
              <a:t>05/09/2014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003D4-DA8C-4B7C-8E07-1AED17E10B61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IE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4F7EF1F-F9E2-4E67-9501-BB2095E987A6}" type="datetimeFigureOut">
              <a:rPr lang="en-IE"/>
              <a:pPr>
                <a:defRPr/>
              </a:pPr>
              <a:t>05/09/2014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0FFFB4A-9D16-4497-B961-E5A5F058431B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nlireland" TargetMode="External"/><Relationship Id="rId2" Type="http://schemas.openxmlformats.org/officeDocument/2006/relationships/hyperlink" Target="http://www.askaboutireland.ie/learning-zone/primary-students/looking-at-places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knowtheromans.co.uk/Games/JigsawGame/index.php?difficulty=2&amp;timer=on&amp;guide=off&amp;image=ab07948935ca1dd968c694f1e9076a12.jpg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C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875" y="-242888"/>
            <a:ext cx="7019925" cy="7019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835150" y="5695950"/>
            <a:ext cx="71755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ga-IE" sz="7200">
                <a:latin typeface="Georgia" pitchFamily="18" charset="0"/>
                <a:ea typeface="Vijaya"/>
                <a:cs typeface="Vijaya"/>
              </a:rPr>
              <a:t>Sean</a:t>
            </a:r>
            <a:r>
              <a:rPr lang="en-GB" sz="7200">
                <a:latin typeface="Georgia" pitchFamily="18" charset="0"/>
                <a:ea typeface="Vijaya"/>
                <a:cs typeface="Vijaya"/>
              </a:rPr>
              <a:t>g</a:t>
            </a:r>
            <a:r>
              <a:rPr lang="ga-IE" sz="7200">
                <a:latin typeface="Georgia" pitchFamily="18" charset="0"/>
                <a:ea typeface="Vijaya"/>
                <a:cs typeface="Vijaya"/>
              </a:rPr>
              <a:t>hrianghraif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http://farm4.staticflickr.com/3801/9361801265_5db5cccbf1_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8" y="14288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7308850" y="3324225"/>
            <a:ext cx="1712913" cy="6985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1600" dirty="0">
                <a:latin typeface="Comic Sans MS" pitchFamily="66" charset="0"/>
              </a:rPr>
              <a:t>Cén breosla a</a:t>
            </a:r>
            <a:r>
              <a:rPr lang="en-GB" sz="1600" dirty="0">
                <a:latin typeface="Comic Sans MS" pitchFamily="66" charset="0"/>
              </a:rPr>
              <a:t> </a:t>
            </a:r>
            <a:r>
              <a:rPr lang="ga-IE" sz="1600" dirty="0">
                <a:latin typeface="Comic Sans MS" pitchFamily="66" charset="0"/>
              </a:rPr>
              <a:t>dhóití</a:t>
            </a:r>
            <a:r>
              <a:rPr lang="en-GB" sz="1600" dirty="0">
                <a:latin typeface="Comic Sans MS" pitchFamily="66" charset="0"/>
              </a:rPr>
              <a:t> </a:t>
            </a:r>
            <a:r>
              <a:rPr lang="ga-IE" sz="1600" dirty="0">
                <a:latin typeface="Comic Sans MS" pitchFamily="66" charset="0"/>
              </a:rPr>
              <a:t>sa tine?</a:t>
            </a:r>
          </a:p>
        </p:txBody>
      </p:sp>
      <p:sp>
        <p:nvSpPr>
          <p:cNvPr id="5" name="Rectangle 4"/>
          <p:cNvSpPr/>
          <p:nvPr/>
        </p:nvSpPr>
        <p:spPr>
          <a:xfrm>
            <a:off x="68263" y="2708275"/>
            <a:ext cx="2447925" cy="105886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1600">
                <a:solidFill>
                  <a:srgbClr val="FFFFFF"/>
                </a:solidFill>
                <a:latin typeface="Comic Sans MS" pitchFamily="66" charset="0"/>
              </a:rPr>
              <a:t>Cad atá crochta</a:t>
            </a:r>
          </a:p>
          <a:p>
            <a:pPr algn="ctr">
              <a:defRPr/>
            </a:pPr>
            <a:r>
              <a:rPr lang="ga-IE" sz="1600">
                <a:solidFill>
                  <a:srgbClr val="FFFFFF"/>
                </a:solidFill>
                <a:latin typeface="Comic Sans MS" pitchFamily="66" charset="0"/>
              </a:rPr>
              <a:t>ar an tine? </a:t>
            </a:r>
            <a:r>
              <a:rPr lang="en-GB" sz="1600">
                <a:solidFill>
                  <a:srgbClr val="FFFFFF"/>
                </a:solidFill>
                <a:latin typeface="Comic Sans MS" pitchFamily="66" charset="0"/>
              </a:rPr>
              <a:t/>
            </a:r>
            <a:br>
              <a:rPr lang="en-GB" sz="1600">
                <a:solidFill>
                  <a:srgbClr val="FFFFFF"/>
                </a:solidFill>
                <a:latin typeface="Comic Sans MS" pitchFamily="66" charset="0"/>
              </a:rPr>
            </a:br>
            <a:r>
              <a:rPr lang="ga-IE" sz="1600">
                <a:solidFill>
                  <a:srgbClr val="FFFFFF"/>
                </a:solidFill>
                <a:latin typeface="Comic Sans MS" pitchFamily="66" charset="0"/>
              </a:rPr>
              <a:t>Cén fáth ar crochadh ar</a:t>
            </a:r>
            <a:r>
              <a:rPr lang="en-GB" sz="1600">
                <a:solidFill>
                  <a:srgbClr val="FFFFFF"/>
                </a:solidFill>
                <a:latin typeface="Comic Sans MS" pitchFamily="66" charset="0"/>
              </a:rPr>
              <a:t> an tine </a:t>
            </a:r>
            <a:r>
              <a:rPr lang="ga-IE" sz="1600">
                <a:solidFill>
                  <a:srgbClr val="FFFFFF"/>
                </a:solidFill>
                <a:latin typeface="Comic Sans MS" pitchFamily="66" charset="0"/>
              </a:rPr>
              <a:t>iad?</a:t>
            </a:r>
          </a:p>
        </p:txBody>
      </p:sp>
      <p:sp>
        <p:nvSpPr>
          <p:cNvPr id="6" name="Left Arrow Callout 5"/>
          <p:cNvSpPr/>
          <p:nvPr/>
        </p:nvSpPr>
        <p:spPr>
          <a:xfrm>
            <a:off x="1908175" y="5732463"/>
            <a:ext cx="1439863" cy="838200"/>
          </a:xfrm>
          <a:prstGeom prst="leftArrowCallout">
            <a:avLst>
              <a:gd name="adj1" fmla="val 6250"/>
              <a:gd name="adj2" fmla="val 25000"/>
              <a:gd name="adj3" fmla="val 15625"/>
              <a:gd name="adj4" fmla="val 7331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1600" dirty="0">
                <a:latin typeface="Comic Sans MS" pitchFamily="66" charset="0"/>
              </a:rPr>
              <a:t>Céard é seo?</a:t>
            </a:r>
          </a:p>
        </p:txBody>
      </p:sp>
      <p:sp>
        <p:nvSpPr>
          <p:cNvPr id="7" name="Left Arrow Callout 6"/>
          <p:cNvSpPr/>
          <p:nvPr/>
        </p:nvSpPr>
        <p:spPr>
          <a:xfrm>
            <a:off x="6443663" y="4076700"/>
            <a:ext cx="1439862" cy="720725"/>
          </a:xfrm>
          <a:prstGeom prst="leftArrowCallout">
            <a:avLst>
              <a:gd name="adj1" fmla="val 6250"/>
              <a:gd name="adj2" fmla="val 25000"/>
              <a:gd name="adj3" fmla="val 15625"/>
              <a:gd name="adj4" fmla="val 7331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1600" dirty="0">
                <a:latin typeface="Comic Sans MS" pitchFamily="66" charset="0"/>
              </a:rPr>
              <a:t>Céard é seo</a:t>
            </a:r>
            <a:r>
              <a:rPr lang="en-IE" sz="1600" dirty="0">
                <a:latin typeface="Comic Sans MS" pitchFamily="66" charset="0"/>
              </a:rPr>
              <a:t>?</a:t>
            </a:r>
          </a:p>
        </p:txBody>
      </p:sp>
      <p:sp>
        <p:nvSpPr>
          <p:cNvPr id="8" name="Right Arrow Callout 7"/>
          <p:cNvSpPr/>
          <p:nvPr/>
        </p:nvSpPr>
        <p:spPr>
          <a:xfrm>
            <a:off x="3348038" y="5157788"/>
            <a:ext cx="1417637" cy="1057275"/>
          </a:xfrm>
          <a:prstGeom prst="rightArrowCallout">
            <a:avLst>
              <a:gd name="adj1" fmla="val 10417"/>
              <a:gd name="adj2" fmla="val 11458"/>
              <a:gd name="adj3" fmla="val 25000"/>
              <a:gd name="adj4" fmla="val 74693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1600" dirty="0">
                <a:latin typeface="Comic Sans MS" pitchFamily="66" charset="0"/>
              </a:rPr>
              <a:t>Céard atá sa phota</a:t>
            </a:r>
            <a:r>
              <a:rPr lang="en-GB" sz="1600" dirty="0">
                <a:latin typeface="Comic Sans MS" pitchFamily="66" charset="0"/>
              </a:rPr>
              <a:t>,</a:t>
            </a:r>
            <a:r>
              <a:rPr lang="ga-IE" sz="1600" dirty="0">
                <a:latin typeface="Comic Sans MS" pitchFamily="66" charset="0"/>
              </a:rPr>
              <a:t> meas tú?</a:t>
            </a:r>
          </a:p>
        </p:txBody>
      </p:sp>
      <p:sp>
        <p:nvSpPr>
          <p:cNvPr id="9" name="Rectangle 8"/>
          <p:cNvSpPr/>
          <p:nvPr/>
        </p:nvSpPr>
        <p:spPr>
          <a:xfrm>
            <a:off x="2124075" y="908050"/>
            <a:ext cx="3041650" cy="79216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1600" dirty="0">
                <a:latin typeface="Comic Sans MS" pitchFamily="66" charset="0"/>
              </a:rPr>
              <a:t>An bhfuil leictreachas </a:t>
            </a:r>
            <a:r>
              <a:rPr lang="en-GB" sz="1600" dirty="0">
                <a:latin typeface="Comic Sans MS" pitchFamily="66" charset="0"/>
              </a:rPr>
              <a:t/>
            </a:r>
            <a:br>
              <a:rPr lang="en-GB" sz="1600" dirty="0">
                <a:latin typeface="Comic Sans MS" pitchFamily="66" charset="0"/>
              </a:rPr>
            </a:br>
            <a:r>
              <a:rPr lang="ga-IE" sz="1600" dirty="0">
                <a:latin typeface="Comic Sans MS" pitchFamily="66" charset="0"/>
              </a:rPr>
              <a:t>sa teach</a:t>
            </a:r>
            <a:r>
              <a:rPr lang="en-GB" sz="1600" dirty="0">
                <a:latin typeface="Comic Sans MS" pitchFamily="66" charset="0"/>
              </a:rPr>
              <a:t> </a:t>
            </a:r>
            <a:r>
              <a:rPr lang="ga-IE" sz="1600" dirty="0">
                <a:latin typeface="Comic Sans MS" pitchFamily="66" charset="0"/>
              </a:rPr>
              <a:t>seo, meas tú? </a:t>
            </a:r>
            <a:r>
              <a:rPr lang="en-GB" sz="1600" dirty="0">
                <a:latin typeface="Comic Sans MS" pitchFamily="66" charset="0"/>
              </a:rPr>
              <a:t/>
            </a:r>
            <a:br>
              <a:rPr lang="en-GB" sz="1600" dirty="0">
                <a:latin typeface="Comic Sans MS" pitchFamily="66" charset="0"/>
              </a:rPr>
            </a:br>
            <a:r>
              <a:rPr lang="ga-IE" sz="1600" dirty="0">
                <a:latin typeface="Comic Sans MS" pitchFamily="66" charset="0"/>
              </a:rPr>
              <a:t>Tabhair cúis le do fhreagra.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263" y="177800"/>
            <a:ext cx="1584325" cy="112553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1600">
                <a:solidFill>
                  <a:srgbClr val="FFFFFF"/>
                </a:solidFill>
                <a:latin typeface="Comic Sans MS" pitchFamily="66" charset="0"/>
              </a:rPr>
              <a:t>Cad as</a:t>
            </a:r>
          </a:p>
          <a:p>
            <a:pPr algn="ctr">
              <a:defRPr/>
            </a:pPr>
            <a:r>
              <a:rPr lang="ga-IE" sz="1600">
                <a:solidFill>
                  <a:srgbClr val="FFFFFF"/>
                </a:solidFill>
                <a:latin typeface="Comic Sans MS" pitchFamily="66" charset="0"/>
              </a:rPr>
              <a:t>a bhfuil</a:t>
            </a:r>
          </a:p>
          <a:p>
            <a:pPr algn="ctr">
              <a:defRPr/>
            </a:pPr>
            <a:r>
              <a:rPr lang="en-GB" sz="1600">
                <a:solidFill>
                  <a:srgbClr val="FFFFFF"/>
                </a:solidFill>
                <a:latin typeface="Comic Sans MS" pitchFamily="66" charset="0"/>
              </a:rPr>
              <a:t>an </a:t>
            </a:r>
            <a:r>
              <a:rPr lang="ga-IE" sz="1600">
                <a:solidFill>
                  <a:srgbClr val="FFFFFF"/>
                </a:solidFill>
                <a:latin typeface="Comic Sans MS" pitchFamily="66" charset="0"/>
              </a:rPr>
              <a:t>troscán  déanta?</a:t>
            </a:r>
          </a:p>
        </p:txBody>
      </p:sp>
      <p:sp>
        <p:nvSpPr>
          <p:cNvPr id="11" name="Right Arrow Callout 10"/>
          <p:cNvSpPr/>
          <p:nvPr/>
        </p:nvSpPr>
        <p:spPr>
          <a:xfrm>
            <a:off x="5219700" y="836613"/>
            <a:ext cx="2211388" cy="1058862"/>
          </a:xfrm>
          <a:prstGeom prst="rightArrowCallout">
            <a:avLst>
              <a:gd name="adj1" fmla="val 10417"/>
              <a:gd name="adj2" fmla="val 11458"/>
              <a:gd name="adj3" fmla="val 25000"/>
              <a:gd name="adj4" fmla="val 74693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1600">
                <a:solidFill>
                  <a:srgbClr val="FFFFFF"/>
                </a:solidFill>
                <a:latin typeface="Comic Sans MS" pitchFamily="66" charset="0"/>
              </a:rPr>
              <a:t>Tá gunna sna rachtaí. Cad chuige é,</a:t>
            </a:r>
          </a:p>
          <a:p>
            <a:pPr algn="ctr">
              <a:defRPr/>
            </a:pPr>
            <a:r>
              <a:rPr lang="ga-IE" sz="1600">
                <a:solidFill>
                  <a:srgbClr val="FFFFFF"/>
                </a:solidFill>
                <a:latin typeface="Comic Sans MS" pitchFamily="66" charset="0"/>
              </a:rPr>
              <a:t>meas tú?</a:t>
            </a:r>
          </a:p>
        </p:txBody>
      </p:sp>
      <p:sp>
        <p:nvSpPr>
          <p:cNvPr id="12" name="Left Arrow Callout 11"/>
          <p:cNvSpPr/>
          <p:nvPr/>
        </p:nvSpPr>
        <p:spPr>
          <a:xfrm>
            <a:off x="5003800" y="5732463"/>
            <a:ext cx="1439863" cy="771525"/>
          </a:xfrm>
          <a:prstGeom prst="leftArrowCallout">
            <a:avLst>
              <a:gd name="adj1" fmla="val 6250"/>
              <a:gd name="adj2" fmla="val 25000"/>
              <a:gd name="adj3" fmla="val 15625"/>
              <a:gd name="adj4" fmla="val 7331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1600" dirty="0">
                <a:latin typeface="Comic Sans MS" pitchFamily="66" charset="0"/>
              </a:rPr>
              <a:t>Céard iad seo?</a:t>
            </a:r>
          </a:p>
        </p:txBody>
      </p:sp>
      <p:sp>
        <p:nvSpPr>
          <p:cNvPr id="15" name="Left Arrow Callout 14"/>
          <p:cNvSpPr/>
          <p:nvPr/>
        </p:nvSpPr>
        <p:spPr>
          <a:xfrm>
            <a:off x="1763713" y="4797425"/>
            <a:ext cx="1439862" cy="836613"/>
          </a:xfrm>
          <a:prstGeom prst="leftArrowCallout">
            <a:avLst>
              <a:gd name="adj1" fmla="val 6250"/>
              <a:gd name="adj2" fmla="val 25000"/>
              <a:gd name="adj3" fmla="val 15625"/>
              <a:gd name="adj4" fmla="val 7331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1600" dirty="0">
                <a:latin typeface="Comic Sans MS" pitchFamily="66" charset="0"/>
              </a:rPr>
              <a:t>Céard é seo?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14313" y="6272213"/>
            <a:ext cx="1944687" cy="50482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latin typeface="Comic Sans MS" pitchFamily="66" charset="0"/>
              </a:rPr>
              <a:t>C</a:t>
            </a:r>
            <a:r>
              <a:rPr lang="ga-IE" sz="1600" dirty="0">
                <a:latin typeface="Comic Sans MS" pitchFamily="66" charset="0"/>
              </a:rPr>
              <a:t>liabhán atá ann.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794500" y="4846638"/>
            <a:ext cx="2052638" cy="50482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1600" dirty="0">
                <a:latin typeface="Comic Sans MS" pitchFamily="66" charset="0"/>
              </a:rPr>
              <a:t>Lampa ola atá ann.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729163" y="6240463"/>
            <a:ext cx="4344987" cy="56832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1600" dirty="0">
                <a:latin typeface="Comic Sans MS" pitchFamily="66" charset="0"/>
              </a:rPr>
              <a:t>B’fhéidir gur seo</a:t>
            </a:r>
            <a:r>
              <a:rPr lang="en-GB" sz="1600" dirty="0">
                <a:latin typeface="Comic Sans MS" pitchFamily="66" charset="0"/>
              </a:rPr>
              <a:t> an </a:t>
            </a:r>
            <a:r>
              <a:rPr lang="ga-IE" sz="1600" dirty="0">
                <a:latin typeface="Comic Sans MS" pitchFamily="66" charset="0"/>
              </a:rPr>
              <a:t>chuma</a:t>
            </a:r>
            <a:r>
              <a:rPr lang="en-GB" sz="1600" dirty="0">
                <a:latin typeface="Comic Sans MS" pitchFamily="66" charset="0"/>
              </a:rPr>
              <a:t> a </a:t>
            </a:r>
            <a:r>
              <a:rPr lang="ga-IE" sz="1600" dirty="0">
                <a:latin typeface="Comic Sans MS" pitchFamily="66" charset="0"/>
              </a:rPr>
              <a:t>bhí</a:t>
            </a:r>
            <a:r>
              <a:rPr lang="en-GB" sz="1600" dirty="0">
                <a:latin typeface="Comic Sans MS" pitchFamily="66" charset="0"/>
              </a:rPr>
              <a:t> air</a:t>
            </a:r>
            <a:r>
              <a:rPr lang="ga-IE" sz="1600" dirty="0">
                <a:latin typeface="Comic Sans MS" pitchFamily="66" charset="0"/>
              </a:rPr>
              <a:t>!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308600" y="4964113"/>
            <a:ext cx="1287463" cy="72231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1600" dirty="0">
                <a:latin typeface="Comic Sans MS" pitchFamily="66" charset="0"/>
              </a:rPr>
              <a:t>Dhá iarann atá ann.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11188" y="3860800"/>
            <a:ext cx="1547812" cy="94615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1600" dirty="0">
                <a:latin typeface="Comic Sans MS" pitchFamily="66" charset="0"/>
              </a:rPr>
              <a:t>Leaba shuíocháin atá ann.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5" grpId="0" animBg="1"/>
      <p:bldP spid="15" grpId="1" animBg="1"/>
      <p:bldP spid="16" grpId="1" animBg="1"/>
      <p:bldP spid="16" grpId="2" animBg="1"/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620713"/>
            <a:ext cx="4321175" cy="423862"/>
          </a:xfrm>
        </p:spPr>
        <p:txBody>
          <a:bodyPr/>
          <a:lstStyle/>
          <a:p>
            <a:pPr algn="ctr" eaLnBrk="1" hangingPunct="1"/>
            <a:r>
              <a:rPr lang="ga-IE" b="0" smtClean="0">
                <a:latin typeface="Comic Sans MS" pitchFamily="66" charset="0"/>
              </a:rPr>
              <a:t>Cistin timpeall 1900</a:t>
            </a:r>
          </a:p>
        </p:txBody>
      </p:sp>
      <p:pic>
        <p:nvPicPr>
          <p:cNvPr id="8" name="Content Placeholder 7" descr="cistin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1341438"/>
            <a:ext cx="4040188" cy="3311525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27538" y="620713"/>
            <a:ext cx="4041775" cy="423862"/>
          </a:xfrm>
        </p:spPr>
        <p:txBody>
          <a:bodyPr/>
          <a:lstStyle/>
          <a:p>
            <a:pPr algn="ctr" eaLnBrk="1" hangingPunct="1"/>
            <a:r>
              <a:rPr lang="ga-IE" b="0" smtClean="0">
                <a:latin typeface="Comic Sans MS" pitchFamily="66" charset="0"/>
              </a:rPr>
              <a:t> Cistin sa bhliain 2014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500563" y="1654175"/>
            <a:ext cx="4346575" cy="2830513"/>
          </a:xfrm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95288" y="4900613"/>
            <a:ext cx="8424862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200">
                <a:latin typeface="Comic Sans MS" pitchFamily="66" charset="0"/>
              </a:rPr>
              <a:t>Déan comparáid idir an dá chistin</a:t>
            </a:r>
            <a:r>
              <a:rPr lang="en-GB" sz="2200">
                <a:latin typeface="Comic Sans MS" pitchFamily="66" charset="0"/>
              </a:rPr>
              <a:t>. </a:t>
            </a:r>
            <a:r>
              <a:rPr lang="ga-IE" sz="2200">
                <a:latin typeface="Comic Sans MS" pitchFamily="66" charset="0"/>
              </a:rPr>
              <a:t>Pléigh na rudaí seo: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300163" y="5330825"/>
            <a:ext cx="7843837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54013" indent="-354013">
              <a:buFont typeface="Arial" charset="0"/>
              <a:buChar char="•"/>
            </a:pPr>
            <a:r>
              <a:rPr lang="ga-IE" sz="2200">
                <a:latin typeface="Comic Sans MS" pitchFamily="66" charset="0"/>
              </a:rPr>
              <a:t>Cúrsaí cócaireachta</a:t>
            </a:r>
          </a:p>
          <a:p>
            <a:pPr marL="354013" indent="-354013">
              <a:buFont typeface="Arial" charset="0"/>
              <a:buChar char="•"/>
            </a:pPr>
            <a:r>
              <a:rPr lang="en-GB" sz="2200">
                <a:latin typeface="Comic Sans MS" pitchFamily="66" charset="0"/>
              </a:rPr>
              <a:t>An </a:t>
            </a:r>
            <a:r>
              <a:rPr lang="ga-IE" sz="2200">
                <a:latin typeface="Comic Sans MS" pitchFamily="66" charset="0"/>
              </a:rPr>
              <a:t>córas</a:t>
            </a:r>
            <a:r>
              <a:rPr lang="en-GB" sz="2200">
                <a:latin typeface="Comic Sans MS" pitchFamily="66" charset="0"/>
              </a:rPr>
              <a:t> </a:t>
            </a:r>
            <a:r>
              <a:rPr lang="ga-IE" sz="2200">
                <a:latin typeface="Comic Sans MS" pitchFamily="66" charset="0"/>
              </a:rPr>
              <a:t>teasa</a:t>
            </a:r>
          </a:p>
          <a:p>
            <a:pPr marL="354013" indent="-354013">
              <a:buFont typeface="Arial" charset="0"/>
              <a:buChar char="•"/>
            </a:pPr>
            <a:r>
              <a:rPr lang="ga-IE" sz="2200">
                <a:latin typeface="Comic Sans MS" pitchFamily="66" charset="0"/>
              </a:rPr>
              <a:t>An t-ábhar as a bhfuil </a:t>
            </a:r>
            <a:r>
              <a:rPr lang="en-GB" sz="2200">
                <a:latin typeface="Comic Sans MS" pitchFamily="66" charset="0"/>
              </a:rPr>
              <a:t>an </a:t>
            </a:r>
            <a:r>
              <a:rPr lang="ga-IE" sz="2200">
                <a:latin typeface="Comic Sans MS" pitchFamily="66" charset="0"/>
              </a:rPr>
              <a:t>troscán agus nithe eile déanta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http://farm8.staticflickr.com/7277/8166240548_a8d139b797_b.jpg"/>
          <p:cNvPicPr>
            <a:picLocks noChangeAspect="1" noChangeArrowheads="1"/>
          </p:cNvPicPr>
          <p:nvPr/>
        </p:nvPicPr>
        <p:blipFill>
          <a:blip r:embed="rId3"/>
          <a:srcRect l="3317" t="8160" r="2933" b="-240"/>
          <a:stretch>
            <a:fillRect/>
          </a:stretch>
        </p:blipFill>
        <p:spPr bwMode="auto">
          <a:xfrm>
            <a:off x="0" y="0"/>
            <a:ext cx="91440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6156325" y="5003800"/>
            <a:ext cx="2482850" cy="183832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>
                <a:solidFill>
                  <a:srgbClr val="FFFFFF"/>
                </a:solidFill>
                <a:latin typeface="Comic Sans MS" pitchFamily="66" charset="0"/>
              </a:rPr>
              <a:t>Stóráiltí deochanna</a:t>
            </a:r>
          </a:p>
          <a:p>
            <a:pPr algn="ctr">
              <a:defRPr/>
            </a:pPr>
            <a:r>
              <a:rPr lang="ga-IE">
                <a:solidFill>
                  <a:srgbClr val="FFFFFF"/>
                </a:solidFill>
                <a:latin typeface="Comic Sans MS" pitchFamily="66" charset="0"/>
              </a:rPr>
              <a:t>i mbairillí</a:t>
            </a:r>
            <a:r>
              <a:rPr lang="en-GB">
                <a:solidFill>
                  <a:srgbClr val="FFFFFF"/>
                </a:solidFill>
                <a:latin typeface="Comic Sans MS" pitchFamily="66" charset="0"/>
              </a:rPr>
              <a:t> </a:t>
            </a:r>
            <a:r>
              <a:rPr lang="ga-IE">
                <a:solidFill>
                  <a:srgbClr val="FFFFFF"/>
                </a:solidFill>
                <a:latin typeface="Comic Sans MS" pitchFamily="66" charset="0"/>
              </a:rPr>
              <a:t>mar seo fadó. De ghnáth </a:t>
            </a:r>
            <a:r>
              <a:rPr lang="en-GB">
                <a:solidFill>
                  <a:srgbClr val="FFFFFF"/>
                </a:solidFill>
                <a:latin typeface="Comic Sans MS" pitchFamily="66" charset="0"/>
              </a:rPr>
              <a:t>is </a:t>
            </a:r>
            <a:r>
              <a:rPr lang="ga-IE">
                <a:solidFill>
                  <a:srgbClr val="FFFFFF"/>
                </a:solidFill>
                <a:latin typeface="Comic Sans MS" pitchFamily="66" charset="0"/>
              </a:rPr>
              <a:t>deochanna meisciúla, e.g.</a:t>
            </a:r>
            <a:r>
              <a:rPr lang="en-GB">
                <a:solidFill>
                  <a:srgbClr val="FFFFFF"/>
                </a:solidFill>
                <a:latin typeface="Comic Sans MS" pitchFamily="66" charset="0"/>
              </a:rPr>
              <a:t> </a:t>
            </a:r>
            <a:r>
              <a:rPr lang="ga-IE">
                <a:solidFill>
                  <a:srgbClr val="FFFFFF"/>
                </a:solidFill>
                <a:latin typeface="Comic Sans MS" pitchFamily="66" charset="0"/>
              </a:rPr>
              <a:t>fíon agus beoir,</a:t>
            </a:r>
          </a:p>
          <a:p>
            <a:pPr algn="ctr">
              <a:defRPr/>
            </a:pPr>
            <a:r>
              <a:rPr lang="en-GB">
                <a:solidFill>
                  <a:srgbClr val="FFFFFF"/>
                </a:solidFill>
                <a:latin typeface="Comic Sans MS" pitchFamily="66" charset="0"/>
              </a:rPr>
              <a:t>a </a:t>
            </a:r>
            <a:r>
              <a:rPr lang="ga-IE">
                <a:solidFill>
                  <a:srgbClr val="FFFFFF"/>
                </a:solidFill>
                <a:latin typeface="Comic Sans MS" pitchFamily="66" charset="0"/>
              </a:rPr>
              <a:t>stóráiltí iontu.</a:t>
            </a:r>
          </a:p>
        </p:txBody>
      </p:sp>
      <p:sp>
        <p:nvSpPr>
          <p:cNvPr id="3" name="Horizontal Scroll 2"/>
          <p:cNvSpPr/>
          <p:nvPr/>
        </p:nvSpPr>
        <p:spPr>
          <a:xfrm>
            <a:off x="5724525" y="188913"/>
            <a:ext cx="2698750" cy="1033462"/>
          </a:xfrm>
          <a:prstGeom prst="horizontalScrol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dirty="0"/>
              <a:t>Ráth Domhnaigh,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dirty="0"/>
              <a:t>Co. Laois</a:t>
            </a:r>
            <a:r>
              <a:rPr lang="en-GB" dirty="0"/>
              <a:t>e</a:t>
            </a:r>
            <a:r>
              <a:rPr lang="ga-IE" dirty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111125" y="5661025"/>
            <a:ext cx="2209800" cy="914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1600" dirty="0">
                <a:solidFill>
                  <a:srgbClr val="FFFFFF"/>
                </a:solidFill>
                <a:latin typeface="Comic Sans MS" pitchFamily="66" charset="0"/>
              </a:rPr>
              <a:t>An féidir leat aon</a:t>
            </a:r>
            <a:r>
              <a:rPr lang="en-GB" sz="1600" dirty="0">
                <a:solidFill>
                  <a:srgbClr val="FFFFFF"/>
                </a:solidFill>
                <a:latin typeface="Comic Sans MS" pitchFamily="66" charset="0"/>
              </a:rPr>
              <a:t> </a:t>
            </a:r>
            <a:r>
              <a:rPr lang="ga-IE" sz="1600" dirty="0">
                <a:solidFill>
                  <a:srgbClr val="FFFFFF"/>
                </a:solidFill>
                <a:latin typeface="Comic Sans MS" pitchFamily="66" charset="0"/>
              </a:rPr>
              <a:t>teach ceann tuí</a:t>
            </a:r>
          </a:p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  <a:latin typeface="Comic Sans MS" pitchFamily="66" charset="0"/>
              </a:rPr>
              <a:t>a </a:t>
            </a:r>
            <a:r>
              <a:rPr lang="ga-IE" sz="1600" dirty="0">
                <a:solidFill>
                  <a:srgbClr val="FFFFFF"/>
                </a:solidFill>
                <a:latin typeface="Comic Sans MS" pitchFamily="66" charset="0"/>
              </a:rPr>
              <a:t>fheiceáil?</a:t>
            </a:r>
          </a:p>
        </p:txBody>
      </p:sp>
      <p:sp>
        <p:nvSpPr>
          <p:cNvPr id="5" name="Rectangle 4"/>
          <p:cNvSpPr/>
          <p:nvPr/>
        </p:nvSpPr>
        <p:spPr>
          <a:xfrm>
            <a:off x="2339975" y="4652963"/>
            <a:ext cx="2211388" cy="914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1600" dirty="0">
                <a:solidFill>
                  <a:srgbClr val="FFFFFF"/>
                </a:solidFill>
                <a:latin typeface="Comic Sans MS" pitchFamily="66" charset="0"/>
              </a:rPr>
              <a:t>Cén cineál dín atá ar an gcuid is mó</a:t>
            </a:r>
          </a:p>
          <a:p>
            <a:pPr algn="ctr">
              <a:defRPr/>
            </a:pPr>
            <a:r>
              <a:rPr lang="ga-IE" sz="1600" dirty="0">
                <a:solidFill>
                  <a:srgbClr val="FFFFFF"/>
                </a:solidFill>
                <a:latin typeface="Comic Sans MS" pitchFamily="66" charset="0"/>
              </a:rPr>
              <a:t>de na tithe?</a:t>
            </a:r>
          </a:p>
        </p:txBody>
      </p:sp>
      <p:sp>
        <p:nvSpPr>
          <p:cNvPr id="7" name="Rectangle 6"/>
          <p:cNvSpPr/>
          <p:nvPr/>
        </p:nvSpPr>
        <p:spPr>
          <a:xfrm>
            <a:off x="2484438" y="1844675"/>
            <a:ext cx="2533650" cy="101441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1600" dirty="0">
                <a:solidFill>
                  <a:srgbClr val="FFFFFF"/>
                </a:solidFill>
                <a:latin typeface="Comic Sans MS" pitchFamily="66" charset="0"/>
              </a:rPr>
              <a:t>Cé na hainmhithe éagsúla atá le feiceáil</a:t>
            </a:r>
          </a:p>
          <a:p>
            <a:pPr algn="ctr">
              <a:defRPr/>
            </a:pPr>
            <a:r>
              <a:rPr lang="ga-IE" sz="1600" dirty="0">
                <a:solidFill>
                  <a:srgbClr val="FFFFFF"/>
                </a:solidFill>
                <a:latin typeface="Comic Sans MS" pitchFamily="66" charset="0"/>
              </a:rPr>
              <a:t>sa ghrianghraf?</a:t>
            </a:r>
          </a:p>
        </p:txBody>
      </p:sp>
      <p:sp>
        <p:nvSpPr>
          <p:cNvPr id="8" name="Rectangle 7"/>
          <p:cNvSpPr/>
          <p:nvPr/>
        </p:nvSpPr>
        <p:spPr>
          <a:xfrm>
            <a:off x="127000" y="1031875"/>
            <a:ext cx="2500313" cy="914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1600" dirty="0">
                <a:latin typeface="Comic Sans MS" pitchFamily="66" charset="0"/>
              </a:rPr>
              <a:t>Cé</a:t>
            </a:r>
            <a:r>
              <a:rPr lang="en-GB" sz="1600" dirty="0">
                <a:latin typeface="Comic Sans MS" pitchFamily="66" charset="0"/>
              </a:rPr>
              <a:t> </a:t>
            </a:r>
            <a:r>
              <a:rPr lang="ga-IE" sz="1600" dirty="0">
                <a:latin typeface="Comic Sans MS" pitchFamily="66" charset="0"/>
              </a:rPr>
              <a:t>na modhanna iompair a fheiceann tú?</a:t>
            </a:r>
          </a:p>
        </p:txBody>
      </p:sp>
      <p:sp>
        <p:nvSpPr>
          <p:cNvPr id="9" name="Down Arrow Callout 8"/>
          <p:cNvSpPr/>
          <p:nvPr/>
        </p:nvSpPr>
        <p:spPr>
          <a:xfrm>
            <a:off x="7308850" y="2781300"/>
            <a:ext cx="1584325" cy="1897063"/>
          </a:xfrm>
          <a:prstGeom prst="downArrowCallout">
            <a:avLst>
              <a:gd name="adj1" fmla="val 2363"/>
              <a:gd name="adj2" fmla="val 10594"/>
              <a:gd name="adj3" fmla="val 27058"/>
              <a:gd name="adj4" fmla="val 6497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dirty="0">
                <a:latin typeface="Comic Sans MS" pitchFamily="66" charset="0"/>
              </a:rPr>
              <a:t>Céard atá sna bairillí seo, meas tú?</a:t>
            </a:r>
          </a:p>
        </p:txBody>
      </p:sp>
      <p:sp>
        <p:nvSpPr>
          <p:cNvPr id="12" name="Right Arrow Callout 11"/>
          <p:cNvSpPr/>
          <p:nvPr/>
        </p:nvSpPr>
        <p:spPr>
          <a:xfrm>
            <a:off x="5651500" y="1844675"/>
            <a:ext cx="2209800" cy="1465263"/>
          </a:xfrm>
          <a:prstGeom prst="rightArrowCallout">
            <a:avLst>
              <a:gd name="adj1" fmla="val 12652"/>
              <a:gd name="adj2" fmla="val 9565"/>
              <a:gd name="adj3" fmla="val 25000"/>
              <a:gd name="adj4" fmla="val 7688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dirty="0">
                <a:latin typeface="Comic Sans MS" pitchFamily="66" charset="0"/>
              </a:rPr>
              <a:t>Cén cineál gnó a bhíonn ar siúl san fhoirgneamh seo, mar sin?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27000" y="168275"/>
            <a:ext cx="4714875" cy="863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1600">
                <a:solidFill>
                  <a:srgbClr val="FFFFFF"/>
                </a:solidFill>
                <a:latin typeface="Comic Sans MS" pitchFamily="66" charset="0"/>
              </a:rPr>
              <a:t>Cé</a:t>
            </a:r>
            <a:r>
              <a:rPr lang="en-GB" sz="1600">
                <a:solidFill>
                  <a:srgbClr val="FFFFFF"/>
                </a:solidFill>
                <a:latin typeface="Comic Sans MS" pitchFamily="66" charset="0"/>
              </a:rPr>
              <a:t> </a:t>
            </a:r>
            <a:r>
              <a:rPr lang="ga-IE" sz="1600">
                <a:solidFill>
                  <a:srgbClr val="FFFFFF"/>
                </a:solidFill>
                <a:latin typeface="Comic Sans MS" pitchFamily="66" charset="0"/>
              </a:rPr>
              <a:t>na nithe sa ghrianghraf seo a léiríonn</a:t>
            </a:r>
          </a:p>
          <a:p>
            <a:pPr algn="ctr">
              <a:defRPr/>
            </a:pPr>
            <a:r>
              <a:rPr lang="ga-IE" sz="1600">
                <a:solidFill>
                  <a:srgbClr val="FFFFFF"/>
                </a:solidFill>
                <a:latin typeface="Comic Sans MS" pitchFamily="66" charset="0"/>
              </a:rPr>
              <a:t>gur</a:t>
            </a:r>
            <a:r>
              <a:rPr lang="en-GB" sz="1600">
                <a:solidFill>
                  <a:srgbClr val="FFFFFF"/>
                </a:solidFill>
                <a:latin typeface="Comic Sans MS" pitchFamily="66" charset="0"/>
              </a:rPr>
              <a:t> </a:t>
            </a:r>
            <a:r>
              <a:rPr lang="ga-IE" sz="1600">
                <a:solidFill>
                  <a:srgbClr val="FFFFFF"/>
                </a:solidFill>
                <a:latin typeface="Comic Sans MS" pitchFamily="66" charset="0"/>
              </a:rPr>
              <a:t>tógadh fadó</a:t>
            </a:r>
            <a:r>
              <a:rPr lang="en-GB" sz="1600">
                <a:solidFill>
                  <a:srgbClr val="FFFFFF"/>
                </a:solidFill>
                <a:latin typeface="Comic Sans MS" pitchFamily="66" charset="0"/>
              </a:rPr>
              <a:t> é</a:t>
            </a:r>
            <a:r>
              <a:rPr lang="ga-IE" sz="1600">
                <a:solidFill>
                  <a:srgbClr val="FFFFFF"/>
                </a:solidFill>
                <a:latin typeface="Comic Sans MS" pitchFamily="66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2" grpId="0" animBg="1"/>
      <p:bldP spid="13" grpId="0" animBg="1"/>
      <p:bldP spid="1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388" y="404813"/>
            <a:ext cx="4248150" cy="49530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ga-IE" b="0" dirty="0" smtClean="0">
                <a:latin typeface="Comic Sans MS" pitchFamily="66" charset="0"/>
              </a:rPr>
              <a:t>Ráth Domhnaigh timpeall 1900</a:t>
            </a:r>
            <a:endParaRPr lang="ga-IE" b="0" dirty="0">
              <a:latin typeface="Comic Sans MS" pitchFamily="66" charset="0"/>
            </a:endParaRPr>
          </a:p>
        </p:txBody>
      </p:sp>
      <p:pic>
        <p:nvPicPr>
          <p:cNvPr id="7" name="Content Placeholder 6" descr="sean phictiúr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07950" y="1052513"/>
            <a:ext cx="4321175" cy="3529012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1375" y="476250"/>
            <a:ext cx="4321175" cy="423863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ga-IE" b="0" dirty="0" smtClean="0">
                <a:latin typeface="Comic Sans MS" pitchFamily="66" charset="0"/>
              </a:rPr>
              <a:t>Ráth Domhnaigh sa bhliain 1990</a:t>
            </a:r>
            <a:endParaRPr lang="ga-IE" b="0" dirty="0">
              <a:latin typeface="Comic Sans MS" pitchFamily="66" charset="0"/>
            </a:endParaRPr>
          </a:p>
        </p:txBody>
      </p:sp>
      <p:pic>
        <p:nvPicPr>
          <p:cNvPr id="8" name="Content Placeholder 7" descr="Picture1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608513" y="1052513"/>
            <a:ext cx="4427537" cy="3529012"/>
          </a:xfrm>
        </p:spPr>
      </p:pic>
      <p:sp>
        <p:nvSpPr>
          <p:cNvPr id="13" name="Rectangle 12"/>
          <p:cNvSpPr/>
          <p:nvPr/>
        </p:nvSpPr>
        <p:spPr>
          <a:xfrm>
            <a:off x="369888" y="5229225"/>
            <a:ext cx="8408987" cy="863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dirty="0">
                <a:latin typeface="Comic Sans MS" pitchFamily="66" charset="0"/>
              </a:rPr>
              <a:t>Céard iad na nithe atá le </a:t>
            </a:r>
            <a:r>
              <a:rPr lang="en-GB" dirty="0" err="1">
                <a:latin typeface="Comic Sans MS" pitchFamily="66" charset="0"/>
              </a:rPr>
              <a:t>feiceáil</a:t>
            </a:r>
            <a:r>
              <a:rPr lang="en-GB" dirty="0">
                <a:latin typeface="Comic Sans MS" pitchFamily="66" charset="0"/>
              </a:rPr>
              <a:t> </a:t>
            </a:r>
            <a:r>
              <a:rPr lang="ga-IE" dirty="0">
                <a:latin typeface="Comic Sans MS" pitchFamily="66" charset="0"/>
              </a:rPr>
              <a:t>sa ghrianghraf ón mbliain 1990 nach bhfuil </a:t>
            </a:r>
            <a:r>
              <a:rPr lang="en-GB" dirty="0">
                <a:latin typeface="Comic Sans MS" pitchFamily="66" charset="0"/>
              </a:rPr>
              <a:t/>
            </a:r>
            <a:br>
              <a:rPr lang="en-GB" dirty="0">
                <a:latin typeface="Comic Sans MS" pitchFamily="66" charset="0"/>
              </a:rPr>
            </a:br>
            <a:r>
              <a:rPr lang="ga-IE" dirty="0">
                <a:latin typeface="Comic Sans MS" pitchFamily="66" charset="0"/>
              </a:rPr>
              <a:t>le feiceáil sa ghrianghraf eile</a:t>
            </a:r>
            <a:r>
              <a:rPr lang="en-GB" dirty="0">
                <a:latin typeface="Comic Sans MS" pitchFamily="66" charset="0"/>
              </a:rPr>
              <a:t>?</a:t>
            </a:r>
            <a:r>
              <a:rPr lang="ga-IE" dirty="0">
                <a:latin typeface="Comic Sans MS" pitchFamily="66" charset="0"/>
              </a:rPr>
              <a:t>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41338" y="5384800"/>
            <a:ext cx="8099425" cy="55403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dirty="0">
                <a:latin typeface="Comic Sans MS" pitchFamily="66" charset="0"/>
              </a:rPr>
              <a:t>Ar </a:t>
            </a:r>
            <a:r>
              <a:rPr lang="en-GB" dirty="0" err="1">
                <a:latin typeface="Comic Sans MS" pitchFamily="66" charset="0"/>
              </a:rPr>
              <a:t>athraigh</a:t>
            </a:r>
            <a:r>
              <a:rPr lang="en-GB" dirty="0">
                <a:latin typeface="Comic Sans MS" pitchFamily="66" charset="0"/>
              </a:rPr>
              <a:t> </a:t>
            </a:r>
            <a:r>
              <a:rPr lang="en-GB" dirty="0" err="1">
                <a:latin typeface="Comic Sans MS" pitchFamily="66" charset="0"/>
              </a:rPr>
              <a:t>mórán</a:t>
            </a:r>
            <a:r>
              <a:rPr lang="en-GB" dirty="0">
                <a:latin typeface="Comic Sans MS" pitchFamily="66" charset="0"/>
              </a:rPr>
              <a:t> </a:t>
            </a:r>
            <a:r>
              <a:rPr lang="en-GB" dirty="0" err="1">
                <a:latin typeface="Comic Sans MS" pitchFamily="66" charset="0"/>
              </a:rPr>
              <a:t>i</a:t>
            </a:r>
            <a:r>
              <a:rPr lang="en-GB" dirty="0">
                <a:latin typeface="Comic Sans MS" pitchFamily="66" charset="0"/>
              </a:rPr>
              <a:t> </a:t>
            </a:r>
            <a:r>
              <a:rPr lang="en-GB" dirty="0" err="1">
                <a:latin typeface="Comic Sans MS" pitchFamily="66" charset="0"/>
              </a:rPr>
              <a:t>Ráth</a:t>
            </a:r>
            <a:r>
              <a:rPr lang="en-GB" dirty="0">
                <a:latin typeface="Comic Sans MS" pitchFamily="66" charset="0"/>
              </a:rPr>
              <a:t> </a:t>
            </a:r>
            <a:r>
              <a:rPr lang="en-GB" dirty="0" err="1">
                <a:latin typeface="Comic Sans MS" pitchFamily="66" charset="0"/>
              </a:rPr>
              <a:t>Domhnaigh</a:t>
            </a:r>
            <a:r>
              <a:rPr lang="en-GB" dirty="0">
                <a:latin typeface="Comic Sans MS" pitchFamily="66" charset="0"/>
              </a:rPr>
              <a:t> </a:t>
            </a:r>
            <a:r>
              <a:rPr lang="en-GB" dirty="0" err="1">
                <a:latin typeface="Comic Sans MS" pitchFamily="66" charset="0"/>
              </a:rPr>
              <a:t>idir</a:t>
            </a:r>
            <a:r>
              <a:rPr lang="en-GB" dirty="0">
                <a:latin typeface="Comic Sans MS" pitchFamily="66" charset="0"/>
              </a:rPr>
              <a:t> 1900 </a:t>
            </a:r>
            <a:r>
              <a:rPr lang="en-GB" dirty="0" err="1">
                <a:latin typeface="Comic Sans MS" pitchFamily="66" charset="0"/>
              </a:rPr>
              <a:t>agus</a:t>
            </a:r>
            <a:r>
              <a:rPr lang="en-GB" dirty="0">
                <a:latin typeface="Comic Sans MS" pitchFamily="66" charset="0"/>
              </a:rPr>
              <a:t> 1990</a:t>
            </a:r>
            <a:r>
              <a:rPr lang="ga-IE" dirty="0">
                <a:latin typeface="Comic Sans MS" pitchFamily="66" charset="0"/>
              </a:rPr>
              <a:t>, meas tú?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19163" y="5348288"/>
            <a:ext cx="7343775" cy="62706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dirty="0">
                <a:solidFill>
                  <a:srgbClr val="FFFFFF"/>
                </a:solidFill>
                <a:latin typeface="Comic Sans MS" pitchFamily="66" charset="0"/>
              </a:rPr>
              <a:t>Céard iad na nithe atá le </a:t>
            </a:r>
            <a:r>
              <a:rPr lang="en-GB" dirty="0" err="1">
                <a:solidFill>
                  <a:srgbClr val="FFFFFF"/>
                </a:solidFill>
                <a:latin typeface="Comic Sans MS" pitchFamily="66" charset="0"/>
              </a:rPr>
              <a:t>feiceáil</a:t>
            </a:r>
            <a:r>
              <a:rPr lang="en-GB" dirty="0">
                <a:solidFill>
                  <a:srgbClr val="FFFFFF"/>
                </a:solidFill>
                <a:latin typeface="Comic Sans MS" pitchFamily="66" charset="0"/>
              </a:rPr>
              <a:t> </a:t>
            </a:r>
            <a:r>
              <a:rPr lang="ga-IE" dirty="0">
                <a:solidFill>
                  <a:srgbClr val="FFFFFF"/>
                </a:solidFill>
                <a:latin typeface="Comic Sans MS" pitchFamily="66" charset="0"/>
              </a:rPr>
              <a:t>sa ghrianghraf ón mbliain 1900</a:t>
            </a:r>
          </a:p>
          <a:p>
            <a:pPr algn="ctr">
              <a:defRPr/>
            </a:pPr>
            <a:r>
              <a:rPr lang="ga-IE" dirty="0">
                <a:solidFill>
                  <a:srgbClr val="FFFFFF"/>
                </a:solidFill>
                <a:latin typeface="Comic Sans MS" pitchFamily="66" charset="0"/>
              </a:rPr>
              <a:t>nach bhfuil le feiceáil sa ghrianghraf eile</a:t>
            </a:r>
            <a:r>
              <a:rPr lang="en-GB" dirty="0">
                <a:solidFill>
                  <a:srgbClr val="FFFFFF"/>
                </a:solidFill>
                <a:latin typeface="Comic Sans MS" pitchFamily="66" charset="0"/>
              </a:rPr>
              <a:t>?</a:t>
            </a:r>
            <a:endParaRPr lang="ga-IE" dirty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92200" y="5419725"/>
            <a:ext cx="6983413" cy="482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dirty="0">
                <a:latin typeface="Comic Sans MS" pitchFamily="66" charset="0"/>
              </a:rPr>
              <a:t>Céard iad na nithe atá mar an gcéanna sa dá ghrianghraf</a:t>
            </a:r>
            <a:r>
              <a:rPr lang="en-GB" dirty="0">
                <a:latin typeface="Comic Sans MS" pitchFamily="66" charset="0"/>
              </a:rPr>
              <a:t>?</a:t>
            </a:r>
            <a:r>
              <a:rPr lang="ga-IE" dirty="0">
                <a:latin typeface="Comic Sans MS" pitchFamily="66" charset="0"/>
              </a:rPr>
              <a:t>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52425" y="5084763"/>
            <a:ext cx="8426450" cy="115252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dirty="0">
                <a:latin typeface="Comic Sans MS" pitchFamily="66" charset="0"/>
              </a:rPr>
              <a:t>Grianghraf de Ráth Domhnaigh sa bhliain 1990 atá sa ghrianghraf ar dheis. Céard iad na hathruithe a tháinig ar an mbaile</a:t>
            </a:r>
            <a:r>
              <a:rPr lang="en-GB" dirty="0">
                <a:latin typeface="Comic Sans MS" pitchFamily="66" charset="0"/>
              </a:rPr>
              <a:t> </a:t>
            </a:r>
            <a:r>
              <a:rPr lang="ga-IE" dirty="0">
                <a:latin typeface="Comic Sans MS" pitchFamily="66" charset="0"/>
              </a:rPr>
              <a:t>idir</a:t>
            </a:r>
            <a:r>
              <a:rPr lang="en-GB" dirty="0">
                <a:latin typeface="Comic Sans MS" pitchFamily="66" charset="0"/>
              </a:rPr>
              <a:t> 1900 </a:t>
            </a:r>
            <a:r>
              <a:rPr lang="ga-IE" dirty="0">
                <a:latin typeface="Comic Sans MS" pitchFamily="66" charset="0"/>
              </a:rPr>
              <a:t>agus</a:t>
            </a:r>
            <a:r>
              <a:rPr lang="en-GB" dirty="0">
                <a:latin typeface="Comic Sans MS" pitchFamily="66" charset="0"/>
              </a:rPr>
              <a:t> 1990</a:t>
            </a:r>
            <a:r>
              <a:rPr lang="ga-IE" dirty="0">
                <a:latin typeface="Comic Sans MS" pitchFamily="66" charset="0"/>
              </a:rPr>
              <a:t>? </a:t>
            </a:r>
            <a:r>
              <a:rPr lang="en-GB" dirty="0">
                <a:latin typeface="Comic Sans MS" pitchFamily="66" charset="0"/>
              </a:rPr>
              <a:t/>
            </a:r>
            <a:br>
              <a:rPr lang="en-GB" dirty="0">
                <a:latin typeface="Comic Sans MS" pitchFamily="66" charset="0"/>
              </a:rPr>
            </a:br>
            <a:r>
              <a:rPr lang="ga-IE" dirty="0">
                <a:latin typeface="Comic Sans MS" pitchFamily="66" charset="0"/>
              </a:rPr>
              <a:t>Féach</a:t>
            </a:r>
            <a:r>
              <a:rPr lang="en-GB" dirty="0">
                <a:latin typeface="Comic Sans MS" pitchFamily="66" charset="0"/>
              </a:rPr>
              <a:t> go </a:t>
            </a:r>
            <a:r>
              <a:rPr lang="ga-IE" dirty="0">
                <a:latin typeface="Comic Sans MS" pitchFamily="66" charset="0"/>
              </a:rPr>
              <a:t>háirithe na modhanna iompair, na foirgnimh</a:t>
            </a:r>
            <a:r>
              <a:rPr lang="en-GB" dirty="0">
                <a:latin typeface="Comic Sans MS" pitchFamily="66" charset="0"/>
              </a:rPr>
              <a:t> </a:t>
            </a:r>
            <a:r>
              <a:rPr lang="ga-IE" dirty="0">
                <a:latin typeface="Comic Sans MS" pitchFamily="66" charset="0"/>
              </a:rPr>
              <a:t>agus </a:t>
            </a:r>
            <a:r>
              <a:rPr lang="en-GB" dirty="0">
                <a:latin typeface="Comic Sans MS" pitchFamily="66" charset="0"/>
              </a:rPr>
              <a:t/>
            </a:r>
            <a:br>
              <a:rPr lang="en-GB" dirty="0">
                <a:latin typeface="Comic Sans MS" pitchFamily="66" charset="0"/>
              </a:rPr>
            </a:br>
            <a:r>
              <a:rPr lang="ga-IE" dirty="0">
                <a:latin typeface="Comic Sans MS" pitchFamily="66" charset="0"/>
              </a:rPr>
              <a:t>dromchla an bhóthair sna grianghraif.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13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TextBox 6"/>
          <p:cNvSpPr txBox="1">
            <a:spLocks noChangeArrowheads="1"/>
          </p:cNvSpPr>
          <p:nvPr/>
        </p:nvSpPr>
        <p:spPr bwMode="auto">
          <a:xfrm>
            <a:off x="528638" y="534988"/>
            <a:ext cx="8004175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Féach an suíomh seo</a:t>
            </a:r>
            <a:r>
              <a:rPr lang="en-GB" sz="2400">
                <a:latin typeface="Comic Sans MS" pitchFamily="66" charset="0"/>
              </a:rPr>
              <a:t>. T</a:t>
            </a:r>
            <a:r>
              <a:rPr lang="ga-IE" sz="2400">
                <a:latin typeface="Comic Sans MS" pitchFamily="66" charset="0"/>
              </a:rPr>
              <a:t>á go leor seanghrianghraf </a:t>
            </a:r>
            <a:r>
              <a:rPr lang="en-GB" sz="2400">
                <a:latin typeface="Comic Sans MS" pitchFamily="66" charset="0"/>
              </a:rPr>
              <a:t/>
            </a:r>
            <a:br>
              <a:rPr lang="en-GB" sz="2400">
                <a:latin typeface="Comic Sans MS" pitchFamily="66" charset="0"/>
              </a:rPr>
            </a:br>
            <a:r>
              <a:rPr lang="ga-IE" sz="2400">
                <a:latin typeface="Comic Sans MS" pitchFamily="66" charset="0"/>
              </a:rPr>
              <a:t>le feiceáil air d’áiteanna éagsúla mórthimpeall na tíre</a:t>
            </a:r>
            <a:r>
              <a:rPr lang="en-GB" sz="2400">
                <a:latin typeface="Comic Sans MS" pitchFamily="66" charset="0"/>
              </a:rPr>
              <a:t>.</a:t>
            </a:r>
            <a:endParaRPr lang="ga-IE" sz="2400">
              <a:latin typeface="Comic Sans MS" pitchFamily="66" charset="0"/>
            </a:endParaRPr>
          </a:p>
          <a:p>
            <a:r>
              <a:rPr lang="en-IE" sz="2400">
                <a:latin typeface="Comic Sans MS" pitchFamily="66" charset="0"/>
                <a:hlinkClick r:id="rId2"/>
              </a:rPr>
              <a:t>http://www.askaboutireland.ie/learning-zone/primary-students/looking-at-places/</a:t>
            </a:r>
            <a:endParaRPr lang="en-IE" sz="2400">
              <a:latin typeface="Comic Sans MS" pitchFamily="66" charset="0"/>
            </a:endParaRPr>
          </a:p>
          <a:p>
            <a:endParaRPr lang="en-GB" sz="2400">
              <a:latin typeface="Comic Sans MS" pitchFamily="66" charset="0"/>
            </a:endParaRPr>
          </a:p>
          <a:p>
            <a:r>
              <a:rPr lang="ga-IE" sz="2400">
                <a:latin typeface="Comic Sans MS" pitchFamily="66" charset="0"/>
              </a:rPr>
              <a:t>Tuilleadh grianghraf ar fáil ar</a:t>
            </a:r>
            <a:r>
              <a:rPr lang="en-IE" sz="2400">
                <a:latin typeface="Comic Sans MS" pitchFamily="66" charset="0"/>
              </a:rPr>
              <a:t>: </a:t>
            </a:r>
            <a:r>
              <a:rPr lang="en-IE" sz="2400">
                <a:latin typeface="Comic Sans MS" pitchFamily="66" charset="0"/>
                <a:hlinkClick r:id="rId3"/>
              </a:rPr>
              <a:t>http://www.flickr.com/photos/nlireland</a:t>
            </a:r>
            <a:endParaRPr lang="en-IE" sz="2400">
              <a:latin typeface="Comic Sans MS" pitchFamily="66" charset="0"/>
            </a:endParaRPr>
          </a:p>
          <a:p>
            <a:endParaRPr lang="en-GB" sz="2400" u="sng">
              <a:latin typeface="Comic Sans MS" pitchFamily="66" charset="0"/>
            </a:endParaRPr>
          </a:p>
          <a:p>
            <a:r>
              <a:rPr lang="ga-IE" sz="2400">
                <a:latin typeface="Comic Sans MS" pitchFamily="66" charset="0"/>
              </a:rPr>
              <a:t>Cliceáil ar an nasc thíos chun míreanna mearaí a dhéanamh</a:t>
            </a:r>
            <a:r>
              <a:rPr lang="en-GB" sz="2400">
                <a:latin typeface="Comic Sans MS" pitchFamily="66" charset="0"/>
              </a:rPr>
              <a:t> </a:t>
            </a:r>
            <a:r>
              <a:rPr lang="ga-IE" sz="2400">
                <a:latin typeface="Comic Sans MS" pitchFamily="66" charset="0"/>
              </a:rPr>
              <a:t>bunaithe ar an ngrianghraf ar s</a:t>
            </a:r>
            <a:r>
              <a:rPr lang="en-GB" sz="2400">
                <a:latin typeface="Comic Sans MS" pitchFamily="66" charset="0"/>
              </a:rPr>
              <a:t>h</a:t>
            </a:r>
            <a:r>
              <a:rPr lang="ga-IE" sz="2400">
                <a:latin typeface="Comic Sans MS" pitchFamily="66" charset="0"/>
              </a:rPr>
              <a:t>leamhnán 4:</a:t>
            </a:r>
            <a:endParaRPr lang="ga-IE" sz="2400">
              <a:latin typeface="Comic Sans MS" pitchFamily="66" charset="0"/>
              <a:hlinkClick r:id="rId4"/>
            </a:endParaRPr>
          </a:p>
          <a:p>
            <a:r>
              <a:rPr lang="en-IE" sz="2400" u="sng">
                <a:latin typeface="Comic Sans MS" pitchFamily="66" charset="0"/>
                <a:hlinkClick r:id="rId4"/>
              </a:rPr>
              <a:t>http://knowtheromans.co.uk/Games/JigsawGame/index.php?difficulty=2&amp;timer=on&amp;guide=off&amp;image=ab07948935ca1dd968c694f1e9076a12.jpg</a:t>
            </a:r>
            <a:endParaRPr lang="en-IE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4"/>
          <p:cNvSpPr txBox="1">
            <a:spLocks noChangeArrowheads="1"/>
          </p:cNvSpPr>
          <p:nvPr/>
        </p:nvSpPr>
        <p:spPr bwMode="auto">
          <a:xfrm>
            <a:off x="611188" y="846138"/>
            <a:ext cx="7921625" cy="366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b="1">
                <a:latin typeface="Comic Sans MS" pitchFamily="66" charset="0"/>
                <a:cs typeface="Times New Roman" pitchFamily="18" charset="0"/>
              </a:rPr>
              <a:t>Íomhánna:</a:t>
            </a:r>
            <a:endParaRPr lang="ga-IE">
              <a:latin typeface="Comic Sans MS" pitchFamily="66" charset="0"/>
              <a:cs typeface="Times New Roman" pitchFamily="18" charset="0"/>
            </a:endParaRPr>
          </a:p>
          <a:p>
            <a:r>
              <a:rPr lang="ga-IE">
                <a:latin typeface="Comic Sans MS" pitchFamily="66" charset="0"/>
                <a:cs typeface="Times New Roman" pitchFamily="18" charset="0"/>
              </a:rPr>
              <a:t>Shutterstock</a:t>
            </a:r>
          </a:p>
          <a:p>
            <a:r>
              <a:rPr lang="ga-IE">
                <a:latin typeface="Comic Sans MS" pitchFamily="66" charset="0"/>
                <a:cs typeface="Times New Roman" pitchFamily="18" charset="0"/>
              </a:rPr>
              <a:t>Leabharlann Náisiúnta na hÉireann</a:t>
            </a:r>
            <a:endParaRPr lang="en-GB">
              <a:latin typeface="Comic Sans MS" pitchFamily="66" charset="0"/>
              <a:cs typeface="Times New Roman" pitchFamily="18" charset="0"/>
            </a:endParaRPr>
          </a:p>
          <a:p>
            <a:endParaRPr lang="ga-IE">
              <a:latin typeface="Comic Sans MS" pitchFamily="66" charset="0"/>
              <a:cs typeface="Times New Roman" pitchFamily="18" charset="0"/>
            </a:endParaRPr>
          </a:p>
          <a:p>
            <a:r>
              <a:rPr lang="ga-IE">
                <a:latin typeface="Comic Sans MS" pitchFamily="66" charset="0"/>
                <a:cs typeface="Times New Roman" pitchFamily="18" charset="0"/>
              </a:rPr>
              <a:t>Rinneadh gach iarracht teacht ar úinéir an chóipchirt i gcás na n‑íomhánna atá ar na sleamhnáin seo. Má rinneadh fail</a:t>
            </a:r>
            <a:r>
              <a:rPr lang="en-GB">
                <a:latin typeface="Comic Sans MS" pitchFamily="66" charset="0"/>
                <a:cs typeface="Times New Roman" pitchFamily="18" charset="0"/>
              </a:rPr>
              <a:t>l</a:t>
            </a:r>
            <a:r>
              <a:rPr lang="ga-IE">
                <a:latin typeface="Comic Sans MS" pitchFamily="66" charset="0"/>
                <a:cs typeface="Times New Roman" pitchFamily="18" charset="0"/>
              </a:rPr>
              <a:t>í ar aon bhealach</a:t>
            </a:r>
          </a:p>
          <a:p>
            <a:r>
              <a:rPr lang="ga-IE">
                <a:latin typeface="Comic Sans MS" pitchFamily="66" charset="0"/>
                <a:cs typeface="Times New Roman" pitchFamily="18" charset="0"/>
              </a:rPr>
              <a:t>ó thaobh cóipchirt de ba cheart d’úinéir an chóipchirt teagmháil</a:t>
            </a:r>
          </a:p>
          <a:p>
            <a:r>
              <a:rPr lang="ga-IE">
                <a:latin typeface="Comic Sans MS" pitchFamily="66" charset="0"/>
                <a:cs typeface="Times New Roman" pitchFamily="18" charset="0"/>
              </a:rPr>
              <a:t>a dhéanamh leis na foilsitheoirí. Beidh na foilsitheoirí lántoilteanach socruithe cuí a dhéanamh leis.</a:t>
            </a:r>
          </a:p>
          <a:p>
            <a:endParaRPr lang="ga-IE">
              <a:latin typeface="Comic Sans MS" pitchFamily="66" charset="0"/>
              <a:cs typeface="Times New Roman" pitchFamily="18" charset="0"/>
            </a:endParaRPr>
          </a:p>
          <a:p>
            <a:r>
              <a:rPr lang="ga-IE">
                <a:latin typeface="Comic Sans MS" pitchFamily="66" charset="0"/>
                <a:cs typeface="Times New Roman" pitchFamily="18" charset="0"/>
              </a:rPr>
              <a:t>© Foras na Gaeilge, 201</a:t>
            </a:r>
            <a:r>
              <a:rPr lang="en-GB">
                <a:latin typeface="Comic Sans MS" pitchFamily="66" charset="0"/>
                <a:cs typeface="Times New Roman" pitchFamily="18" charset="0"/>
              </a:rPr>
              <a:t>4</a:t>
            </a:r>
            <a:endParaRPr lang="ga-IE">
              <a:latin typeface="Comic Sans MS" pitchFamily="66" charset="0"/>
              <a:cs typeface="Times New Roman" pitchFamily="18" charset="0"/>
            </a:endParaRPr>
          </a:p>
          <a:p>
            <a:endParaRPr lang="ga-IE">
              <a:latin typeface="Comic Sans MS" pitchFamily="66" charset="0"/>
              <a:cs typeface="Times New Roman" pitchFamily="18" charset="0"/>
            </a:endParaRPr>
          </a:p>
          <a:p>
            <a:r>
              <a:rPr lang="ga-IE">
                <a:latin typeface="Comic Sans MS" pitchFamily="66" charset="0"/>
                <a:cs typeface="Times New Roman" pitchFamily="18" charset="0"/>
              </a:rPr>
              <a:t>An Gúm, 24-27 Sráid Fhreidric Thuaidh, Baile Átha Cliath 1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3713" y="3114675"/>
            <a:ext cx="30765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Line 4"/>
          <p:cNvSpPr>
            <a:spLocks noChangeShapeType="1"/>
          </p:cNvSpPr>
          <p:nvPr/>
        </p:nvSpPr>
        <p:spPr bwMode="auto">
          <a:xfrm>
            <a:off x="0" y="2349500"/>
            <a:ext cx="9144000" cy="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5362" name="Line 5"/>
          <p:cNvSpPr>
            <a:spLocks noChangeShapeType="1"/>
          </p:cNvSpPr>
          <p:nvPr/>
        </p:nvSpPr>
        <p:spPr bwMode="auto">
          <a:xfrm>
            <a:off x="1187450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5363" name="Line 6"/>
          <p:cNvSpPr>
            <a:spLocks noChangeShapeType="1"/>
          </p:cNvSpPr>
          <p:nvPr/>
        </p:nvSpPr>
        <p:spPr bwMode="auto">
          <a:xfrm>
            <a:off x="1763713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5364" name="Line 7"/>
          <p:cNvSpPr>
            <a:spLocks noChangeShapeType="1"/>
          </p:cNvSpPr>
          <p:nvPr/>
        </p:nvSpPr>
        <p:spPr bwMode="auto">
          <a:xfrm>
            <a:off x="2484438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5365" name="Line 8"/>
          <p:cNvSpPr>
            <a:spLocks noChangeShapeType="1"/>
          </p:cNvSpPr>
          <p:nvPr/>
        </p:nvSpPr>
        <p:spPr bwMode="auto">
          <a:xfrm>
            <a:off x="320357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5366" name="Line 9"/>
          <p:cNvSpPr>
            <a:spLocks noChangeShapeType="1"/>
          </p:cNvSpPr>
          <p:nvPr/>
        </p:nvSpPr>
        <p:spPr bwMode="auto">
          <a:xfrm>
            <a:off x="507682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5367" name="Line 10"/>
          <p:cNvSpPr>
            <a:spLocks noChangeShapeType="1"/>
          </p:cNvSpPr>
          <p:nvPr/>
        </p:nvSpPr>
        <p:spPr bwMode="auto">
          <a:xfrm>
            <a:off x="385127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5368" name="Line 11"/>
          <p:cNvSpPr>
            <a:spLocks noChangeShapeType="1"/>
          </p:cNvSpPr>
          <p:nvPr/>
        </p:nvSpPr>
        <p:spPr bwMode="auto">
          <a:xfrm>
            <a:off x="4500563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5369" name="Line 12"/>
          <p:cNvSpPr>
            <a:spLocks noChangeShapeType="1"/>
          </p:cNvSpPr>
          <p:nvPr/>
        </p:nvSpPr>
        <p:spPr bwMode="auto">
          <a:xfrm>
            <a:off x="572452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5370" name="Line 13"/>
          <p:cNvSpPr>
            <a:spLocks noChangeShapeType="1"/>
          </p:cNvSpPr>
          <p:nvPr/>
        </p:nvSpPr>
        <p:spPr bwMode="auto">
          <a:xfrm>
            <a:off x="637222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5371" name="Line 14"/>
          <p:cNvSpPr>
            <a:spLocks noChangeShapeType="1"/>
          </p:cNvSpPr>
          <p:nvPr/>
        </p:nvSpPr>
        <p:spPr bwMode="auto">
          <a:xfrm>
            <a:off x="8172450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5372" name="Line 15"/>
          <p:cNvSpPr>
            <a:spLocks noChangeShapeType="1"/>
          </p:cNvSpPr>
          <p:nvPr/>
        </p:nvSpPr>
        <p:spPr bwMode="auto">
          <a:xfrm>
            <a:off x="701992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5373" name="Line 16"/>
          <p:cNvSpPr>
            <a:spLocks noChangeShapeType="1"/>
          </p:cNvSpPr>
          <p:nvPr/>
        </p:nvSpPr>
        <p:spPr bwMode="auto">
          <a:xfrm>
            <a:off x="7596188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5374" name="Line 17"/>
          <p:cNvSpPr>
            <a:spLocks noChangeShapeType="1"/>
          </p:cNvSpPr>
          <p:nvPr/>
        </p:nvSpPr>
        <p:spPr bwMode="auto">
          <a:xfrm>
            <a:off x="8675688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5375" name="Text Box 18"/>
          <p:cNvSpPr txBox="1">
            <a:spLocks noChangeArrowheads="1"/>
          </p:cNvSpPr>
          <p:nvPr/>
        </p:nvSpPr>
        <p:spPr bwMode="auto">
          <a:xfrm rot="-4145389">
            <a:off x="8470106" y="1785145"/>
            <a:ext cx="739775" cy="3667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2000</a:t>
            </a:r>
            <a:endParaRPr lang="en-US">
              <a:latin typeface="Calibri" pitchFamily="34" charset="0"/>
            </a:endParaRPr>
          </a:p>
        </p:txBody>
      </p:sp>
      <p:sp>
        <p:nvSpPr>
          <p:cNvPr id="15376" name="Text Box 19"/>
          <p:cNvSpPr txBox="1">
            <a:spLocks noChangeArrowheads="1"/>
          </p:cNvSpPr>
          <p:nvPr/>
        </p:nvSpPr>
        <p:spPr bwMode="auto">
          <a:xfrm rot="-4145389">
            <a:off x="7417594" y="1885156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1600</a:t>
            </a:r>
            <a:endParaRPr lang="en-US">
              <a:latin typeface="Calibri" pitchFamily="34" charset="0"/>
            </a:endParaRPr>
          </a:p>
        </p:txBody>
      </p:sp>
      <p:sp>
        <p:nvSpPr>
          <p:cNvPr id="15377" name="Text Box 20"/>
          <p:cNvSpPr txBox="1">
            <a:spLocks noChangeArrowheads="1"/>
          </p:cNvSpPr>
          <p:nvPr/>
        </p:nvSpPr>
        <p:spPr bwMode="auto">
          <a:xfrm rot="-4145389">
            <a:off x="6841332" y="1885156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1400</a:t>
            </a:r>
            <a:endParaRPr lang="en-US">
              <a:latin typeface="Calibri" pitchFamily="34" charset="0"/>
            </a:endParaRPr>
          </a:p>
        </p:txBody>
      </p:sp>
      <p:sp>
        <p:nvSpPr>
          <p:cNvPr id="15378" name="Text Box 21"/>
          <p:cNvSpPr txBox="1">
            <a:spLocks noChangeArrowheads="1"/>
          </p:cNvSpPr>
          <p:nvPr/>
        </p:nvSpPr>
        <p:spPr bwMode="auto">
          <a:xfrm rot="-4145389">
            <a:off x="6120607" y="1885156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1200</a:t>
            </a:r>
            <a:endParaRPr lang="en-US">
              <a:latin typeface="Calibri" pitchFamily="34" charset="0"/>
            </a:endParaRPr>
          </a:p>
        </p:txBody>
      </p:sp>
      <p:sp>
        <p:nvSpPr>
          <p:cNvPr id="15379" name="Text Box 22"/>
          <p:cNvSpPr txBox="1">
            <a:spLocks noChangeArrowheads="1"/>
          </p:cNvSpPr>
          <p:nvPr/>
        </p:nvSpPr>
        <p:spPr bwMode="auto">
          <a:xfrm rot="-4145389">
            <a:off x="5472907" y="1885156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1000</a:t>
            </a:r>
            <a:endParaRPr lang="en-US">
              <a:latin typeface="Calibri" pitchFamily="34" charset="0"/>
            </a:endParaRPr>
          </a:p>
        </p:txBody>
      </p:sp>
      <p:sp>
        <p:nvSpPr>
          <p:cNvPr id="15380" name="Text Box 23"/>
          <p:cNvSpPr txBox="1">
            <a:spLocks noChangeArrowheads="1"/>
          </p:cNvSpPr>
          <p:nvPr/>
        </p:nvSpPr>
        <p:spPr bwMode="auto">
          <a:xfrm rot="-4145389">
            <a:off x="4933951" y="1901825"/>
            <a:ext cx="533400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800</a:t>
            </a:r>
            <a:endParaRPr lang="en-US">
              <a:latin typeface="Calibri" pitchFamily="34" charset="0"/>
            </a:endParaRPr>
          </a:p>
        </p:txBody>
      </p:sp>
      <p:sp>
        <p:nvSpPr>
          <p:cNvPr id="15381" name="Text Box 24"/>
          <p:cNvSpPr txBox="1">
            <a:spLocks noChangeArrowheads="1"/>
          </p:cNvSpPr>
          <p:nvPr/>
        </p:nvSpPr>
        <p:spPr bwMode="auto">
          <a:xfrm rot="-4145389">
            <a:off x="4286251" y="1901825"/>
            <a:ext cx="533400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600</a:t>
            </a:r>
            <a:endParaRPr lang="en-US">
              <a:latin typeface="Calibri" pitchFamily="34" charset="0"/>
            </a:endParaRPr>
          </a:p>
        </p:txBody>
      </p:sp>
      <p:sp>
        <p:nvSpPr>
          <p:cNvPr id="15382" name="Text Box 25"/>
          <p:cNvSpPr txBox="1">
            <a:spLocks noChangeArrowheads="1"/>
          </p:cNvSpPr>
          <p:nvPr/>
        </p:nvSpPr>
        <p:spPr bwMode="auto">
          <a:xfrm rot="-4145389">
            <a:off x="3638551" y="1901825"/>
            <a:ext cx="533400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400</a:t>
            </a:r>
            <a:endParaRPr lang="en-US">
              <a:latin typeface="Calibri" pitchFamily="34" charset="0"/>
            </a:endParaRPr>
          </a:p>
        </p:txBody>
      </p:sp>
      <p:sp>
        <p:nvSpPr>
          <p:cNvPr id="15383" name="Text Box 26"/>
          <p:cNvSpPr txBox="1">
            <a:spLocks noChangeArrowheads="1"/>
          </p:cNvSpPr>
          <p:nvPr/>
        </p:nvSpPr>
        <p:spPr bwMode="auto">
          <a:xfrm rot="-4145389">
            <a:off x="2917826" y="1901825"/>
            <a:ext cx="533400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200</a:t>
            </a:r>
            <a:endParaRPr lang="en-US">
              <a:latin typeface="Calibri" pitchFamily="34" charset="0"/>
            </a:endParaRPr>
          </a:p>
        </p:txBody>
      </p:sp>
      <p:sp>
        <p:nvSpPr>
          <p:cNvPr id="15384" name="Text Box 28"/>
          <p:cNvSpPr txBox="1">
            <a:spLocks noChangeArrowheads="1"/>
          </p:cNvSpPr>
          <p:nvPr/>
        </p:nvSpPr>
        <p:spPr bwMode="auto">
          <a:xfrm>
            <a:off x="2339975" y="1916113"/>
            <a:ext cx="438150" cy="45720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en-GB" sz="2400">
                <a:latin typeface="Calibri" pitchFamily="34" charset="0"/>
              </a:rPr>
              <a:t>0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15385" name="Text Box 29"/>
          <p:cNvSpPr txBox="1">
            <a:spLocks noChangeArrowheads="1"/>
          </p:cNvSpPr>
          <p:nvPr/>
        </p:nvSpPr>
        <p:spPr bwMode="auto">
          <a:xfrm rot="-4145389">
            <a:off x="911226" y="1860550"/>
            <a:ext cx="533400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400</a:t>
            </a:r>
            <a:endParaRPr lang="en-US">
              <a:latin typeface="Calibri" pitchFamily="34" charset="0"/>
            </a:endParaRPr>
          </a:p>
        </p:txBody>
      </p:sp>
      <p:sp>
        <p:nvSpPr>
          <p:cNvPr id="15386" name="Line 30"/>
          <p:cNvSpPr>
            <a:spLocks noChangeShapeType="1"/>
          </p:cNvSpPr>
          <p:nvPr/>
        </p:nvSpPr>
        <p:spPr bwMode="auto">
          <a:xfrm>
            <a:off x="2484438" y="692150"/>
            <a:ext cx="0" cy="118745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5387" name="Text Box 31"/>
          <p:cNvSpPr txBox="1">
            <a:spLocks noChangeArrowheads="1"/>
          </p:cNvSpPr>
          <p:nvPr/>
        </p:nvSpPr>
        <p:spPr bwMode="auto">
          <a:xfrm>
            <a:off x="1476375" y="1125538"/>
            <a:ext cx="760413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sz="2800" b="1">
                <a:solidFill>
                  <a:srgbClr val="800080"/>
                </a:solidFill>
                <a:latin typeface="Calibri" pitchFamily="34" charset="0"/>
              </a:rPr>
              <a:t>RC</a:t>
            </a:r>
            <a:r>
              <a:rPr lang="ga-IE" sz="2800" b="1">
                <a:solidFill>
                  <a:srgbClr val="800080"/>
                </a:solidFill>
                <a:latin typeface="Calibri" pitchFamily="34" charset="0"/>
              </a:rPr>
              <a:t>h</a:t>
            </a:r>
            <a:endParaRPr lang="en-US" sz="2800" b="1">
              <a:solidFill>
                <a:srgbClr val="800080"/>
              </a:solidFill>
              <a:latin typeface="Calibri" pitchFamily="34" charset="0"/>
            </a:endParaRPr>
          </a:p>
        </p:txBody>
      </p:sp>
      <p:sp>
        <p:nvSpPr>
          <p:cNvPr id="15388" name="Text Box 32"/>
          <p:cNvSpPr txBox="1">
            <a:spLocks noChangeArrowheads="1"/>
          </p:cNvSpPr>
          <p:nvPr/>
        </p:nvSpPr>
        <p:spPr bwMode="auto">
          <a:xfrm>
            <a:off x="2771775" y="1125538"/>
            <a:ext cx="698500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sz="2800" b="1">
                <a:solidFill>
                  <a:srgbClr val="800080"/>
                </a:solidFill>
                <a:latin typeface="Calibri" pitchFamily="34" charset="0"/>
              </a:rPr>
              <a:t>AD</a:t>
            </a:r>
            <a:endParaRPr lang="en-US" sz="2800" b="1">
              <a:solidFill>
                <a:srgbClr val="800080"/>
              </a:solidFill>
              <a:latin typeface="Calibri" pitchFamily="34" charset="0"/>
            </a:endParaRPr>
          </a:p>
        </p:txBody>
      </p:sp>
      <p:sp>
        <p:nvSpPr>
          <p:cNvPr id="15389" name="Line 33"/>
          <p:cNvSpPr>
            <a:spLocks noChangeShapeType="1"/>
          </p:cNvSpPr>
          <p:nvPr/>
        </p:nvSpPr>
        <p:spPr bwMode="auto">
          <a:xfrm flipV="1">
            <a:off x="3635375" y="1341438"/>
            <a:ext cx="4392613" cy="34925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 type="triangle" w="med" len="med"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5390" name="Line 34"/>
          <p:cNvSpPr>
            <a:spLocks noChangeShapeType="1"/>
          </p:cNvSpPr>
          <p:nvPr/>
        </p:nvSpPr>
        <p:spPr bwMode="auto">
          <a:xfrm flipH="1">
            <a:off x="611188" y="1412875"/>
            <a:ext cx="792162" cy="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 type="triangle" w="med" len="med"/>
          </a:ln>
        </p:spPr>
        <p:txBody>
          <a:bodyPr lIns="90000" tIns="46800" rIns="90000" bIns="46800"/>
          <a:lstStyle/>
          <a:p>
            <a:endParaRPr lang="ga-IE"/>
          </a:p>
        </p:txBody>
      </p:sp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7308850" y="2349500"/>
            <a:ext cx="1511300" cy="1641475"/>
            <a:chOff x="2244" y="1460"/>
            <a:chExt cx="851" cy="1175"/>
          </a:xfrm>
        </p:grpSpPr>
        <p:sp>
          <p:nvSpPr>
            <p:cNvPr id="15402" name="Text Box 50"/>
            <p:cNvSpPr txBox="1">
              <a:spLocks noChangeArrowheads="1"/>
            </p:cNvSpPr>
            <p:nvPr/>
          </p:nvSpPr>
          <p:spPr bwMode="auto">
            <a:xfrm>
              <a:off x="2244" y="2160"/>
              <a:ext cx="851" cy="475"/>
            </a:xfrm>
            <a:prstGeom prst="rect">
              <a:avLst/>
            </a:prstGeom>
            <a:noFill/>
            <a:ln w="22225" algn="ctr">
              <a:solidFill>
                <a:srgbClr val="800080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lang="ga-IE" b="1">
                  <a:latin typeface="Comic Sans MS" pitchFamily="66" charset="0"/>
                </a:rPr>
                <a:t> </a:t>
              </a:r>
              <a:r>
                <a:rPr lang="ga-IE">
                  <a:latin typeface="Comic Sans MS" pitchFamily="66" charset="0"/>
                </a:rPr>
                <a:t>An Chéad Ghrianghraf</a:t>
              </a:r>
            </a:p>
          </p:txBody>
        </p:sp>
        <p:sp>
          <p:nvSpPr>
            <p:cNvPr id="15403" name="Line 51"/>
            <p:cNvSpPr>
              <a:spLocks noChangeShapeType="1"/>
            </p:cNvSpPr>
            <p:nvPr/>
          </p:nvSpPr>
          <p:spPr bwMode="auto">
            <a:xfrm flipV="1">
              <a:off x="2789" y="1460"/>
              <a:ext cx="0" cy="700"/>
            </a:xfrm>
            <a:prstGeom prst="line">
              <a:avLst/>
            </a:prstGeom>
            <a:noFill/>
            <a:ln w="22225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/>
            <a:lstStyle/>
            <a:p>
              <a:endParaRPr lang="ga-IE"/>
            </a:p>
          </p:txBody>
        </p:sp>
      </p:grpSp>
      <p:sp>
        <p:nvSpPr>
          <p:cNvPr id="15392" name="Text Box 18"/>
          <p:cNvSpPr txBox="1">
            <a:spLocks noChangeArrowheads="1"/>
          </p:cNvSpPr>
          <p:nvPr/>
        </p:nvSpPr>
        <p:spPr bwMode="auto">
          <a:xfrm rot="-4145389">
            <a:off x="7920832" y="1885156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1800</a:t>
            </a:r>
            <a:endParaRPr lang="en-US">
              <a:latin typeface="Calibri" pitchFamily="34" charset="0"/>
            </a:endParaRPr>
          </a:p>
        </p:txBody>
      </p:sp>
      <p:sp>
        <p:nvSpPr>
          <p:cNvPr id="15393" name="Text Box 27"/>
          <p:cNvSpPr txBox="1">
            <a:spLocks noChangeArrowheads="1"/>
          </p:cNvSpPr>
          <p:nvPr/>
        </p:nvSpPr>
        <p:spPr bwMode="auto">
          <a:xfrm rot="-4145389">
            <a:off x="1526381" y="1862932"/>
            <a:ext cx="600075" cy="3667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200</a:t>
            </a:r>
            <a:endParaRPr lang="en-US">
              <a:latin typeface="Calibri" pitchFamily="34" charset="0"/>
            </a:endParaRPr>
          </a:p>
        </p:txBody>
      </p:sp>
      <p:sp>
        <p:nvSpPr>
          <p:cNvPr id="15394" name="Line 5"/>
          <p:cNvSpPr>
            <a:spLocks noChangeShapeType="1"/>
          </p:cNvSpPr>
          <p:nvPr/>
        </p:nvSpPr>
        <p:spPr bwMode="auto">
          <a:xfrm>
            <a:off x="468313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5395" name="Text Box 29"/>
          <p:cNvSpPr txBox="1">
            <a:spLocks noChangeArrowheads="1"/>
          </p:cNvSpPr>
          <p:nvPr/>
        </p:nvSpPr>
        <p:spPr bwMode="auto">
          <a:xfrm rot="-4145389">
            <a:off x="325438" y="1901825"/>
            <a:ext cx="533400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600</a:t>
            </a:r>
            <a:endParaRPr lang="en-US">
              <a:latin typeface="Calibri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843213" y="115888"/>
            <a:ext cx="2141537" cy="8318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4800" dirty="0">
                <a:latin typeface="Berlin Sans FB Demi" pitchFamily="34" charset="0"/>
              </a:rPr>
              <a:t>Amlíne</a:t>
            </a:r>
          </a:p>
        </p:txBody>
      </p:sp>
      <p:sp>
        <p:nvSpPr>
          <p:cNvPr id="62" name="Rectangle 61"/>
          <p:cNvSpPr/>
          <p:nvPr/>
        </p:nvSpPr>
        <p:spPr>
          <a:xfrm>
            <a:off x="4176713" y="4237038"/>
            <a:ext cx="4572000" cy="8477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400" dirty="0">
                <a:latin typeface="Comic Sans MS" pitchFamily="66" charset="0"/>
              </a:rPr>
              <a:t>Tógadh an chéad ghrianghraf sa bhliain 1826. </a:t>
            </a:r>
            <a:endParaRPr lang="ga-IE" sz="2400" dirty="0"/>
          </a:p>
        </p:txBody>
      </p:sp>
      <p:sp>
        <p:nvSpPr>
          <p:cNvPr id="63" name="Rectangle 62"/>
          <p:cNvSpPr/>
          <p:nvPr/>
        </p:nvSpPr>
        <p:spPr>
          <a:xfrm>
            <a:off x="4176713" y="5240338"/>
            <a:ext cx="4572000" cy="12128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400" dirty="0">
                <a:latin typeface="Comic Sans MS" pitchFamily="66" charset="0"/>
              </a:rPr>
              <a:t>Tháinig fás agus forbairt ar an ngrianghrafadóireacht idir sin agus deireadh an </a:t>
            </a:r>
            <a:r>
              <a:rPr lang="ga-IE" sz="2400" dirty="0" err="1">
                <a:latin typeface="Comic Sans MS" pitchFamily="66" charset="0"/>
              </a:rPr>
              <a:t>chéid</a:t>
            </a:r>
            <a:r>
              <a:rPr lang="en-GB" sz="2400" dirty="0">
                <a:latin typeface="Comic Sans MS" pitchFamily="66" charset="0"/>
              </a:rPr>
              <a:t>.</a:t>
            </a:r>
            <a:endParaRPr lang="ga-IE" sz="2400" dirty="0"/>
          </a:p>
        </p:txBody>
      </p:sp>
      <p:sp>
        <p:nvSpPr>
          <p:cNvPr id="15399" name="TextBox 1"/>
          <p:cNvSpPr txBox="1">
            <a:spLocks noChangeArrowheads="1"/>
          </p:cNvSpPr>
          <p:nvPr/>
        </p:nvSpPr>
        <p:spPr bwMode="auto">
          <a:xfrm>
            <a:off x="8328025" y="2641600"/>
            <a:ext cx="755650" cy="369888"/>
          </a:xfrm>
          <a:prstGeom prst="rect">
            <a:avLst/>
          </a:prstGeom>
          <a:noFill/>
          <a:ln w="25400">
            <a:solidFill>
              <a:srgbClr val="80008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>
                <a:latin typeface="Comic Sans MS" pitchFamily="66" charset="0"/>
              </a:rPr>
              <a:t>I</a:t>
            </a:r>
            <a:r>
              <a:rPr lang="en-GB">
                <a:latin typeface="Comic Sans MS" pitchFamily="66" charset="0"/>
              </a:rPr>
              <a:t>nniu</a:t>
            </a:r>
            <a:endParaRPr lang="en-IE">
              <a:latin typeface="Comic Sans MS" pitchFamily="66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8770938" y="2349500"/>
            <a:ext cx="0" cy="276225"/>
          </a:xfrm>
          <a:prstGeom prst="straightConnector1">
            <a:avLst/>
          </a:prstGeom>
          <a:ln w="25400">
            <a:solidFill>
              <a:srgbClr val="800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40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07950" y="2349500"/>
            <a:ext cx="4440238" cy="450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2" grpId="1" animBg="1"/>
      <p:bldP spid="63" grpId="0" animBg="1"/>
      <p:bldP spid="6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Line 4"/>
          <p:cNvSpPr>
            <a:spLocks noChangeShapeType="1"/>
          </p:cNvSpPr>
          <p:nvPr/>
        </p:nvSpPr>
        <p:spPr bwMode="auto">
          <a:xfrm>
            <a:off x="0" y="2349500"/>
            <a:ext cx="9144000" cy="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7410" name="Line 5"/>
          <p:cNvSpPr>
            <a:spLocks noChangeShapeType="1"/>
          </p:cNvSpPr>
          <p:nvPr/>
        </p:nvSpPr>
        <p:spPr bwMode="auto">
          <a:xfrm>
            <a:off x="1187450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7411" name="Line 6"/>
          <p:cNvSpPr>
            <a:spLocks noChangeShapeType="1"/>
          </p:cNvSpPr>
          <p:nvPr/>
        </p:nvSpPr>
        <p:spPr bwMode="auto">
          <a:xfrm>
            <a:off x="1763713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7412" name="Line 7"/>
          <p:cNvSpPr>
            <a:spLocks noChangeShapeType="1"/>
          </p:cNvSpPr>
          <p:nvPr/>
        </p:nvSpPr>
        <p:spPr bwMode="auto">
          <a:xfrm>
            <a:off x="2484438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7413" name="Line 8"/>
          <p:cNvSpPr>
            <a:spLocks noChangeShapeType="1"/>
          </p:cNvSpPr>
          <p:nvPr/>
        </p:nvSpPr>
        <p:spPr bwMode="auto">
          <a:xfrm>
            <a:off x="320357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7414" name="Line 9"/>
          <p:cNvSpPr>
            <a:spLocks noChangeShapeType="1"/>
          </p:cNvSpPr>
          <p:nvPr/>
        </p:nvSpPr>
        <p:spPr bwMode="auto">
          <a:xfrm>
            <a:off x="507682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7415" name="Line 10"/>
          <p:cNvSpPr>
            <a:spLocks noChangeShapeType="1"/>
          </p:cNvSpPr>
          <p:nvPr/>
        </p:nvSpPr>
        <p:spPr bwMode="auto">
          <a:xfrm>
            <a:off x="385127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7416" name="Line 11"/>
          <p:cNvSpPr>
            <a:spLocks noChangeShapeType="1"/>
          </p:cNvSpPr>
          <p:nvPr/>
        </p:nvSpPr>
        <p:spPr bwMode="auto">
          <a:xfrm>
            <a:off x="4500563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7417" name="Line 12"/>
          <p:cNvSpPr>
            <a:spLocks noChangeShapeType="1"/>
          </p:cNvSpPr>
          <p:nvPr/>
        </p:nvSpPr>
        <p:spPr bwMode="auto">
          <a:xfrm>
            <a:off x="572452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7418" name="Line 13"/>
          <p:cNvSpPr>
            <a:spLocks noChangeShapeType="1"/>
          </p:cNvSpPr>
          <p:nvPr/>
        </p:nvSpPr>
        <p:spPr bwMode="auto">
          <a:xfrm>
            <a:off x="637222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7419" name="Line 14"/>
          <p:cNvSpPr>
            <a:spLocks noChangeShapeType="1"/>
          </p:cNvSpPr>
          <p:nvPr/>
        </p:nvSpPr>
        <p:spPr bwMode="auto">
          <a:xfrm>
            <a:off x="8172450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7420" name="Line 15"/>
          <p:cNvSpPr>
            <a:spLocks noChangeShapeType="1"/>
          </p:cNvSpPr>
          <p:nvPr/>
        </p:nvSpPr>
        <p:spPr bwMode="auto">
          <a:xfrm>
            <a:off x="701992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7421" name="Line 16"/>
          <p:cNvSpPr>
            <a:spLocks noChangeShapeType="1"/>
          </p:cNvSpPr>
          <p:nvPr/>
        </p:nvSpPr>
        <p:spPr bwMode="auto">
          <a:xfrm>
            <a:off x="7596188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7422" name="Line 17"/>
          <p:cNvSpPr>
            <a:spLocks noChangeShapeType="1"/>
          </p:cNvSpPr>
          <p:nvPr/>
        </p:nvSpPr>
        <p:spPr bwMode="auto">
          <a:xfrm>
            <a:off x="8675688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7423" name="Text Box 18"/>
          <p:cNvSpPr txBox="1">
            <a:spLocks noChangeArrowheads="1"/>
          </p:cNvSpPr>
          <p:nvPr/>
        </p:nvSpPr>
        <p:spPr bwMode="auto">
          <a:xfrm rot="-4145389">
            <a:off x="8470106" y="1785145"/>
            <a:ext cx="739775" cy="3667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2000</a:t>
            </a:r>
            <a:endParaRPr lang="en-US">
              <a:latin typeface="Calibri" pitchFamily="34" charset="0"/>
            </a:endParaRPr>
          </a:p>
        </p:txBody>
      </p:sp>
      <p:sp>
        <p:nvSpPr>
          <p:cNvPr id="17424" name="Text Box 19"/>
          <p:cNvSpPr txBox="1">
            <a:spLocks noChangeArrowheads="1"/>
          </p:cNvSpPr>
          <p:nvPr/>
        </p:nvSpPr>
        <p:spPr bwMode="auto">
          <a:xfrm rot="-4145389">
            <a:off x="7417594" y="1885156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1600</a:t>
            </a:r>
            <a:endParaRPr lang="en-US">
              <a:latin typeface="Calibri" pitchFamily="34" charset="0"/>
            </a:endParaRPr>
          </a:p>
        </p:txBody>
      </p:sp>
      <p:sp>
        <p:nvSpPr>
          <p:cNvPr id="17425" name="Text Box 20"/>
          <p:cNvSpPr txBox="1">
            <a:spLocks noChangeArrowheads="1"/>
          </p:cNvSpPr>
          <p:nvPr/>
        </p:nvSpPr>
        <p:spPr bwMode="auto">
          <a:xfrm rot="-4145389">
            <a:off x="6841332" y="1885156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1400</a:t>
            </a:r>
            <a:endParaRPr lang="en-US">
              <a:latin typeface="Calibri" pitchFamily="34" charset="0"/>
            </a:endParaRPr>
          </a:p>
        </p:txBody>
      </p:sp>
      <p:sp>
        <p:nvSpPr>
          <p:cNvPr id="17426" name="Text Box 21"/>
          <p:cNvSpPr txBox="1">
            <a:spLocks noChangeArrowheads="1"/>
          </p:cNvSpPr>
          <p:nvPr/>
        </p:nvSpPr>
        <p:spPr bwMode="auto">
          <a:xfrm rot="-4145389">
            <a:off x="6120607" y="1885156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1200</a:t>
            </a:r>
            <a:endParaRPr lang="en-US">
              <a:latin typeface="Calibri" pitchFamily="34" charset="0"/>
            </a:endParaRPr>
          </a:p>
        </p:txBody>
      </p:sp>
      <p:sp>
        <p:nvSpPr>
          <p:cNvPr id="17427" name="Text Box 22"/>
          <p:cNvSpPr txBox="1">
            <a:spLocks noChangeArrowheads="1"/>
          </p:cNvSpPr>
          <p:nvPr/>
        </p:nvSpPr>
        <p:spPr bwMode="auto">
          <a:xfrm rot="-4145389">
            <a:off x="5472907" y="1885156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1000</a:t>
            </a:r>
            <a:endParaRPr lang="en-US">
              <a:latin typeface="Calibri" pitchFamily="34" charset="0"/>
            </a:endParaRPr>
          </a:p>
        </p:txBody>
      </p:sp>
      <p:sp>
        <p:nvSpPr>
          <p:cNvPr id="17428" name="Text Box 23"/>
          <p:cNvSpPr txBox="1">
            <a:spLocks noChangeArrowheads="1"/>
          </p:cNvSpPr>
          <p:nvPr/>
        </p:nvSpPr>
        <p:spPr bwMode="auto">
          <a:xfrm rot="-4145389">
            <a:off x="4933951" y="1901825"/>
            <a:ext cx="533400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800</a:t>
            </a:r>
            <a:endParaRPr lang="en-US">
              <a:latin typeface="Calibri" pitchFamily="34" charset="0"/>
            </a:endParaRPr>
          </a:p>
        </p:txBody>
      </p:sp>
      <p:sp>
        <p:nvSpPr>
          <p:cNvPr id="17429" name="Text Box 24"/>
          <p:cNvSpPr txBox="1">
            <a:spLocks noChangeArrowheads="1"/>
          </p:cNvSpPr>
          <p:nvPr/>
        </p:nvSpPr>
        <p:spPr bwMode="auto">
          <a:xfrm rot="-4145389">
            <a:off x="4286251" y="1901825"/>
            <a:ext cx="533400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600</a:t>
            </a:r>
            <a:endParaRPr lang="en-US">
              <a:latin typeface="Calibri" pitchFamily="34" charset="0"/>
            </a:endParaRPr>
          </a:p>
        </p:txBody>
      </p:sp>
      <p:sp>
        <p:nvSpPr>
          <p:cNvPr id="17430" name="Text Box 25"/>
          <p:cNvSpPr txBox="1">
            <a:spLocks noChangeArrowheads="1"/>
          </p:cNvSpPr>
          <p:nvPr/>
        </p:nvSpPr>
        <p:spPr bwMode="auto">
          <a:xfrm rot="-4145389">
            <a:off x="3638551" y="1901825"/>
            <a:ext cx="533400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400</a:t>
            </a:r>
            <a:endParaRPr lang="en-US">
              <a:latin typeface="Calibri" pitchFamily="34" charset="0"/>
            </a:endParaRPr>
          </a:p>
        </p:txBody>
      </p:sp>
      <p:sp>
        <p:nvSpPr>
          <p:cNvPr id="17431" name="Text Box 26"/>
          <p:cNvSpPr txBox="1">
            <a:spLocks noChangeArrowheads="1"/>
          </p:cNvSpPr>
          <p:nvPr/>
        </p:nvSpPr>
        <p:spPr bwMode="auto">
          <a:xfrm rot="-4145389">
            <a:off x="2917826" y="1901825"/>
            <a:ext cx="533400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200</a:t>
            </a:r>
            <a:endParaRPr lang="en-US">
              <a:latin typeface="Calibri" pitchFamily="34" charset="0"/>
            </a:endParaRPr>
          </a:p>
        </p:txBody>
      </p:sp>
      <p:sp>
        <p:nvSpPr>
          <p:cNvPr id="17432" name="Text Box 28"/>
          <p:cNvSpPr txBox="1">
            <a:spLocks noChangeArrowheads="1"/>
          </p:cNvSpPr>
          <p:nvPr/>
        </p:nvSpPr>
        <p:spPr bwMode="auto">
          <a:xfrm>
            <a:off x="2339975" y="1916113"/>
            <a:ext cx="438150" cy="45720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en-GB" sz="2400">
                <a:latin typeface="Calibri" pitchFamily="34" charset="0"/>
              </a:rPr>
              <a:t>0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17433" name="Text Box 29"/>
          <p:cNvSpPr txBox="1">
            <a:spLocks noChangeArrowheads="1"/>
          </p:cNvSpPr>
          <p:nvPr/>
        </p:nvSpPr>
        <p:spPr bwMode="auto">
          <a:xfrm rot="-4145389">
            <a:off x="911226" y="1860550"/>
            <a:ext cx="533400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400</a:t>
            </a:r>
            <a:endParaRPr lang="en-US">
              <a:latin typeface="Calibri" pitchFamily="34" charset="0"/>
            </a:endParaRPr>
          </a:p>
        </p:txBody>
      </p:sp>
      <p:sp>
        <p:nvSpPr>
          <p:cNvPr id="17434" name="Line 30"/>
          <p:cNvSpPr>
            <a:spLocks noChangeShapeType="1"/>
          </p:cNvSpPr>
          <p:nvPr/>
        </p:nvSpPr>
        <p:spPr bwMode="auto">
          <a:xfrm>
            <a:off x="2484438" y="692150"/>
            <a:ext cx="0" cy="118745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7435" name="Text Box 31"/>
          <p:cNvSpPr txBox="1">
            <a:spLocks noChangeArrowheads="1"/>
          </p:cNvSpPr>
          <p:nvPr/>
        </p:nvSpPr>
        <p:spPr bwMode="auto">
          <a:xfrm>
            <a:off x="1476375" y="1125538"/>
            <a:ext cx="763588" cy="52546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sz="2800" b="1">
                <a:solidFill>
                  <a:srgbClr val="800080"/>
                </a:solidFill>
                <a:latin typeface="Calibri" pitchFamily="34" charset="0"/>
              </a:rPr>
              <a:t>RCh</a:t>
            </a:r>
            <a:endParaRPr lang="en-US" sz="2800" b="1">
              <a:solidFill>
                <a:srgbClr val="800080"/>
              </a:solidFill>
              <a:latin typeface="Calibri" pitchFamily="34" charset="0"/>
            </a:endParaRPr>
          </a:p>
        </p:txBody>
      </p:sp>
      <p:sp>
        <p:nvSpPr>
          <p:cNvPr id="17436" name="Text Box 32"/>
          <p:cNvSpPr txBox="1">
            <a:spLocks noChangeArrowheads="1"/>
          </p:cNvSpPr>
          <p:nvPr/>
        </p:nvSpPr>
        <p:spPr bwMode="auto">
          <a:xfrm>
            <a:off x="2771775" y="1125538"/>
            <a:ext cx="698500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sz="2800" b="1">
                <a:solidFill>
                  <a:srgbClr val="800080"/>
                </a:solidFill>
                <a:latin typeface="Calibri" pitchFamily="34" charset="0"/>
              </a:rPr>
              <a:t>AD</a:t>
            </a:r>
            <a:endParaRPr lang="en-US" sz="2800" b="1">
              <a:solidFill>
                <a:srgbClr val="800080"/>
              </a:solidFill>
              <a:latin typeface="Calibri" pitchFamily="34" charset="0"/>
            </a:endParaRPr>
          </a:p>
        </p:txBody>
      </p:sp>
      <p:sp>
        <p:nvSpPr>
          <p:cNvPr id="17437" name="Line 33"/>
          <p:cNvSpPr>
            <a:spLocks noChangeShapeType="1"/>
          </p:cNvSpPr>
          <p:nvPr/>
        </p:nvSpPr>
        <p:spPr bwMode="auto">
          <a:xfrm flipV="1">
            <a:off x="3635375" y="1341438"/>
            <a:ext cx="4392613" cy="34925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 type="triangle" w="med" len="med"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7438" name="Line 34"/>
          <p:cNvSpPr>
            <a:spLocks noChangeShapeType="1"/>
          </p:cNvSpPr>
          <p:nvPr/>
        </p:nvSpPr>
        <p:spPr bwMode="auto">
          <a:xfrm flipH="1">
            <a:off x="612775" y="1412875"/>
            <a:ext cx="792163" cy="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 type="triangle" w="med" len="med"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7439" name="Text Box 18"/>
          <p:cNvSpPr txBox="1">
            <a:spLocks noChangeArrowheads="1"/>
          </p:cNvSpPr>
          <p:nvPr/>
        </p:nvSpPr>
        <p:spPr bwMode="auto">
          <a:xfrm rot="-4145389">
            <a:off x="7920832" y="1885156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1800</a:t>
            </a:r>
            <a:endParaRPr lang="en-US">
              <a:latin typeface="Calibri" pitchFamily="34" charset="0"/>
            </a:endParaRPr>
          </a:p>
        </p:txBody>
      </p:sp>
      <p:sp>
        <p:nvSpPr>
          <p:cNvPr id="17440" name="Text Box 27"/>
          <p:cNvSpPr txBox="1">
            <a:spLocks noChangeArrowheads="1"/>
          </p:cNvSpPr>
          <p:nvPr/>
        </p:nvSpPr>
        <p:spPr bwMode="auto">
          <a:xfrm rot="-4145389">
            <a:off x="1526381" y="1862932"/>
            <a:ext cx="600075" cy="3667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200</a:t>
            </a:r>
            <a:endParaRPr lang="en-US">
              <a:latin typeface="Calibri" pitchFamily="34" charset="0"/>
            </a:endParaRPr>
          </a:p>
        </p:txBody>
      </p:sp>
      <p:sp>
        <p:nvSpPr>
          <p:cNvPr id="17441" name="Line 5"/>
          <p:cNvSpPr>
            <a:spLocks noChangeShapeType="1"/>
          </p:cNvSpPr>
          <p:nvPr/>
        </p:nvSpPr>
        <p:spPr bwMode="auto">
          <a:xfrm>
            <a:off x="468313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7442" name="Text Box 29"/>
          <p:cNvSpPr txBox="1">
            <a:spLocks noChangeArrowheads="1"/>
          </p:cNvSpPr>
          <p:nvPr/>
        </p:nvSpPr>
        <p:spPr bwMode="auto">
          <a:xfrm rot="-4145389">
            <a:off x="325438" y="1901825"/>
            <a:ext cx="533400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600</a:t>
            </a:r>
            <a:endParaRPr lang="en-US">
              <a:latin typeface="Calibri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843213" y="115888"/>
            <a:ext cx="2141537" cy="8318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4800" dirty="0">
                <a:latin typeface="Berlin Sans FB Demi" pitchFamily="34" charset="0"/>
              </a:rPr>
              <a:t>Amlíne</a:t>
            </a:r>
          </a:p>
        </p:txBody>
      </p:sp>
      <p:sp>
        <p:nvSpPr>
          <p:cNvPr id="17447" name="Text Box 50"/>
          <p:cNvSpPr txBox="1">
            <a:spLocks noChangeArrowheads="1"/>
          </p:cNvSpPr>
          <p:nvPr/>
        </p:nvSpPr>
        <p:spPr bwMode="auto">
          <a:xfrm>
            <a:off x="7977188" y="2770188"/>
            <a:ext cx="892175" cy="403225"/>
          </a:xfrm>
          <a:prstGeom prst="rect">
            <a:avLst/>
          </a:prstGeom>
          <a:noFill/>
          <a:ln w="22225" algn="ctr">
            <a:solidFill>
              <a:srgbClr val="80008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en-GB" sz="1600">
                <a:latin typeface="Comic Sans MS" pitchFamily="66" charset="0"/>
              </a:rPr>
              <a:t> </a:t>
            </a:r>
            <a:r>
              <a:rPr lang="en-GB" sz="2000">
                <a:latin typeface="Comic Sans MS" pitchFamily="66" charset="0"/>
              </a:rPr>
              <a:t>1900</a:t>
            </a:r>
            <a:endParaRPr lang="en-US" sz="2000">
              <a:latin typeface="Comic Sans MS" pitchFamily="66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8423275" y="2349500"/>
            <a:ext cx="0" cy="401638"/>
          </a:xfrm>
          <a:prstGeom prst="straightConnector1">
            <a:avLst/>
          </a:prstGeom>
          <a:ln w="22225">
            <a:solidFill>
              <a:srgbClr val="80008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4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07950" y="2349500"/>
            <a:ext cx="4441825" cy="45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Rectangle 42"/>
          <p:cNvSpPr/>
          <p:nvPr/>
        </p:nvSpPr>
        <p:spPr>
          <a:xfrm>
            <a:off x="73025" y="5229225"/>
            <a:ext cx="4643438" cy="15779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ga-IE" sz="2400">
                <a:solidFill>
                  <a:srgbClr val="000000"/>
                </a:solidFill>
                <a:latin typeface="Comic Sans MS" pitchFamily="66" charset="0"/>
              </a:rPr>
              <a:t>Is féidir linn </a:t>
            </a:r>
            <a:r>
              <a:rPr lang="en-GB" sz="2400">
                <a:solidFill>
                  <a:srgbClr val="000000"/>
                </a:solidFill>
                <a:latin typeface="Comic Sans MS" pitchFamily="66" charset="0"/>
              </a:rPr>
              <a:t>go leor rudaí</a:t>
            </a:r>
            <a:r>
              <a:rPr lang="ga-IE" sz="2400">
                <a:solidFill>
                  <a:srgbClr val="000000"/>
                </a:solidFill>
                <a:latin typeface="Comic Sans MS" pitchFamily="66" charset="0"/>
              </a:rPr>
              <a:t> a fhoghlaim ó sheanghrianghraif. Tugann siad eolas dúinn</a:t>
            </a:r>
          </a:p>
          <a:p>
            <a:pPr>
              <a:defRPr/>
            </a:pPr>
            <a:r>
              <a:rPr lang="ga-IE" sz="2400">
                <a:solidFill>
                  <a:srgbClr val="000000"/>
                </a:solidFill>
                <a:latin typeface="Comic Sans MS" pitchFamily="66" charset="0"/>
              </a:rPr>
              <a:t>ar an am atá thart. </a:t>
            </a:r>
          </a:p>
        </p:txBody>
      </p:sp>
      <p:sp>
        <p:nvSpPr>
          <p:cNvPr id="44" name="Rectangle 43"/>
          <p:cNvSpPr/>
          <p:nvPr/>
        </p:nvSpPr>
        <p:spPr>
          <a:xfrm>
            <a:off x="4572000" y="3281363"/>
            <a:ext cx="4500563" cy="23082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400" dirty="0">
                <a:latin typeface="Comic Sans MS" pitchFamily="66" charset="0"/>
              </a:rPr>
              <a:t>Féachaimis</a:t>
            </a:r>
            <a:r>
              <a:rPr lang="en-GB" sz="2400" dirty="0">
                <a:latin typeface="Comic Sans MS" pitchFamily="66" charset="0"/>
              </a:rPr>
              <a:t>, mar sin, </a:t>
            </a:r>
            <a:r>
              <a:rPr lang="ga-IE" sz="2400" dirty="0">
                <a:latin typeface="Comic Sans MS" pitchFamily="66" charset="0"/>
              </a:rPr>
              <a:t>ar roinnt grianghraf a tógadh in Éirinn timpeall na bliana 1900. </a:t>
            </a:r>
            <a:r>
              <a:rPr lang="en-GB" sz="2400" dirty="0">
                <a:latin typeface="Comic Sans MS" pitchFamily="66" charset="0"/>
              </a:rPr>
              <a:t/>
            </a:r>
            <a:br>
              <a:rPr lang="en-GB" sz="2400" dirty="0">
                <a:latin typeface="Comic Sans MS" pitchFamily="66" charset="0"/>
              </a:rPr>
            </a:br>
            <a:r>
              <a:rPr lang="en-GB" sz="2400" dirty="0">
                <a:latin typeface="Comic Sans MS" pitchFamily="66" charset="0"/>
              </a:rPr>
              <a:t>F</a:t>
            </a:r>
            <a:r>
              <a:rPr lang="ga-IE" sz="2400" dirty="0">
                <a:latin typeface="Comic Sans MS" pitchFamily="66" charset="0"/>
              </a:rPr>
              <a:t>ianaise</a:t>
            </a:r>
            <a:r>
              <a:rPr lang="en-GB" sz="2400" dirty="0">
                <a:latin typeface="Comic Sans MS" pitchFamily="66" charset="0"/>
              </a:rPr>
              <a:t> is </a:t>
            </a:r>
            <a:r>
              <a:rPr lang="ga-IE" sz="2400" dirty="0">
                <a:latin typeface="Comic Sans MS" pitchFamily="66" charset="0"/>
              </a:rPr>
              <a:t>ea iad ar an</a:t>
            </a:r>
            <a:r>
              <a:rPr lang="en-GB" sz="2400" dirty="0">
                <a:latin typeface="Comic Sans MS" pitchFamily="66" charset="0"/>
              </a:rPr>
              <a:t> </a:t>
            </a:r>
            <a:r>
              <a:rPr lang="ga-IE" sz="2400" dirty="0">
                <a:latin typeface="Comic Sans MS" pitchFamily="66" charset="0"/>
              </a:rPr>
              <a:t>gcineál</a:t>
            </a:r>
            <a:r>
              <a:rPr lang="en-GB" sz="2400" dirty="0">
                <a:latin typeface="Comic Sans MS" pitchFamily="66" charset="0"/>
              </a:rPr>
              <a:t> </a:t>
            </a:r>
            <a:r>
              <a:rPr lang="ga-IE" sz="2400" dirty="0">
                <a:latin typeface="Comic Sans MS" pitchFamily="66" charset="0"/>
              </a:rPr>
              <a:t>sao</a:t>
            </a:r>
            <a:r>
              <a:rPr lang="en-GB" sz="2400" dirty="0" err="1">
                <a:latin typeface="Comic Sans MS" pitchFamily="66" charset="0"/>
              </a:rPr>
              <a:t>i</a:t>
            </a:r>
            <a:r>
              <a:rPr lang="ga-IE" sz="2400" dirty="0">
                <a:latin typeface="Comic Sans MS" pitchFamily="66" charset="0"/>
              </a:rPr>
              <a:t>l </a:t>
            </a:r>
            <a:r>
              <a:rPr lang="en-GB" sz="2400" dirty="0">
                <a:latin typeface="Comic Sans MS" pitchFamily="66" charset="0"/>
              </a:rPr>
              <a:t>a </a:t>
            </a:r>
            <a:r>
              <a:rPr lang="ga-IE" sz="2400" dirty="0">
                <a:latin typeface="Comic Sans MS" pitchFamily="66" charset="0"/>
              </a:rPr>
              <a:t>bhí ag daoine in Éirinn níos mó ná céad bliain ó shin. </a:t>
            </a:r>
            <a:endParaRPr lang="ga-IE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47" grpId="0" animBg="1"/>
      <p:bldP spid="43" grpId="0" animBg="1"/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576263" y="6159500"/>
            <a:ext cx="6119812" cy="36988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dirty="0">
                <a:solidFill>
                  <a:schemeClr val="bg1"/>
                </a:solidFill>
                <a:latin typeface="Comic Sans MS" pitchFamily="66" charset="0"/>
              </a:rPr>
              <a:t>An féidir leat smaoineamh ar theideal don phictiúr?</a:t>
            </a:r>
          </a:p>
        </p:txBody>
      </p:sp>
      <p:pic>
        <p:nvPicPr>
          <p:cNvPr id="3074" name="Picture 2" descr="http://farm6.staticflickr.com/5515/11113786414_752c638f9c_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09600" y="-657225"/>
            <a:ext cx="9753600" cy="751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41313" y="6021388"/>
            <a:ext cx="6588125" cy="64611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dirty="0">
                <a:solidFill>
                  <a:schemeClr val="bg1"/>
                </a:solidFill>
                <a:latin typeface="Comic Sans MS" pitchFamily="66" charset="0"/>
              </a:rPr>
              <a:t>Cé na difríochtaí a thugann tú faoi deara idir na héadaí</a:t>
            </a:r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ga-IE" dirty="0">
                <a:solidFill>
                  <a:schemeClr val="bg1"/>
                </a:solidFill>
                <a:latin typeface="Comic Sans MS" pitchFamily="66" charset="0"/>
              </a:rPr>
              <a:t>atá ar na daoine sa ghrianghraf agus éadaí na linne seo?</a:t>
            </a:r>
          </a:p>
        </p:txBody>
      </p:sp>
      <p:sp>
        <p:nvSpPr>
          <p:cNvPr id="20" name="Right Arrow Callout 19"/>
          <p:cNvSpPr/>
          <p:nvPr/>
        </p:nvSpPr>
        <p:spPr>
          <a:xfrm>
            <a:off x="611188" y="2997200"/>
            <a:ext cx="1576387" cy="936625"/>
          </a:xfrm>
          <a:prstGeom prst="rightArrowCallout">
            <a:avLst>
              <a:gd name="adj1" fmla="val 6078"/>
              <a:gd name="adj2" fmla="val 13379"/>
              <a:gd name="adj3" fmla="val 34263"/>
              <a:gd name="adj4" fmla="val 76586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ga-IE" sz="1600">
                <a:solidFill>
                  <a:srgbClr val="FFFFFF"/>
                </a:solidFill>
                <a:latin typeface="Comic Sans MS" pitchFamily="66" charset="0"/>
              </a:rPr>
              <a:t>Céard atá</a:t>
            </a:r>
          </a:p>
          <a:p>
            <a:pPr algn="ctr"/>
            <a:r>
              <a:rPr lang="ga-IE" sz="1600">
                <a:solidFill>
                  <a:srgbClr val="FFFFFF"/>
                </a:solidFill>
                <a:latin typeface="Comic Sans MS" pitchFamily="66" charset="0"/>
              </a:rPr>
              <a:t>i lámh na mná seo?</a:t>
            </a:r>
          </a:p>
        </p:txBody>
      </p:sp>
      <p:sp>
        <p:nvSpPr>
          <p:cNvPr id="21" name="Right Arrow Callout 20"/>
          <p:cNvSpPr/>
          <p:nvPr/>
        </p:nvSpPr>
        <p:spPr>
          <a:xfrm>
            <a:off x="755650" y="476250"/>
            <a:ext cx="3276600" cy="431800"/>
          </a:xfrm>
          <a:prstGeom prst="rightArrowCallout">
            <a:avLst>
              <a:gd name="adj1" fmla="val 9984"/>
              <a:gd name="adj2" fmla="val 13810"/>
              <a:gd name="adj3" fmla="val 121744"/>
              <a:gd name="adj4" fmla="val 78466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1600" dirty="0">
                <a:latin typeface="Comic Sans MS" pitchFamily="66" charset="0"/>
              </a:rPr>
              <a:t>Cén cineál dín atá air?</a:t>
            </a:r>
          </a:p>
        </p:txBody>
      </p:sp>
      <p:sp>
        <p:nvSpPr>
          <p:cNvPr id="22" name="Left Arrow Callout 21"/>
          <p:cNvSpPr>
            <a:spLocks noChangeArrowheads="1"/>
          </p:cNvSpPr>
          <p:nvPr/>
        </p:nvSpPr>
        <p:spPr bwMode="auto">
          <a:xfrm>
            <a:off x="7596188" y="3068638"/>
            <a:ext cx="1547812" cy="1152525"/>
          </a:xfrm>
          <a:prstGeom prst="leftArrowCallout">
            <a:avLst>
              <a:gd name="adj1" fmla="val 5611"/>
              <a:gd name="adj2" fmla="val 10319"/>
              <a:gd name="adj3" fmla="val 15426"/>
              <a:gd name="adj4" fmla="val 81852"/>
            </a:avLst>
          </a:prstGeom>
          <a:solidFill>
            <a:schemeClr val="tx1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1600" dirty="0">
                <a:solidFill>
                  <a:schemeClr val="lt1"/>
                </a:solidFill>
                <a:latin typeface="Comic Sans MS" pitchFamily="66" charset="0"/>
              </a:rPr>
              <a:t>Céard atá ar siúl ag an bhfear seo?</a:t>
            </a:r>
            <a:endParaRPr lang="ga-IE" sz="1600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3" name="Right Arrow Callout 22"/>
          <p:cNvSpPr/>
          <p:nvPr/>
        </p:nvSpPr>
        <p:spPr>
          <a:xfrm>
            <a:off x="1116013" y="2060575"/>
            <a:ext cx="2519362" cy="863600"/>
          </a:xfrm>
          <a:prstGeom prst="rightArrowCallout">
            <a:avLst>
              <a:gd name="adj1" fmla="val 6078"/>
              <a:gd name="adj2" fmla="val 12876"/>
              <a:gd name="adj3" fmla="val 64128"/>
              <a:gd name="adj4" fmla="val 6497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1600" dirty="0">
                <a:latin typeface="Comic Sans MS" pitchFamily="66" charset="0"/>
              </a:rPr>
              <a:t>Céard atá </a:t>
            </a:r>
            <a:r>
              <a:rPr lang="en-GB" sz="1600" dirty="0">
                <a:latin typeface="Comic Sans MS" pitchFamily="66" charset="0"/>
              </a:rPr>
              <a:t>á </a:t>
            </a:r>
            <a:r>
              <a:rPr lang="ga-IE" sz="1600" dirty="0">
                <a:latin typeface="Comic Sans MS" pitchFamily="66" charset="0"/>
              </a:rPr>
              <a:t>dhéanamh ag an bhfear seo?</a:t>
            </a:r>
            <a:endParaRPr lang="ga-IE" sz="1600" dirty="0"/>
          </a:p>
        </p:txBody>
      </p:sp>
      <p:sp>
        <p:nvSpPr>
          <p:cNvPr id="12" name="Horizontal Scroll 11"/>
          <p:cNvSpPr/>
          <p:nvPr/>
        </p:nvSpPr>
        <p:spPr>
          <a:xfrm>
            <a:off x="6372225" y="115888"/>
            <a:ext cx="2447925" cy="1033462"/>
          </a:xfrm>
          <a:prstGeom prst="horizontalScrol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dirty="0"/>
              <a:t>Gaoth D</a:t>
            </a:r>
            <a:r>
              <a:rPr lang="en-GB" dirty="0"/>
              <a:t>o</a:t>
            </a:r>
            <a:r>
              <a:rPr lang="ga-IE" dirty="0"/>
              <a:t>bhair,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dirty="0"/>
              <a:t> Co. Dhún na nGall</a:t>
            </a:r>
          </a:p>
        </p:txBody>
      </p:sp>
      <p:sp>
        <p:nvSpPr>
          <p:cNvPr id="13" name="Left Arrow Callout 12"/>
          <p:cNvSpPr/>
          <p:nvPr/>
        </p:nvSpPr>
        <p:spPr>
          <a:xfrm>
            <a:off x="3419475" y="1052513"/>
            <a:ext cx="2449513" cy="1223962"/>
          </a:xfrm>
          <a:prstGeom prst="leftArrowCallout">
            <a:avLst>
              <a:gd name="adj1" fmla="val 10053"/>
              <a:gd name="adj2" fmla="val 8184"/>
              <a:gd name="adj3" fmla="val 32441"/>
              <a:gd name="adj4" fmla="val 65433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1600" dirty="0">
                <a:latin typeface="Comic Sans MS" pitchFamily="66" charset="0"/>
              </a:rPr>
              <a:t>Cén cineál gnó a bhíonn ar siúl</a:t>
            </a:r>
            <a:r>
              <a:rPr lang="en-GB" sz="1600" dirty="0">
                <a:latin typeface="Comic Sans MS" pitchFamily="66" charset="0"/>
              </a:rPr>
              <a:t> san </a:t>
            </a:r>
            <a:r>
              <a:rPr lang="ga-IE" sz="1600" dirty="0">
                <a:latin typeface="Comic Sans MS" pitchFamily="66" charset="0"/>
              </a:rPr>
              <a:t>fhoirgneamh</a:t>
            </a:r>
            <a:r>
              <a:rPr lang="en-GB" sz="1600" dirty="0">
                <a:latin typeface="Comic Sans MS" pitchFamily="66" charset="0"/>
              </a:rPr>
              <a:t> </a:t>
            </a:r>
            <a:r>
              <a:rPr lang="ga-IE" sz="1600" dirty="0">
                <a:latin typeface="Comic Sans MS" pitchFamily="66" charset="0"/>
              </a:rPr>
              <a:t>seo?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4213" y="5516563"/>
            <a:ext cx="5903912" cy="39211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dirty="0">
                <a:solidFill>
                  <a:schemeClr val="bg1"/>
                </a:solidFill>
                <a:latin typeface="Comic Sans MS" pitchFamily="66" charset="0"/>
              </a:rPr>
              <a:t>Cén bhaint atá ag na daoine seo lena chéile, meas tú?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8" grpId="0" animBg="1"/>
      <p:bldP spid="8" grpId="1" animBg="1"/>
      <p:bldP spid="20" grpId="0" animBg="1"/>
      <p:bldP spid="20" grpId="1" animBg="1"/>
      <p:bldP spid="21" grpId="1" animBg="1"/>
      <p:bldP spid="22" grpId="0" animBg="1"/>
      <p:bldP spid="22" grpId="1" animBg="1"/>
      <p:bldP spid="23" grpId="0" animBg="1"/>
      <p:bldP spid="23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farm8.staticflickr.com/7296/9892349674_05dc0990c1_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6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23850" y="5516563"/>
            <a:ext cx="2427288" cy="105251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1600" dirty="0">
                <a:latin typeface="Comic Sans MS" pitchFamily="66" charset="0"/>
              </a:rPr>
              <a:t>Cé</a:t>
            </a:r>
            <a:r>
              <a:rPr lang="en-GB" sz="1600" dirty="0">
                <a:latin typeface="Comic Sans MS" pitchFamily="66" charset="0"/>
              </a:rPr>
              <a:t> </a:t>
            </a:r>
            <a:r>
              <a:rPr lang="ga-IE" sz="1600" dirty="0">
                <a:latin typeface="Comic Sans MS" pitchFamily="66" charset="0"/>
              </a:rPr>
              <a:t>na modhanna iompair a fheiceann tú</a:t>
            </a:r>
            <a:r>
              <a:rPr lang="en-GB" sz="1600" dirty="0">
                <a:latin typeface="Comic Sans MS" pitchFamily="66" charset="0"/>
              </a:rPr>
              <a:t> </a:t>
            </a:r>
            <a:r>
              <a:rPr lang="ga-IE" sz="1600" dirty="0">
                <a:latin typeface="Comic Sans MS" pitchFamily="66" charset="0"/>
              </a:rPr>
              <a:t>sa ghrianghraf seo?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844675"/>
            <a:ext cx="2987675" cy="13366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1600" dirty="0">
                <a:latin typeface="Comic Sans MS" pitchFamily="66" charset="0"/>
              </a:rPr>
              <a:t>Féach na feithiclí éagsúla atá á </a:t>
            </a:r>
            <a:r>
              <a:rPr lang="ga-IE" sz="1600" dirty="0" err="1">
                <a:latin typeface="Comic Sans MS" pitchFamily="66" charset="0"/>
              </a:rPr>
              <a:t>dtarraingt</a:t>
            </a:r>
            <a:r>
              <a:rPr lang="ga-IE" sz="1600" dirty="0">
                <a:latin typeface="Comic Sans MS" pitchFamily="66" charset="0"/>
              </a:rPr>
              <a:t> ag capaill. Cé na difríochtaí a thugann tú faoi deara eatarthu?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957388" y="4079875"/>
            <a:ext cx="287337" cy="2159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995738" y="5445125"/>
            <a:ext cx="288925" cy="2159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451475" y="3851275"/>
            <a:ext cx="288925" cy="2159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001963" y="260350"/>
            <a:ext cx="2722562" cy="113823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1600" dirty="0">
                <a:latin typeface="Comic Sans MS" pitchFamily="66" charset="0"/>
              </a:rPr>
              <a:t>Déan cur síos ar na héadaí atá á gcaitheamh ag na daoine. </a:t>
            </a:r>
          </a:p>
        </p:txBody>
      </p:sp>
      <p:sp>
        <p:nvSpPr>
          <p:cNvPr id="14" name="Left Arrow Callout 13"/>
          <p:cNvSpPr/>
          <p:nvPr/>
        </p:nvSpPr>
        <p:spPr>
          <a:xfrm>
            <a:off x="3165475" y="2603500"/>
            <a:ext cx="3308350" cy="1584325"/>
          </a:xfrm>
          <a:prstGeom prst="leftArrowCallout">
            <a:avLst>
              <a:gd name="adj1" fmla="val 9656"/>
              <a:gd name="adj2" fmla="val 9574"/>
              <a:gd name="adj3" fmla="val 25000"/>
              <a:gd name="adj4" fmla="val 8397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1600">
                <a:solidFill>
                  <a:srgbClr val="FFFFFF"/>
                </a:solidFill>
                <a:latin typeface="Comic Sans MS" pitchFamily="66" charset="0"/>
              </a:rPr>
              <a:t>Seo tram. Baineadh úsáid as cumhacht leictreach leis na tramanna a thiomáin</a:t>
            </a:r>
            <a:r>
              <a:rPr lang="en-GB" sz="1600">
                <a:solidFill>
                  <a:srgbClr val="FFFFFF"/>
                </a:solidFill>
                <a:latin typeface="Comic Sans MS" pitchFamily="66" charset="0"/>
              </a:rPr>
              <a:t>t. </a:t>
            </a:r>
            <a:r>
              <a:rPr lang="ga-IE" sz="1600">
                <a:solidFill>
                  <a:srgbClr val="FFFFFF"/>
                </a:solidFill>
                <a:latin typeface="Comic Sans MS" pitchFamily="66" charset="0"/>
              </a:rPr>
              <a:t>Tháinig an c</a:t>
            </a:r>
            <a:r>
              <a:rPr lang="en-GB" sz="1600">
                <a:solidFill>
                  <a:srgbClr val="FFFFFF"/>
                </a:solidFill>
                <a:latin typeface="Comic Sans MS" pitchFamily="66" charset="0"/>
              </a:rPr>
              <a:t>h</a:t>
            </a:r>
            <a:r>
              <a:rPr lang="ga-IE" sz="1600">
                <a:solidFill>
                  <a:srgbClr val="FFFFFF"/>
                </a:solidFill>
                <a:latin typeface="Comic Sans MS" pitchFamily="66" charset="0"/>
              </a:rPr>
              <a:t>umhacht </a:t>
            </a:r>
            <a:r>
              <a:rPr lang="en-GB" sz="1600">
                <a:solidFill>
                  <a:srgbClr val="FFFFFF"/>
                </a:solidFill>
                <a:latin typeface="Comic Sans MS" pitchFamily="66" charset="0"/>
              </a:rPr>
              <a:t>sin </a:t>
            </a:r>
            <a:r>
              <a:rPr lang="ga-IE" sz="1600">
                <a:solidFill>
                  <a:srgbClr val="FFFFFF"/>
                </a:solidFill>
                <a:latin typeface="Comic Sans MS" pitchFamily="66" charset="0"/>
              </a:rPr>
              <a:t>as sreanga</a:t>
            </a:r>
            <a:r>
              <a:rPr lang="en-GB" sz="1600">
                <a:solidFill>
                  <a:srgbClr val="FFFFFF"/>
                </a:solidFill>
                <a:latin typeface="Comic Sans MS" pitchFamily="66" charset="0"/>
              </a:rPr>
              <a:t> a </a:t>
            </a:r>
            <a:r>
              <a:rPr lang="ga-IE" sz="1600">
                <a:solidFill>
                  <a:srgbClr val="FFFFFF"/>
                </a:solidFill>
                <a:latin typeface="Comic Sans MS" pitchFamily="66" charset="0"/>
              </a:rPr>
              <a:t>bhí lastuas</a:t>
            </a:r>
          </a:p>
          <a:p>
            <a:pPr algn="ctr">
              <a:defRPr/>
            </a:pPr>
            <a:r>
              <a:rPr lang="en-GB" sz="1600">
                <a:solidFill>
                  <a:srgbClr val="FFFFFF"/>
                </a:solidFill>
                <a:latin typeface="Comic Sans MS" pitchFamily="66" charset="0"/>
              </a:rPr>
              <a:t>de </a:t>
            </a:r>
            <a:r>
              <a:rPr lang="ga-IE" sz="1600">
                <a:solidFill>
                  <a:srgbClr val="FFFFFF"/>
                </a:solidFill>
                <a:latin typeface="Comic Sans MS" pitchFamily="66" charset="0"/>
              </a:rPr>
              <a:t>na tramanna. </a:t>
            </a:r>
            <a:endParaRPr lang="ga-IE" sz="160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88" y="260350"/>
            <a:ext cx="2914650" cy="143986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1600" dirty="0">
                <a:latin typeface="Comic Sans MS" pitchFamily="66" charset="0"/>
              </a:rPr>
              <a:t>Céard a thugann tú faoi deara faoin trácht? Cé na difríochtaí idir é agus an trácht a bhíonn ar Shráid Uí Chonaill sa lá atá inniu ann?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795963" y="4941888"/>
            <a:ext cx="2154237" cy="122396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latin typeface="Comic Sans MS" pitchFamily="66" charset="0"/>
              </a:rPr>
              <a:t>An </a:t>
            </a:r>
            <a:r>
              <a:rPr lang="ga-IE" sz="1600" dirty="0">
                <a:latin typeface="Comic Sans MS" pitchFamily="66" charset="0"/>
              </a:rPr>
              <a:t>bhfeiceann tú </a:t>
            </a:r>
            <a:r>
              <a:rPr lang="en-GB" sz="1600" dirty="0">
                <a:latin typeface="Comic Sans MS" pitchFamily="66" charset="0"/>
              </a:rPr>
              <a:t/>
            </a:r>
            <a:br>
              <a:rPr lang="en-GB" sz="1600" dirty="0">
                <a:latin typeface="Comic Sans MS" pitchFamily="66" charset="0"/>
              </a:rPr>
            </a:br>
            <a:r>
              <a:rPr lang="ga-IE" sz="1600" dirty="0">
                <a:latin typeface="Comic Sans MS" pitchFamily="66" charset="0"/>
              </a:rPr>
              <a:t>na cuaillí a bhfuil </a:t>
            </a:r>
            <a:r>
              <a:rPr lang="en-GB" sz="1600" dirty="0">
                <a:latin typeface="Comic Sans MS" pitchFamily="66" charset="0"/>
              </a:rPr>
              <a:t/>
            </a:r>
            <a:br>
              <a:rPr lang="en-GB" sz="1600" dirty="0">
                <a:latin typeface="Comic Sans MS" pitchFamily="66" charset="0"/>
              </a:rPr>
            </a:br>
            <a:r>
              <a:rPr lang="ga-IE" sz="1600" dirty="0">
                <a:latin typeface="Comic Sans MS" pitchFamily="66" charset="0"/>
              </a:rPr>
              <a:t>na sreanga </a:t>
            </a:r>
            <a:r>
              <a:rPr lang="en-GB" sz="1600" dirty="0">
                <a:latin typeface="Comic Sans MS" pitchFamily="66" charset="0"/>
              </a:rPr>
              <a:t>sin </a:t>
            </a:r>
            <a:br>
              <a:rPr lang="en-GB" sz="1600" dirty="0">
                <a:latin typeface="Comic Sans MS" pitchFamily="66" charset="0"/>
              </a:rPr>
            </a:br>
            <a:r>
              <a:rPr lang="ga-IE" sz="1600" dirty="0">
                <a:latin typeface="Comic Sans MS" pitchFamily="66" charset="0"/>
              </a:rPr>
              <a:t>ceangailte díobh</a:t>
            </a:r>
            <a:r>
              <a:rPr lang="en-GB" sz="1600" dirty="0">
                <a:latin typeface="Comic Sans MS" pitchFamily="66" charset="0"/>
              </a:rPr>
              <a:t>?</a:t>
            </a:r>
            <a:r>
              <a:rPr lang="en-IE" sz="1600" dirty="0">
                <a:latin typeface="Comic Sans MS" pitchFamily="66" charset="0"/>
              </a:rPr>
              <a:t> </a:t>
            </a:r>
          </a:p>
        </p:txBody>
      </p:sp>
      <p:sp>
        <p:nvSpPr>
          <p:cNvPr id="17" name="Horizontal Scroll 16"/>
          <p:cNvSpPr/>
          <p:nvPr/>
        </p:nvSpPr>
        <p:spPr>
          <a:xfrm>
            <a:off x="6011863" y="520700"/>
            <a:ext cx="2987675" cy="1033463"/>
          </a:xfrm>
          <a:prstGeom prst="horizontalScrol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dirty="0"/>
              <a:t>Sráid Sackville (Sráid Uí Chonaill), Baile Átha Cliath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4" grpId="2" animBg="1"/>
      <p:bldP spid="5" grpId="0" animBg="1"/>
      <p:bldP spid="5" grpId="1" animBg="1"/>
      <p:bldP spid="13" grpId="0" animBg="1"/>
      <p:bldP spid="13" grpId="1" animBg="1"/>
      <p:bldP spid="14" grpId="0" animBg="1"/>
      <p:bldP spid="14" grpId="1" animBg="1"/>
      <p:bldP spid="15" grpId="1" animBg="1"/>
      <p:bldP spid="15" grpId="2" animBg="1"/>
      <p:bldP spid="16" grpId="0" animBg="1"/>
      <p:bldP spid="16" grpId="1" animBg="1"/>
      <p:bldP spid="17" grpId="0" animBg="1"/>
      <p:bldP spid="1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http://farm9.staticflickr.com/8100/8589099646_42d7c85df5_b.jpg"/>
          <p:cNvPicPr>
            <a:picLocks noChangeAspect="1" noChangeArrowheads="1"/>
          </p:cNvPicPr>
          <p:nvPr/>
        </p:nvPicPr>
        <p:blipFill>
          <a:blip r:embed="rId3"/>
          <a:srcRect l="-2" t="5733" r="6252" b="-92"/>
          <a:stretch>
            <a:fillRect/>
          </a:stretch>
        </p:blipFill>
        <p:spPr bwMode="auto">
          <a:xfrm>
            <a:off x="0" y="0"/>
            <a:ext cx="9144000" cy="637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1412875"/>
            <a:ext cx="23034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IE">
              <a:latin typeface="Calibri" pitchFamily="34" charset="0"/>
            </a:endParaRPr>
          </a:p>
        </p:txBody>
      </p:sp>
      <p:sp>
        <p:nvSpPr>
          <p:cNvPr id="4" name="Left Arrow Callout 3"/>
          <p:cNvSpPr/>
          <p:nvPr/>
        </p:nvSpPr>
        <p:spPr>
          <a:xfrm>
            <a:off x="4716463" y="4868863"/>
            <a:ext cx="2447925" cy="720725"/>
          </a:xfrm>
          <a:prstGeom prst="leftArrowCallout">
            <a:avLst>
              <a:gd name="adj1" fmla="val 9656"/>
              <a:gd name="adj2" fmla="val 9574"/>
              <a:gd name="adj3" fmla="val 25000"/>
              <a:gd name="adj4" fmla="val 8397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1600" dirty="0">
                <a:latin typeface="Comic Sans MS" pitchFamily="66" charset="0"/>
              </a:rPr>
              <a:t>Céard atá ag an bhfear seo? </a:t>
            </a:r>
            <a:endParaRPr lang="ga-IE" sz="1600" dirty="0"/>
          </a:p>
        </p:txBody>
      </p:sp>
      <p:sp>
        <p:nvSpPr>
          <p:cNvPr id="8" name="Horizontal Scroll 7"/>
          <p:cNvSpPr/>
          <p:nvPr/>
        </p:nvSpPr>
        <p:spPr>
          <a:xfrm>
            <a:off x="6084888" y="188913"/>
            <a:ext cx="2087562" cy="1033462"/>
          </a:xfrm>
          <a:prstGeom prst="horizontalScrol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dirty="0"/>
              <a:t>Faiche Stiabhna</a:t>
            </a:r>
            <a:r>
              <a:rPr lang="en-IE" dirty="0"/>
              <a:t>, </a:t>
            </a:r>
            <a:br>
              <a:rPr lang="en-IE" dirty="0"/>
            </a:br>
            <a:r>
              <a:rPr lang="ga-IE" dirty="0"/>
              <a:t>Baile Átha Cliath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71550" y="6021388"/>
            <a:ext cx="7200900" cy="83661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000" dirty="0">
                <a:latin typeface="Comic Sans MS" pitchFamily="66" charset="0"/>
              </a:rPr>
              <a:t>Lig ort go bhfuil tú i do sheasamh ar an tsráid</a:t>
            </a:r>
            <a:r>
              <a:rPr lang="en-GB" sz="2000" dirty="0">
                <a:latin typeface="Comic Sans MS" pitchFamily="66" charset="0"/>
              </a:rPr>
              <a:t> </a:t>
            </a:r>
            <a:r>
              <a:rPr lang="en-GB" sz="2000" dirty="0" err="1">
                <a:latin typeface="Comic Sans MS" pitchFamily="66" charset="0"/>
              </a:rPr>
              <a:t>seo</a:t>
            </a:r>
            <a:r>
              <a:rPr lang="ga-IE" sz="2000" dirty="0">
                <a:latin typeface="Comic Sans MS" pitchFamily="66" charset="0"/>
              </a:rPr>
              <a:t>. </a:t>
            </a:r>
            <a:endParaRPr lang="en-GB" sz="2000" dirty="0">
              <a:latin typeface="Comic Sans MS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000" dirty="0">
                <a:latin typeface="Comic Sans MS" pitchFamily="66" charset="0"/>
              </a:rPr>
              <a:t>Céard a</a:t>
            </a:r>
            <a:r>
              <a:rPr lang="en-GB" sz="2000" dirty="0">
                <a:latin typeface="Comic Sans MS" pitchFamily="66" charset="0"/>
              </a:rPr>
              <a:t> </a:t>
            </a:r>
            <a:r>
              <a:rPr lang="en-GB" sz="2000" dirty="0" err="1">
                <a:latin typeface="Comic Sans MS" pitchFamily="66" charset="0"/>
              </a:rPr>
              <a:t>chloiseann</a:t>
            </a:r>
            <a:r>
              <a:rPr lang="en-GB" sz="2000" dirty="0">
                <a:latin typeface="Comic Sans MS" pitchFamily="66" charset="0"/>
              </a:rPr>
              <a:t> </a:t>
            </a:r>
            <a:r>
              <a:rPr lang="en-GB" sz="2000" dirty="0" err="1">
                <a:latin typeface="Comic Sans MS" pitchFamily="66" charset="0"/>
              </a:rPr>
              <a:t>tú</a:t>
            </a:r>
            <a:r>
              <a:rPr lang="ga-IE" sz="2000" dirty="0">
                <a:latin typeface="Comic Sans MS" pitchFamily="66" charset="0"/>
              </a:rPr>
              <a:t>? Céard a fheiceann tú?</a:t>
            </a:r>
          </a:p>
        </p:txBody>
      </p:sp>
      <p:sp>
        <p:nvSpPr>
          <p:cNvPr id="10" name="Rectangle 9"/>
          <p:cNvSpPr/>
          <p:nvPr/>
        </p:nvSpPr>
        <p:spPr>
          <a:xfrm>
            <a:off x="5148263" y="4860925"/>
            <a:ext cx="2016125" cy="8001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1600" dirty="0">
                <a:solidFill>
                  <a:prstClr val="white"/>
                </a:solidFill>
                <a:latin typeface="Comic Sans MS" pitchFamily="66" charset="0"/>
              </a:rPr>
              <a:t>‘</a:t>
            </a:r>
            <a:r>
              <a:rPr lang="en-GB" sz="1600" dirty="0">
                <a:solidFill>
                  <a:prstClr val="white"/>
                </a:solidFill>
                <a:latin typeface="Comic Sans MS" pitchFamily="66" charset="0"/>
              </a:rPr>
              <a:t>Penny farthing</a:t>
            </a:r>
            <a:r>
              <a:rPr lang="ga-IE" sz="1600" dirty="0">
                <a:solidFill>
                  <a:prstClr val="white"/>
                </a:solidFill>
                <a:latin typeface="Comic Sans MS" pitchFamily="66" charset="0"/>
              </a:rPr>
              <a:t>’ </a:t>
            </a:r>
            <a:r>
              <a:rPr lang="en-GB" sz="1600" dirty="0">
                <a:solidFill>
                  <a:prstClr val="white"/>
                </a:solidFill>
                <a:latin typeface="Comic Sans MS" pitchFamily="66" charset="0"/>
              </a:rPr>
              <a:t/>
            </a:r>
            <a:br>
              <a:rPr lang="en-GB" sz="1600" dirty="0">
                <a:solidFill>
                  <a:prstClr val="white"/>
                </a:solidFill>
                <a:latin typeface="Comic Sans MS" pitchFamily="66" charset="0"/>
              </a:rPr>
            </a:br>
            <a:r>
              <a:rPr lang="ga-IE" sz="1600" dirty="0">
                <a:solidFill>
                  <a:prstClr val="white"/>
                </a:solidFill>
                <a:latin typeface="Comic Sans MS" pitchFamily="66" charset="0"/>
              </a:rPr>
              <a:t>atá ann. </a:t>
            </a:r>
            <a:endParaRPr lang="ga-IE" sz="16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10150" y="4721225"/>
            <a:ext cx="2154238" cy="1016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1600" dirty="0">
                <a:latin typeface="Comic Sans MS" pitchFamily="66" charset="0"/>
              </a:rPr>
              <a:t>An cuimhin leat cathain a ceapadh an cineál </a:t>
            </a:r>
            <a:r>
              <a:rPr lang="en-GB" sz="1600" dirty="0">
                <a:latin typeface="Comic Sans MS" pitchFamily="66" charset="0"/>
              </a:rPr>
              <a:t>sin </a:t>
            </a:r>
            <a:r>
              <a:rPr lang="ga-IE" sz="1600" dirty="0">
                <a:latin typeface="Comic Sans MS" pitchFamily="66" charset="0"/>
              </a:rPr>
              <a:t>rothair? </a:t>
            </a:r>
            <a:endParaRPr lang="ga-IE" sz="1600" dirty="0"/>
          </a:p>
        </p:txBody>
      </p:sp>
      <p:sp>
        <p:nvSpPr>
          <p:cNvPr id="13" name="Rectangle 12"/>
          <p:cNvSpPr/>
          <p:nvPr/>
        </p:nvSpPr>
        <p:spPr>
          <a:xfrm>
            <a:off x="2916238" y="404813"/>
            <a:ext cx="1857375" cy="7143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1600" dirty="0">
                <a:latin typeface="Comic Sans MS" pitchFamily="66" charset="0"/>
              </a:rPr>
              <a:t>Sa </a:t>
            </a:r>
            <a:r>
              <a:rPr lang="ga-IE" sz="1600" dirty="0">
                <a:latin typeface="Comic Sans MS" pitchFamily="66" charset="0"/>
              </a:rPr>
              <a:t>bhliain</a:t>
            </a:r>
            <a:r>
              <a:rPr lang="en-IE" sz="1600" dirty="0">
                <a:latin typeface="Comic Sans MS" pitchFamily="66" charset="0"/>
              </a:rPr>
              <a:t> 1870!</a:t>
            </a:r>
            <a:endParaRPr lang="en-IE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8" grpId="0" animBg="1"/>
      <p:bldP spid="8" grpId="1" animBg="1"/>
      <p:bldP spid="11" grpId="0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http://farm8.staticflickr.com/7013/6713583669_e02b4ce748_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88913"/>
            <a:ext cx="7877175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11188" y="6086475"/>
            <a:ext cx="7164387" cy="3683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dirty="0">
                <a:solidFill>
                  <a:schemeClr val="bg1"/>
                </a:solidFill>
                <a:latin typeface="Comic Sans MS" pitchFamily="66" charset="0"/>
              </a:rPr>
              <a:t>Cén gaol atá ag</a:t>
            </a:r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ga-IE" dirty="0">
                <a:solidFill>
                  <a:schemeClr val="bg1"/>
                </a:solidFill>
                <a:latin typeface="Comic Sans MS" pitchFamily="66" charset="0"/>
              </a:rPr>
              <a:t>na daoine sa ghrianghraf</a:t>
            </a:r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ga-IE" dirty="0">
                <a:solidFill>
                  <a:schemeClr val="bg1"/>
                </a:solidFill>
                <a:latin typeface="Comic Sans MS" pitchFamily="66" charset="0"/>
              </a:rPr>
              <a:t>seo lena chéile, meas tú?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750" y="1916113"/>
            <a:ext cx="2052638" cy="94138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dirty="0">
                <a:solidFill>
                  <a:schemeClr val="bg1"/>
                </a:solidFill>
                <a:latin typeface="Comic Sans MS" pitchFamily="66" charset="0"/>
              </a:rPr>
              <a:t>Cé mhéad páiste atá</a:t>
            </a:r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ga-IE" dirty="0">
                <a:solidFill>
                  <a:schemeClr val="bg1"/>
                </a:solidFill>
                <a:latin typeface="Comic Sans MS" pitchFamily="66" charset="0"/>
              </a:rPr>
              <a:t>sa teaghlach?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1188" y="5172075"/>
            <a:ext cx="6408737" cy="66675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dirty="0">
                <a:solidFill>
                  <a:schemeClr val="bg1"/>
                </a:solidFill>
                <a:latin typeface="Comic Sans MS" pitchFamily="66" charset="0"/>
              </a:rPr>
              <a:t>Cé na difríochtaí a thugann tú faoi deara idir na héadaí </a:t>
            </a:r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sin </a:t>
            </a:r>
            <a:r>
              <a:rPr lang="ga-IE" dirty="0">
                <a:solidFill>
                  <a:schemeClr val="bg1"/>
                </a:solidFill>
                <a:latin typeface="Comic Sans MS" pitchFamily="66" charset="0"/>
              </a:rPr>
              <a:t>agus éadaí na linne seo?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1188" y="4437063"/>
            <a:ext cx="4751387" cy="66675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dirty="0">
                <a:solidFill>
                  <a:schemeClr val="bg1"/>
                </a:solidFill>
                <a:latin typeface="Comic Sans MS" pitchFamily="66" charset="0"/>
              </a:rPr>
              <a:t>Déan cur síos ar na héadaí</a:t>
            </a:r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ga-IE" dirty="0">
                <a:solidFill>
                  <a:schemeClr val="bg1"/>
                </a:solidFill>
                <a:latin typeface="Comic Sans MS" pitchFamily="66" charset="0"/>
              </a:rPr>
              <a:t>atá ar na daoine </a:t>
            </a:r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en-GB" dirty="0">
                <a:solidFill>
                  <a:schemeClr val="bg1"/>
                </a:solidFill>
                <a:latin typeface="Comic Sans MS" pitchFamily="66" charset="0"/>
              </a:rPr>
            </a:br>
            <a:r>
              <a:rPr lang="ga-IE" dirty="0">
                <a:solidFill>
                  <a:schemeClr val="bg1"/>
                </a:solidFill>
                <a:latin typeface="Comic Sans MS" pitchFamily="66" charset="0"/>
              </a:rPr>
              <a:t>sa ghrianghraf.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1188" y="765175"/>
            <a:ext cx="7524750" cy="39211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dirty="0">
                <a:solidFill>
                  <a:schemeClr val="bg1"/>
                </a:solidFill>
                <a:latin typeface="Comic Sans MS" pitchFamily="66" charset="0"/>
              </a:rPr>
              <a:t>Déan cur síos ar na stíleanna gruaige</a:t>
            </a:r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ga-IE" dirty="0">
                <a:solidFill>
                  <a:schemeClr val="bg1"/>
                </a:solidFill>
                <a:latin typeface="Comic Sans MS" pitchFamily="66" charset="0"/>
              </a:rPr>
              <a:t>atá</a:t>
            </a:r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ga-IE" dirty="0">
                <a:solidFill>
                  <a:schemeClr val="bg1"/>
                </a:solidFill>
                <a:latin typeface="Comic Sans MS" pitchFamily="66" charset="0"/>
              </a:rPr>
              <a:t>ar na daoine sa ghrianghraf</a:t>
            </a:r>
            <a:r>
              <a:rPr lang="en-IE" dirty="0">
                <a:solidFill>
                  <a:schemeClr val="bg1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1188" y="188913"/>
            <a:ext cx="6551612" cy="94138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dirty="0">
                <a:solidFill>
                  <a:schemeClr val="bg1"/>
                </a:solidFill>
                <a:latin typeface="Comic Sans MS" pitchFamily="66" charset="0"/>
              </a:rPr>
              <a:t>An gceapann tú go bhfuil an teaghlach</a:t>
            </a:r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ga-IE" dirty="0">
                <a:solidFill>
                  <a:schemeClr val="bg1"/>
                </a:solidFill>
                <a:latin typeface="Comic Sans MS" pitchFamily="66" charset="0"/>
              </a:rPr>
              <a:t>seo bocht nó saibhir? </a:t>
            </a:r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en-GB" dirty="0">
                <a:solidFill>
                  <a:schemeClr val="bg1"/>
                </a:solidFill>
                <a:latin typeface="Comic Sans MS" pitchFamily="66" charset="0"/>
              </a:rPr>
            </a:br>
            <a:r>
              <a:rPr lang="ga-IE" dirty="0">
                <a:solidFill>
                  <a:schemeClr val="bg1"/>
                </a:solidFill>
                <a:latin typeface="Comic Sans MS" pitchFamily="66" charset="0"/>
              </a:rPr>
              <a:t>Tabhair cúis le do fhreagra.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750" y="836613"/>
            <a:ext cx="3600450" cy="576262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ga-IE" b="0" dirty="0" smtClean="0">
                <a:latin typeface="Comic Sans MS" pitchFamily="66" charset="0"/>
              </a:rPr>
              <a:t>Teaghlach</a:t>
            </a:r>
            <a:r>
              <a:rPr lang="en-GB" b="0" dirty="0" smtClean="0">
                <a:latin typeface="Comic Sans MS" pitchFamily="66" charset="0"/>
              </a:rPr>
              <a:t> </a:t>
            </a:r>
            <a:r>
              <a:rPr lang="ga-IE" b="0" dirty="0" smtClean="0">
                <a:latin typeface="Comic Sans MS" pitchFamily="66" charset="0"/>
              </a:rPr>
              <a:t>timpeall</a:t>
            </a:r>
            <a:r>
              <a:rPr lang="en-GB" b="0" dirty="0" smtClean="0">
                <a:latin typeface="Comic Sans MS" pitchFamily="66" charset="0"/>
              </a:rPr>
              <a:t> 1900</a:t>
            </a:r>
            <a:endParaRPr lang="ga-IE" b="0" dirty="0">
              <a:latin typeface="Comic Sans MS" pitchFamily="66" charset="0"/>
            </a:endParaRPr>
          </a:p>
        </p:txBody>
      </p:sp>
      <p:pic>
        <p:nvPicPr>
          <p:cNvPr id="7" name="Content Placeholder 6" descr="Picture2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50825" y="1700213"/>
            <a:ext cx="4124325" cy="3313112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76825" y="836613"/>
            <a:ext cx="3671888" cy="576262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IE" b="0" dirty="0" smtClean="0">
                <a:latin typeface="Comic Sans MS" pitchFamily="66" charset="0"/>
              </a:rPr>
              <a:t> </a:t>
            </a:r>
            <a:r>
              <a:rPr lang="ga-IE" b="0" dirty="0" smtClean="0">
                <a:latin typeface="Comic Sans MS" pitchFamily="66" charset="0"/>
              </a:rPr>
              <a:t>Teaghlach</a:t>
            </a:r>
            <a:r>
              <a:rPr lang="en-GB" b="0" dirty="0" smtClean="0">
                <a:latin typeface="Comic Sans MS" pitchFamily="66" charset="0"/>
              </a:rPr>
              <a:t> </a:t>
            </a:r>
            <a:r>
              <a:rPr lang="ga-IE" b="0" dirty="0" smtClean="0">
                <a:latin typeface="Comic Sans MS" pitchFamily="66" charset="0"/>
              </a:rPr>
              <a:t>sa bhliain 201</a:t>
            </a:r>
            <a:r>
              <a:rPr lang="en-GB" b="0" dirty="0" smtClean="0">
                <a:latin typeface="Comic Sans MS" pitchFamily="66" charset="0"/>
              </a:rPr>
              <a:t>4</a:t>
            </a:r>
            <a:endParaRPr lang="ga-IE" b="0" dirty="0">
              <a:latin typeface="Comic Sans MS" pitchFamily="66" charset="0"/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>
          <a:xfrm>
            <a:off x="4716463" y="1793875"/>
            <a:ext cx="4222750" cy="2816225"/>
          </a:xfrm>
        </p:spPr>
      </p:pic>
      <p:sp>
        <p:nvSpPr>
          <p:cNvPr id="8" name="TextBox 7"/>
          <p:cNvSpPr txBox="1"/>
          <p:nvPr/>
        </p:nvSpPr>
        <p:spPr>
          <a:xfrm>
            <a:off x="1692275" y="5661025"/>
            <a:ext cx="5789613" cy="46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400" dirty="0">
                <a:latin typeface="Comic Sans MS" pitchFamily="66" charset="0"/>
              </a:rPr>
              <a:t>Déan comparáid idir an dá phortráid.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farm8.staticflickr.com/7049/6806199596_333c13b13a_b.jpg"/>
          <p:cNvPicPr>
            <a:picLocks noChangeAspect="1" noChangeArrowheads="1"/>
          </p:cNvPicPr>
          <p:nvPr/>
        </p:nvPicPr>
        <p:blipFill>
          <a:blip r:embed="rId3"/>
          <a:srcRect t="-85" r="6253" b="1196"/>
          <a:stretch>
            <a:fillRect/>
          </a:stretch>
        </p:blipFill>
        <p:spPr bwMode="auto">
          <a:xfrm>
            <a:off x="0" y="0"/>
            <a:ext cx="91440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Up Arrow Callout 3"/>
          <p:cNvSpPr/>
          <p:nvPr/>
        </p:nvSpPr>
        <p:spPr>
          <a:xfrm>
            <a:off x="1619250" y="5340350"/>
            <a:ext cx="1922463" cy="1230313"/>
          </a:xfrm>
          <a:prstGeom prst="upArrowCallout">
            <a:avLst>
              <a:gd name="adj1" fmla="val 9508"/>
              <a:gd name="adj2" fmla="val 15532"/>
              <a:gd name="adj3" fmla="val 25000"/>
              <a:gd name="adj4" fmla="val 6497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1600" dirty="0">
                <a:latin typeface="Comic Sans MS" pitchFamily="66" charset="0"/>
              </a:rPr>
              <a:t>Cad atá ar siúl</a:t>
            </a:r>
            <a:r>
              <a:rPr lang="en-GB" sz="1600" dirty="0">
                <a:latin typeface="Comic Sans MS" pitchFamily="66" charset="0"/>
              </a:rPr>
              <a:t> </a:t>
            </a:r>
            <a:r>
              <a:rPr lang="ga-IE" sz="1600" dirty="0">
                <a:latin typeface="Comic Sans MS" pitchFamily="66" charset="0"/>
              </a:rPr>
              <a:t>ag an mbean seo</a:t>
            </a:r>
            <a:r>
              <a:rPr lang="en-IE" sz="1600" dirty="0">
                <a:latin typeface="Comic Sans MS" pitchFamily="66" charset="0"/>
              </a:rPr>
              <a:t>?</a:t>
            </a:r>
          </a:p>
        </p:txBody>
      </p:sp>
      <p:sp>
        <p:nvSpPr>
          <p:cNvPr id="5" name="Up Arrow Callout 4"/>
          <p:cNvSpPr/>
          <p:nvPr/>
        </p:nvSpPr>
        <p:spPr>
          <a:xfrm>
            <a:off x="539750" y="4724400"/>
            <a:ext cx="2232025" cy="1062038"/>
          </a:xfrm>
          <a:prstGeom prst="upArrowCallout">
            <a:avLst>
              <a:gd name="adj1" fmla="val 9508"/>
              <a:gd name="adj2" fmla="val 15532"/>
              <a:gd name="adj3" fmla="val 25000"/>
              <a:gd name="adj4" fmla="val 6497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1600" dirty="0">
                <a:latin typeface="Comic Sans MS" pitchFamily="66" charset="0"/>
              </a:rPr>
              <a:t>Tá olann</a:t>
            </a:r>
            <a:r>
              <a:rPr lang="en-GB" sz="1600" dirty="0">
                <a:latin typeface="Comic Sans MS" pitchFamily="66" charset="0"/>
              </a:rPr>
              <a:t> á </a:t>
            </a:r>
            <a:r>
              <a:rPr lang="ga-IE" sz="1600" dirty="0">
                <a:latin typeface="Comic Sans MS" pitchFamily="66" charset="0"/>
              </a:rPr>
              <a:t>sníomh aici ar an tuirne</a:t>
            </a:r>
            <a:r>
              <a:rPr lang="en-GB" sz="1600" dirty="0">
                <a:latin typeface="Comic Sans MS" pitchFamily="66" charset="0"/>
              </a:rPr>
              <a:t> </a:t>
            </a:r>
            <a:r>
              <a:rPr lang="ga-IE" sz="1600" dirty="0">
                <a:latin typeface="Comic Sans MS" pitchFamily="66" charset="0"/>
              </a:rPr>
              <a:t>seo. </a:t>
            </a:r>
          </a:p>
        </p:txBody>
      </p:sp>
      <p:sp>
        <p:nvSpPr>
          <p:cNvPr id="6" name="Up Arrow Callout 5"/>
          <p:cNvSpPr/>
          <p:nvPr/>
        </p:nvSpPr>
        <p:spPr>
          <a:xfrm>
            <a:off x="858838" y="487363"/>
            <a:ext cx="1922462" cy="1152525"/>
          </a:xfrm>
          <a:prstGeom prst="upArrowCallout">
            <a:avLst>
              <a:gd name="adj1" fmla="val 9508"/>
              <a:gd name="adj2" fmla="val 15532"/>
              <a:gd name="adj3" fmla="val 25000"/>
              <a:gd name="adj4" fmla="val 6497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1600" dirty="0">
                <a:latin typeface="Comic Sans MS" pitchFamily="66" charset="0"/>
              </a:rPr>
              <a:t>Cén cineál dín atá ar an teach</a:t>
            </a:r>
            <a:r>
              <a:rPr lang="en-IE" sz="1600" dirty="0">
                <a:latin typeface="Comic Sans MS" pitchFamily="66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2949575" y="150813"/>
            <a:ext cx="3671888" cy="91281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1600" dirty="0">
                <a:latin typeface="Comic Sans MS" pitchFamily="66" charset="0"/>
              </a:rPr>
              <a:t>An bhfuil sé geal nó dorcha istigh </a:t>
            </a:r>
            <a:r>
              <a:rPr lang="en-GB" sz="1600" dirty="0">
                <a:latin typeface="Comic Sans MS" pitchFamily="66" charset="0"/>
              </a:rPr>
              <a:t/>
            </a:r>
            <a:br>
              <a:rPr lang="en-GB" sz="1600" dirty="0">
                <a:latin typeface="Comic Sans MS" pitchFamily="66" charset="0"/>
              </a:rPr>
            </a:br>
            <a:r>
              <a:rPr lang="ga-IE" sz="1600" dirty="0">
                <a:latin typeface="Comic Sans MS" pitchFamily="66" charset="0"/>
              </a:rPr>
              <a:t>sa teach, meas tú? </a:t>
            </a:r>
            <a:r>
              <a:rPr lang="en-GB" sz="1600" dirty="0">
                <a:latin typeface="Comic Sans MS" pitchFamily="66" charset="0"/>
              </a:rPr>
              <a:t/>
            </a:r>
            <a:br>
              <a:rPr lang="en-GB" sz="1600" dirty="0">
                <a:latin typeface="Comic Sans MS" pitchFamily="66" charset="0"/>
              </a:rPr>
            </a:br>
            <a:r>
              <a:rPr lang="ga-IE" sz="1600" dirty="0">
                <a:latin typeface="Comic Sans MS" pitchFamily="66" charset="0"/>
              </a:rPr>
              <a:t>Mínigh</a:t>
            </a:r>
            <a:r>
              <a:rPr lang="en-GB" sz="1600" dirty="0">
                <a:latin typeface="Comic Sans MS" pitchFamily="66" charset="0"/>
              </a:rPr>
              <a:t> do </a:t>
            </a:r>
            <a:r>
              <a:rPr lang="ga-IE" sz="1600" dirty="0">
                <a:latin typeface="Comic Sans MS" pitchFamily="66" charset="0"/>
              </a:rPr>
              <a:t>fhreagra</a:t>
            </a:r>
            <a:r>
              <a:rPr lang="en-GB" sz="1600" dirty="0">
                <a:latin typeface="Comic Sans MS" pitchFamily="66" charset="0"/>
              </a:rPr>
              <a:t>.</a:t>
            </a:r>
            <a:endParaRPr lang="ga-IE" sz="1600" dirty="0">
              <a:latin typeface="Comic Sans MS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78513" y="5500688"/>
            <a:ext cx="3168650" cy="72548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1600" dirty="0">
                <a:latin typeface="Comic Sans MS" pitchFamily="66" charset="0"/>
              </a:rPr>
              <a:t>Déan cur síos ar na héadaí atá </a:t>
            </a:r>
            <a:r>
              <a:rPr lang="en-GB" sz="1600" dirty="0">
                <a:latin typeface="Comic Sans MS" pitchFamily="66" charset="0"/>
              </a:rPr>
              <a:t/>
            </a:r>
            <a:br>
              <a:rPr lang="en-GB" sz="1600" dirty="0">
                <a:latin typeface="Comic Sans MS" pitchFamily="66" charset="0"/>
              </a:rPr>
            </a:br>
            <a:r>
              <a:rPr lang="ga-IE" sz="1600" dirty="0">
                <a:latin typeface="Comic Sans MS" pitchFamily="66" charset="0"/>
              </a:rPr>
              <a:t>á gcaitheamh acu.</a:t>
            </a:r>
          </a:p>
        </p:txBody>
      </p:sp>
      <p:sp>
        <p:nvSpPr>
          <p:cNvPr id="9" name="Rectangle 8"/>
          <p:cNvSpPr/>
          <p:nvPr/>
        </p:nvSpPr>
        <p:spPr>
          <a:xfrm>
            <a:off x="4067175" y="6234113"/>
            <a:ext cx="4968875" cy="57626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1600" dirty="0">
                <a:latin typeface="Comic Sans MS" pitchFamily="66" charset="0"/>
              </a:rPr>
              <a:t>Cén gaol atá ag na daoine seo lena chéile, meas tú?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735638" y="782638"/>
            <a:ext cx="3311525" cy="68262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1600" dirty="0">
                <a:latin typeface="Comic Sans MS" pitchFamily="66" charset="0"/>
              </a:rPr>
              <a:t>Cén chuma atá</a:t>
            </a:r>
            <a:r>
              <a:rPr lang="en-GB" sz="1600" dirty="0">
                <a:latin typeface="Comic Sans MS" pitchFamily="66" charset="0"/>
              </a:rPr>
              <a:t> </a:t>
            </a:r>
            <a:r>
              <a:rPr lang="ga-IE" sz="1600" dirty="0">
                <a:latin typeface="Comic Sans MS" pitchFamily="66" charset="0"/>
              </a:rPr>
              <a:t>ar an taobh istigh den teach, meas tú?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4938</TotalTime>
  <Words>983</Words>
  <Application>Microsoft Office PowerPoint</Application>
  <PresentationFormat>On-screen Show (4:3)</PresentationFormat>
  <Paragraphs>162</Paragraphs>
  <Slides>16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Georgia</vt:lpstr>
      <vt:lpstr>Vijaya</vt:lpstr>
      <vt:lpstr>Comic Sans MS</vt:lpstr>
      <vt:lpstr>Berlin Sans FB Demi</vt:lpstr>
      <vt:lpstr>Times New Roman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maire</dc:creator>
  <cp:lastModifiedBy>Méabh Ní Loingsigh</cp:lastModifiedBy>
  <cp:revision>208</cp:revision>
  <dcterms:created xsi:type="dcterms:W3CDTF">2013-12-05T12:32:19Z</dcterms:created>
  <dcterms:modified xsi:type="dcterms:W3CDTF">2014-09-05T15:16:05Z</dcterms:modified>
</cp:coreProperties>
</file>