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277" r:id="rId3"/>
    <p:sldId id="278" r:id="rId4"/>
    <p:sldId id="275" r:id="rId5"/>
    <p:sldId id="266" r:id="rId6"/>
    <p:sldId id="272" r:id="rId7"/>
    <p:sldId id="262" r:id="rId8"/>
    <p:sldId id="273" r:id="rId9"/>
    <p:sldId id="264" r:id="rId10"/>
    <p:sldId id="274" r:id="rId11"/>
    <p:sldId id="271" r:id="rId12"/>
    <p:sldId id="276" r:id="rId13"/>
    <p:sldId id="270" r:id="rId14"/>
    <p:sldId id="280" r:id="rId15"/>
    <p:sldId id="281" r:id="rId16"/>
    <p:sldId id="283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CFD5EA"/>
    <a:srgbClr val="1D87DB"/>
    <a:srgbClr val="59C9A8"/>
    <a:srgbClr val="56C197"/>
    <a:srgbClr val="4A8B30"/>
    <a:srgbClr val="6E8F1E"/>
    <a:srgbClr val="468E2E"/>
    <a:srgbClr val="EEEC48"/>
    <a:srgbClr val="34E8F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87" d="100"/>
          <a:sy n="87" d="100"/>
        </p:scale>
        <p:origin x="-78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D86E2-BA6A-48EB-B258-CA049F115EC5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99467-6180-4B72-8582-DA5DD09B7D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13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62A0-CBDB-43CD-A792-AE7A378D5FFF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5FE8-DBEF-4F30-82E6-1679A9550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76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62A0-CBDB-43CD-A792-AE7A378D5FFF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5FE8-DBEF-4F30-82E6-1679A9550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47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62A0-CBDB-43CD-A792-AE7A378D5FFF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5FE8-DBEF-4F30-82E6-1679A9550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21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62A0-CBDB-43CD-A792-AE7A378D5FFF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5FE8-DBEF-4F30-82E6-1679A9550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41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62A0-CBDB-43CD-A792-AE7A378D5FFF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5FE8-DBEF-4F30-82E6-1679A9550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94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62A0-CBDB-43CD-A792-AE7A378D5FFF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5FE8-DBEF-4F30-82E6-1679A9550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0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62A0-CBDB-43CD-A792-AE7A378D5FFF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5FE8-DBEF-4F30-82E6-1679A9550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10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62A0-CBDB-43CD-A792-AE7A378D5FFF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5FE8-DBEF-4F30-82E6-1679A9550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59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62A0-CBDB-43CD-A792-AE7A378D5FFF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5FE8-DBEF-4F30-82E6-1679A9550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06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62A0-CBDB-43CD-A792-AE7A378D5FFF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5FE8-DBEF-4F30-82E6-1679A9550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51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62A0-CBDB-43CD-A792-AE7A378D5FFF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85FE8-DBEF-4F30-82E6-1679A9550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09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562A0-CBDB-43CD-A792-AE7A378D5FFF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85FE8-DBEF-4F30-82E6-1679A9550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70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ids.sandiegozoo.org/animals" TargetMode="External"/><Relationship Id="rId2" Type="http://schemas.openxmlformats.org/officeDocument/2006/relationships/hyperlink" Target="https://www.youtube.com/watch?v=qRKoGO7hNXg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007533">
            <a:off x="579005" y="692813"/>
            <a:ext cx="5491329" cy="549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57938" y="2457450"/>
            <a:ext cx="5146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8000" dirty="0" smtClean="0">
                <a:latin typeface="AR BLANCA" panose="02000000000000000000" pitchFamily="2" charset="0"/>
              </a:rPr>
              <a:t>Veirteabraigh</a:t>
            </a:r>
            <a:endParaRPr lang="ga-IE" sz="8000" dirty="0"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118" y="0"/>
            <a:ext cx="8435875" cy="563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Rectangle 122"/>
          <p:cNvSpPr/>
          <p:nvPr/>
        </p:nvSpPr>
        <p:spPr bwMode="auto">
          <a:xfrm>
            <a:off x="361783" y="4408715"/>
            <a:ext cx="3121646" cy="1168950"/>
          </a:xfrm>
          <a:prstGeom prst="doubleWave">
            <a:avLst/>
          </a:prstGeom>
          <a:solidFill>
            <a:srgbClr val="1D87DB"/>
          </a:solidFill>
          <a:ln>
            <a:solidFill>
              <a:srgbClr val="4A8B3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2200" dirty="0">
              <a:latin typeface="Tw Cen MT" panose="020B0602020104020603" pitchFamily="34" charset="0"/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283358" y="122284"/>
            <a:ext cx="4474834" cy="1160601"/>
            <a:chOff x="3778246" y="5354509"/>
            <a:chExt cx="3421276" cy="587170"/>
          </a:xfrm>
          <a:solidFill>
            <a:srgbClr val="1D87DB"/>
          </a:solidFill>
        </p:grpSpPr>
        <p:sp>
          <p:nvSpPr>
            <p:cNvPr id="112" name="Pentagon 111"/>
            <p:cNvSpPr/>
            <p:nvPr/>
          </p:nvSpPr>
          <p:spPr bwMode="auto">
            <a:xfrm>
              <a:off x="3778246" y="5354509"/>
              <a:ext cx="3421276" cy="587170"/>
            </a:xfrm>
            <a:prstGeom prst="homePlate">
              <a:avLst/>
            </a:prstGeom>
            <a:grpFill/>
            <a:ln>
              <a:solidFill>
                <a:srgbClr val="4A8B30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200" dirty="0">
                <a:latin typeface="Tw Cen MT" panose="020B06020201040206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78247" y="5453456"/>
              <a:ext cx="2979301" cy="3892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sz="2200" dirty="0" smtClean="0">
                  <a:latin typeface="Tw Cen MT" panose="020B0602020104020603" pitchFamily="34" charset="0"/>
                </a:rPr>
                <a:t>Maireann siad san fharraige, </a:t>
              </a:r>
              <a:br>
                <a:rPr lang="ga-IE" sz="2200" dirty="0" smtClean="0">
                  <a:latin typeface="Tw Cen MT" panose="020B0602020104020603" pitchFamily="34" charset="0"/>
                </a:rPr>
              </a:br>
              <a:r>
                <a:rPr lang="ga-IE" sz="2200" dirty="0" smtClean="0">
                  <a:latin typeface="Tw Cen MT" panose="020B0602020104020603" pitchFamily="34" charset="0"/>
                </a:rPr>
                <a:t>in aibhneacha agus i lochanna. </a:t>
              </a:r>
              <a:endParaRPr lang="ga-IE" altLang="en-US" sz="2200" dirty="0">
                <a:solidFill>
                  <a:srgbClr val="00000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23075" y="5769645"/>
            <a:ext cx="3935117" cy="894897"/>
            <a:chOff x="383990" y="1634369"/>
            <a:chExt cx="3496578" cy="735355"/>
          </a:xfrm>
          <a:solidFill>
            <a:srgbClr val="1D87DB"/>
          </a:solidFill>
        </p:grpSpPr>
        <p:sp>
          <p:nvSpPr>
            <p:cNvPr id="87" name="Pentagon 86"/>
            <p:cNvSpPr/>
            <p:nvPr/>
          </p:nvSpPr>
          <p:spPr bwMode="auto">
            <a:xfrm>
              <a:off x="383990" y="1634369"/>
              <a:ext cx="3496578" cy="735355"/>
            </a:xfrm>
            <a:prstGeom prst="homePlate">
              <a:avLst/>
            </a:prstGeom>
            <a:grpFill/>
            <a:ln>
              <a:solidFill>
                <a:srgbClr val="4A8B30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200" dirty="0">
                <a:latin typeface="Tw Cen MT" panose="020B06020201040206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3991" y="1680295"/>
              <a:ext cx="3063487" cy="6322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Is ainmhithe fuarfhuilteacha iad na héisc.</a:t>
              </a:r>
              <a:endParaRPr lang="ga-IE" altLang="en-US" sz="2200" dirty="0">
                <a:solidFill>
                  <a:srgbClr val="00000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24" name="Title 4"/>
          <p:cNvSpPr txBox="1">
            <a:spLocks/>
          </p:cNvSpPr>
          <p:nvPr/>
        </p:nvSpPr>
        <p:spPr>
          <a:xfrm>
            <a:off x="744345" y="4565286"/>
            <a:ext cx="2162664" cy="855551"/>
          </a:xfrm>
          <a:prstGeom prst="roundRect">
            <a:avLst>
              <a:gd name="adj" fmla="val 0"/>
            </a:avLst>
          </a:prstGeom>
        </p:spPr>
        <p:txBody>
          <a:bodyPr lIns="252000" tIns="216000" rIns="252000" bIns="0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6F818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ga-IE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anose="020B0504020000000003" pitchFamily="34" charset="0"/>
              </a:rPr>
              <a:t>Éisc</a:t>
            </a:r>
            <a:endParaRPr lang="ga-IE" sz="3200" dirty="0">
              <a:solidFill>
                <a:schemeClr val="tx1">
                  <a:lumMod val="95000"/>
                  <a:lumOff val="5000"/>
                </a:schemeClr>
              </a:solidFill>
              <a:latin typeface="Segoe Script" panose="020B0504020000000003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37352" y="3826193"/>
            <a:ext cx="4286250" cy="299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 rot="10800000">
            <a:off x="7845079" y="3772646"/>
            <a:ext cx="3704663" cy="839837"/>
            <a:chOff x="6452860" y="5354509"/>
            <a:chExt cx="3641086" cy="735355"/>
          </a:xfrm>
          <a:solidFill>
            <a:srgbClr val="1D87DB"/>
          </a:solidFill>
        </p:grpSpPr>
        <p:sp>
          <p:nvSpPr>
            <p:cNvPr id="19" name="Rounded Rectangle 66"/>
            <p:cNvSpPr/>
            <p:nvPr/>
          </p:nvSpPr>
          <p:spPr bwMode="auto">
            <a:xfrm>
              <a:off x="6452860" y="5354509"/>
              <a:ext cx="3641086" cy="735355"/>
            </a:xfrm>
            <a:prstGeom prst="homePlate">
              <a:avLst/>
            </a:prstGeom>
            <a:grpFill/>
            <a:ln>
              <a:solidFill>
                <a:srgbClr val="4A8B30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200" dirty="0">
                <a:latin typeface="Tw Cen MT" panose="020B06020201040206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0800000">
              <a:off x="7062703" y="5381625"/>
              <a:ext cx="2549141" cy="67371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sz="2200" dirty="0" smtClean="0">
                  <a:latin typeface="Tw Cen MT" panose="020B0602020104020603" pitchFamily="34" charset="0"/>
                </a:rPr>
                <a:t>Beireann éisc a gcuid uibheacha san uisce.</a:t>
              </a:r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05750" y="48518"/>
            <a:ext cx="4286250" cy="285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Group 63"/>
          <p:cNvGrpSpPr>
            <a:grpSpLocks/>
          </p:cNvGrpSpPr>
          <p:nvPr/>
        </p:nvGrpSpPr>
        <p:grpSpPr bwMode="auto">
          <a:xfrm rot="10800000">
            <a:off x="6831410" y="2494889"/>
            <a:ext cx="5360590" cy="1124907"/>
            <a:chOff x="6659399" y="3615445"/>
            <a:chExt cx="4714196" cy="1070429"/>
          </a:xfrm>
          <a:solidFill>
            <a:srgbClr val="1D87DB"/>
          </a:solidFill>
        </p:grpSpPr>
        <p:sp>
          <p:nvSpPr>
            <p:cNvPr id="67" name="Rounded Rectangle 66"/>
            <p:cNvSpPr/>
            <p:nvPr/>
          </p:nvSpPr>
          <p:spPr bwMode="auto">
            <a:xfrm>
              <a:off x="6659400" y="3615445"/>
              <a:ext cx="4714195" cy="1070429"/>
            </a:xfrm>
            <a:prstGeom prst="homePlate">
              <a:avLst/>
            </a:prstGeom>
            <a:grpFill/>
            <a:ln>
              <a:solidFill>
                <a:srgbClr val="4A8B30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200" dirty="0">
                <a:latin typeface="Tw Cen MT" panose="020B0602020104020603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rot="10800000">
              <a:off x="6659399" y="3776184"/>
              <a:ext cx="4341426" cy="73217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sz="2200" dirty="0" smtClean="0">
                  <a:latin typeface="Tw Cen MT" panose="020B0602020104020603" pitchFamily="34" charset="0"/>
                </a:rPr>
                <a:t>Bíonn </a:t>
              </a:r>
              <a:r>
                <a:rPr lang="ga-IE" sz="2200" b="1" dirty="0" smtClean="0">
                  <a:solidFill>
                    <a:srgbClr val="FFFF00"/>
                  </a:solidFill>
                  <a:latin typeface="Tw Cen MT" panose="020B0602020104020603" pitchFamily="34" charset="0"/>
                </a:rPr>
                <a:t>geolbhaigh</a:t>
              </a:r>
              <a:r>
                <a:rPr lang="ga-IE" sz="2200" dirty="0" smtClean="0">
                  <a:solidFill>
                    <a:srgbClr val="FFFF00"/>
                  </a:solidFill>
                  <a:latin typeface="Tw Cen MT" panose="020B0602020104020603" pitchFamily="34" charset="0"/>
                </a:rPr>
                <a:t> </a:t>
              </a:r>
              <a:r>
                <a:rPr lang="ga-IE" sz="2200" dirty="0" smtClean="0">
                  <a:latin typeface="Tw Cen MT" panose="020B0602020104020603" pitchFamily="34" charset="0"/>
                </a:rPr>
                <a:t>ag éisc in áit scamhóg. Úsáideann siad na</a:t>
              </a:r>
              <a:r>
                <a:rPr lang="en-IE" sz="2200" dirty="0" smtClean="0">
                  <a:latin typeface="Tw Cen MT" panose="020B0602020104020603" pitchFamily="34" charset="0"/>
                </a:rPr>
                <a:t> </a:t>
              </a:r>
              <a:r>
                <a:rPr lang="ga-IE" sz="2200" dirty="0" smtClean="0">
                  <a:latin typeface="Tw Cen MT" panose="020B0602020104020603" pitchFamily="34" charset="0"/>
                </a:rPr>
                <a:t>geolbhaigh chun análú.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092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14405" y="4020503"/>
            <a:ext cx="4286250" cy="283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0567" y="286292"/>
            <a:ext cx="6826396" cy="451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Rectangle 122"/>
          <p:cNvSpPr/>
          <p:nvPr/>
        </p:nvSpPr>
        <p:spPr bwMode="auto">
          <a:xfrm>
            <a:off x="82230" y="3907423"/>
            <a:ext cx="5076948" cy="1376727"/>
          </a:xfrm>
          <a:prstGeom prst="doubleWave">
            <a:avLst/>
          </a:prstGeom>
          <a:solidFill>
            <a:srgbClr val="1D87DB"/>
          </a:solidFill>
          <a:ln>
            <a:solidFill>
              <a:srgbClr val="4A8B3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2200" dirty="0">
              <a:latin typeface="Tw Cen MT" panose="020B0602020104020603" pitchFamily="34" charset="0"/>
            </a:endParaRP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82229" y="57693"/>
            <a:ext cx="5926685" cy="1475125"/>
            <a:chOff x="3778245" y="5354509"/>
            <a:chExt cx="3507685" cy="984153"/>
          </a:xfrm>
          <a:solidFill>
            <a:srgbClr val="1D87DB"/>
          </a:solidFill>
        </p:grpSpPr>
        <p:sp>
          <p:nvSpPr>
            <p:cNvPr id="112" name="Pentagon 111"/>
            <p:cNvSpPr/>
            <p:nvPr/>
          </p:nvSpPr>
          <p:spPr bwMode="auto">
            <a:xfrm>
              <a:off x="3778246" y="5354509"/>
              <a:ext cx="3507684" cy="984153"/>
            </a:xfrm>
            <a:prstGeom prst="homePlate">
              <a:avLst/>
            </a:prstGeom>
            <a:grpFill/>
            <a:ln>
              <a:solidFill>
                <a:srgbClr val="4A8B30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200" dirty="0">
                <a:latin typeface="Tw Cen MT" panose="020B06020201040206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78245" y="5368966"/>
              <a:ext cx="3095355" cy="9650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sz="2200" dirty="0" smtClean="0">
                  <a:latin typeface="Tw Cen MT" panose="020B0602020104020603" pitchFamily="34" charset="0"/>
                </a:rPr>
                <a:t>Maireann </a:t>
              </a:r>
              <a:r>
                <a:rPr lang="ga-IE" sz="2200" dirty="0" err="1" smtClean="0">
                  <a:latin typeface="Tw Cen MT" panose="020B0602020104020603" pitchFamily="34" charset="0"/>
                </a:rPr>
                <a:t>amfaibiaigh</a:t>
              </a:r>
              <a:r>
                <a:rPr lang="ga-IE" sz="2200" dirty="0" smtClean="0">
                  <a:latin typeface="Tw Cen MT" panose="020B0602020104020603" pitchFamily="34" charset="0"/>
                </a:rPr>
                <a:t> san uisce i dtús a saoil agus bíonn geolbhaigh acu. Nuair a éiríonn siad níos mó, fásann siad scamhóga agus maireann siad ar an talamh.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2230" y="5318755"/>
            <a:ext cx="6438313" cy="1461008"/>
            <a:chOff x="676967" y="1634369"/>
            <a:chExt cx="3203601" cy="944982"/>
          </a:xfrm>
          <a:solidFill>
            <a:srgbClr val="1D87DB"/>
          </a:solidFill>
        </p:grpSpPr>
        <p:sp>
          <p:nvSpPr>
            <p:cNvPr id="87" name="Pentagon 86"/>
            <p:cNvSpPr/>
            <p:nvPr/>
          </p:nvSpPr>
          <p:spPr bwMode="auto">
            <a:xfrm>
              <a:off x="676967" y="1634369"/>
              <a:ext cx="3203601" cy="944982"/>
            </a:xfrm>
            <a:prstGeom prst="homePlate">
              <a:avLst/>
            </a:prstGeom>
            <a:grpFill/>
            <a:ln>
              <a:solidFill>
                <a:schemeClr val="accent2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200" dirty="0">
                <a:latin typeface="Tw Cen MT" panose="020B06020201040206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6967" y="1643720"/>
              <a:ext cx="2815282" cy="9356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sz="2200" dirty="0" smtClean="0">
                  <a:latin typeface="Tw Cen MT" panose="020B0602020104020603" pitchFamily="34" charset="0"/>
                </a:rPr>
                <a:t>Is ainmhithe fuarfhuilteacha iad na hamfaibiaigh. </a:t>
              </a:r>
              <a:br>
                <a:rPr lang="ga-IE" sz="2200" dirty="0" smtClean="0">
                  <a:latin typeface="Tw Cen MT" panose="020B0602020104020603" pitchFamily="34" charset="0"/>
                </a:rPr>
              </a:br>
              <a:r>
                <a:rPr lang="ga-IE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Níl siad in ann a dteas féin a dhéanamh. </a:t>
              </a:r>
              <a:br>
                <a:rPr lang="ga-IE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</a:br>
              <a:r>
                <a:rPr lang="ga-IE" sz="2200" dirty="0" smtClean="0">
                  <a:latin typeface="Tw Cen MT" panose="020B0602020104020603" pitchFamily="34" charset="0"/>
                </a:rPr>
                <a:t>Braitheann teocht a gcorp ar theocht an aeir nó </a:t>
              </a:r>
              <a:br>
                <a:rPr lang="ga-IE" sz="2200" dirty="0" smtClean="0">
                  <a:latin typeface="Tw Cen MT" panose="020B0602020104020603" pitchFamily="34" charset="0"/>
                </a:rPr>
              </a:br>
              <a:r>
                <a:rPr lang="ga-IE" sz="2200" dirty="0" smtClean="0">
                  <a:latin typeface="Tw Cen MT" panose="020B0602020104020603" pitchFamily="34" charset="0"/>
                </a:rPr>
                <a:t>an uisce ina dtimpeall. </a:t>
              </a:r>
            </a:p>
          </p:txBody>
        </p:sp>
      </p:grpSp>
      <p:sp>
        <p:nvSpPr>
          <p:cNvPr id="124" name="Title 4"/>
          <p:cNvSpPr txBox="1">
            <a:spLocks/>
          </p:cNvSpPr>
          <p:nvPr/>
        </p:nvSpPr>
        <p:spPr>
          <a:xfrm>
            <a:off x="100" y="4168665"/>
            <a:ext cx="5312129" cy="854241"/>
          </a:xfrm>
          <a:prstGeom prst="roundRect">
            <a:avLst>
              <a:gd name="adj" fmla="val 0"/>
            </a:avLst>
          </a:prstGeom>
        </p:spPr>
        <p:txBody>
          <a:bodyPr lIns="252000" tIns="216000" rIns="252000" bIns="0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6F818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ga-IE" sz="5400" dirty="0" err="1" smtClean="0">
                <a:solidFill>
                  <a:schemeClr val="tx1"/>
                </a:solidFill>
                <a:latin typeface="Segoe Script" panose="020B0504020000000003" pitchFamily="34" charset="0"/>
              </a:rPr>
              <a:t>Amfaibiaigh</a:t>
            </a:r>
            <a:endParaRPr lang="ga-IE" sz="2200" dirty="0" smtClean="0">
              <a:solidFill>
                <a:schemeClr val="tx1"/>
              </a:solidFill>
              <a:latin typeface="Segoe Script" panose="020B0504020000000003" pitchFamily="34" charset="0"/>
            </a:endParaRPr>
          </a:p>
        </p:txBody>
      </p:sp>
      <p:grpSp>
        <p:nvGrpSpPr>
          <p:cNvPr id="64" name="Group 63"/>
          <p:cNvGrpSpPr>
            <a:grpSpLocks/>
          </p:cNvGrpSpPr>
          <p:nvPr/>
        </p:nvGrpSpPr>
        <p:grpSpPr bwMode="auto">
          <a:xfrm rot="10800000">
            <a:off x="8773884" y="3460946"/>
            <a:ext cx="3264057" cy="805075"/>
            <a:chOff x="6452860" y="5285722"/>
            <a:chExt cx="2919509" cy="804147"/>
          </a:xfrm>
          <a:solidFill>
            <a:srgbClr val="1D87DB"/>
          </a:solidFill>
        </p:grpSpPr>
        <p:sp>
          <p:nvSpPr>
            <p:cNvPr id="67" name="Rounded Rectangle 66"/>
            <p:cNvSpPr/>
            <p:nvPr/>
          </p:nvSpPr>
          <p:spPr bwMode="auto">
            <a:xfrm>
              <a:off x="6452862" y="5285724"/>
              <a:ext cx="2919507" cy="804145"/>
            </a:xfrm>
            <a:prstGeom prst="homePlate">
              <a:avLst/>
            </a:prstGeom>
            <a:grpFill/>
            <a:ln>
              <a:solidFill>
                <a:srgbClr val="4A8B30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200" dirty="0">
                <a:latin typeface="Tw Cen MT" panose="020B0602020104020603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rot="10800000">
              <a:off x="6452860" y="5285722"/>
              <a:ext cx="2452150" cy="7685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Beireann siad a gcuid uibheacha in uisce. </a:t>
              </a:r>
              <a:endParaRPr lang="ga-IE" altLang="en-US" sz="2200" dirty="0">
                <a:solidFill>
                  <a:srgbClr val="000000"/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18048" y="0"/>
            <a:ext cx="4286250" cy="301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>
            <a:grpSpLocks/>
          </p:cNvGrpSpPr>
          <p:nvPr/>
        </p:nvGrpSpPr>
        <p:grpSpPr bwMode="auto">
          <a:xfrm rot="10800000">
            <a:off x="8240488" y="2133601"/>
            <a:ext cx="3743549" cy="827725"/>
            <a:chOff x="6452862" y="5351595"/>
            <a:chExt cx="3255005" cy="738269"/>
          </a:xfrm>
          <a:solidFill>
            <a:srgbClr val="1D87DB"/>
          </a:solidFill>
        </p:grpSpPr>
        <p:sp>
          <p:nvSpPr>
            <p:cNvPr id="23" name="Rounded Rectangle 66"/>
            <p:cNvSpPr/>
            <p:nvPr/>
          </p:nvSpPr>
          <p:spPr bwMode="auto">
            <a:xfrm>
              <a:off x="6452862" y="5354509"/>
              <a:ext cx="3255005" cy="735355"/>
            </a:xfrm>
            <a:prstGeom prst="homePlate">
              <a:avLst/>
            </a:prstGeom>
            <a:grpFill/>
            <a:ln>
              <a:solidFill>
                <a:srgbClr val="4A8B30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200" dirty="0">
                <a:latin typeface="Tw Cen MT" panose="020B06020201040206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0800000">
              <a:off x="6596271" y="5351595"/>
              <a:ext cx="2647807" cy="68628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sz="2200" dirty="0" smtClean="0">
                  <a:latin typeface="Tw Cen MT" panose="020B0602020104020603" pitchFamily="34" charset="0"/>
                </a:rPr>
                <a:t>Craiceann sleamhain tais </a:t>
              </a:r>
              <a:br>
                <a:rPr lang="ga-IE" sz="2200" dirty="0" smtClean="0">
                  <a:latin typeface="Tw Cen MT" panose="020B0602020104020603" pitchFamily="34" charset="0"/>
                </a:rPr>
              </a:br>
              <a:r>
                <a:rPr lang="ga-IE" sz="2200" dirty="0" smtClean="0">
                  <a:latin typeface="Tw Cen MT" panose="020B0602020104020603" pitchFamily="34" charset="0"/>
                </a:rPr>
                <a:t>a bhíonn ar </a:t>
              </a:r>
              <a:r>
                <a:rPr lang="ga-IE" sz="2200" dirty="0" err="1" smtClean="0">
                  <a:latin typeface="Tw Cen MT" panose="020B0602020104020603" pitchFamily="34" charset="0"/>
                </a:rPr>
                <a:t>amfaibiaigh</a:t>
              </a:r>
              <a:r>
                <a:rPr lang="ga-IE" sz="2200" dirty="0" smtClean="0">
                  <a:latin typeface="Tw Cen MT" panose="020B0602020104020603" pitchFamily="34" charset="0"/>
                </a:rPr>
                <a:t>.</a:t>
              </a:r>
              <a:endParaRPr lang="ga-IE" altLang="en-US" sz="2200" dirty="0">
                <a:solidFill>
                  <a:srgbClr val="000000"/>
                </a:solidFill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264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1858" y="118997"/>
            <a:ext cx="4286250" cy="284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90069" y="3807055"/>
            <a:ext cx="4286250" cy="285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81906" y="172164"/>
            <a:ext cx="4286250" cy="285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19843" y="4077896"/>
            <a:ext cx="3791060" cy="25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07614" y="-1516"/>
            <a:ext cx="1415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Frog</a:t>
            </a:r>
            <a:endParaRPr lang="ga-IE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8698" y="2329845"/>
            <a:ext cx="2470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Salamandar</a:t>
            </a:r>
            <a:endParaRPr lang="ga-IE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7224" y="4176826"/>
            <a:ext cx="1415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Buaf</a:t>
            </a:r>
            <a:endParaRPr lang="ga-IE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1939" y="3927700"/>
            <a:ext cx="1415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Earc</a:t>
            </a:r>
            <a:endParaRPr lang="ga-IE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Rectangle 122"/>
          <p:cNvSpPr/>
          <p:nvPr/>
        </p:nvSpPr>
        <p:spPr bwMode="auto">
          <a:xfrm>
            <a:off x="133575" y="2593829"/>
            <a:ext cx="6152926" cy="1400453"/>
          </a:xfrm>
          <a:prstGeom prst="doubleWave">
            <a:avLst/>
          </a:prstGeom>
          <a:solidFill>
            <a:srgbClr val="1D87DB"/>
          </a:solidFill>
          <a:ln>
            <a:solidFill>
              <a:srgbClr val="6E8F1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2000">
              <a:latin typeface="Tw Cen MT" panose="020B0602020104020603" pitchFamily="34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9989" y="2685360"/>
            <a:ext cx="6467012" cy="1517296"/>
          </a:xfrm>
          <a:prstGeom prst="roundRect">
            <a:avLst>
              <a:gd name="adj" fmla="val 0"/>
            </a:avLst>
          </a:prstGeom>
        </p:spPr>
        <p:txBody>
          <a:bodyPr lIns="252000" tIns="216000" rIns="252000" bIns="0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6F818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ga-IE" sz="2800" b="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Is</a:t>
            </a:r>
            <a:r>
              <a:rPr lang="ga-IE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ga-IE" sz="2800" b="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amfaibiaigh</a:t>
            </a:r>
            <a:r>
              <a:rPr lang="ga-IE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ga-IE" sz="2800" b="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iad na hainmhithe seo uile. An féidir leat iad a ainmniú?</a:t>
            </a:r>
            <a:endParaRPr lang="ga-IE" sz="2800" b="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26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900385"/>
              </p:ext>
            </p:extLst>
          </p:nvPr>
        </p:nvGraphicFramePr>
        <p:xfrm>
          <a:off x="773706" y="3147060"/>
          <a:ext cx="10602599" cy="3413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00686"/>
                <a:gridCol w="1962266"/>
                <a:gridCol w="2298608"/>
                <a:gridCol w="2225210"/>
                <a:gridCol w="2015829"/>
              </a:tblGrid>
              <a:tr h="457074">
                <a:tc>
                  <a:txBody>
                    <a:bodyPr/>
                    <a:lstStyle/>
                    <a:p>
                      <a:pPr algn="ctr"/>
                      <a:r>
                        <a:rPr lang="ga-IE" sz="3200" b="0" noProof="0" dirty="0" smtClean="0">
                          <a:latin typeface="Tw Cen MT" panose="020B0602020104020603" pitchFamily="34" charset="0"/>
                        </a:rPr>
                        <a:t>Mamaigh</a:t>
                      </a:r>
                      <a:endParaRPr lang="ga-IE" sz="3200" b="0" noProof="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ga-IE" sz="3200" b="0" noProof="0" dirty="0" smtClean="0">
                          <a:latin typeface="Tw Cen MT" panose="020B0602020104020603" pitchFamily="34" charset="0"/>
                        </a:rPr>
                        <a:t>Éin</a:t>
                      </a:r>
                      <a:endParaRPr lang="ga-IE" sz="3200" b="0" noProof="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ga-IE" sz="3200" b="0" noProof="0" dirty="0" smtClean="0">
                          <a:latin typeface="Tw Cen MT" panose="020B0602020104020603" pitchFamily="34" charset="0"/>
                        </a:rPr>
                        <a:t>Reiptílí</a:t>
                      </a:r>
                      <a:endParaRPr lang="ga-IE" sz="3200" b="0" noProof="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ga-IE" sz="3200" b="0" noProof="0" dirty="0" err="1" smtClean="0">
                          <a:latin typeface="Tw Cen MT" panose="020B0602020104020603" pitchFamily="34" charset="0"/>
                        </a:rPr>
                        <a:t>Amfaibiaigh</a:t>
                      </a:r>
                      <a:endParaRPr lang="ga-IE" b="0" noProof="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ga-IE" sz="3200" b="0" noProof="0" dirty="0" smtClean="0">
                          <a:latin typeface="Tw Cen MT" panose="020B0602020104020603" pitchFamily="34" charset="0"/>
                        </a:rPr>
                        <a:t>Éisc</a:t>
                      </a:r>
                      <a:endParaRPr lang="ga-IE" sz="3200" b="0" noProof="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</a:tr>
              <a:tr h="2453766">
                <a:tc>
                  <a:txBody>
                    <a:bodyPr/>
                    <a:lstStyle/>
                    <a:p>
                      <a:endParaRPr lang="ga-IE" noProof="0" dirty="0" smtClean="0"/>
                    </a:p>
                    <a:p>
                      <a:endParaRPr lang="ga-IE" noProof="0" dirty="0" smtClean="0"/>
                    </a:p>
                    <a:p>
                      <a:endParaRPr lang="ga-IE" noProof="0" dirty="0" smtClean="0"/>
                    </a:p>
                    <a:p>
                      <a:endParaRPr lang="ga-IE" noProof="0" dirty="0" smtClean="0"/>
                    </a:p>
                    <a:p>
                      <a:endParaRPr lang="ga-IE" noProof="0" dirty="0" smtClean="0"/>
                    </a:p>
                    <a:p>
                      <a:endParaRPr lang="ga-IE" noProof="0" dirty="0" smtClean="0"/>
                    </a:p>
                    <a:p>
                      <a:endParaRPr lang="ga-IE" noProof="0" dirty="0" smtClean="0"/>
                    </a:p>
                    <a:p>
                      <a:endParaRPr lang="ga-IE" noProof="0" dirty="0" smtClean="0"/>
                    </a:p>
                    <a:p>
                      <a:endParaRPr lang="en-GB" noProof="0" dirty="0" smtClean="0"/>
                    </a:p>
                    <a:p>
                      <a:endParaRPr lang="ga-IE" noProof="0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ga-IE" noProof="0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ga-IE" noProof="0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ga-IE" noProof="0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ga-IE" noProof="0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</a:tr>
            </a:tbl>
          </a:graphicData>
        </a:graphic>
      </p:graphicFrame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36266" y="12742"/>
            <a:ext cx="112255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200" dirty="0" smtClean="0">
                <a:latin typeface="Tw Cen MT" panose="020B0602020104020603" pitchFamily="34" charset="0"/>
              </a:rPr>
              <a:t>An bhfuil a fhios agat cén grúpa lena mbaineann gach ceann de na veirteabraigh seo?</a:t>
            </a:r>
            <a:endParaRPr lang="ga-IE" altLang="en-US" sz="1800" dirty="0"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86189" y="913570"/>
            <a:ext cx="1766611" cy="11800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16729" y="564149"/>
            <a:ext cx="1754939" cy="11722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29985" y="561129"/>
            <a:ext cx="1543263" cy="12130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86820" y="1805082"/>
            <a:ext cx="1671680" cy="11166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99407" y="1726378"/>
            <a:ext cx="1890983" cy="12631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8253" y="1598939"/>
            <a:ext cx="1327936" cy="13279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171294" y="588542"/>
            <a:ext cx="1690503" cy="1379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59117" y="1830992"/>
            <a:ext cx="1625101" cy="10855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10601" y="742736"/>
            <a:ext cx="1667819" cy="11141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93049" y="1724931"/>
            <a:ext cx="1760401" cy="11653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25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L -0.00013 -0.00023 C -0.00182 0.03889 0.00052 0.00023 -0.0026 0.03565 C -0.00273 0.04005 -0.00273 0.04468 -0.00338 0.04977 C -0.00377 0.05463 -0.00494 0.0588 -0.00546 0.06435 C -0.0069 0.07223 -0.00768 0.08079 -0.00846 0.08912 C -0.01041 0.10255 -0.01158 0.11621 -0.01406 0.12894 C -0.01562 0.1375 -0.01796 0.14468 -0.02005 0.15255 C -0.02265 0.16297 -0.02643 0.18079 -0.02851 0.19167 C -0.02955 0.20139 -0.03125 0.21111 -0.03216 0.22107 C -0.03359 0.23148 -0.03385 0.24977 -0.03528 0.26042 C -0.0358 0.26412 -0.03698 0.26783 -0.03789 0.2713 C -0.03997 0.29375 -0.03698 0.26598 -0.03932 0.28403 C -0.03932 0.28635 -0.03958 0.28959 -0.03984 0.29121 C -0.04244 0.31366 -0.04049 0.2926 -0.04231 0.30926 C -0.04244 0.31482 -0.04244 0.31991 -0.04244 0.3257 C -0.04362 0.33449 -0.04388 0.34005 -0.04466 0.34861 C -0.04479 0.35625 -0.04492 0.3632 -0.04557 0.3706 C -0.04557 0.37223 -0.04583 0.37408 -0.04596 0.37593 C -0.04648 0.3801 -0.04661 0.38426 -0.04674 0.38866 C -0.04713 0.39537 -0.04817 0.39908 -0.04908 0.40648 C -0.05026 0.41736 -0.04934 0.41297 -0.05078 0.42801 C -0.05091 0.43033 -0.05104 0.43449 -0.05104 0.4331 L -0.05104 0.43449 " pathEditMode="relative" rAng="0" ptsTypes="AAAAAAAAAAAAAAAAAAAAAAA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023 L 4.375E-6 -0.00023 C -0.00066 0.00555 -0.00066 0.01227 -0.00144 0.01759 C -0.00183 0.02176 -0.003 0.0243 -0.00404 0.02778 C -0.00534 0.03472 -0.00691 0.04028 -0.00808 0.04745 C -0.01211 0.07176 -0.01537 0.09838 -0.01941 0.12176 C -0.0211 0.13055 -0.0224 0.13935 -0.02409 0.14699 C -0.03711 0.2044 -0.01967 0.1125 -0.03659 0.19305 C -0.03907 0.20509 -0.04128 0.21852 -0.04323 0.23217 C -0.04636 0.25231 -0.0474 0.27338 -0.05105 0.29074 C -0.0543 0.30625 -0.05795 0.31111 -0.06159 0.32454 C -0.06289 0.33009 -0.0642 0.33634 -0.06524 0.34236 C -0.07253 0.37893 -0.06524 0.34213 -0.06967 0.36898 C -0.07019 0.37153 -0.07084 0.37361 -0.07123 0.37592 C -0.0737 0.39097 -0.07149 0.3831 -0.07383 0.39051 C -0.07487 0.3993 -0.07657 0.40717 -0.07709 0.4169 C -0.07735 0.4206 -0.07748 0.42454 -0.07787 0.42778 C -0.07878 0.43611 -0.07995 0.44167 -0.08099 0.44884 C -0.08204 0.46944 -0.08099 0.45393 -0.08217 0.47037 C -0.08243 0.47176 -0.08243 0.47384 -0.08256 0.47592 C -0.08282 0.47731 -0.08321 0.48125 -0.08321 0.48079 L -0.08321 0.48125 " pathEditMode="relative" rAng="0" ptsTypes="AAAAAAAAAAAAAAAAAAAAAA">
                                      <p:cBhvr>
                                        <p:cTn id="23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4.07407E-6 L -0.00039 0.00024 C 0.01445 0.00672 -0.00156 -4.07407E-6 0.01393 0.00417 C 0.0181 0.00625 0.02253 0.00787 0.02695 0.00949 C 0.03346 0.01181 0.03984 0.01297 0.04635 0.01482 L 0.07253 0.02362 C 0.1776 0.09838 0.07838 0.01204 0.14844 0.10764 C 0.17109 0.13774 0.19479 0.16158 0.2181 0.18889 C 0.23047 0.20348 0.24375 0.21343 0.2556 0.23287 C 0.28463 0.2801 0.28463 0.28334 0.3151 0.31945 C 0.32344 0.32987 0.33164 0.34445 0.34075 0.34769 C 0.35143 0.35116 0.34414 0.34977 0.3625 0.35093 C 0.36419 0.35162 0.36575 0.35093 0.3668 0.35278 C 0.36784 0.3544 0.36719 0.35787 0.36758 0.35996 C 0.36797 0.36274 0.36992 0.36875 0.3707 0.37037 C 0.37253 0.37269 0.37448 0.37408 0.37617 0.3757 C 0.37969 0.37778 0.38646 0.38218 0.38646 0.38195 C 0.38737 0.38449 0.38828 0.38635 0.38958 0.38797 C 0.39062 0.38912 0.39193 0.38912 0.39258 0.39144 C 0.39622 0.40047 0.39883 0.41204 0.40273 0.42084 C 0.40833 0.43357 0.4138 0.44676 0.41966 0.45903 C 0.42122 0.4625 0.42279 0.46667 0.42461 0.46968 C 0.42591 0.47223 0.42799 0.47269 0.42969 0.47454 C 0.43099 0.47686 0.43242 0.47848 0.43385 0.47987 C 0.43659 0.48287 0.4401 0.48519 0.44271 0.48565 C 0.4457 0.48658 0.44844 0.48565 0.45221 0.48565 L 0.45221 0.48542 " pathEditMode="relative" rAng="0" ptsTypes="AAAAAAAAAAAAAAAAAAAAAAAAAAA">
                                      <p:cBhvr>
                                        <p:cTn id="33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65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0.00069 L 0.00299 0.01065 C 0.00625 0.02084 0.00573 0.01875 0.00846 0.02662 C 0.0095 0.02986 0.01067 0.03542 0.01172 0.03681 L 0.01575 0.0419 C 0.01692 0.0456 0.01823 0.04861 0.0194 0.05278 C 0.02083 0.05741 0.022 0.06459 0.0233 0.06806 C 0.02708 0.07824 0.03099 0.07755 0.03463 0.09421 C 0.03541 0.09792 0.0362 0.1 0.03698 0.10509 C 0.03776 0.11065 0.03841 0.12153 0.03932 0.1257 C 0.04036 0.13195 0.04153 0.13195 0.04271 0.13634 C 0.05156 0.17153 0.04049 0.13496 0.04935 0.1625 C 0.0513 0.18033 0.05299 0.20209 0.05508 0.21528 C 0.05638 0.22384 0.05768 0.23033 0.05885 0.24121 C 0.06094 0.2588 0.06289 0.27732 0.06484 0.29861 C 0.06536 0.30625 0.06601 0.31366 0.06653 0.31968 C 0.06719 0.3257 0.06784 0.33009 0.06836 0.33611 C 0.07044 0.35486 0.06953 0.34954 0.07174 0.36713 C 0.07291 0.37593 0.0733 0.37755 0.07435 0.38241 C 0.07461 0.38588 0.07526 0.3875 0.075 0.39352 C 0.075 0.4 0.07383 0.39421 0.07409 0.39861 C 0.07474 0.40857 0.07565 0.40787 0.07643 0.41435 C 0.07786 0.42546 0.07786 0.42338 0.0789 0.44584 C 0.0806 0.47986 0.07955 0.47732 0.08216 0.51412 C 0.08268 0.52269 0.0832 0.53472 0.08385 0.54028 C 0.08567 0.55417 0.08776 0.5581 0.08958 0.57153 C 0.09101 0.58264 0.09388 0.60579 0.09531 0.60787 C 0.09817 0.6132 0.09961 0.61459 0.10273 0.62408 C 0.10364 0.62709 0.10455 0.63357 0.10547 0.63426 C 0.10963 0.63866 0.1138 0.63773 0.11784 0.63959 C 0.12291 0.66597 0.11771 0.63959 0.12122 0.65533 C 0.12161 0.65695 0.122 0.66042 0.12239 0.66042 C 0.12435 0.66181 0.12643 0.66042 0.12864 0.66042 L 0.12864 0.66597 L 0.12864 0.66482 " pathEditMode="relative" rAng="0" ptsTypes="AAAAAAAAAAAAAAAAAAAAAAAAAAAAAAAAAAAA">
                                      <p:cBhvr>
                                        <p:cTn id="43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32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46 L 4.79167E-6 -0.00023 C -0.01654 0.01366 -0.00274 0.00255 -0.03008 0.01644 C -0.03269 0.0176 -0.03555 0.01991 -0.03842 0.02107 C -0.04493 0.02292 -0.05131 0.02385 -0.05782 0.02639 C -0.07019 0.03125 -0.08243 0.03727 -0.09467 0.04329 C -0.11237 0.05278 -0.13008 0.0625 -0.1474 0.07292 C -0.16316 0.08264 -0.17826 0.09537 -0.19415 0.1044 C -0.21211 0.11389 -0.2306 0.1213 -0.24883 0.1294 C -0.26303 0.13542 -0.27774 0.14144 -0.29232 0.14653 C -0.31849 0.15625 -0.34115 0.16065 -0.36524 0.17477 C -0.37318 0.1794 -0.37956 0.18658 -0.38711 0.19121 C -0.39402 0.19537 -0.4017 0.19931 -0.40886 0.20278 C -0.41263 0.20533 -0.41667 0.20672 -0.42071 0.20834 C -0.42969 0.2132 -0.42878 0.21227 -0.43503 0.21713 C -0.43711 0.21899 -0.43959 0.22037 -0.44154 0.22269 C -0.45547 0.23635 -0.43099 0.21204 -0.44896 0.23149 C -0.46654 0.24977 -0.46472 0.2463 -0.47761 0.26065 C -0.48047 0.26389 -0.48646 0.2713 -0.49011 0.27477 C -0.49128 0.27547 -0.49219 0.27709 -0.49349 0.27778 C -0.4987 0.28241 -0.49909 0.2794 -0.50691 0.2845 C -0.50821 0.28496 -0.50925 0.28612 -0.51042 0.28658 C -0.51198 0.2875 -0.51355 0.28797 -0.51511 0.28866 C -0.5168 0.28959 -0.5181 0.29028 -0.51954 0.29098 C -0.52019 0.29283 -0.52136 0.29445 -0.52201 0.29653 C -0.52266 0.29792 -0.5224 0.29931 -0.52292 0.3007 C -0.52331 0.30232 -0.52383 0.30371 -0.52435 0.3051 C -0.52487 0.30672 -0.52487 0.3088 -0.52527 0.31065 C -0.5254 0.31135 -0.52631 0.3132 -0.52605 0.31366 C -0.52513 0.31528 -0.52396 0.31297 -0.52292 0.3125 C -0.52123 0.31227 -0.51954 0.31204 -0.51797 0.31135 C -0.51706 0.31088 -0.51615 0.31019 -0.51511 0.3095 C -0.51446 0.30926 -0.51342 0.30926 -0.51277 0.30811 C -0.51185 0.30718 -0.51133 0.30579 -0.51042 0.3051 C -0.50821 0.30348 -0.503 0.30394 -0.50092 0.30394 L -0.50092 0.30371 " pathEditMode="relative" rAng="0" ptsTypes="AAAAAAAAAAAAAAAAAAAAAAAAAAAAAAAAAAAA">
                                      <p:cBhvr>
                                        <p:cTn id="53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0023 L -1.45833E-6 5.55112E-17 C 0.00235 0.0037 0.00469 0.00764 0.00677 0.01204 C 0.00951 0.01782 0.0138 0.02083 0.01719 0.02708 C 0.02005 0.02963 0.02214 0.03241 0.02344 0.03519 C 0.02552 0.03819 0.02852 0.04097 0.02982 0.04421 C 0.03112 0.04861 0.03177 0.05301 0.03477 0.05671 C 0.0375 0.06042 0.0431 0.06389 0.04583 0.06736 C 0.05222 0.07454 0.05091 0.07778 0.05794 0.08449 C 0.06068 0.08796 0.06563 0.09097 0.06901 0.09375 C 0.07813 0.10347 0.07461 0.11366 0.09206 0.12269 C 0.10052 0.12755 0.1138 0.13519 0.12656 0.14005 C 0.13633 0.14398 0.15169 0.14838 0.16641 0.15162 C 0.18255 0.15509 0.21667 0.16181 0.21667 0.16157 C 0.24544 0.17708 0.23086 0.16829 0.25729 0.18958 C 0.26159 0.19282 0.26589 0.1956 0.2681 0.19884 C 0.27617 0.20787 0.26992 0.20324 0.28542 0.21134 C 0.2875 0.21366 0.28906 0.2162 0.29167 0.21852 C 0.29453 0.22083 0.303 0.22546 0.303 0.22523 C 0.30625 0.23958 0.303 0.24329 0.31406 0.2544 C 0.31615 0.25556 0.31758 0.25718 0.31979 0.25903 C 0.32253 0.25995 0.32748 0.26181 0.33164 0.26319 C 0.33646 0.2706 0.34206 0.27824 0.34844 0.28542 C 0.35117 0.28727 0.35248 0.28935 0.35404 0.2912 C 0.35625 0.29352 0.35755 0.29583 0.36042 0.29815 C 0.36107 0.29931 0.36537 0.3 0.36628 0.30162 C 0.36628 0.30394 0.36628 0.30579 0.36628 0.30903 L 0.36628 0.3081 L 0.36628 0.30903 " pathEditMode="relative" rAng="0" ptsTypes="AAAAAAAAAAAAAAAAAAAAAAAAAAAAA">
                                      <p:cBhvr>
                                        <p:cTn id="63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7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46 L 3.125E-6 -0.00046 C 0.00065 0.00556 0.00195 0.01065 0.00273 0.0176 C 0.00508 0.03635 0.00377 0.03866 0.00586 0.05834 C 0.00742 0.07477 0.01041 0.08797 0.01224 0.10139 C 0.01458 0.11736 0.01692 0.13334 0.01875 0.15162 C 0.02187 0.17986 0.02448 0.21088 0.02734 0.24028 C 0.02812 0.24861 0.02903 0.25625 0.02968 0.26505 L 0.03268 0.30116 C 0.0332 0.30672 0.03346 0.3125 0.03411 0.31713 C 0.03489 0.32361 0.03593 0.32894 0.03646 0.33542 C 0.04114 0.38403 0.03685 0.35417 0.0401 0.37662 C 0.04114 0.3926 0.03997 0.37292 0.04153 0.38982 C 0.04179 0.3919 0.04179 0.39468 0.04192 0.39676 C 0.04205 0.39977 0.04244 0.40301 0.04258 0.40579 C 0.04271 0.41898 0.04271 0.43172 0.0431 0.44468 C 0.0431 0.44676 0.04336 0.44885 0.04336 0.45139 C 0.04336 0.46227 0.04362 0.47431 0.0431 0.48542 C 0.04284 0.48797 0.04231 0.48658 0.04192 0.4875 C 0.04153 0.48889 0.04127 0.49074 0.04088 0.49236 C 0.0401 0.50764 0.0401 0.50093 0.0401 0.51111 L 0.0401 0.50996 " pathEditMode="relative" rAng="0" ptsTypes="AAAAAAAAAAAAAAAAAAAAAA">
                                      <p:cBhvr>
                                        <p:cTn id="7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L -0.00013 -0.00069 L -0.02865 0.01435 C -0.03386 0.0169 -0.03946 0.01898 -0.04428 0.02361 C -0.05066 0.03056 -0.05599 0.04121 -0.06185 0.04792 C -0.06667 0.05394 -0.07149 0.05787 -0.07618 0.06273 C -0.08998 0.07616 -0.10508 0.08403 -0.11836 0.10162 C -0.19597 0.20695 -0.19766 0.24422 -0.26641 0.31505 C -0.28047 0.32963 -0.29597 0.33519 -0.31042 0.34838 C -0.31771 0.35602 -0.32435 0.36875 -0.33138 0.37801 C -0.33724 0.38496 -0.34284 0.39167 -0.34896 0.39676 C -0.36941 0.41667 -0.37175 0.41088 -0.3948 0.42709 C -0.45717 0.46806 -0.39206 0.42709 -0.4336 0.46042 C -0.43868 0.46482 -0.44414 0.46644 -0.44922 0.46968 C -0.45417 0.47338 -0.45873 0.47824 -0.46342 0.4801 C -0.47045 0.48287 -0.47774 0.48218 -0.48451 0.48472 C -0.49154 0.4875 -0.49857 0.49167 -0.50573 0.49398 C -0.51667 0.49815 -0.52253 0.49699 -0.53217 0.50417 C -0.53555 0.50695 -0.53933 0.50996 -0.54271 0.51343 C -0.54467 0.51644 -0.5461 0.5213 -0.54805 0.52292 C -0.54948 0.5257 -0.55144 0.52639 -0.55326 0.52871 C -0.5556 0.53125 -0.55782 0.53519 -0.56016 0.5382 C -0.56407 0.5419 -0.56849 0.54398 -0.57253 0.54746 C -0.57787 0.55255 -0.58308 0.55903 -0.58842 0.56227 C -0.59349 0.56528 -0.59883 0.56482 -0.6043 0.5669 C -0.63829 0.58056 -0.57175 0.56065 -0.6306 0.57732 C -0.63308 0.57847 -0.63568 0.57894 -0.63803 0.58172 C -0.64154 0.58588 -0.64467 0.5926 -0.64844 0.59607 C -0.6517 0.59954 -0.65534 0.59954 -0.65899 0.60116 C -0.66472 0.60903 -0.66537 0.61158 -0.67123 0.61551 C -0.67592 0.61898 -0.68047 0.62084 -0.68542 0.62547 C -0.68685 0.62732 -0.68881 0.62778 -0.6905 0.63033 C -0.69519 0.63588 -0.69597 0.64329 -0.70105 0.64422 C -0.71211 0.64722 -0.72331 0.64792 -0.73464 0.64977 C -0.73633 0.65139 -0.73803 0.65324 -0.73972 0.6544 C -0.74428 0.65764 -0.75378 0.66366 -0.75378 0.6632 L -0.75873 0.67385 L -0.75873 0.67269 " pathEditMode="relative" rAng="0" ptsTypes="AAAAAAAAAAAAAAAAAAAAAAAAAAAAAAAAAAAAAA">
                                      <p:cBhvr>
                                        <p:cTn id="8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30" y="3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4.375E-6 -0.00046 C 0.00053 0.01019 0.00144 0.01922 0.00209 0.0301 C 0.00456 0.07223 0.00274 0.05116 0.00456 0.08866 C 0.00495 0.09514 0.0056 0.10093 0.00586 0.10788 C 0.00678 0.12987 0.00717 0.15371 0.00821 0.17524 C 0.00873 0.18496 0.01068 0.22547 0.01146 0.23612 C 0.0125 0.24885 0.01407 0.25695 0.01472 0.2713 C 0.01511 0.27801 0.01537 0.28496 0.01576 0.2926 C 0.01602 0.30093 0.01693 0.32825 0.01719 0.33681 C 0.01732 0.34306 0.01758 0.34954 0.01771 0.35579 C 0.01784 0.36042 0.0181 0.36505 0.01823 0.36991 C 0.01875 0.4044 0.0181 0.37061 0.01888 0.39746 C 0.0198 0.42709 0.0181 0.38681 0.01993 0.43033 C 0.02006 0.4345 0.02032 0.43843 0.02045 0.44237 C 0.02058 0.4463 0.02058 0.45 0.02071 0.45417 C 0.02084 0.45625 0.02084 0.45834 0.02097 0.46135 C 0.02097 0.46413 0.0211 0.4676 0.02123 0.47084 C 0.02175 0.48681 0.02162 0.48149 0.02214 0.49653 C 0.02292 0.51436 0.02188 0.49075 0.02266 0.5125 C 0.02266 0.51436 0.02279 0.51575 0.02305 0.51783 L 0.02305 0.51644 " pathEditMode="relative" rAng="0" ptsTypes="AAAAAAAAAAAAAAAAAAAAAA">
                                      <p:cBhvr>
                                        <p:cTn id="93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046 L -1.04167E-6 -0.00046 C 0.00768 0.00764 0.01758 0.01273 0.02552 0.03611 C 0.04466 0.09861 0.01992 0.04398 0.04219 0.1044 C 0.05339 0.13588 0.06471 0.15857 0.07591 0.18982 C 0.07917 0.19931 0.0819 0.2088 0.08503 0.2162 C 0.09479 0.23704 0.10703 0.24908 0.11602 0.2625 C 0.12005 0.26783 0.12383 0.27454 0.12774 0.28009 C 0.13047 0.2831 0.13386 0.28403 0.13646 0.2875 C 0.15899 0.31783 0.13346 0.29537 0.15859 0.31343 C 0.16419 0.32361 0.16966 0.3294 0.17487 0.34375 C 0.17904 0.35486 0.1832 0.36713 0.1875 0.37708 C 0.19245 0.38866 0.19753 0.39722 0.20248 0.41111 C 0.20482 0.41852 0.20664 0.43056 0.20964 0.43287 C 0.21276 0.43611 0.21315 0.43542 0.21602 0.4412 C 0.2181 0.4463 0.22044 0.45347 0.22292 0.45833 C 0.22526 0.46273 0.22565 0.46389 0.22839 0.47199 C 0.22969 0.47408 0.2306 0.4757 0.23138 0.47917 C 0.23281 0.48472 0.23438 0.49051 0.23568 0.49653 C 0.23815 0.50718 0.23737 0.50509 0.24076 0.50857 C 0.2418 0.51065 0.2444 0.51505 0.2444 0.51204 L 0.2444 0.51505 " pathEditMode="relative" rAng="0" ptsTypes="AAAAAAAAAAAAAAAAAAAAAA">
                                      <p:cBhvr>
                                        <p:cTn id="103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439342" y="1214664"/>
            <a:ext cx="176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ga-IE" altLang="en-US" dirty="0">
              <a:solidFill>
                <a:schemeClr val="bg1"/>
              </a:solidFill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635816" y="1595664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ga-IE" altLang="en-US" dirty="0"/>
          </a:p>
        </p:txBody>
      </p:sp>
      <p:graphicFrame>
        <p:nvGraphicFramePr>
          <p:cNvPr id="11363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277334"/>
              </p:ext>
            </p:extLst>
          </p:nvPr>
        </p:nvGraphicFramePr>
        <p:xfrm>
          <a:off x="894103" y="1214664"/>
          <a:ext cx="10464119" cy="4835430"/>
        </p:xfrm>
        <a:graphic>
          <a:graphicData uri="http://schemas.openxmlformats.org/drawingml/2006/table">
            <a:tbl>
              <a:tblPr/>
              <a:tblGrid>
                <a:gridCol w="7330540"/>
                <a:gridCol w="1102569"/>
                <a:gridCol w="2031010"/>
              </a:tblGrid>
              <a:tr h="5777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anose="02020603050405020304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anose="02020603050405020304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anose="02020603050405020304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5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Bíonn </a:t>
                      </a:r>
                      <a:r>
                        <a:rPr lang="ga-IE" sz="2400" baseline="0" noProof="0" dirty="0" smtClean="0">
                          <a:latin typeface="Tw Cen MT" panose="020B0602020104020603" pitchFamily="34" charset="0"/>
                        </a:rPr>
                        <a:t>fionnadh ar reiptílí</a:t>
                      </a:r>
                      <a:r>
                        <a:rPr lang="ga-IE" sz="2400" noProof="0" dirty="0" smtClean="0">
                          <a:latin typeface="Tw Cen MT" panose="020B0602020104020603" pitchFamily="34" charset="0"/>
                        </a:rPr>
                        <a:t>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4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Maireann </a:t>
                      </a:r>
                      <a:r>
                        <a:rPr kumimoji="0" lang="ga-IE" altLang="en-US" sz="2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amfaibiaigh</a:t>
                      </a:r>
                      <a:r>
                        <a:rPr kumimoji="0" lang="ga-IE" altLang="en-US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 san uisce agus ar an talamh araon.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0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r>
                        <a:rPr lang="ga-IE" altLang="en-US" sz="2400" noProof="0" dirty="0" smtClean="0">
                          <a:latin typeface="Tw Cen MT" panose="020B0602020104020603" pitchFamily="34" charset="0"/>
                        </a:rPr>
                        <a:t>Bíonn fiacla ag éin. </a:t>
                      </a:r>
                      <a:endParaRPr lang="ga-IE" sz="2400" noProof="0" dirty="0" smtClean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5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altLang="en-US" sz="2400" noProof="0" dirty="0" smtClean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</a:rPr>
                        <a:t>Is ainmhithe fuarfhuilteacha iad</a:t>
                      </a:r>
                      <a:r>
                        <a:rPr lang="ga-IE" altLang="en-US" sz="2400" baseline="0" noProof="0" dirty="0" smtClean="0">
                          <a:solidFill>
                            <a:srgbClr val="000000"/>
                          </a:solidFill>
                          <a:latin typeface="Tw Cen MT" panose="020B0602020104020603" pitchFamily="34" charset="0"/>
                        </a:rPr>
                        <a:t> na reiptílí.</a:t>
                      </a:r>
                      <a:r>
                        <a:rPr lang="ga-IE" sz="2400" baseline="0" noProof="0" dirty="0" smtClean="0">
                          <a:latin typeface="Tw Cen MT" panose="020B0602020104020603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78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altLang="en-US" sz="2400" noProof="0" dirty="0" smtClean="0">
                          <a:latin typeface="Tw Cen MT" panose="020B0602020104020603" pitchFamily="34" charset="0"/>
                        </a:rPr>
                        <a:t>Is ainmhithe fuarfhuilteacha iad na mamaigh.</a:t>
                      </a:r>
                      <a:r>
                        <a:rPr lang="ga-IE" altLang="en-US" sz="2400" baseline="0" noProof="0" dirty="0" smtClean="0">
                          <a:latin typeface="Tw Cen MT" panose="020B0602020104020603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5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Ainmhí a bhfuil cnámh droma aige is ea veirteabrach.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altLang="en-US" sz="2400" noProof="0" dirty="0" smtClean="0">
                          <a:latin typeface="Tw Cen MT" panose="020B0602020104020603" pitchFamily="34" charset="0"/>
                        </a:rPr>
                        <a:t>Beireann </a:t>
                      </a:r>
                      <a:r>
                        <a:rPr lang="ga-IE" altLang="en-US" sz="2400" noProof="0" dirty="0" err="1" smtClean="0">
                          <a:latin typeface="Tw Cen MT" panose="020B0602020104020603" pitchFamily="34" charset="0"/>
                        </a:rPr>
                        <a:t>amfaibiaigh</a:t>
                      </a:r>
                      <a:r>
                        <a:rPr lang="ga-IE" altLang="en-US" sz="2400" noProof="0" dirty="0" smtClean="0">
                          <a:latin typeface="Tw Cen MT" panose="020B0602020104020603" pitchFamily="34" charset="0"/>
                        </a:rPr>
                        <a:t> a gcuid uibheacha in uisce. </a:t>
                      </a:r>
                      <a:endParaRPr lang="ga-IE" sz="2400" noProof="0" dirty="0" smtClean="0"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1416" y="183061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1416" y="301672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000" y="244238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1416" y="4140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000" y="359438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000" y="471038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97" name="Text Box 45"/>
          <p:cNvSpPr txBox="1">
            <a:spLocks noChangeArrowheads="1"/>
          </p:cNvSpPr>
          <p:nvPr/>
        </p:nvSpPr>
        <p:spPr bwMode="auto">
          <a:xfrm>
            <a:off x="3298597" y="416869"/>
            <a:ext cx="57610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altLang="en-US" sz="3200" dirty="0">
                <a:latin typeface="Berlin Sans FB" panose="020E0602020502020306" pitchFamily="34" charset="0"/>
              </a:rPr>
              <a:t>Fíor nó Bréagach?</a:t>
            </a:r>
          </a:p>
        </p:txBody>
      </p:sp>
      <p:pic>
        <p:nvPicPr>
          <p:cNvPr id="1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000" y="539041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63396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043526" y="850736"/>
            <a:ext cx="88931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3200" dirty="0" smtClean="0">
                <a:latin typeface="Tw Cen MT" panose="020B0602020104020603" pitchFamily="34" charset="0"/>
              </a:rPr>
              <a:t>Cliceáil</a:t>
            </a:r>
            <a:r>
              <a:rPr lang="en-IE" altLang="en-US" sz="3200" dirty="0" smtClean="0">
                <a:latin typeface="Tw Cen MT" panose="020B0602020104020603" pitchFamily="34" charset="0"/>
              </a:rPr>
              <a:t> </a:t>
            </a:r>
            <a:r>
              <a:rPr lang="ga-IE" altLang="en-US" sz="3200" dirty="0" smtClean="0">
                <a:latin typeface="Tw Cen MT" panose="020B0602020104020603" pitchFamily="34" charset="0"/>
              </a:rPr>
              <a:t>ar an nasc thíos chun féachaint ar fhíseán faoi veirteabraigh:</a:t>
            </a:r>
          </a:p>
          <a:p>
            <a:r>
              <a:rPr lang="ga-IE" altLang="en-US" sz="3200" dirty="0" smtClean="0">
                <a:latin typeface="Tw Cen MT" panose="020B0602020104020603" pitchFamily="34" charset="0"/>
                <a:hlinkClick r:id="rId2"/>
              </a:rPr>
              <a:t>https://www.youtube.com/watch?v=qRKoGO7hNXg</a:t>
            </a:r>
            <a:r>
              <a:rPr lang="ga-IE" altLang="en-US" sz="3200" dirty="0" smtClean="0"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43526" y="2666618"/>
            <a:ext cx="88931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3200" dirty="0" smtClean="0">
                <a:latin typeface="Tw Cen MT" panose="020B0602020104020603" pitchFamily="34" charset="0"/>
              </a:rPr>
              <a:t>Tuilleadh eolais </a:t>
            </a:r>
            <a:r>
              <a:rPr lang="en-IE" altLang="en-US" sz="3200" smtClean="0">
                <a:latin typeface="Tw Cen MT" panose="020B0602020104020603" pitchFamily="34" charset="0"/>
              </a:rPr>
              <a:t>le </a:t>
            </a:r>
            <a:r>
              <a:rPr lang="ga-IE" altLang="en-US" sz="3200" dirty="0" smtClean="0">
                <a:latin typeface="Tw Cen MT" panose="020B0602020104020603" pitchFamily="34" charset="0"/>
              </a:rPr>
              <a:t>fáil</a:t>
            </a:r>
            <a:r>
              <a:rPr lang="en-IE" altLang="en-US" sz="3200" dirty="0" smtClean="0">
                <a:latin typeface="Tw Cen MT" panose="020B0602020104020603" pitchFamily="34" charset="0"/>
              </a:rPr>
              <a:t> </a:t>
            </a:r>
            <a:r>
              <a:rPr lang="ga-IE" altLang="en-US" sz="3200" dirty="0" smtClean="0">
                <a:latin typeface="Tw Cen MT" panose="020B0602020104020603" pitchFamily="34" charset="0"/>
              </a:rPr>
              <a:t>ar an suíomh seo:</a:t>
            </a:r>
          </a:p>
          <a:p>
            <a:r>
              <a:rPr lang="ga-IE" altLang="en-US" sz="3200" dirty="0" smtClean="0">
                <a:latin typeface="Tw Cen MT" panose="020B0602020104020603" pitchFamily="34" charset="0"/>
                <a:hlinkClick r:id="rId3"/>
              </a:rPr>
              <a:t>http://kids.sandiegozoo.org/animals</a:t>
            </a:r>
            <a:r>
              <a:rPr lang="ga-IE" altLang="en-US" sz="3200" dirty="0" smtClean="0">
                <a:latin typeface="Tw Cen MT" panose="020B0602020104020603" pitchFamily="34" charset="0"/>
              </a:rPr>
              <a:t> </a:t>
            </a:r>
            <a:endParaRPr lang="ga-IE" altLang="en-US" sz="3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428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188" y="671513"/>
            <a:ext cx="1108551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000" b="1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Íomhánna:</a:t>
            </a:r>
            <a:endParaRPr lang="en-GB" sz="2000" b="1" baseline="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GB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</a:p>
          <a:p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</a:t>
            </a:r>
            <a:r>
              <a:rPr lang="en-GB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GB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Má </a:t>
            </a:r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fail</a:t>
            </a:r>
            <a:r>
              <a:rPr lang="en-GB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bhealach</a:t>
            </a:r>
            <a:r>
              <a:rPr lang="en-GB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</a:t>
            </a:r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thaobh cóipchirt de ba cheart d’úinéir an chóipchirt teagmháil</a:t>
            </a:r>
          </a:p>
          <a:p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201</a:t>
            </a:r>
            <a:r>
              <a:rPr lang="en-GB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7</a:t>
            </a:r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Foras na Gaeilge, 7 Cearnóg Mhuirfean, Baile Átha Cliath 2</a:t>
            </a:r>
          </a:p>
        </p:txBody>
      </p:sp>
    </p:spTree>
    <p:extLst>
      <p:ext uri="{BB962C8B-B14F-4D97-AF65-F5344CB8AC3E}">
        <p14:creationId xmlns:p14="http://schemas.microsoft.com/office/powerpoint/2010/main" val="28213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056" y="274396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916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35801" y="1382388"/>
            <a:ext cx="4813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Tá na milliúin cineálacha ainmhithe ann. Is féidir ainmhithe a roinnt ina dhá ngrúpa – 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veirteabraigh</a:t>
            </a:r>
            <a:r>
              <a:rPr lang="ga-IE" sz="28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agus</a:t>
            </a:r>
            <a:r>
              <a:rPr lang="ga-IE" sz="28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ga-IE" sz="2800" b="1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inveirteabraigh</a:t>
            </a:r>
            <a:r>
              <a:rPr lang="ga-IE" sz="2800" b="1" dirty="0" smtClean="0">
                <a:latin typeface="Tw Cen MT" panose="020B0602020104020603" pitchFamily="34" charset="0"/>
              </a:rPr>
              <a:t>.</a:t>
            </a:r>
            <a:r>
              <a:rPr lang="ga-IE" sz="2800" dirty="0" smtClean="0">
                <a:latin typeface="Tw Cen MT" panose="020B0602020104020603" pitchFamily="34" charset="0"/>
              </a:rPr>
              <a:t> Is éard is veirteabrach ann ná ainmhí a bhfuil cnámh droma aige. Tugtar </a:t>
            </a:r>
            <a:r>
              <a:rPr lang="ga-IE" sz="2800" dirty="0" err="1" smtClean="0">
                <a:latin typeface="Tw Cen MT" panose="020B0602020104020603" pitchFamily="34" charset="0"/>
              </a:rPr>
              <a:t>inveirteabrach</a:t>
            </a:r>
            <a:r>
              <a:rPr lang="ga-IE" sz="2800" dirty="0" smtClean="0">
                <a:latin typeface="Tw Cen MT" panose="020B0602020104020603" pitchFamily="34" charset="0"/>
              </a:rPr>
              <a:t> ar ainmhí nach bhfuil cnámh droma aige.</a:t>
            </a:r>
            <a:endParaRPr lang="ga-IE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7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25400"/>
            <a:ext cx="5160966" cy="68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2689" y="536836"/>
            <a:ext cx="6702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Is </a:t>
            </a:r>
            <a:r>
              <a:rPr lang="ga-IE" sz="28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veirteabrach</a:t>
            </a:r>
            <a:r>
              <a:rPr lang="ga-IE" sz="2800" dirty="0" smtClean="0">
                <a:latin typeface="Tw Cen MT" panose="020B0602020104020603" pitchFamily="34" charset="0"/>
              </a:rPr>
              <a:t> thusa mar go bhfuil cnámh droma agat.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42881" y="1611429"/>
            <a:ext cx="67221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a-IE" altLang="en-US" sz="2800" dirty="0" smtClean="0">
                <a:latin typeface="Tw Cen MT" panose="020B0602020104020603" pitchFamily="34" charset="0"/>
              </a:rPr>
              <a:t>Tá cúig </a:t>
            </a:r>
            <a:r>
              <a:rPr lang="ga-IE" altLang="en-US" sz="2800" dirty="0" err="1" smtClean="0">
                <a:latin typeface="Tw Cen MT" panose="020B0602020104020603" pitchFamily="34" charset="0"/>
              </a:rPr>
              <a:t>phríomhghrúpa</a:t>
            </a:r>
            <a:r>
              <a:rPr lang="ga-IE" altLang="en-US" sz="2800" dirty="0" smtClean="0">
                <a:latin typeface="Tw Cen MT" panose="020B0602020104020603" pitchFamily="34" charset="0"/>
              </a:rPr>
              <a:t> de veirteabraigh ann: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ga-IE" altLang="en-US" sz="2800" dirty="0" smtClean="0">
              <a:latin typeface="Tw Cen MT" panose="020B0602020104020603" pitchFamily="34" charset="0"/>
            </a:endParaRPr>
          </a:p>
          <a:p>
            <a:pPr marL="719138" lvl="0" indent="-360363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ga-IE" altLang="en-US" sz="2800" dirty="0" smtClean="0">
                <a:latin typeface="Tw Cen MT" panose="020B0602020104020603" pitchFamily="34" charset="0"/>
              </a:rPr>
              <a:t>Mamaigh</a:t>
            </a:r>
          </a:p>
          <a:p>
            <a:pPr marL="719138" lvl="0" indent="-360363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ga-IE" altLang="en-US" sz="2800" dirty="0" smtClean="0">
                <a:latin typeface="Tw Cen MT" panose="020B0602020104020603" pitchFamily="34" charset="0"/>
              </a:rPr>
              <a:t>Reiptílí</a:t>
            </a:r>
          </a:p>
          <a:p>
            <a:pPr marL="719138" indent="-360363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ga-IE" altLang="en-US" sz="2800" dirty="0" smtClean="0">
                <a:latin typeface="Tw Cen MT" panose="020B0602020104020603" pitchFamily="34" charset="0"/>
              </a:rPr>
              <a:t>Éin</a:t>
            </a:r>
          </a:p>
          <a:p>
            <a:pPr marL="719138" lvl="0" indent="-360363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ga-IE" altLang="en-US" sz="2800" dirty="0" smtClean="0">
                <a:latin typeface="Tw Cen MT" panose="020B0602020104020603" pitchFamily="34" charset="0"/>
              </a:rPr>
              <a:t>Éisc</a:t>
            </a:r>
          </a:p>
          <a:p>
            <a:pPr marL="719138" indent="-360363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ga-IE" altLang="en-US" sz="2800" dirty="0" err="1" smtClean="0">
                <a:latin typeface="Tw Cen MT" panose="020B0602020104020603" pitchFamily="34" charset="0"/>
              </a:rPr>
              <a:t>Amfaibiaigh</a:t>
            </a:r>
            <a:endParaRPr lang="ga-IE" altLang="en-US" sz="2800" dirty="0" smtClean="0">
              <a:latin typeface="Tw Cen MT" panose="020B0602020104020603" pitchFamily="34" charset="0"/>
            </a:endParaRPr>
          </a:p>
          <a:p>
            <a:pPr marL="719138" lvl="0" indent="-360363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ga-IE" altLang="en-US" sz="2800" dirty="0" smtClean="0">
              <a:latin typeface="Tw Cen MT" panose="020B0602020104020603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ga-IE" altLang="en-US" sz="2800" dirty="0" smtClean="0">
              <a:latin typeface="Tw Cen MT" panose="020B0602020104020603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a-IE" sz="2800" dirty="0" smtClean="0">
                <a:latin typeface="Tw Cen MT" panose="020B0602020104020603" pitchFamily="34" charset="0"/>
              </a:rPr>
              <a:t>Baineann tréithe faoi leith le gach grúpa.</a:t>
            </a:r>
            <a:endParaRPr lang="ga-IE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7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57456" y="0"/>
            <a:ext cx="4286250" cy="33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41649" y="4059787"/>
            <a:ext cx="4286250" cy="285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83" y="31294"/>
            <a:ext cx="6781393" cy="48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Rectangle 122"/>
          <p:cNvSpPr/>
          <p:nvPr/>
        </p:nvSpPr>
        <p:spPr bwMode="auto">
          <a:xfrm>
            <a:off x="34393" y="3556645"/>
            <a:ext cx="4835461" cy="1315481"/>
          </a:xfrm>
          <a:prstGeom prst="doubleWave">
            <a:avLst/>
          </a:prstGeom>
          <a:solidFill>
            <a:srgbClr val="1D87DB"/>
          </a:solidFill>
          <a:ln>
            <a:solidFill>
              <a:srgbClr val="4A8B3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-5" y="1956927"/>
            <a:ext cx="3532900" cy="769442"/>
            <a:chOff x="3778246" y="5354508"/>
            <a:chExt cx="3421276" cy="644250"/>
          </a:xfrm>
          <a:solidFill>
            <a:srgbClr val="1D87DB"/>
          </a:solidFill>
        </p:grpSpPr>
        <p:sp>
          <p:nvSpPr>
            <p:cNvPr id="112" name="Pentagon 111"/>
            <p:cNvSpPr/>
            <p:nvPr/>
          </p:nvSpPr>
          <p:spPr bwMode="auto">
            <a:xfrm>
              <a:off x="3778246" y="5354508"/>
              <a:ext cx="3421276" cy="644249"/>
            </a:xfrm>
            <a:prstGeom prst="homePlate">
              <a:avLst/>
            </a:prstGeom>
            <a:grpFill/>
            <a:ln>
              <a:solidFill>
                <a:srgbClr val="4A8B30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dirty="0">
                <a:latin typeface="Tw Cen MT" panose="020B06020201040206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10362" y="5354509"/>
              <a:ext cx="2928321" cy="64424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Bíonn</a:t>
              </a:r>
              <a:r>
                <a:rPr lang="en-GB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 </a:t>
              </a:r>
              <a:r>
                <a:rPr lang="ga-IE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fionnadh nó gruaig ar gach mamach.</a:t>
              </a:r>
              <a:endParaRPr lang="ga-IE" altLang="en-US" sz="2200" dirty="0">
                <a:solidFill>
                  <a:srgbClr val="00000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55753" y="4958367"/>
            <a:ext cx="5432191" cy="785237"/>
            <a:chOff x="777904" y="1797857"/>
            <a:chExt cx="3163942" cy="568967"/>
          </a:xfrm>
          <a:solidFill>
            <a:srgbClr val="1D87DB"/>
          </a:solidFill>
        </p:grpSpPr>
        <p:sp>
          <p:nvSpPr>
            <p:cNvPr id="87" name="Pentagon 86"/>
            <p:cNvSpPr/>
            <p:nvPr/>
          </p:nvSpPr>
          <p:spPr bwMode="auto">
            <a:xfrm>
              <a:off x="777904" y="1797857"/>
              <a:ext cx="3163942" cy="565414"/>
            </a:xfrm>
            <a:prstGeom prst="homePlate">
              <a:avLst/>
            </a:prstGeom>
            <a:grpFill/>
            <a:ln>
              <a:solidFill>
                <a:srgbClr val="4A8B30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dirty="0">
                <a:latin typeface="Tw Cen MT" panose="020B06020201040206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0729" y="1809302"/>
              <a:ext cx="2941058" cy="55752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sz="2200" dirty="0" smtClean="0">
                  <a:latin typeface="Tw Cen MT" panose="020B0602020104020603" pitchFamily="34" charset="0"/>
                </a:rPr>
                <a:t>Is ainmhithe </a:t>
              </a:r>
              <a:r>
                <a:rPr lang="ga-IE" sz="2200" dirty="0" err="1" smtClean="0">
                  <a:latin typeface="Tw Cen MT" panose="020B0602020104020603" pitchFamily="34" charset="0"/>
                </a:rPr>
                <a:t>aonteasacha</a:t>
              </a:r>
              <a:r>
                <a:rPr lang="ga-IE" sz="2200" dirty="0" smtClean="0">
                  <a:latin typeface="Tw Cen MT" panose="020B0602020104020603" pitchFamily="34" charset="0"/>
                </a:rPr>
                <a:t> iad na mamaigh – is féidir leo teas a gcorp féin a rialú. </a:t>
              </a:r>
            </a:p>
          </p:txBody>
        </p:sp>
      </p:grpSp>
      <p:sp>
        <p:nvSpPr>
          <p:cNvPr id="124" name="Title 4"/>
          <p:cNvSpPr txBox="1">
            <a:spLocks/>
          </p:cNvSpPr>
          <p:nvPr/>
        </p:nvSpPr>
        <p:spPr>
          <a:xfrm>
            <a:off x="34393" y="3678157"/>
            <a:ext cx="5037156" cy="999993"/>
          </a:xfrm>
          <a:prstGeom prst="roundRect">
            <a:avLst>
              <a:gd name="adj" fmla="val 0"/>
            </a:avLst>
          </a:prstGeom>
        </p:spPr>
        <p:txBody>
          <a:bodyPr lIns="252000" tIns="216000" rIns="252000" bIns="0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6F818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ga-IE" sz="6600" dirty="0" smtClean="0">
                <a:solidFill>
                  <a:schemeClr val="tx1"/>
                </a:solidFill>
                <a:latin typeface="Segoe Script" panose="020B0504020000000003" pitchFamily="34" charset="0"/>
                <a:cs typeface="MV Boli" panose="02000500030200090000" pitchFamily="2" charset="0"/>
              </a:rPr>
              <a:t>Mamaigh</a:t>
            </a:r>
            <a:endParaRPr lang="ga-IE" sz="4800" dirty="0" smtClean="0">
              <a:solidFill>
                <a:schemeClr val="tx1"/>
              </a:solidFill>
              <a:latin typeface="Segoe Script" panose="020B0504020000000003" pitchFamily="34" charset="0"/>
              <a:cs typeface="MV Boli" panose="02000500030200090000" pitchFamily="2" charset="0"/>
            </a:endParaRPr>
          </a:p>
        </p:txBody>
      </p:sp>
      <p:grpSp>
        <p:nvGrpSpPr>
          <p:cNvPr id="64" name="Group 63"/>
          <p:cNvGrpSpPr>
            <a:grpSpLocks/>
          </p:cNvGrpSpPr>
          <p:nvPr/>
        </p:nvGrpSpPr>
        <p:grpSpPr bwMode="auto">
          <a:xfrm rot="10800000">
            <a:off x="8821270" y="6005701"/>
            <a:ext cx="3370731" cy="775990"/>
            <a:chOff x="6405204" y="5282823"/>
            <a:chExt cx="3688743" cy="807041"/>
          </a:xfrm>
          <a:solidFill>
            <a:srgbClr val="1D87DB"/>
          </a:solidFill>
        </p:grpSpPr>
        <p:sp>
          <p:nvSpPr>
            <p:cNvPr id="67" name="Rounded Rectangle 66"/>
            <p:cNvSpPr/>
            <p:nvPr/>
          </p:nvSpPr>
          <p:spPr bwMode="auto">
            <a:xfrm>
              <a:off x="6452861" y="5282823"/>
              <a:ext cx="3641086" cy="807041"/>
            </a:xfrm>
            <a:prstGeom prst="homePlate">
              <a:avLst/>
            </a:prstGeom>
            <a:grpFill/>
            <a:ln>
              <a:noFill/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dirty="0">
                <a:latin typeface="Tw Cen MT" panose="020B0602020104020603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rot="10800000">
              <a:off x="6405204" y="5282823"/>
              <a:ext cx="3292417" cy="80023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sz="2200" dirty="0" smtClean="0">
                  <a:latin typeface="Tw Cen MT" panose="020B0602020104020603" pitchFamily="34" charset="0"/>
                </a:rPr>
                <a:t>Ólann an mamach óg bainne a mháthar.</a:t>
              </a:r>
              <a:endParaRPr lang="ga-IE" altLang="en-US" sz="2200" dirty="0">
                <a:solidFill>
                  <a:srgbClr val="00000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 rot="10800000">
            <a:off x="7957456" y="3087992"/>
            <a:ext cx="4109793" cy="1107996"/>
            <a:chOff x="6452859" y="4674432"/>
            <a:chExt cx="4853875" cy="1415432"/>
          </a:xfrm>
          <a:solidFill>
            <a:srgbClr val="1D87DB"/>
          </a:solidFill>
        </p:grpSpPr>
        <p:sp>
          <p:nvSpPr>
            <p:cNvPr id="16" name="Rounded Rectangle 66"/>
            <p:cNvSpPr/>
            <p:nvPr/>
          </p:nvSpPr>
          <p:spPr bwMode="auto">
            <a:xfrm>
              <a:off x="6452860" y="4674432"/>
              <a:ext cx="4853874" cy="1415432"/>
            </a:xfrm>
            <a:prstGeom prst="homePlate">
              <a:avLst/>
            </a:prstGeom>
            <a:grpFill/>
            <a:ln>
              <a:solidFill>
                <a:srgbClr val="4A8B30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dirty="0">
                <a:latin typeface="Tw Cen MT" panose="020B06020201040206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0800000">
              <a:off x="6452859" y="4674432"/>
              <a:ext cx="3930167" cy="14154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sz="2200" dirty="0" smtClean="0">
                  <a:latin typeface="Tw Cen MT" panose="020B0602020104020603" pitchFamily="34" charset="0"/>
                </a:rPr>
                <a:t>Bíonn</a:t>
              </a:r>
              <a:r>
                <a:rPr lang="en-IE" sz="2200" dirty="0" smtClean="0">
                  <a:latin typeface="Tw Cen MT" panose="020B0602020104020603" pitchFamily="34" charset="0"/>
                </a:rPr>
                <a:t> </a:t>
              </a:r>
              <a:r>
                <a:rPr lang="ga-IE" sz="2200" dirty="0" smtClean="0">
                  <a:latin typeface="Tw Cen MT" panose="020B0602020104020603" pitchFamily="34" charset="0"/>
                </a:rPr>
                <a:t>scamhóga ag na mamaigh ar fad.</a:t>
              </a:r>
              <a:r>
                <a:rPr lang="en-GB" sz="2200" dirty="0" smtClean="0">
                  <a:latin typeface="Tw Cen MT" panose="020B0602020104020603" pitchFamily="34" charset="0"/>
                </a:rPr>
                <a:t> Sin mar </a:t>
              </a:r>
              <a:br>
                <a:rPr lang="en-GB" sz="2200" dirty="0" smtClean="0">
                  <a:latin typeface="Tw Cen MT" panose="020B0602020104020603" pitchFamily="34" charset="0"/>
                </a:rPr>
              </a:br>
              <a:r>
                <a:rPr lang="ga-IE" sz="2200" dirty="0" smtClean="0">
                  <a:latin typeface="Tw Cen MT" panose="020B0602020104020603" pitchFamily="34" charset="0"/>
                </a:rPr>
                <a:t>a fhaigheann siad ocsaigin</a:t>
              </a:r>
              <a:r>
                <a:rPr lang="en-GB" sz="2200" dirty="0" smtClean="0">
                  <a:latin typeface="Tw Cen MT" panose="020B0602020104020603" pitchFamily="34" charset="0"/>
                </a:rPr>
                <a:t>.</a:t>
              </a:r>
              <a:endParaRPr lang="ga-IE" altLang="en-US" sz="2200" dirty="0">
                <a:solidFill>
                  <a:srgbClr val="00000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2" name="7-Point Star 1"/>
          <p:cNvSpPr>
            <a:spLocks noChangeAspect="1"/>
          </p:cNvSpPr>
          <p:nvPr/>
        </p:nvSpPr>
        <p:spPr>
          <a:xfrm>
            <a:off x="5516987" y="2617893"/>
            <a:ext cx="2541379" cy="2412000"/>
          </a:xfrm>
          <a:prstGeom prst="star7">
            <a:avLst/>
          </a:prstGeom>
          <a:solidFill>
            <a:srgbClr val="1D87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algn="ctr"/>
            <a:r>
              <a:rPr lang="ga-IE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Mamach is ea </a:t>
            </a:r>
            <a:r>
              <a:rPr lang="ga-IE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thusa.</a:t>
            </a:r>
            <a:endParaRPr lang="ga-IE" sz="28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36421" y="5875732"/>
            <a:ext cx="6169485" cy="837033"/>
            <a:chOff x="1020552" y="1285581"/>
            <a:chExt cx="3163942" cy="735355"/>
          </a:xfrm>
          <a:solidFill>
            <a:srgbClr val="1D87DB"/>
          </a:solidFill>
        </p:grpSpPr>
        <p:sp>
          <p:nvSpPr>
            <p:cNvPr id="22" name="Pentagon 21"/>
            <p:cNvSpPr/>
            <p:nvPr/>
          </p:nvSpPr>
          <p:spPr bwMode="auto">
            <a:xfrm>
              <a:off x="1020552" y="1285581"/>
              <a:ext cx="3163942" cy="735355"/>
            </a:xfrm>
            <a:prstGeom prst="homePlate">
              <a:avLst/>
            </a:prstGeom>
            <a:grpFill/>
            <a:ln>
              <a:solidFill>
                <a:srgbClr val="4A8B30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dirty="0">
                <a:latin typeface="Tw Cen MT" panose="020B06020201040206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81750" y="1463985"/>
              <a:ext cx="2845297" cy="37854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sz="2200" dirty="0" smtClean="0">
                  <a:latin typeface="Tw Cen MT" panose="020B0602020104020603" pitchFamily="34" charset="0"/>
                </a:rPr>
                <a:t>Is í an mháthair féin a bheireann an t-ainmhí óg.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578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038465">
            <a:off x="210962" y="711846"/>
            <a:ext cx="4286250" cy="285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75276">
            <a:off x="3749852" y="430208"/>
            <a:ext cx="4286250" cy="285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04869" y="3965431"/>
            <a:ext cx="3885982" cy="259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02223" y="1354667"/>
            <a:ext cx="4053770" cy="2246769"/>
          </a:xfrm>
          <a:prstGeom prst="rect">
            <a:avLst/>
          </a:prstGeom>
          <a:solidFill>
            <a:srgbClr val="1D87DB"/>
          </a:solidFill>
        </p:spPr>
        <p:txBody>
          <a:bodyPr wrap="square">
            <a:spAutoFit/>
          </a:bodyPr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Ainmhithe talún is ea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formhór na mamach. </a:t>
            </a:r>
            <a:r>
              <a:rPr lang="en-IE" sz="2800" dirty="0" smtClean="0">
                <a:latin typeface="Tw Cen MT" panose="020B0602020104020603" pitchFamily="34" charset="0"/>
              </a:rPr>
              <a:t/>
            </a:r>
            <a:br>
              <a:rPr lang="en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Is eisceachtaí iad an míol mór agus an deilf mar </a:t>
            </a:r>
            <a:r>
              <a:rPr lang="en-GB" sz="2800" dirty="0" smtClean="0">
                <a:latin typeface="Tw Cen MT" panose="020B0602020104020603" pitchFamily="34" charset="0"/>
              </a:rPr>
              <a:t>go </a:t>
            </a:r>
            <a:r>
              <a:rPr lang="ga-IE" sz="2800" dirty="0" smtClean="0">
                <a:latin typeface="Tw Cen MT" panose="020B0602020104020603" pitchFamily="34" charset="0"/>
              </a:rPr>
              <a:t>maireann siad</a:t>
            </a:r>
            <a:r>
              <a:rPr lang="en-GB" sz="2800" dirty="0" smtClean="0">
                <a:latin typeface="Tw Cen MT" panose="020B0602020104020603" pitchFamily="34" charset="0"/>
              </a:rPr>
              <a:t>san</a:t>
            </a:r>
            <a:r>
              <a:rPr lang="ga-IE" sz="2800" dirty="0" smtClean="0">
                <a:latin typeface="Tw Cen MT" panose="020B0602020104020603" pitchFamily="34" charset="0"/>
              </a:rPr>
              <a:t> in uisce.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90954" y="4200491"/>
            <a:ext cx="4051123" cy="954107"/>
          </a:xfrm>
          <a:prstGeom prst="rect">
            <a:avLst/>
          </a:prstGeom>
          <a:solidFill>
            <a:srgbClr val="1D87DB"/>
          </a:solidFill>
        </p:spPr>
        <p:txBody>
          <a:bodyPr wrap="square">
            <a:spAutoFit/>
          </a:bodyPr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Is í an ialtóg an t-aon mhamach atá ábalta eitilt.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706314">
            <a:off x="3839747" y="2432418"/>
            <a:ext cx="2470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Míol Mór</a:t>
            </a:r>
            <a:endParaRPr lang="ga-IE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918090">
            <a:off x="668913" y="2788300"/>
            <a:ext cx="2470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Deilfeanna</a:t>
            </a:r>
            <a:endParaRPr lang="ga-IE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1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48375" y="1084912"/>
            <a:ext cx="6465883" cy="431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881743" y="729597"/>
            <a:ext cx="3611705" cy="784672"/>
            <a:chOff x="3778246" y="5354509"/>
            <a:chExt cx="3421276" cy="601101"/>
          </a:xfrm>
          <a:solidFill>
            <a:srgbClr val="1D87DB"/>
          </a:solidFill>
        </p:grpSpPr>
        <p:sp>
          <p:nvSpPr>
            <p:cNvPr id="112" name="Pentagon 111"/>
            <p:cNvSpPr/>
            <p:nvPr/>
          </p:nvSpPr>
          <p:spPr bwMode="auto">
            <a:xfrm>
              <a:off x="3778246" y="5354509"/>
              <a:ext cx="3421276" cy="587170"/>
            </a:xfrm>
            <a:prstGeom prst="homePlate">
              <a:avLst/>
            </a:prstGeom>
            <a:grpFill/>
            <a:ln>
              <a:solidFill>
                <a:srgbClr val="468E2E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200" dirty="0">
                <a:latin typeface="Tw Cen MT" panose="020B06020201040206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10060" y="5366177"/>
              <a:ext cx="2792905" cy="58943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Bíonn gainní </a:t>
              </a:r>
              <a:r>
                <a:rPr lang="ga-IE" sz="2200" dirty="0" smtClean="0">
                  <a:latin typeface="Tw Cen MT" panose="020B0602020104020603" pitchFamily="34" charset="0"/>
                </a:rPr>
                <a:t>ar reiptílí </a:t>
              </a:r>
              <a:br>
                <a:rPr lang="ga-IE" sz="2200" dirty="0" smtClean="0">
                  <a:latin typeface="Tw Cen MT" panose="020B0602020104020603" pitchFamily="34" charset="0"/>
                </a:rPr>
              </a:br>
              <a:r>
                <a:rPr lang="ga-IE" sz="2200" dirty="0" smtClean="0">
                  <a:latin typeface="Tw Cen MT" panose="020B0602020104020603" pitchFamily="34" charset="0"/>
                </a:rPr>
                <a:t>lena gcorp a chosaint.</a:t>
              </a:r>
              <a:endParaRPr lang="ga-IE" altLang="en-US" sz="2200" dirty="0">
                <a:solidFill>
                  <a:srgbClr val="00000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 rot="10800000">
            <a:off x="5579437" y="3947930"/>
            <a:ext cx="6612563" cy="1110549"/>
            <a:chOff x="6400143" y="-469234"/>
            <a:chExt cx="4891673" cy="1483819"/>
          </a:xfrm>
          <a:solidFill>
            <a:srgbClr val="1D87DB"/>
          </a:solidFill>
        </p:grpSpPr>
        <p:sp>
          <p:nvSpPr>
            <p:cNvPr id="67" name="Rounded Rectangle 66"/>
            <p:cNvSpPr/>
            <p:nvPr/>
          </p:nvSpPr>
          <p:spPr bwMode="auto">
            <a:xfrm>
              <a:off x="6400143" y="-469234"/>
              <a:ext cx="4891673" cy="1439021"/>
            </a:xfrm>
            <a:prstGeom prst="homePlate">
              <a:avLst/>
            </a:prstGeom>
            <a:grpFill/>
            <a:ln>
              <a:solidFill>
                <a:srgbClr val="6E8F1E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200" dirty="0">
                <a:latin typeface="Tw Cen MT" panose="020B0602020104020603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rot="10800000">
              <a:off x="6400143" y="-465823"/>
              <a:ext cx="4134714" cy="148040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Tá scamhóga ag na reiptílí ar fad. Úsáideann siad iad chun análú. B</a:t>
              </a:r>
              <a:r>
                <a:rPr lang="ga-IE" sz="2200" dirty="0" smtClean="0">
                  <a:latin typeface="Tw Cen MT" panose="020B0602020104020603" pitchFamily="34" charset="0"/>
                </a:rPr>
                <a:t>íonn ar reiptílí uisce teacht go barr an uisce chun anáil a tharraingt. </a:t>
              </a:r>
              <a:endParaRPr lang="ga-IE" altLang="en-US" sz="2200" dirty="0">
                <a:solidFill>
                  <a:srgbClr val="00000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 rot="10800000">
            <a:off x="6313713" y="5340214"/>
            <a:ext cx="5729925" cy="1517784"/>
            <a:chOff x="6151347" y="4836372"/>
            <a:chExt cx="3884533" cy="972063"/>
          </a:xfrm>
          <a:solidFill>
            <a:srgbClr val="1D87DB"/>
          </a:solidFill>
        </p:grpSpPr>
        <p:sp>
          <p:nvSpPr>
            <p:cNvPr id="18" name="Rounded Rectangle 66"/>
            <p:cNvSpPr/>
            <p:nvPr/>
          </p:nvSpPr>
          <p:spPr bwMode="auto">
            <a:xfrm>
              <a:off x="6170341" y="4836372"/>
              <a:ext cx="3865539" cy="972063"/>
            </a:xfrm>
            <a:prstGeom prst="homePlate">
              <a:avLst/>
            </a:prstGeom>
            <a:grpFill/>
            <a:ln>
              <a:solidFill>
                <a:srgbClr val="6E8F1E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200" dirty="0">
                <a:latin typeface="Tw Cen MT" panose="020B06020201040206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0800000">
              <a:off x="6151347" y="4845002"/>
              <a:ext cx="3341571" cy="92644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Is ainmhithe fuarfhuilteacha iad na reiptílí. </a:t>
              </a:r>
              <a:br>
                <a:rPr lang="ga-IE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</a:br>
              <a:r>
                <a:rPr lang="ga-IE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Níl siad in ann </a:t>
              </a:r>
              <a:r>
                <a:rPr lang="en-IE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teas </a:t>
              </a:r>
              <a:r>
                <a:rPr lang="ga-IE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a gcorp féin a rialú. </a:t>
              </a:r>
              <a:r>
                <a:rPr lang="en-GB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/>
              </a:r>
              <a:br>
                <a:rPr lang="en-GB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</a:br>
              <a:r>
                <a:rPr lang="ga-IE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Bíonn orthu iad féin a </a:t>
              </a:r>
              <a:r>
                <a:rPr lang="ga-IE" altLang="en-US" sz="2200" dirty="0" err="1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théamh</a:t>
              </a:r>
              <a:r>
                <a:rPr lang="ga-IE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 faoin ngrian </a:t>
              </a:r>
              <a:r>
                <a:rPr lang="en-GB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/>
              </a:r>
              <a:br>
                <a:rPr lang="en-GB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</a:br>
              <a:r>
                <a:rPr lang="ga-IE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sula dtig leo bogadh thart mórán. </a:t>
              </a:r>
              <a:endParaRPr lang="ga-IE" altLang="en-US" sz="2200" dirty="0">
                <a:solidFill>
                  <a:srgbClr val="00000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6" name="Rectangle 122"/>
          <p:cNvSpPr/>
          <p:nvPr/>
        </p:nvSpPr>
        <p:spPr bwMode="auto">
          <a:xfrm>
            <a:off x="321970" y="1923074"/>
            <a:ext cx="3752850" cy="1622847"/>
          </a:xfrm>
          <a:prstGeom prst="doubleWave">
            <a:avLst/>
          </a:prstGeom>
          <a:solidFill>
            <a:srgbClr val="1D87DB"/>
          </a:solidFill>
          <a:ln>
            <a:solidFill>
              <a:srgbClr val="6E8F1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dirty="0"/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450926" y="2224477"/>
            <a:ext cx="3494937" cy="1020040"/>
          </a:xfrm>
          <a:prstGeom prst="roundRect">
            <a:avLst>
              <a:gd name="adj" fmla="val 0"/>
            </a:avLst>
          </a:prstGeom>
        </p:spPr>
        <p:txBody>
          <a:bodyPr lIns="252000" tIns="216000" rIns="252000" bIns="0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6F818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ga-IE" sz="5400" dirty="0" smtClean="0">
                <a:solidFill>
                  <a:schemeClr val="tx1"/>
                </a:solidFill>
                <a:latin typeface="Segoe Script" panose="020B0504020000000003" pitchFamily="34" charset="0"/>
              </a:rPr>
              <a:t>Reiptílí</a:t>
            </a:r>
            <a:r>
              <a:rPr lang="ga-IE" sz="4800" dirty="0" smtClean="0">
                <a:solidFill>
                  <a:schemeClr val="tx1"/>
                </a:solidFill>
                <a:latin typeface="Segoe Script" panose="020B0504020000000003" pitchFamily="34" charset="0"/>
              </a:rPr>
              <a:t> </a:t>
            </a:r>
            <a:endParaRPr lang="ga-IE" sz="4800" dirty="0">
              <a:solidFill>
                <a:schemeClr val="tx1"/>
              </a:solidFill>
              <a:latin typeface="Segoe Script" panose="020B0504020000000003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41965" y="3913584"/>
            <a:ext cx="4286250" cy="285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95587" y="3935987"/>
            <a:ext cx="3561489" cy="769440"/>
            <a:chOff x="716626" y="1634369"/>
            <a:chExt cx="3163942" cy="866327"/>
          </a:xfrm>
          <a:solidFill>
            <a:srgbClr val="1D87DB"/>
          </a:solidFill>
        </p:grpSpPr>
        <p:sp>
          <p:nvSpPr>
            <p:cNvPr id="87" name="Pentagon 86"/>
            <p:cNvSpPr/>
            <p:nvPr/>
          </p:nvSpPr>
          <p:spPr bwMode="auto">
            <a:xfrm>
              <a:off x="716626" y="1634369"/>
              <a:ext cx="3163942" cy="866327"/>
            </a:xfrm>
            <a:prstGeom prst="homePlate">
              <a:avLst/>
            </a:prstGeom>
            <a:grpFill/>
            <a:ln>
              <a:solidFill>
                <a:srgbClr val="6E8F1E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200" dirty="0">
                <a:latin typeface="Tw Cen MT" panose="020B06020201040206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6626" y="1634369"/>
              <a:ext cx="2765172" cy="86632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Beireann siad uibheacha</a:t>
              </a:r>
              <a:r>
                <a:rPr lang="en-GB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 </a:t>
              </a:r>
              <a:r>
                <a:rPr lang="ga-IE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ar an talamh. </a:t>
              </a:r>
              <a:endParaRPr lang="ga-IE" altLang="en-US" sz="2200" dirty="0">
                <a:solidFill>
                  <a:srgbClr val="00000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 rot="10800000">
            <a:off x="5084618" y="0"/>
            <a:ext cx="7107382" cy="1110549"/>
            <a:chOff x="6400143" y="-469234"/>
            <a:chExt cx="5257717" cy="1483819"/>
          </a:xfrm>
          <a:solidFill>
            <a:srgbClr val="1D87DB"/>
          </a:solidFill>
        </p:grpSpPr>
        <p:sp>
          <p:nvSpPr>
            <p:cNvPr id="24" name="Rounded Rectangle 66"/>
            <p:cNvSpPr/>
            <p:nvPr/>
          </p:nvSpPr>
          <p:spPr bwMode="auto">
            <a:xfrm>
              <a:off x="6400143" y="-469234"/>
              <a:ext cx="5257717" cy="1483819"/>
            </a:xfrm>
            <a:prstGeom prst="homePlate">
              <a:avLst/>
            </a:prstGeom>
            <a:grpFill/>
            <a:ln>
              <a:solidFill>
                <a:srgbClr val="6E8F1E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200" dirty="0">
                <a:latin typeface="Tw Cen MT" panose="020B06020201040206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0800000">
              <a:off x="6400143" y="-465823"/>
              <a:ext cx="4519793" cy="148040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Maireann reiptílí áirithe ar an talamh agus is san uisce a mhaireann cuid eile acu. Reiptílí talún is ea toirtísí, mar shampla, agus reiptílí uisce is ea turtair.</a:t>
              </a:r>
              <a:endParaRPr lang="ga-IE" altLang="en-US" sz="2200" dirty="0">
                <a:solidFill>
                  <a:srgbClr val="000000"/>
                </a:solidFill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65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0925" y="268480"/>
            <a:ext cx="3379023" cy="229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48884" y="273077"/>
            <a:ext cx="3384000" cy="224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5482" y="4385323"/>
            <a:ext cx="3384000" cy="22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51350" y="4385324"/>
            <a:ext cx="3384000" cy="22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08775" y="288783"/>
            <a:ext cx="3384000" cy="22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08000" y="4382157"/>
            <a:ext cx="3384000" cy="22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0660" y="1925401"/>
            <a:ext cx="1415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Crogall</a:t>
            </a:r>
            <a:endParaRPr lang="ga-IE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1350" y="207590"/>
            <a:ext cx="2092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Ailigéadar</a:t>
            </a:r>
            <a:endParaRPr lang="ga-IE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76251" y="1925401"/>
            <a:ext cx="176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Nathair</a:t>
            </a:r>
            <a:endParaRPr lang="ga-IE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482" y="6057677"/>
            <a:ext cx="1415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Turtar</a:t>
            </a:r>
            <a:endParaRPr lang="ga-IE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1144" y="5956128"/>
            <a:ext cx="1762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Laghairt</a:t>
            </a:r>
            <a:endParaRPr lang="ga-IE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94873" y="4288844"/>
            <a:ext cx="1415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Toirtís</a:t>
            </a:r>
            <a:endParaRPr lang="ga-IE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Rectangle 122"/>
          <p:cNvSpPr/>
          <p:nvPr/>
        </p:nvSpPr>
        <p:spPr bwMode="auto">
          <a:xfrm>
            <a:off x="328437" y="2811651"/>
            <a:ext cx="5433979" cy="1191449"/>
          </a:xfrm>
          <a:prstGeom prst="doubleWave">
            <a:avLst/>
          </a:prstGeom>
          <a:solidFill>
            <a:srgbClr val="1D87DB"/>
          </a:solidFill>
          <a:ln>
            <a:solidFill>
              <a:srgbClr val="6E8F1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368396" y="2811651"/>
            <a:ext cx="5575203" cy="835063"/>
          </a:xfrm>
          <a:prstGeom prst="roundRect">
            <a:avLst>
              <a:gd name="adj" fmla="val 0"/>
            </a:avLst>
          </a:prstGeom>
        </p:spPr>
        <p:txBody>
          <a:bodyPr lIns="252000" tIns="216000" rIns="252000" bIns="0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6F818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ga-IE" sz="2800" b="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Is</a:t>
            </a:r>
            <a:r>
              <a:rPr lang="ga-IE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ga-IE" sz="2800" b="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reiptílí</a:t>
            </a:r>
            <a:r>
              <a:rPr lang="ga-IE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ga-IE" sz="2800" b="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iad na hainmhithe seo uile. </a:t>
            </a:r>
            <a:r>
              <a:rPr lang="en-GB" sz="2800" b="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GB" sz="2800" b="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800" b="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 féidir leat iad a ainmniú?</a:t>
            </a:r>
            <a:endParaRPr lang="ga-IE" sz="2800" b="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71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68733" y="0"/>
            <a:ext cx="6026738" cy="444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93582" y="19418"/>
            <a:ext cx="4286250" cy="285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14964" y="4569082"/>
            <a:ext cx="3474620" cy="2314096"/>
          </a:xfrm>
          <a:prstGeom prst="rect">
            <a:avLst/>
          </a:prstGeom>
          <a:solidFill>
            <a:srgbClr val="1D87DB"/>
          </a:solidFill>
          <a:extLst/>
        </p:spPr>
      </p:pic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89054" y="328670"/>
            <a:ext cx="2865997" cy="868284"/>
            <a:chOff x="3778245" y="5354510"/>
            <a:chExt cx="2452844" cy="439281"/>
          </a:xfrm>
          <a:solidFill>
            <a:srgbClr val="1D87DB"/>
          </a:solidFill>
        </p:grpSpPr>
        <p:sp>
          <p:nvSpPr>
            <p:cNvPr id="112" name="Pentagon 111"/>
            <p:cNvSpPr/>
            <p:nvPr/>
          </p:nvSpPr>
          <p:spPr bwMode="auto">
            <a:xfrm>
              <a:off x="3778245" y="5354510"/>
              <a:ext cx="2452844" cy="439281"/>
            </a:xfrm>
            <a:prstGeom prst="homePlate">
              <a:avLst/>
            </a:prstGeom>
            <a:grpFill/>
            <a:ln>
              <a:solidFill>
                <a:srgbClr val="4A8B30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200" dirty="0">
                <a:latin typeface="Tw Cen MT" panose="020B06020201040206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78247" y="5361520"/>
              <a:ext cx="2112768" cy="38927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sz="2200" dirty="0" smtClean="0">
                  <a:latin typeface="Tw Cen MT" panose="020B0602020104020603" pitchFamily="34" charset="0"/>
                </a:rPr>
                <a:t>Bíonn sciatháin agus cleití ar éin. </a:t>
              </a:r>
              <a:endParaRPr lang="ga-IE" altLang="en-US" sz="2200" dirty="0">
                <a:solidFill>
                  <a:srgbClr val="00000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 rot="10800000">
            <a:off x="8176371" y="3664365"/>
            <a:ext cx="3275400" cy="769441"/>
            <a:chOff x="6272329" y="5289399"/>
            <a:chExt cx="3821617" cy="800466"/>
          </a:xfrm>
          <a:solidFill>
            <a:srgbClr val="1D87DB"/>
          </a:solidFill>
        </p:grpSpPr>
        <p:sp>
          <p:nvSpPr>
            <p:cNvPr id="67" name="Rounded Rectangle 66"/>
            <p:cNvSpPr/>
            <p:nvPr/>
          </p:nvSpPr>
          <p:spPr bwMode="auto">
            <a:xfrm>
              <a:off x="6272329" y="5289399"/>
              <a:ext cx="3821617" cy="800465"/>
            </a:xfrm>
            <a:prstGeom prst="homePlate">
              <a:avLst/>
            </a:prstGeom>
            <a:grpFill/>
            <a:ln>
              <a:solidFill>
                <a:srgbClr val="4A8B30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200" dirty="0">
                <a:latin typeface="Tw Cen MT" panose="020B0602020104020603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rot="10800000">
              <a:off x="6272329" y="5289399"/>
              <a:ext cx="3339515" cy="80046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Úsáideann siad scamhóga chun análú.</a:t>
              </a:r>
              <a:endParaRPr lang="ga-IE" altLang="en-US" sz="2200" dirty="0">
                <a:solidFill>
                  <a:srgbClr val="00000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 rot="10800000">
            <a:off x="8002935" y="5438308"/>
            <a:ext cx="3783430" cy="825113"/>
            <a:chOff x="6978493" y="5117805"/>
            <a:chExt cx="3424048" cy="972063"/>
          </a:xfrm>
          <a:solidFill>
            <a:srgbClr val="1D87DB"/>
          </a:solidFill>
        </p:grpSpPr>
        <p:sp>
          <p:nvSpPr>
            <p:cNvPr id="18" name="Rounded Rectangle 66"/>
            <p:cNvSpPr/>
            <p:nvPr/>
          </p:nvSpPr>
          <p:spPr bwMode="auto">
            <a:xfrm>
              <a:off x="6978493" y="5117805"/>
              <a:ext cx="3424048" cy="972063"/>
            </a:xfrm>
            <a:prstGeom prst="homePlate">
              <a:avLst/>
            </a:prstGeom>
            <a:grpFill/>
            <a:ln>
              <a:solidFill>
                <a:srgbClr val="4A8B30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200" dirty="0">
                <a:latin typeface="Tw Cen MT" panose="020B06020201040206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0800000">
              <a:off x="7010080" y="5183392"/>
              <a:ext cx="2829103" cy="90647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Is ainmhithe </a:t>
              </a:r>
              <a:r>
                <a:rPr lang="ga-IE" altLang="en-US" sz="2200" dirty="0" err="1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aonteasacha</a:t>
              </a:r>
              <a:r>
                <a:rPr lang="ga-IE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 iad na héin. </a:t>
              </a:r>
              <a:endParaRPr lang="ga-IE" altLang="en-US" sz="2200" dirty="0">
                <a:solidFill>
                  <a:srgbClr val="000000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6" name="Rectangle 122"/>
          <p:cNvSpPr/>
          <p:nvPr/>
        </p:nvSpPr>
        <p:spPr bwMode="auto">
          <a:xfrm>
            <a:off x="319997" y="3584257"/>
            <a:ext cx="3147660" cy="1262719"/>
          </a:xfrm>
          <a:prstGeom prst="doubleWave">
            <a:avLst/>
          </a:prstGeom>
          <a:solidFill>
            <a:srgbClr val="1D87DB"/>
          </a:solidFill>
          <a:ln>
            <a:solidFill>
              <a:srgbClr val="4A8B3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832600" y="3780000"/>
            <a:ext cx="2122453" cy="938827"/>
          </a:xfrm>
          <a:prstGeom prst="roundRect">
            <a:avLst>
              <a:gd name="adj" fmla="val 0"/>
            </a:avLst>
          </a:prstGeom>
        </p:spPr>
        <p:txBody>
          <a:bodyPr lIns="252000" tIns="216000" rIns="252000" bIns="0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6F818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6F8183"/>
                </a:solidFill>
                <a:latin typeface="Clear Sans" panose="020B05030302020203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ga-IE" sz="6000" dirty="0" smtClean="0">
                <a:solidFill>
                  <a:schemeClr val="tx1"/>
                </a:solidFill>
                <a:latin typeface="Segoe Script" panose="020B0504020000000003" pitchFamily="34" charset="0"/>
              </a:rPr>
              <a:t>Éin</a:t>
            </a:r>
            <a:endParaRPr lang="ga-IE" sz="4400" dirty="0">
              <a:solidFill>
                <a:schemeClr val="tx1"/>
              </a:solidFill>
              <a:latin typeface="Segoe Script" panose="020B0504020000000003" pitchFamily="34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920867" y="5685388"/>
            <a:ext cx="3561489" cy="842399"/>
            <a:chOff x="716626" y="1634369"/>
            <a:chExt cx="3163942" cy="735355"/>
          </a:xfrm>
          <a:solidFill>
            <a:srgbClr val="1D87DB"/>
          </a:solidFill>
        </p:grpSpPr>
        <p:sp>
          <p:nvSpPr>
            <p:cNvPr id="87" name="Pentagon 86"/>
            <p:cNvSpPr/>
            <p:nvPr/>
          </p:nvSpPr>
          <p:spPr bwMode="auto">
            <a:xfrm>
              <a:off x="716626" y="1634369"/>
              <a:ext cx="3163942" cy="735355"/>
            </a:xfrm>
            <a:prstGeom prst="homePlate">
              <a:avLst/>
            </a:prstGeom>
            <a:grpFill/>
            <a:ln>
              <a:solidFill>
                <a:srgbClr val="4A8B30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200" dirty="0">
                <a:latin typeface="Tw Cen MT" panose="020B06020201040206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8159" y="1634369"/>
              <a:ext cx="2765172" cy="67166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Beireann siad uibheacha </a:t>
              </a:r>
              <a:r>
                <a:rPr lang="en-GB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/>
              </a:r>
              <a:br>
                <a:rPr lang="en-GB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</a:br>
              <a:r>
                <a:rPr lang="ga-IE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i neadacha. </a:t>
              </a:r>
              <a:endParaRPr lang="ga-IE" altLang="en-US" sz="2200" dirty="0">
                <a:solidFill>
                  <a:srgbClr val="00000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 rot="10800000">
            <a:off x="8625423" y="1838882"/>
            <a:ext cx="3126041" cy="1039464"/>
            <a:chOff x="6454597" y="4421155"/>
            <a:chExt cx="3647351" cy="735355"/>
          </a:xfrm>
          <a:solidFill>
            <a:srgbClr val="1D87DB"/>
          </a:solidFill>
        </p:grpSpPr>
        <p:sp>
          <p:nvSpPr>
            <p:cNvPr id="35" name="Rounded Rectangle 66"/>
            <p:cNvSpPr/>
            <p:nvPr/>
          </p:nvSpPr>
          <p:spPr bwMode="auto">
            <a:xfrm>
              <a:off x="6460862" y="4421155"/>
              <a:ext cx="3641086" cy="735355"/>
            </a:xfrm>
            <a:prstGeom prst="homePlate">
              <a:avLst/>
            </a:prstGeom>
            <a:grpFill/>
            <a:ln>
              <a:solidFill>
                <a:srgbClr val="4A8B30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200" dirty="0">
                <a:latin typeface="Tw Cen MT" panose="020B0602020104020603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0800000">
              <a:off x="6454597" y="4516668"/>
              <a:ext cx="3004141" cy="544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ga-IE" altLang="en-US" sz="2200" dirty="0" smtClean="0">
                  <a:solidFill>
                    <a:srgbClr val="000000"/>
                  </a:solidFill>
                  <a:latin typeface="Tw Cen MT" panose="020B0602020104020603" pitchFamily="34" charset="0"/>
                </a:rPr>
                <a:t>Bíonn gob orthu. Ní bhíonn fiacla ag éin. </a:t>
              </a:r>
              <a:endParaRPr lang="ga-IE" altLang="en-US" sz="2200" dirty="0">
                <a:solidFill>
                  <a:srgbClr val="000000"/>
                </a:solidFill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227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06693" y="262536"/>
            <a:ext cx="3680992" cy="245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87354" y="3056211"/>
            <a:ext cx="5517390" cy="368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767619">
            <a:off x="5591126" y="355750"/>
            <a:ext cx="2828707" cy="22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865925">
            <a:off x="350956" y="279057"/>
            <a:ext cx="2235920" cy="336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00219" y="4105076"/>
            <a:ext cx="4466633" cy="1815882"/>
          </a:xfrm>
          <a:prstGeom prst="rect">
            <a:avLst/>
          </a:prstGeom>
          <a:solidFill>
            <a:srgbClr val="1D87DB"/>
          </a:solidFill>
        </p:spPr>
        <p:txBody>
          <a:bodyPr wrap="square">
            <a:spAutoFit/>
          </a:bodyPr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Tá formhór na n-éan ábalta</a:t>
            </a:r>
            <a:r>
              <a:rPr lang="en-IE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eitilt. Is eisceachtaí iad </a:t>
            </a:r>
            <a:r>
              <a:rPr lang="en-GB" sz="2800" dirty="0" smtClean="0">
                <a:latin typeface="Tw Cen MT" panose="020B0602020104020603" pitchFamily="34" charset="0"/>
              </a:rPr>
              <a:t/>
            </a:r>
            <a:br>
              <a:rPr lang="en-GB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an t-éamú, an ostrais, </a:t>
            </a:r>
            <a:r>
              <a:rPr lang="en-GB" sz="2800" dirty="0" smtClean="0">
                <a:latin typeface="Tw Cen MT" panose="020B0602020104020603" pitchFamily="34" charset="0"/>
              </a:rPr>
              <a:t/>
            </a:r>
            <a:br>
              <a:rPr lang="en-GB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an phiongain agus an cíobhaí.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918090">
            <a:off x="11496" y="215959"/>
            <a:ext cx="2470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t-éamú</a:t>
            </a:r>
            <a:endParaRPr lang="ga-IE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5907" y="2108121"/>
            <a:ext cx="2470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ostrais</a:t>
            </a:r>
            <a:endParaRPr lang="ga-IE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825252">
            <a:off x="5770006" y="1969915"/>
            <a:ext cx="2470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cíobhaí</a:t>
            </a:r>
            <a:endParaRPr lang="ga-IE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79763" y="4986000"/>
            <a:ext cx="27270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Is í an ostrais </a:t>
            </a:r>
          </a:p>
          <a:p>
            <a:r>
              <a:rPr lang="ga-IE" sz="2800" dirty="0" smtClean="0">
                <a:latin typeface="Tw Cen MT" panose="020B0602020104020603" pitchFamily="34" charset="0"/>
              </a:rPr>
              <a:t>an t-éan</a:t>
            </a:r>
            <a:r>
              <a:rPr lang="en-GB" sz="2800" dirty="0" smtClean="0">
                <a:latin typeface="Tw Cen MT" panose="020B0602020104020603" pitchFamily="34" charset="0"/>
              </a:rPr>
              <a:t> </a:t>
            </a:r>
          </a:p>
          <a:p>
            <a:r>
              <a:rPr lang="ga-IE" sz="2800" dirty="0" smtClean="0">
                <a:latin typeface="Tw Cen MT" panose="020B0602020104020603" pitchFamily="34" charset="0"/>
              </a:rPr>
              <a:t>is mó ar domhan.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51978" y="453792"/>
            <a:ext cx="3403429" cy="22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573911" y="327003"/>
            <a:ext cx="2470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phiongain</a:t>
            </a:r>
            <a:endParaRPr lang="ga-IE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77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2470</TotalTime>
  <Words>525</Words>
  <Application>Microsoft Office PowerPoint</Application>
  <PresentationFormat>Custom</PresentationFormat>
  <Paragraphs>105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183</cp:revision>
  <dcterms:created xsi:type="dcterms:W3CDTF">2017-01-12T14:16:15Z</dcterms:created>
  <dcterms:modified xsi:type="dcterms:W3CDTF">2017-09-18T14:11:48Z</dcterms:modified>
</cp:coreProperties>
</file>