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66" r:id="rId3"/>
    <p:sldId id="268" r:id="rId4"/>
    <p:sldId id="259" r:id="rId5"/>
    <p:sldId id="262" r:id="rId6"/>
    <p:sldId id="261" r:id="rId7"/>
    <p:sldId id="264" r:id="rId8"/>
    <p:sldId id="282" r:id="rId9"/>
    <p:sldId id="263" r:id="rId10"/>
    <p:sldId id="283" r:id="rId11"/>
    <p:sldId id="273" r:id="rId12"/>
    <p:sldId id="272" r:id="rId13"/>
    <p:sldId id="275" r:id="rId14"/>
    <p:sldId id="277" r:id="rId15"/>
    <p:sldId id="271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00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3159A-829B-4234-8E8D-6D179EF752F4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5227-1B7C-4779-8A1F-82E2AD40B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D3709BB-145B-42DC-87C7-71EB541BC3D5}" type="slidenum">
              <a:rPr lang="en-IE" sz="1200">
                <a:latin typeface="+mn-lt"/>
              </a:rPr>
              <a:pPr algn="r">
                <a:defRPr/>
              </a:pPr>
              <a:t>12</a:t>
            </a:fld>
            <a:endParaRPr lang="en-I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43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DF5EAAB-E096-4DD1-8669-3DEF50B9C04A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712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55DFE-66BA-443A-8882-A9A4643E043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  <p:extLst>
      <p:ext uri="{BB962C8B-B14F-4D97-AF65-F5344CB8AC3E}">
        <p14:creationId xmlns:p14="http://schemas.microsoft.com/office/powerpoint/2010/main" val="420015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1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1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3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3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2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3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11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3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5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24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3F7B-96DD-4697-9F5F-3F2A43304B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2A6D-9B21-4A33-BA7F-0FDD1DAF6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hyperlink" Target="http://www.primaryscience.ie/media/flash/act2/act2_launch.htm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thingfishy.ie/childirish/ceacht7/ceachtgindex1.htm" TargetMode="External"/><Relationship Id="rId2" Type="http://schemas.openxmlformats.org/officeDocument/2006/relationships/hyperlink" Target="http://learning.gaa.ie/sites/default/files/7%20pupil%20SPHE_0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griaware.ie/uploads/files/pdfs/digin/diginroinn3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632" y="2628440"/>
            <a:ext cx="2265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latin typeface="AR BLANCA" panose="02000000000000000000" pitchFamily="2" charset="0"/>
              </a:rPr>
              <a:t>Bia </a:t>
            </a:r>
            <a:endParaRPr lang="en-GB" sz="9600" dirty="0">
              <a:latin typeface="AR BLANC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7791" y="2628440"/>
            <a:ext cx="3158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9600" dirty="0" smtClean="0">
                <a:latin typeface="AR BLANCA" panose="02000000000000000000" pitchFamily="2" charset="0"/>
              </a:rPr>
              <a:t>Folláin</a:t>
            </a:r>
            <a:endParaRPr lang="ga-IE" sz="9600" dirty="0">
              <a:latin typeface="AR BLANC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05" y="-175388"/>
            <a:ext cx="8023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48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07" l="2625" r="98750">
                        <a14:foregroundMark x1="40375" y1="27095" x2="41625" y2="39665"/>
                        <a14:foregroundMark x1="29625" y1="34916" x2="30125" y2="52235"/>
                        <a14:foregroundMark x1="24625" y1="34358" x2="27000" y2="49441"/>
                        <a14:foregroundMark x1="22125" y1="31844" x2="22125" y2="31844"/>
                        <a14:foregroundMark x1="39375" y1="25419" x2="38375" y2="45251"/>
                        <a14:foregroundMark x1="49000" y1="14525" x2="51125" y2="37151"/>
                        <a14:foregroundMark x1="50750" y1="22626" x2="55375" y2="40503"/>
                        <a14:foregroundMark x1="49250" y1="25140" x2="49750" y2="35475"/>
                        <a14:foregroundMark x1="53000" y1="24022" x2="53250" y2="37151"/>
                        <a14:foregroundMark x1="58125" y1="22346" x2="63500" y2="21229"/>
                        <a14:foregroundMark x1="69500" y1="14525" x2="70500" y2="31564"/>
                        <a14:foregroundMark x1="68375" y1="29330" x2="68000" y2="20112"/>
                        <a14:foregroundMark x1="70250" y1="28771" x2="74125" y2="10615"/>
                        <a14:foregroundMark x1="77250" y1="19274" x2="77125" y2="14804"/>
                        <a14:foregroundMark x1="75875" y1="21229" x2="76750" y2="36313"/>
                        <a14:foregroundMark x1="77750" y1="23184" x2="79500" y2="27933"/>
                        <a14:foregroundMark x1="82125" y1="24860" x2="81750" y2="34916"/>
                        <a14:foregroundMark x1="91125" y1="23184" x2="89000" y2="78771"/>
                        <a14:foregroundMark x1="12125" y1="43296" x2="2625" y2="45810"/>
                        <a14:foregroundMark x1="11250" y1="55028" x2="13000" y2="68436"/>
                        <a14:foregroundMark x1="14375" y1="56145" x2="14125" y2="67877"/>
                        <a14:foregroundMark x1="91250" y1="44134" x2="92000" y2="47765"/>
                        <a14:foregroundMark x1="95500" y1="57821" x2="97000" y2="47486"/>
                        <a14:foregroundMark x1="89250" y1="43855" x2="89375" y2="50279"/>
                        <a14:backgroundMark x1="41375" y1="53631" x2="41375" y2="53631"/>
                        <a14:backgroundMark x1="41500" y1="52514" x2="37250" y2="53073"/>
                        <a14:backgroundMark x1="52625" y1="54749" x2="51125" y2="55028"/>
                        <a14:backgroundMark x1="47750" y1="54749" x2="48250" y2="55028"/>
                        <a14:backgroundMark x1="58750" y1="52235" x2="58750" y2="52235"/>
                        <a14:backgroundMark x1="59500" y1="53631" x2="61500" y2="54190"/>
                        <a14:backgroundMark x1="63500" y1="53073" x2="61750" y2="54190"/>
                        <a14:backgroundMark x1="65500" y1="33520" x2="65500" y2="33520"/>
                        <a14:backgroundMark x1="64625" y1="30447" x2="63875" y2="21229"/>
                        <a14:backgroundMark x1="80125" y1="21229" x2="80000" y2="33520"/>
                        <a14:backgroundMark x1="83625" y1="19832" x2="84000" y2="24581"/>
                        <a14:backgroundMark x1="12875" y1="51955" x2="12875" y2="51955"/>
                        <a14:backgroundMark x1="11125" y1="53352" x2="11125" y2="53352"/>
                        <a14:backgroundMark x1="22750" y1="30447" x2="22750" y2="30447"/>
                        <a14:backgroundMark x1="35125" y1="36872" x2="35125" y2="36872"/>
                        <a14:backgroundMark x1="46500" y1="40223" x2="46500" y2="40223"/>
                        <a14:backgroundMark x1="83250" y1="56425" x2="83250" y2="56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4514" y="3428805"/>
            <a:ext cx="7396554" cy="33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653929" y="1285461"/>
            <a:ext cx="5684611" cy="4917125"/>
          </a:xfrm>
          <a:prstGeom prst="triangle">
            <a:avLst>
              <a:gd name="adj" fmla="val 50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113183" y="5717129"/>
            <a:ext cx="4785133" cy="21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55304" y="4694891"/>
            <a:ext cx="34323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39617" y="3912543"/>
            <a:ext cx="2516314" cy="265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026731" y="5193976"/>
            <a:ext cx="42073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dirty="0" smtClean="0">
                <a:latin typeface="Tw Cen MT" panose="020B0602020104020603" pitchFamily="34" charset="0"/>
              </a:rPr>
              <a:t>Cá dtéann na cineálacha éagsúla bia ar phirimid an bhia?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6744237" y="1772814"/>
            <a:ext cx="2268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smtClean="0">
                <a:latin typeface="Tw Cen MT" panose="020B0602020104020603" pitchFamily="34" charset="0"/>
              </a:rPr>
              <a:t>Olaí, saill</a:t>
            </a:r>
            <a:r>
              <a:rPr lang="en-IE" altLang="en-US" sz="1600" dirty="0" err="1" smtClean="0">
                <a:latin typeface="Tw Cen MT" panose="020B0602020104020603" pitchFamily="34" charset="0"/>
              </a:rPr>
              <a:t>te</a:t>
            </a:r>
            <a:r>
              <a:rPr lang="ga-IE" altLang="en-US" sz="1600" dirty="0" smtClean="0">
                <a:latin typeface="Tw Cen MT" panose="020B0602020104020603" pitchFamily="34" charset="0"/>
              </a:rPr>
              <a:t> agus leatháin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6751655" y="3405469"/>
            <a:ext cx="221817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smtClean="0">
                <a:latin typeface="Tw Cen MT" panose="020B0602020104020603" pitchFamily="34" charset="0"/>
              </a:rPr>
              <a:t>Bainne, cáis agus iógart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6751655" y="1150286"/>
            <a:ext cx="24851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smtClean="0">
                <a:latin typeface="Tw Cen MT" panose="020B0602020104020603" pitchFamily="34" charset="0"/>
              </a:rPr>
              <a:t>Glasraí, sailéid agus torthaí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5770606" y="2290447"/>
            <a:ext cx="34661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smtClean="0">
                <a:latin typeface="Tw Cen MT" panose="020B0602020104020603" pitchFamily="34" charset="0"/>
              </a:rPr>
              <a:t>Gránaigh agus arán slánghráin, pasta, prátaí agus rís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0041105" y="1133997"/>
            <a:ext cx="183575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smtClean="0">
                <a:latin typeface="Tw Cen MT" panose="020B0602020104020603" pitchFamily="34" charset="0"/>
              </a:rPr>
              <a:t>Feoil, éineoil, iasc, uibheacha, pónairí agus cnónna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53929" y="85132"/>
            <a:ext cx="10870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Cabhraíonn cruth na pirimide linn cuimhneamh ar an méid bia as gach seilf </a:t>
            </a:r>
            <a:r>
              <a:rPr lang="en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ba chóir dúinn a ithe gach lá. </a:t>
            </a:r>
            <a:endParaRPr lang="ga-IE" sz="28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488916" y="5159627"/>
            <a:ext cx="39592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54721" y="3302318"/>
            <a:ext cx="168302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9740348" y="2168843"/>
            <a:ext cx="131953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Bia a bhfuil </a:t>
            </a:r>
          </a:p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cuid mhór </a:t>
            </a:r>
          </a:p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saille, salainn agus siúcra ann  </a:t>
            </a:r>
            <a:endParaRPr lang="ga-IE" altLang="en-U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86 0.20556 L -0.05586 0.20556 C -0.06198 0.21088 -0.07005 0.21366 -0.07396 0.22245 C -0.08151 0.23958 -0.07252 0.21806 -0.08047 0.24213 C -0.08138 0.24491 -0.08268 0.24699 -0.08359 0.24977 C -0.08541 0.25347 -0.0862 0.2588 -0.08854 0.26181 C -0.09127 0.26551 -0.09518 0.26644 -0.0983 0.26921 C -0.10182 0.27222 -0.10482 0.27593 -0.1082 0.27917 C -0.12109 0.2912 -0.12317 0.28958 -0.13593 0.3088 C -0.1375 0.31111 -0.13932 0.3132 -0.14075 0.31597 C -0.14271 0.31968 -0.14414 0.32431 -0.1457 0.32824 C -0.15156 0.34514 -0.15508 0.36111 -0.16354 0.375 C -0.18411 0.40857 -0.16862 0.36806 -0.20117 0.41713 C -0.20429 0.42176 -0.20781 0.42662 -0.2108 0.43195 C -0.22096 0.44861 -0.21901 0.44815 -0.22877 0.46852 C -0.2319 0.47546 -0.23541 0.48171 -0.23854 0.4882 C -0.24192 0.49583 -0.24453 0.5037 -0.2483 0.51065 C -0.25312 0.51875 -0.26198 0.52685 -0.26797 0.53264 C -0.27005 0.53519 -0.272 0.53796 -0.27448 0.54028 C -0.29804 0.56042 -0.25872 0.52176 -0.28424 0.54745 C -0.2858 0.55093 -0.28776 0.5537 -0.28906 0.55741 C -0.28984 0.55949 -0.29023 0.56204 -0.29075 0.56482 C -0.29192 0.57153 -0.29192 0.57824 -0.29388 0.58449 C -0.29531 0.58866 -0.29817 0.5912 -0.30052 0.59421 C -0.30078 0.59491 -0.31015 0.60556 -0.31198 0.60671 C -0.31549 0.6088 -0.3194 0.60995 -0.3233 0.61158 C -0.33307 0.62222 -0.32825 0.61551 -0.33633 0.6338 L -0.33971 0.6412 C -0.34232 0.65301 -0.33932 0.64491 -0.34609 0.65324 C -0.34791 0.65556 -0.34909 0.6588 -0.35104 0.66088 C -0.35234 0.66227 -0.36159 0.66551 -0.3625 0.66574 C -0.36562 0.66898 -0.36836 0.67408 -0.37213 0.6757 C -0.37448 0.67639 -0.37656 0.67708 -0.37877 0.67801 C -0.38034 0.6787 -0.38346 0.68079 -0.38346 0.68102 L -0.38346 0.68079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3 -0.00232 L -0.09423 -0.00209 C -0.09827 0.00463 -0.10256 0.01111 -0.10595 0.01898 C -0.10712 0.02222 -0.10686 0.02615 -0.10751 0.02963 C -0.10842 0.03426 -0.1092 0.03935 -0.11076 0.04328 C -0.11779 0.05879 -0.12248 0.06088 -0.13224 0.07014 C -0.13445 0.07453 -0.13705 0.0787 -0.13875 0.08356 C -0.14096 0.08958 -0.142 0.09629 -0.14369 0.10254 C -0.14538 0.10787 -0.14721 0.11296 -0.14864 0.11875 C -0.1502 0.12407 -0.1515 0.13796 -0.15528 0.14282 C -0.15671 0.14467 -0.15879 0.14444 -0.16022 0.1456 C -0.17988 0.15972 -0.16048 0.14838 -0.18027 0.15903 C -0.18287 0.16528 -0.18651 0.17384 -0.18834 0.18055 C -0.18925 0.1831 -0.18925 0.18611 -0.19016 0.18842 C -0.19094 0.19166 -0.1925 0.19375 -0.19328 0.19653 C -0.19562 0.2037 -0.1981 0.21065 -0.19992 0.21828 C -0.20044 0.22014 -0.205 0.24004 -0.20643 0.24236 C -0.22179 0.26736 -0.21189 0.24004 -0.2214 0.26412 C -0.22478 0.27291 -0.22803 0.28171 -0.23129 0.29097 C -0.2348 0.30069 -0.23415 0.30393 -0.23936 0.3125 C -0.24144 0.31574 -0.24886 0.32176 -0.25094 0.32315 C -0.25433 0.32523 -0.25784 0.32592 -0.26083 0.3287 C -0.265 0.33194 -0.2689 0.33449 -0.27242 0.33935 C -0.27411 0.34166 -0.27567 0.34467 -0.27736 0.34745 C -0.27867 0.3537 -0.28049 0.36389 -0.28231 0.36898 C -0.2853 0.37824 -0.28882 0.38657 -0.29376 0.39328 C -0.29533 0.39514 -0.29715 0.39653 -0.29884 0.39838 C -0.30092 0.40115 -0.30326 0.4037 -0.30535 0.40648 C -0.31146 0.41504 -0.3112 0.41967 -0.32019 0.42546 C -0.32305 0.42731 -0.32552 0.43032 -0.32839 0.43078 C -0.33828 0.4324 -0.34817 0.43078 -0.35793 0.43078 L -0.32682 0.42268 L -0.32682 0.42291 " pathEditMode="relative" rAng="0" ptsTypes="AAAAAAAAAAAAAAAAAAAAAAAAAAAAAAAAA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85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0.17361 L -0.00755 0.17385 C -0.01289 0.17408 -0.0181 0.175 -0.02305 0.1757 C -0.04089 0.17894 -0.00274 0.17408 -0.03997 0.1794 C -0.04453 0.1801 -0.04922 0.18033 -0.05365 0.18079 L -0.09219 0.18311 C -0.15547 0.18611 -0.10846 0.18426 -0.23307 0.18565 C -0.23945 0.18704 -0.23958 0.18704 -0.24688 0.1882 C -0.24974 0.18843 -0.25274 0.18912 -0.25586 0.18936 C -0.27227 0.18982 -0.28841 0.19005 -0.30495 0.19051 C -0.30807 0.19144 -0.31081 0.19236 -0.31432 0.19306 C -0.31706 0.19352 -0.32018 0.19375 -0.32318 0.19398 C -0.32539 0.19445 -0.32734 0.19514 -0.32943 0.19537 C -0.33346 0.19607 -0.33763 0.1963 -0.34167 0.19653 C -0.35443 0.2 -0.33412 0.19468 -0.35703 0.19908 C -0.36016 0.19977 -0.36302 0.20093 -0.36628 0.20139 L -0.37044 0.20301 L -0.37044 0.20324 " pathEditMode="relative" rAng="0" ptsTypes="AAAAAAAAAAAAAAAA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0.05388 L -0.09557 0.05388 C -0.09831 0.05434 -0.12565 0.06521 -0.13099 0.07006 C -0.13294 0.07191 -0.13268 0.07422 -0.13399 0.07584 C -0.13945 0.08139 -0.1457 0.08463 -0.15313 0.08902 C -0.15964 0.0992 -0.15912 0.10035 -0.17214 0.1096 C -0.17591 0.11237 -0.18112 0.11422 -0.18464 0.117 C -0.19909 0.1281 -0.18789 0.12417 -0.20404 0.13203 C -0.21276 0.13642 -0.22552 0.1392 -0.23229 0.14498 C -0.24271 0.15422 -0.23594 0.14914 -0.25443 0.15977 C -0.25651 0.16301 -0.25899 0.16625 -0.26068 0.16902 C -0.26341 0.17388 -0.26615 0.18012 -0.27044 0.18405 C -0.27344 0.18752 -0.27813 0.19076 -0.28294 0.1933 C -0.29518 0.2007 -0.29219 0.19769 -0.30508 0.2007 C -0.30938 0.20209 -0.31315 0.20324 -0.31758 0.20463 C -0.33008 0.21203 -0.32956 0.21203 -0.34623 0.21943 C -0.34883 0.22105 -0.35248 0.22197 -0.35573 0.22336 C -0.35781 0.22498 -0.36927 0.23376 -0.37149 0.23654 C -0.37279 0.23839 -0.37344 0.24 -0.37422 0.24209 C -0.37669 0.24509 -0.37852 0.24833 -0.38099 0.25133 C -0.3832 0.25411 -0.38516 0.25619 -0.38724 0.25873 C -0.39141 0.26428 -0.38998 0.26636 -0.39649 0.27191 C -0.40013 0.27469 -0.40521 0.277 -0.40964 0.27931 C -0.41563 0.28995 -0.41016 0.28347 -0.43164 0.29596 L -0.43164 0.29619 C -0.44388 0.30821 -0.43607 0.30359 -0.45378 0.31122 C -0.47175 0.33226 -0.44805 0.30752 -0.46953 0.32209 C -0.49245 0.33804 -0.46706 0.32694 -0.48828 0.33526 C -0.49271 0.33896 -0.49922 0.3422 -0.50117 0.34636 C -0.50222 0.34891 -0.50248 0.35168 -0.50417 0.35399 C -0.51094 0.36185 -0.51719 0.36648 -0.52969 0.37087 C -0.53242 0.3718 -0.53594 0.37203 -0.53919 0.37272 C -0.5444 0.37711 -0.54766 0.38081 -0.55508 0.38405 C -0.55912 0.38567 -0.56341 0.38636 -0.56758 0.38752 C -0.57084 0.38891 -0.57383 0.39029 -0.57709 0.39145 C -0.58412 0.39746 -0.58086 0.39746 -0.59284 0.39885 C -0.59909 0.39977 -0.61133 0.40093 -0.61133 0.40139 L -0.61133 0.40093 L -0.61133 0.40139 " pathEditMode="relative" rAng="0" ptsTypes="AAAAAAAAAAAAAAAAAAAAAAAAAAAAAAAAAAAAAAA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17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4.56647E-6 L -0.00026 0.00024 C -0.04869 0.01804 0.00677 -0.00185 -0.10364 0.01133 C -0.10872 0.0118 -0.11341 0.0155 -0.1181 0.01735 C -0.14375 0.02752 -0.12747 0.01873 -0.14661 0.0296 C -0.15091 0.03769 -0.15468 0.04833 -0.15911 0.05365 C -0.16901 0.06636 -0.18932 0.08394 -0.18932 0.0844 C -0.19583 0.09804 -0.20273 0.11029 -0.20898 0.12648 C -0.21692 0.14683 -0.21744 0.15122 -0.22864 0.16278 C -0.23203 0.16671 -0.23567 0.16671 -0.23932 0.16879 C -0.24479 0.17226 -0.25 0.17688 -0.25533 0.18105 C -0.27513 0.21457 -0.25026 0.17411 -0.26953 0.19908 C -0.272 0.20232 -0.27421 0.20879 -0.27669 0.21087 C -0.28203 0.21573 -0.31002 0.22266 -0.3125 0.22313 C -0.31419 0.22521 -0.31588 0.22844 -0.3177 0.22914 C -0.33789 0.23607 -0.34362 0.23492 -0.36015 0.23492 L -0.36015 0.23561 " pathEditMode="relative" rAng="0" ptsTypes="AAAAAAAAAAAAAAAAA"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11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73988E-6 L -8.33333E-7 0.00023 C -0.00742 -0.00047 -0.01458 -0.00093 -0.02187 -0.00139 C -0.025 -0.00185 -0.02799 -0.00278 -0.03099 -0.00347 C -0.03437 -0.00394 -0.03776 -0.00463 -0.04114 -0.00486 C -0.04687 -0.00579 -0.0526 -0.00602 -0.0582 -0.00671 C -0.10299 -0.01249 -0.03906 -0.00486 -0.07409 -0.00995 C -0.07943 -0.01064 -0.08476 -0.01157 -0.08997 -0.0118 L -0.17747 -0.01342 C -0.17904 -0.01434 -0.18034 -0.01619 -0.18203 -0.01688 C -0.18607 -0.01781 -0.19049 -0.01758 -0.19453 -0.01827 C -0.19792 -0.01896 -0.2013 -0.01966 -0.20469 -0.01989 C -0.2151 -0.02498 -0.1987 -0.01711 -0.2138 -0.02313 C -0.21614 -0.02428 -0.21836 -0.02613 -0.2207 -0.02659 C -0.22747 -0.02844 -0.23424 -0.02891 -0.24101 -0.03006 C -0.25325 -0.03422 -0.23906 -0.02844 -0.24909 -0.03492 C -0.25143 -0.03654 -0.25742 -0.03908 -0.26042 -0.04 C -0.26758 -0.04209 -0.2694 -0.04185 -0.2776 -0.04324 C -0.28646 -0.04509 -0.28685 -0.04579 -0.29687 -0.04648 C -0.3056 -0.04717 -0.31432 -0.04763 -0.32305 -0.04787 L -0.40013 -0.04648 C -0.40286 -0.04648 -0.40547 -0.04579 -0.4082 -0.04509 C -0.40924 -0.04463 -0.41042 -0.04347 -0.41159 -0.04324 C -0.41979 -0.04047 -0.42552 -0.04024 -0.43307 -0.03492 C -0.43633 -0.03261 -0.43906 -0.02914 -0.44219 -0.02659 C -0.44362 -0.02567 -0.44531 -0.02567 -0.44687 -0.02498 C -0.4487 -0.02405 -0.45052 -0.0222 -0.45247 -0.02174 C -0.45508 -0.02058 -0.45768 -0.02058 -0.46042 -0.01989 L -0.47851 -0.01688 C -0.48164 -0.01619 -0.48463 -0.01596 -0.48763 -0.0148 C -0.48958 -0.01434 -0.49154 -0.01342 -0.49336 -0.01342 C -0.50091 -0.01249 -0.50846 -0.01203 -0.51614 -0.0118 C -0.52851 -0.00555 -0.50976 -0.0155 -0.52292 -0.00671 C -0.52773 -0.00347 -0.5306 -0.00324 -0.53542 -0.00139 C -0.54193 0.01248 -0.53333 -0.00417 -0.54114 0.00508 C -0.54206 0.00624 -0.54219 0.00878 -0.54336 0.01017 C -0.54544 0.01179 -0.54792 0.01225 -0.55013 0.01317 C -0.55508 0.01572 -0.55247 0.01456 -0.5582 0.01641 L -0.56016 0.02173 L -0.56016 0.02219 L -0.56016 0.02173 " pathEditMode="relative" rAng="0" ptsTypes="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8" y="-1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51" grpId="0" animBg="1"/>
      <p:bldP spid="52" grpId="0" animBg="1"/>
      <p:bldP spid="53" grpId="0" animBg="1"/>
      <p:bldP spid="5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113" r="95238">
                        <a14:foregroundMark x1="4329" y1="32000" x2="47403" y2="28400"/>
                        <a14:foregroundMark x1="18398" y1="12200" x2="91991" y2="11600"/>
                        <a14:foregroundMark x1="27273" y1="35000" x2="26840" y2="46600"/>
                        <a14:foregroundMark x1="22294" y1="37200" x2="21212" y2="46400"/>
                        <a14:foregroundMark x1="40043" y1="30800" x2="57359" y2="31200"/>
                        <a14:foregroundMark x1="7359" y1="30800" x2="5411" y2="35200"/>
                        <a14:foregroundMark x1="6926" y1="30200" x2="4329" y2="30600"/>
                        <a14:foregroundMark x1="11688" y1="28200" x2="4978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28" y="-396876"/>
            <a:ext cx="7501760" cy="81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7964" y="1271227"/>
            <a:ext cx="33707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cuimhin libh cad is ainm don phróiseas ina mbriseann do cholainn anuas</a:t>
            </a:r>
            <a:r>
              <a:rPr lang="en-IE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ga-IE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bia a itheann tú?</a:t>
            </a:r>
            <a:endParaRPr lang="ga-IE" sz="28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3402" y="192922"/>
            <a:ext cx="6535119" cy="74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20094" y="3913915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Díleá</a:t>
            </a:r>
            <a:endParaRPr lang="ga-IE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65" y="982453"/>
            <a:ext cx="4270692" cy="5694257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02679" y="2078715"/>
            <a:ext cx="45766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6575" lvl="1" indent="-536575">
              <a:buFont typeface="+mj-lt"/>
              <a:buAutoNum type="arabicPeriod"/>
            </a:pPr>
            <a:r>
              <a:rPr lang="ga-IE" sz="2600" dirty="0" smtClean="0">
                <a:latin typeface="Tw Cen MT" panose="020B0602020104020603" pitchFamily="34" charset="0"/>
              </a:rPr>
              <a:t>An t-éasafagas</a:t>
            </a:r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3094855" y="1486367"/>
            <a:ext cx="684000" cy="360000"/>
          </a:xfrm>
          <a:prstGeom prst="righ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lt1"/>
                </a:solidFill>
                <a:latin typeface="Tw Cen MT" panose="020B0602020104020603" pitchFamily="34" charset="0"/>
              </a:rPr>
              <a:t>1</a:t>
            </a:r>
            <a:endParaRPr lang="ga-IE" sz="2000" dirty="0">
              <a:solidFill>
                <a:schemeClr val="lt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3509" y="164011"/>
            <a:ext cx="90963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Berlin Sans FB" panose="020E0602020502020306" pitchFamily="34" charset="0"/>
              </a:rPr>
              <a:t>An féidir leat codanna an chórais díleá a ainmniú?</a:t>
            </a:r>
            <a:endParaRPr lang="ga-IE" sz="3200" dirty="0">
              <a:latin typeface="Berlin Sans FB" panose="020E0602020502020306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02157" y="3583359"/>
            <a:ext cx="30467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6575" indent="-536575">
              <a:buFont typeface="+mj-lt"/>
              <a:buAutoNum type="arabicPeriod" startAt="4"/>
            </a:pPr>
            <a:r>
              <a:rPr lang="ga-IE" sz="2600" dirty="0" smtClean="0">
                <a:latin typeface="Tw Cen MT" panose="020B0602020104020603" pitchFamily="34" charset="0"/>
              </a:rPr>
              <a:t>An stéig bheag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02157" y="4075802"/>
            <a:ext cx="29368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>
              <a:buFont typeface="+mj-lt"/>
              <a:buAutoNum type="arabicPeriod" startAt="5"/>
            </a:pPr>
            <a:r>
              <a:rPr lang="ga-IE" sz="2600" dirty="0" smtClean="0">
                <a:latin typeface="Tw Cen MT" panose="020B0602020104020603" pitchFamily="34" charset="0"/>
              </a:rPr>
              <a:t>An reicteam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2679" y="3087074"/>
            <a:ext cx="35072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6575" indent="-536575">
              <a:buFont typeface="+mj-lt"/>
              <a:buAutoNum type="arabicPeriod" startAt="3"/>
            </a:pPr>
            <a:r>
              <a:rPr lang="ga-IE" sz="2600" dirty="0" smtClean="0">
                <a:latin typeface="Tw Cen MT" panose="020B0602020104020603" pitchFamily="34" charset="0"/>
              </a:rPr>
              <a:t>An stéig mhór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02679" y="2571158"/>
            <a:ext cx="45766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6575" indent="-536575">
              <a:buFont typeface="+mj-lt"/>
              <a:buAutoNum type="arabicPeriod" startAt="2"/>
            </a:pPr>
            <a:r>
              <a:rPr lang="ga-IE" sz="2600" dirty="0" smtClean="0">
                <a:latin typeface="Tw Cen MT" panose="020B0602020104020603" pitchFamily="34" charset="0"/>
              </a:rPr>
              <a:t>An goile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3" name="Left Arrow 22"/>
          <p:cNvSpPr>
            <a:spLocks noChangeArrowheads="1"/>
          </p:cNvSpPr>
          <p:nvPr/>
        </p:nvSpPr>
        <p:spPr bwMode="auto">
          <a:xfrm>
            <a:off x="4643616" y="2817380"/>
            <a:ext cx="684000" cy="360000"/>
          </a:xfrm>
          <a:prstGeom prst="lef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lt1"/>
                </a:solidFill>
                <a:latin typeface="Tw Cen MT" panose="020B0602020104020603" pitchFamily="34" charset="0"/>
              </a:rPr>
              <a:t>2</a:t>
            </a:r>
            <a:endParaRPr lang="ga-IE" sz="2000" dirty="0">
              <a:solidFill>
                <a:schemeClr val="lt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Left Arrow 24"/>
          <p:cNvSpPr>
            <a:spLocks noChangeArrowheads="1"/>
          </p:cNvSpPr>
          <p:nvPr/>
        </p:nvSpPr>
        <p:spPr bwMode="auto">
          <a:xfrm>
            <a:off x="4362535" y="4112375"/>
            <a:ext cx="684000" cy="360000"/>
          </a:xfrm>
          <a:prstGeom prst="lef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lt1"/>
                </a:solidFill>
                <a:latin typeface="Tw Cen MT" panose="020B0602020104020603" pitchFamily="34" charset="0"/>
              </a:rPr>
              <a:t>4</a:t>
            </a:r>
            <a:endParaRPr lang="ga-IE" sz="2000" dirty="0">
              <a:solidFill>
                <a:schemeClr val="lt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 rot="21404908">
            <a:off x="2304946" y="3337016"/>
            <a:ext cx="684000" cy="360000"/>
          </a:xfrm>
          <a:prstGeom prst="righ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lt1"/>
                </a:solidFill>
                <a:latin typeface="Tw Cen MT" panose="020B0602020104020603" pitchFamily="34" charset="0"/>
              </a:rPr>
              <a:t>3</a:t>
            </a:r>
            <a:endParaRPr lang="ga-IE" sz="2000" dirty="0">
              <a:solidFill>
                <a:schemeClr val="lt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Left Arrow 27"/>
          <p:cNvSpPr>
            <a:spLocks noChangeArrowheads="1"/>
          </p:cNvSpPr>
          <p:nvPr/>
        </p:nvSpPr>
        <p:spPr bwMode="auto">
          <a:xfrm>
            <a:off x="3959157" y="5485006"/>
            <a:ext cx="684000" cy="360000"/>
          </a:xfrm>
          <a:prstGeom prst="lef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lt1"/>
                </a:solidFill>
                <a:latin typeface="Tw Cen MT" panose="020B0602020104020603" pitchFamily="34" charset="0"/>
              </a:rPr>
              <a:t>5</a:t>
            </a:r>
            <a:endParaRPr lang="ga-IE" sz="2000" dirty="0">
              <a:solidFill>
                <a:schemeClr val="lt1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Right Arrow 28"/>
          <p:cNvSpPr>
            <a:spLocks noChangeArrowheads="1"/>
          </p:cNvSpPr>
          <p:nvPr/>
        </p:nvSpPr>
        <p:spPr bwMode="auto">
          <a:xfrm rot="21404908">
            <a:off x="3104515" y="5940000"/>
            <a:ext cx="684000" cy="360000"/>
          </a:xfrm>
          <a:prstGeom prst="righ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lt1"/>
                </a:solidFill>
                <a:latin typeface="Tw Cen MT" panose="020B0602020104020603" pitchFamily="34" charset="0"/>
              </a:rPr>
              <a:t>6</a:t>
            </a:r>
            <a:endParaRPr lang="ga-IE" sz="2000" dirty="0">
              <a:solidFill>
                <a:schemeClr val="lt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02156" y="4568245"/>
            <a:ext cx="29368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>
              <a:buFont typeface="+mj-lt"/>
              <a:buAutoNum type="arabicPeriod" startAt="6"/>
            </a:pPr>
            <a:r>
              <a:rPr lang="ga-IE" sz="2600" dirty="0" smtClean="0">
                <a:latin typeface="Tw Cen MT" panose="020B0602020104020603" pitchFamily="34" charset="0"/>
              </a:rPr>
              <a:t>An t</a:t>
            </a:r>
            <a:r>
              <a:rPr lang="en-IE" sz="2600" dirty="0" smtClean="0">
                <a:latin typeface="Tw Cen MT" panose="020B0602020104020603" pitchFamily="34" charset="0"/>
              </a:rPr>
              <a:t>-</a:t>
            </a:r>
            <a:r>
              <a:rPr lang="ga-IE" sz="2600" dirty="0" smtClean="0">
                <a:latin typeface="Tw Cen MT" panose="020B0602020104020603" pitchFamily="34" charset="0"/>
              </a:rPr>
              <a:t>anas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18" grpId="0"/>
      <p:bldP spid="11" grpId="0"/>
      <p:bldP spid="16" grpId="0"/>
      <p:bldP spid="17" grpId="0"/>
      <p:bldP spid="19" grpId="0"/>
      <p:bldP spid="23" grpId="0" animBg="1"/>
      <p:bldP spid="25" grpId="0" animBg="1"/>
      <p:bldP spid="26" grpId="0" animBg="1"/>
      <p:bldP spid="28" grpId="0" animBg="1"/>
      <p:bldP spid="29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14207" y="3106821"/>
            <a:ext cx="630902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u="sng" dirty="0" smtClean="0">
                <a:latin typeface="Tw Cen MT" panose="020B0602020104020603" pitchFamily="34" charset="0"/>
              </a:rPr>
              <a:t>Fearas</a:t>
            </a:r>
            <a:endParaRPr lang="ga-IE" altLang="en-US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Char char="•"/>
            </a:pPr>
            <a:r>
              <a:rPr lang="ga-IE" dirty="0" smtClean="0">
                <a:latin typeface="Tw Cen MT" panose="020B0602020104020603" pitchFamily="34" charset="0"/>
              </a:rPr>
              <a:t>Tuaslagán iaidín agus braonbhuidéal </a:t>
            </a:r>
            <a:r>
              <a:rPr lang="en-GB" dirty="0" smtClean="0">
                <a:latin typeface="Tw Cen MT" panose="020B0602020104020603" pitchFamily="34" charset="0"/>
              </a:rPr>
              <a:t/>
            </a:r>
            <a:br>
              <a:rPr lang="en-GB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(ar fáil ón bpoitigéir)  </a:t>
            </a:r>
          </a:p>
          <a:p>
            <a:pPr eaLnBrk="1" hangingPunct="1">
              <a:buFontTx/>
              <a:buChar char="•"/>
            </a:pPr>
            <a:r>
              <a:rPr lang="ga-IE" dirty="0" smtClean="0">
                <a:latin typeface="Tw Cen MT" panose="020B0602020104020603" pitchFamily="34" charset="0"/>
              </a:rPr>
              <a:t>Crúiscín tomhais </a:t>
            </a:r>
          </a:p>
          <a:p>
            <a:pPr eaLnBrk="1" hangingPunct="1">
              <a:buFontTx/>
              <a:buChar char="•"/>
            </a:pPr>
            <a:r>
              <a:rPr lang="ga-IE" altLang="en-US" dirty="0" smtClean="0">
                <a:latin typeface="Tw Cen MT" panose="020B0602020104020603" pitchFamily="34" charset="0"/>
              </a:rPr>
              <a:t>Tonnadóir</a:t>
            </a:r>
          </a:p>
          <a:p>
            <a:pPr eaLnBrk="1" hangingPunct="1">
              <a:buFontTx/>
              <a:buChar char="•"/>
            </a:pPr>
            <a:r>
              <a:rPr lang="ga-IE" altLang="en-US" dirty="0" smtClean="0">
                <a:latin typeface="Tw Cen MT" panose="020B0602020104020603" pitchFamily="34" charset="0"/>
              </a:rPr>
              <a:t>Uisce</a:t>
            </a:r>
          </a:p>
          <a:p>
            <a:pPr eaLnBrk="1" hangingPunct="1">
              <a:buFontTx/>
              <a:buChar char="•"/>
            </a:pPr>
            <a:r>
              <a:rPr lang="ga-IE" dirty="0" smtClean="0">
                <a:latin typeface="Tw Cen MT" panose="020B0602020104020603" pitchFamily="34" charset="0"/>
              </a:rPr>
              <a:t>Samplaí don tástáil, </a:t>
            </a:r>
            <a:r>
              <a:rPr lang="ga-IE" dirty="0" err="1" smtClean="0">
                <a:latin typeface="Tw Cen MT" panose="020B0602020104020603" pitchFamily="34" charset="0"/>
              </a:rPr>
              <a:t>e.g</a:t>
            </a:r>
            <a:r>
              <a:rPr lang="ga-IE" dirty="0" smtClean="0">
                <a:latin typeface="Tw Cen MT" panose="020B0602020104020603" pitchFamily="34" charset="0"/>
              </a:rPr>
              <a:t>. páipéar, cairtchlár, plaisteach, arán, práta, úll, rís, </a:t>
            </a:r>
            <a:r>
              <a:rPr lang="en-IE" dirty="0" smtClean="0">
                <a:latin typeface="Tw Cen MT" panose="020B0602020104020603" pitchFamily="34" charset="0"/>
              </a:rPr>
              <a:t>pasta</a:t>
            </a:r>
            <a:r>
              <a:rPr lang="ga-IE" dirty="0" smtClean="0">
                <a:latin typeface="Tw Cen MT" panose="020B0602020104020603" pitchFamily="34" charset="0"/>
              </a:rPr>
              <a:t>, plúr</a:t>
            </a:r>
          </a:p>
          <a:p>
            <a:pPr eaLnBrk="1" hangingPunct="1">
              <a:buFontTx/>
              <a:buChar char="•"/>
            </a:pPr>
            <a:r>
              <a:rPr lang="ga-IE" altLang="en-US" dirty="0" smtClean="0">
                <a:latin typeface="Tw Cen MT" panose="020B0602020104020603" pitchFamily="34" charset="0"/>
              </a:rPr>
              <a:t>Páipéar nuachta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5910" y="301625"/>
            <a:ext cx="8491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Berlin Sans FB" panose="020E0602020502020306" pitchFamily="34" charset="0"/>
              </a:rPr>
              <a:t>Turgnamh:</a:t>
            </a:r>
            <a:r>
              <a:rPr lang="ga-IE" altLang="en-US" sz="3200" b="1" dirty="0" smtClean="0">
                <a:latin typeface="Berlin Sans FB" panose="020E0602020502020306" pitchFamily="34" charset="0"/>
              </a:rPr>
              <a:t> </a:t>
            </a:r>
            <a:r>
              <a:rPr lang="ga-IE" altLang="en-US" sz="3200" dirty="0" smtClean="0">
                <a:latin typeface="Berlin Sans FB" panose="020E0602020502020306" pitchFamily="34" charset="0"/>
              </a:rPr>
              <a:t>Ábhair a bhfuil stáirse iontu a aimsiú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3455" y1="69625" x2="80834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806" y="468502"/>
            <a:ext cx="3183768" cy="31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0" b="94071" l="9972" r="89888">
                        <a14:foregroundMark x1="67978" y1="13834" x2="66011" y2="3557"/>
                        <a14:foregroundMark x1="65028" y1="72727" x2="65590" y2="94071"/>
                        <a14:foregroundMark x1="26264" y1="47826" x2="28792" y2="75692"/>
                        <a14:foregroundMark x1="23315" y1="62451" x2="19382" y2="5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507" y="728206"/>
            <a:ext cx="2954627" cy="19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5200" y1="16800" x2="74800" y2="2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5249" y="-144491"/>
            <a:ext cx="2428837" cy="24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3722" y="1827566"/>
            <a:ext cx="1810062" cy="19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7" b="99690" l="771" r="99743">
                        <a14:foregroundMark x1="12982" y1="45088" x2="76864" y2="56050"/>
                        <a14:foregroundMark x1="41774" y1="92451" x2="43959" y2="310"/>
                        <a14:foregroundMark x1="39460" y1="95140" x2="40874" y2="99690"/>
                        <a14:foregroundMark x1="41260" y1="95863" x2="19666" y2="97725"/>
                        <a14:foregroundMark x1="47558" y1="89452" x2="48458" y2="99690"/>
                        <a14:foregroundMark x1="49871" y1="97001" x2="70566" y2="96691"/>
                        <a14:foregroundMark x1="51157" y1="89866" x2="67352" y2="22544"/>
                        <a14:foregroundMark x1="55656" y1="66908" x2="84447" y2="69597"/>
                        <a14:foregroundMark x1="74165" y1="69907" x2="99743" y2="62358"/>
                        <a14:foregroundMark x1="85861" y1="64633" x2="93445" y2="52637"/>
                        <a14:foregroundMark x1="86761" y1="63909" x2="96658" y2="58635"/>
                        <a14:foregroundMark x1="12082" y1="68769" x2="771" y2="86453"/>
                        <a14:foregroundMark x1="44859" y1="41365" x2="63753" y2="42503"/>
                        <a14:foregroundMark x1="43959" y1="41365" x2="60154" y2="29266"/>
                        <a14:foregroundMark x1="55656" y1="21406" x2="22365" y2="24716"/>
                        <a14:foregroundMark x1="41774" y1="23992" x2="15681" y2="63185"/>
                        <a14:foregroundMark x1="21979" y1="38676" x2="37275" y2="89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603" y="1134913"/>
            <a:ext cx="3226928" cy="38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3318842" y="2200536"/>
            <a:ext cx="3407779" cy="1196780"/>
          </a:xfrm>
          <a:prstGeom prst="wedgeEllipseCallout">
            <a:avLst>
              <a:gd name="adj1" fmla="val -64777"/>
              <a:gd name="adj2" fmla="val 457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ga-IE" altLang="en-US" sz="2400" dirty="0" smtClean="0">
                <a:latin typeface="Tw Cen MT" panose="020B0602020104020603" pitchFamily="34" charset="0"/>
              </a:rPr>
              <a:t>Is carbaihiodráit é an stáirse.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979" y="5378192"/>
            <a:ext cx="5948228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Tá cur síos ar an turgnamh ar fáil ag: </a:t>
            </a:r>
            <a:r>
              <a:rPr lang="ga-IE" sz="2400" dirty="0" smtClean="0">
                <a:latin typeface="Tw Cen MT" panose="020B0602020104020603" pitchFamily="34" charset="0"/>
                <a:hlinkClick r:id="rId13"/>
              </a:rPr>
              <a:t>http://www.primaryscience.ie/media/flash/act2/act2_launch.htm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13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1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2230" y="993524"/>
            <a:ext cx="3743847" cy="210591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3" b="95085" l="4179" r="95533">
                        <a14:foregroundMark x1="32421" y1="49322" x2="4179" y2="53220"/>
                        <a14:foregroundMark x1="66138" y1="53220" x2="95821" y2="49322"/>
                        <a14:foregroundMark x1="48991" y1="61356" x2="45965" y2="95085"/>
                        <a14:foregroundMark x1="56052" y1="70000" x2="68156" y2="90169"/>
                        <a14:foregroundMark x1="43516" y1="74407" x2="25937" y2="84407"/>
                        <a14:foregroundMark x1="38473" y1="16780" x2="37032" y2="5593"/>
                        <a14:foregroundMark x1="35447" y1="10000" x2="32997" y2="16271"/>
                        <a14:foregroundMark x1="59078" y1="14407" x2="53026" y2="5593"/>
                        <a14:foregroundMark x1="60663" y1="10000" x2="55620" y2="1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592" y="4544838"/>
            <a:ext cx="2882442" cy="23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9959" y="1019045"/>
            <a:ext cx="677731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u="sng" dirty="0" smtClean="0">
                <a:latin typeface="Tw Cen MT" panose="020B0602020104020603" pitchFamily="34" charset="0"/>
              </a:rPr>
              <a:t>Modh</a:t>
            </a:r>
            <a:r>
              <a:rPr lang="en-IE" altLang="en-US" u="sng" dirty="0" smtClean="0">
                <a:latin typeface="Tw Cen MT" panose="020B0602020104020603" pitchFamily="34" charset="0"/>
              </a:rPr>
              <a:t> </a:t>
            </a:r>
            <a:endParaRPr lang="ga-IE" altLang="en-US" u="sng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ga-IE" dirty="0" smtClean="0">
                <a:latin typeface="Tw Cen MT" panose="020B0602020104020603" pitchFamily="34" charset="0"/>
              </a:rPr>
              <a:t>Caolaigh an tuaslagán iaidín le huisce (timpeall </a:t>
            </a:r>
            <a:r>
              <a:rPr lang="en-IE" dirty="0" smtClean="0">
                <a:latin typeface="Tw Cen MT" panose="020B0602020104020603" pitchFamily="34" charset="0"/>
              </a:rPr>
              <a:t/>
            </a:r>
            <a:br>
              <a:rPr lang="en-IE" dirty="0" smtClean="0">
                <a:latin typeface="Tw Cen MT" panose="020B0602020104020603" pitchFamily="34" charset="0"/>
              </a:rPr>
            </a:br>
            <a:r>
              <a:rPr lang="ga-IE" dirty="0">
                <a:latin typeface="Tw Cen MT" panose="020B0602020104020603" pitchFamily="34" charset="0"/>
              </a:rPr>
              <a:t>1 :</a:t>
            </a:r>
            <a:r>
              <a:rPr lang="en-IE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10, iaidín : uisce) </a:t>
            </a:r>
            <a:endParaRPr lang="ga-IE" altLang="en-US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ga-IE" dirty="0" smtClean="0">
                <a:latin typeface="Tw Cen MT" panose="020B0602020104020603" pitchFamily="34" charset="0"/>
              </a:rPr>
              <a:t>Clúdaigh </a:t>
            </a:r>
            <a:r>
              <a:rPr lang="en-IE" dirty="0" smtClean="0">
                <a:latin typeface="Tw Cen MT" panose="020B0602020104020603" pitchFamily="34" charset="0"/>
              </a:rPr>
              <a:t>an </a:t>
            </a:r>
            <a:r>
              <a:rPr lang="ga-IE" dirty="0" smtClean="0">
                <a:latin typeface="Tw Cen MT" panose="020B0602020104020603" pitchFamily="34" charset="0"/>
              </a:rPr>
              <a:t>bord</a:t>
            </a:r>
            <a:r>
              <a:rPr lang="en-IE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leis an bpáipéar nuachta.</a:t>
            </a:r>
            <a:endParaRPr lang="ga-IE" altLang="en-US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ga-IE" dirty="0" smtClean="0">
                <a:latin typeface="Tw Cen MT" panose="020B0602020104020603" pitchFamily="34" charset="0"/>
              </a:rPr>
              <a:t>Cuir cúpla braon den tuaslagán iaidín </a:t>
            </a:r>
            <a:r>
              <a:rPr lang="ga-IE" dirty="0" smtClean="0">
                <a:latin typeface="Tw Cen MT" panose="020B0602020104020603" pitchFamily="34" charset="0"/>
              </a:rPr>
              <a:t>ar</a:t>
            </a:r>
            <a:r>
              <a:rPr lang="en-IE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gach ceann de na samplaí atá roghnaithe agat.</a:t>
            </a:r>
          </a:p>
          <a:p>
            <a:pPr eaLnBrk="1" hangingPunct="1">
              <a:buFontTx/>
              <a:buAutoNum type="arabicPeriod"/>
            </a:pPr>
            <a:r>
              <a:rPr lang="ga-IE" dirty="0" smtClean="0">
                <a:latin typeface="Tw Cen MT" panose="020B0602020104020603" pitchFamily="34" charset="0"/>
              </a:rPr>
              <a:t>Breathnaigh an dtagann aon athrú ar dhath an iaidín.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5" b="99730" l="337" r="99495">
                        <a14:foregroundMark x1="20539" y1="63342" x2="505" y2="86253"/>
                        <a14:foregroundMark x1="17172" y1="67520" x2="84512" y2="68868"/>
                        <a14:foregroundMark x1="80303" y1="70755" x2="93098" y2="52695"/>
                        <a14:foregroundMark x1="81145" y1="70081" x2="99663" y2="61995"/>
                        <a14:foregroundMark x1="86364" y1="65633" x2="96128" y2="57278"/>
                        <a14:foregroundMark x1="70034" y1="69811" x2="44949" y2="135"/>
                        <a14:foregroundMark x1="21549" y1="25741" x2="69192" y2="27628"/>
                        <a14:foregroundMark x1="33502" y1="19272" x2="13805" y2="57143"/>
                        <a14:foregroundMark x1="29461" y1="34097" x2="59259" y2="67520"/>
                        <a14:foregroundMark x1="47643" y1="53639" x2="59596" y2="35040"/>
                        <a14:foregroundMark x1="26936" y1="64016" x2="42593" y2="90162"/>
                        <a14:foregroundMark x1="47643" y1="68733" x2="46801" y2="89353"/>
                        <a14:foregroundMark x1="70875" y1="68464" x2="42929" y2="84367"/>
                        <a14:foregroundMark x1="41919" y1="89353" x2="42088" y2="99730"/>
                        <a14:foregroundMark x1="48990" y1="88140" x2="50168" y2="98787"/>
                        <a14:backgroundMark x1="12290" y1="72776" x2="12290" y2="72776"/>
                        <a14:backgroundMark x1="45791" y1="94340" x2="45791" y2="94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7151" y="2263592"/>
            <a:ext cx="2443451" cy="29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589486" y="3178630"/>
            <a:ext cx="3767802" cy="1690786"/>
          </a:xfrm>
          <a:prstGeom prst="wedgeEllipseCallout">
            <a:avLst>
              <a:gd name="adj1" fmla="val 64901"/>
              <a:gd name="adj2" fmla="val 32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ga-IE" sz="2000" dirty="0" smtClean="0">
                <a:latin typeface="Tw Cen MT" panose="020B0602020104020603" pitchFamily="34" charset="0"/>
              </a:rPr>
              <a:t>Tagann dath dúghorm ar iaidín nuair </a:t>
            </a:r>
            <a:r>
              <a:rPr lang="en-IE" sz="2000" dirty="0" smtClean="0">
                <a:latin typeface="Tw Cen MT" panose="020B0602020104020603" pitchFamily="34" charset="0"/>
              </a:rPr>
              <a:t/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theagmhaíonn sé </a:t>
            </a:r>
            <a:r>
              <a:rPr lang="en-IE" sz="2000" dirty="0" smtClean="0">
                <a:latin typeface="Tw Cen MT" panose="020B0602020104020603" pitchFamily="34" charset="0"/>
              </a:rPr>
              <a:t/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le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stáirse.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0105" y="4387493"/>
            <a:ext cx="2272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Cláraigh na torthaí ar leathanach </a:t>
            </a:r>
            <a:r>
              <a:rPr lang="en-IE" sz="2000" dirty="0" smtClean="0">
                <a:latin typeface="Tw Cen MT" panose="020B0602020104020603" pitchFamily="34" charset="0"/>
              </a:rPr>
              <a:t>29</a:t>
            </a:r>
            <a:r>
              <a:rPr lang="ga-IE" sz="2000" dirty="0" smtClean="0">
                <a:latin typeface="Tw Cen MT" panose="020B0602020104020603" pitchFamily="34" charset="0"/>
              </a:rPr>
              <a:t> den leabhar oibre. 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5" b="92683" l="2686" r="94421">
                        <a14:foregroundMark x1="61777" y1="18496" x2="55992" y2="5081"/>
                        <a14:foregroundMark x1="30785" y1="68089" x2="2686" y2="56301"/>
                        <a14:foregroundMark x1="25000" y1="75610" x2="16322" y2="92683"/>
                        <a14:foregroundMark x1="82851" y1="66667" x2="94421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75" y="3890543"/>
            <a:ext cx="2010604" cy="19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17756" y="5184050"/>
            <a:ext cx="30889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Bí ar d’aire!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Fágann iaidín smál.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Ná cuir iaidín i do bhéal.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Nigh </a:t>
            </a:r>
            <a:r>
              <a:rPr lang="en-IE" sz="2000" dirty="0" smtClean="0">
                <a:latin typeface="Tw Cen MT" panose="020B0602020104020603" pitchFamily="34" charset="0"/>
              </a:rPr>
              <a:t>do </a:t>
            </a:r>
            <a:r>
              <a:rPr lang="ga-IE" sz="2000" dirty="0" smtClean="0">
                <a:latin typeface="Tw Cen MT" panose="020B0602020104020603" pitchFamily="34" charset="0"/>
              </a:rPr>
              <a:t>lámha i ndiaidh na gníomhaíochta. 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89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5699126" y="1241458"/>
            <a:ext cx="1768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438400" y="1565275"/>
            <a:ext cx="708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1748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90015"/>
              </p:ext>
            </p:extLst>
          </p:nvPr>
        </p:nvGraphicFramePr>
        <p:xfrm>
          <a:off x="899885" y="845377"/>
          <a:ext cx="10276115" cy="5734206"/>
        </p:xfrm>
        <a:graphic>
          <a:graphicData uri="http://schemas.openxmlformats.org/drawingml/2006/table">
            <a:tbl>
              <a:tblPr/>
              <a:tblGrid>
                <a:gridCol w="6720115"/>
                <a:gridCol w="1493224"/>
                <a:gridCol w="2062776"/>
              </a:tblGrid>
              <a:tr h="537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Bristear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 anuas</a:t>
                      </a:r>
                      <a:r>
                        <a:rPr lang="en-IE" sz="24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an bia a itheann tú sa chóras díleá. </a:t>
                      </a: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b="0" noProof="0" dirty="0" smtClean="0">
                          <a:latin typeface="Tw Cen MT" panose="020B0602020104020603" pitchFamily="34" charset="0"/>
                        </a:rPr>
                        <a:t>Tugann bia fuinneamh dúinn. </a:t>
                      </a: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Ba cheart mórán den bhia ag barr phirimid</a:t>
                      </a:r>
                      <a:r>
                        <a:rPr lang="ga-IE" altLang="en-US" sz="2400" baseline="0" noProof="0" dirty="0" smtClean="0">
                          <a:latin typeface="Tw Cen MT" panose="020B0602020104020603" pitchFamily="34" charset="0"/>
                        </a:rPr>
                        <a:t> an bhia</a:t>
                      </a: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/>
                      </a:r>
                      <a:b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a ithe agus beagán den</a:t>
                      </a:r>
                      <a:r>
                        <a:rPr lang="ga-IE" altLang="en-US" sz="2400" baseline="0" noProof="0" dirty="0" smtClean="0">
                          <a:latin typeface="Tw Cen MT" panose="020B0602020104020603" pitchFamily="34" charset="0"/>
                        </a:rPr>
                        <a:t> bhia </a:t>
                      </a: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ag an mbun.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Is as bainne a dhéantar 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táirgí déiríochta.  </a:t>
                      </a:r>
                      <a:endParaRPr lang="ga-IE" sz="2400" noProof="0" dirty="0" smtClean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Vitimín is ea cailciam. 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Tugann carbaihiodráití fuinneamh dúinn. 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Cabhraíonn an phróitéin le fás</a:t>
                      </a:r>
                      <a:r>
                        <a:rPr lang="en-IE" altLang="en-US" sz="240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agus le feidhmiú </a:t>
                      </a:r>
                      <a:r>
                        <a:rPr lang="en-IE" altLang="en-US" sz="2400" noProof="0" dirty="0" smtClean="0">
                          <a:latin typeface="Tw Cen MT" panose="020B0602020104020603" pitchFamily="34" charset="0"/>
                        </a:rPr>
                        <a:t/>
                      </a:r>
                      <a:br>
                        <a:rPr lang="en-IE" altLang="en-US" sz="24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an choirp.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Is mianraí iad cailciam agus iarann.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6000" y="147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6000" y="27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6000" y="205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6000" y="406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6000" y="345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6000" y="536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6000" y="464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6000" y="608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3" name="Title 13"/>
          <p:cNvSpPr>
            <a:spLocks/>
          </p:cNvSpPr>
          <p:nvPr/>
        </p:nvSpPr>
        <p:spPr bwMode="auto">
          <a:xfrm>
            <a:off x="3216276" y="188914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32250610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8000" y="2551115"/>
            <a:ext cx="113254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Tuilleadh eolais le fáil ar an suíomh seo:</a:t>
            </a:r>
          </a:p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  <a:hlinkClick r:id="rId2"/>
              </a:rPr>
              <a:t>http://learning.gaa.ie/sites/default/files/7%20pupil%20SPHE_0.pdf</a:t>
            </a:r>
            <a:r>
              <a:rPr lang="ga-IE" altLang="en-US" sz="3200" dirty="0" smtClean="0">
                <a:latin typeface="Tw Cen MT" panose="020B0602020104020603" pitchFamily="34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908831"/>
            <a:ext cx="11451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altLang="en-US" sz="3200" dirty="0" smtClean="0">
                <a:latin typeface="Tw Cen MT" panose="020B0602020104020603" pitchFamily="34" charset="0"/>
              </a:rPr>
              <a:t>Cliceáil ar</a:t>
            </a:r>
            <a:r>
              <a:rPr lang="en-IE" altLang="en-US" sz="3200" dirty="0" smtClean="0">
                <a:latin typeface="Tw Cen MT" panose="020B0602020104020603" pitchFamily="34" charset="0"/>
              </a:rPr>
              <a:t> </a:t>
            </a:r>
            <a:r>
              <a:rPr lang="ga-IE" altLang="en-US" sz="3200" dirty="0" smtClean="0">
                <a:latin typeface="Tw Cen MT" panose="020B0602020104020603" pitchFamily="34" charset="0"/>
              </a:rPr>
              <a:t>an nasc seo thíos chun cluiche faoi phirimid an bhia a imirt:</a:t>
            </a:r>
            <a:endParaRPr lang="ga-IE" sz="2000" dirty="0" smtClean="0">
              <a:latin typeface="Tw Cen MT" panose="020B0602020104020603" pitchFamily="34" charset="0"/>
            </a:endParaRPr>
          </a:p>
          <a:p>
            <a:r>
              <a:rPr lang="ga-IE" sz="3200" dirty="0" smtClean="0">
                <a:latin typeface="Tw Cen MT" panose="020B0602020104020603" pitchFamily="34" charset="0"/>
                <a:hlinkClick r:id="rId3"/>
              </a:rPr>
              <a:t>http://www.somethingfishy.ie/childirish/ceacht7/ceachtgindex1.htm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8000" y="4432572"/>
            <a:ext cx="113885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Tuilleadh eolais don mhúinteoir le fáil ar an suíomh seo:</a:t>
            </a:r>
          </a:p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  <a:hlinkClick r:id="rId4"/>
              </a:rPr>
              <a:t>http://agriaware.ie/uploads/files/pdfs/digin/diginroinn3.pdf</a:t>
            </a:r>
            <a:endParaRPr lang="ga-IE" altLang="en-US" sz="32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2" grpId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1068092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0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IE" sz="2000" baseline="0" dirty="0" smtClean="0">
                <a:latin typeface="Tw Cen MT" panose="020B0602020104020603" pitchFamily="34" charset="0"/>
                <a:cs typeface="Times New Roman" pitchFamily="18" charset="0"/>
              </a:rPr>
              <a:t>Christine Warner</a:t>
            </a:r>
          </a:p>
          <a:p>
            <a:r>
              <a:rPr lang="en-IE" sz="2000" dirty="0" smtClean="0">
                <a:latin typeface="Tw Cen MT" panose="020B0602020104020603" pitchFamily="34" charset="0"/>
                <a:cs typeface="Times New Roman" pitchFamily="18" charset="0"/>
              </a:rPr>
              <a:t>Conor Fagan</a:t>
            </a:r>
            <a:endParaRPr lang="ga-IE" sz="2000" baseline="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GB" sz="2000" baseline="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GB" sz="2000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teagmháil</a:t>
            </a: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19561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056" y="27439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2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0828" y="0"/>
            <a:ext cx="12338910" cy="69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3752" y="1002514"/>
            <a:ext cx="43808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Tugann bia fuinneamh dúinn. 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98813" y="864014"/>
            <a:ext cx="44335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Teastaíonn cineálacha éagsúla bia ó do cholainn chun go mbeidh tú sláintiúil. 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37" y="362985"/>
            <a:ext cx="6256446" cy="5347532"/>
          </a:xfrm>
          <a:prstGeom prst="rect">
            <a:avLst/>
          </a:prstGeom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24257" y="101375"/>
            <a:ext cx="11209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ga-IE" altLang="en-US" sz="2800" dirty="0" smtClean="0">
                <a:latin typeface="Tw Cen MT" panose="020B0602020104020603" pitchFamily="34" charset="0"/>
              </a:rPr>
              <a:t>Seo </a:t>
            </a:r>
            <a:r>
              <a:rPr lang="ga-IE" altLang="en-US" sz="2800" b="1" dirty="0" smtClean="0">
                <a:latin typeface="Tw Cen MT" panose="020B0602020104020603" pitchFamily="34" charset="0"/>
              </a:rPr>
              <a:t>Pirimid an Bhia</a:t>
            </a:r>
            <a:r>
              <a:rPr lang="ga-IE" altLang="en-US" sz="2800" dirty="0" smtClean="0">
                <a:latin typeface="Tw Cen MT" panose="020B0602020104020603" pitchFamily="34" charset="0"/>
              </a:rPr>
              <a:t>. Is léiriú í ar na cineálacha bia ba cheart dúinn a ithe.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1262" y="5900722"/>
            <a:ext cx="98198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Ba cheart mórán den bhia ag bun na pirimide a ithe agus beagán den bhia ag an mbarr.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775547" y="1090806"/>
            <a:ext cx="9064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79479" y="757397"/>
            <a:ext cx="4199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dirty="0" smtClean="0">
                <a:latin typeface="Tw Cen MT" panose="020B0602020104020603" pitchFamily="34" charset="0"/>
              </a:rPr>
              <a:t>Bia a bhfuil cuid mhór saille, salainn agus siúcra ann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466112" y="3505670"/>
            <a:ext cx="906463" cy="19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32590" y="3371434"/>
            <a:ext cx="3577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dirty="0" smtClean="0">
                <a:latin typeface="Tw Cen MT" panose="020B0602020104020603" pitchFamily="34" charset="0"/>
              </a:rPr>
              <a:t>Bainne, iógart agus cáis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526055" y="5022857"/>
            <a:ext cx="9064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493565" y="4899973"/>
            <a:ext cx="4097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dirty="0" smtClean="0">
                <a:latin typeface="Tw Cen MT" panose="020B0602020104020603" pitchFamily="34" charset="0"/>
              </a:rPr>
              <a:t>Glasraí, sailéid agus torthaí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020377" y="4256896"/>
            <a:ext cx="9064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94628" y="3949347"/>
            <a:ext cx="57176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dirty="0" smtClean="0">
                <a:latin typeface="Tw Cen MT" panose="020B0602020104020603" pitchFamily="34" charset="0"/>
              </a:rPr>
              <a:t>Gránaigh agus arán slánghráin, pasta, prátaí agus rís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66175" y="2686998"/>
            <a:ext cx="906463" cy="19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90099" y="2552762"/>
            <a:ext cx="6568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dirty="0" smtClean="0">
                <a:latin typeface="Tw Cen MT" panose="020B0602020104020603" pitchFamily="34" charset="0"/>
              </a:rPr>
              <a:t>Feoil, éineoil, iasc, uibheacha, pónairí, cnónna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369153" y="1910257"/>
            <a:ext cx="9064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211579" y="1787374"/>
            <a:ext cx="3773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dirty="0" smtClean="0">
                <a:latin typeface="Tw Cen MT" panose="020B0602020104020603" pitchFamily="34" charset="0"/>
              </a:rPr>
              <a:t>Olaí, saillte agus leatháin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  <p:bldP spid="6147" grpId="0"/>
      <p:bldP spid="15" grpId="0" animBg="1"/>
      <p:bldP spid="11" grpId="0"/>
      <p:bldP spid="16" grpId="0" animBg="1"/>
      <p:bldP spid="12" grpId="0"/>
      <p:bldP spid="17" grpId="0" animBg="1"/>
      <p:bldP spid="13" grpId="0"/>
      <p:bldP spid="18" grpId="0" animBg="1"/>
      <p:bldP spid="14" grpId="0"/>
      <p:bldP spid="20" grpId="0" animBg="1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54" y="-275771"/>
            <a:ext cx="5132363" cy="438675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877" y="3689165"/>
            <a:ext cx="4279832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986" y="431802"/>
            <a:ext cx="4279832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021224" y="4212233"/>
            <a:ext cx="71707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Tá glasraí, sailéid agus torthaí ag bun na pirimide. Tá </a:t>
            </a:r>
            <a:r>
              <a:rPr lang="ga-IE" altLang="en-US" sz="28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vitimíní</a:t>
            </a:r>
            <a:r>
              <a:rPr lang="ga-IE" altLang="en-US" sz="2800" dirty="0" smtClean="0">
                <a:latin typeface="Tw Cen MT" panose="020B0602020104020603" pitchFamily="34" charset="0"/>
              </a:rPr>
              <a:t> sna glasraí, sna sailéid agus sna torthaí. Coinníonn </a:t>
            </a:r>
            <a:r>
              <a:rPr lang="ga-IE" altLang="en-US" sz="2800" dirty="0" err="1" smtClean="0">
                <a:latin typeface="Tw Cen MT" panose="020B0602020104020603" pitchFamily="34" charset="0"/>
              </a:rPr>
              <a:t>vitimíní</a:t>
            </a:r>
            <a:r>
              <a:rPr lang="ga-IE" altLang="en-US" sz="2800" dirty="0" smtClean="0">
                <a:latin typeface="Tw Cen MT" panose="020B0602020104020603" pitchFamily="34" charset="0"/>
              </a:rPr>
              <a:t> an corp folláin.  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920374" y="3554071"/>
            <a:ext cx="637360" cy="135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000">
              <a:latin typeface="Tw Cen MT" panose="020B0602020104020603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21224" y="2940452"/>
            <a:ext cx="27683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>
                <a:latin typeface="Tw Cen MT" panose="020B0602020104020603" pitchFamily="34" charset="0"/>
              </a:rPr>
              <a:t>Glasraí</a:t>
            </a:r>
            <a:r>
              <a:rPr lang="en-IE" altLang="en-US" sz="2800" dirty="0">
                <a:latin typeface="Tw Cen MT" panose="020B0602020104020603" pitchFamily="34" charset="0"/>
              </a:rPr>
              <a:t>, sailéid</a:t>
            </a:r>
            <a:r>
              <a:rPr lang="ga-IE" altLang="en-US" sz="2800" dirty="0">
                <a:latin typeface="Tw Cen MT" panose="020B0602020104020603" pitchFamily="34" charset="0"/>
              </a:rPr>
              <a:t> agus torthaí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80924" y="5792697"/>
            <a:ext cx="5240111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Ba cheart 5</a:t>
            </a:r>
            <a:r>
              <a:rPr lang="en-IE" altLang="en-US" sz="2800" dirty="0" smtClean="0">
                <a:latin typeface="Tw Cen MT" panose="020B0602020104020603" pitchFamily="34" charset="0"/>
              </a:rPr>
              <a:t>–7</a:t>
            </a:r>
            <a:r>
              <a:rPr lang="ga-IE" altLang="en-US" sz="2800" dirty="0" smtClean="0">
                <a:latin typeface="Tw Cen MT" panose="020B0602020104020603" pitchFamily="34" charset="0"/>
              </a:rPr>
              <a:t> sciar den chineál seo bia a ithe in aghaidh an lae. 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9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8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8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54" y="-275771"/>
            <a:ext cx="5132363" cy="438675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914" y="192841"/>
            <a:ext cx="4571717" cy="30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76487" y="4195013"/>
            <a:ext cx="116597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Tá </a:t>
            </a:r>
            <a:r>
              <a:rPr lang="ga-IE" altLang="en-US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carbaihiodráití</a:t>
            </a:r>
            <a:r>
              <a:rPr lang="ga-IE" altLang="en-US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in arán, sna gránaigh, i bprátaí, i rís agus i bpasta. 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Tugann carbaihiodráití fuinneamh dúinn.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298690" y="2882549"/>
            <a:ext cx="653523" cy="135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40453" y="1772041"/>
            <a:ext cx="28968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Gránaigh agus arán slánghráin, pasta, prátaí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agus rís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38118" y="5572800"/>
            <a:ext cx="5953995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>
                <a:latin typeface="Tw Cen MT" panose="020B0602020104020603" pitchFamily="34" charset="0"/>
              </a:rPr>
              <a:t>Ba cheart </a:t>
            </a:r>
            <a:r>
              <a:rPr lang="en-IE" altLang="en-US" sz="2800" dirty="0">
                <a:latin typeface="Tw Cen MT" panose="020B0602020104020603" pitchFamily="34" charset="0"/>
              </a:rPr>
              <a:t>3–5</a:t>
            </a:r>
            <a:r>
              <a:rPr lang="ga-IE" altLang="en-US" sz="2800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>
                <a:latin typeface="Tw Cen MT" panose="020B0602020104020603" pitchFamily="34" charset="0"/>
              </a:rPr>
              <a:t>sciar den chineál seo bia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a </a:t>
            </a:r>
            <a:r>
              <a:rPr lang="ga-IE" altLang="en-US" sz="2800" dirty="0">
                <a:latin typeface="Tw Cen MT" panose="020B0602020104020603" pitchFamily="34" charset="0"/>
              </a:rPr>
              <a:t>ithe in aghaidh an lae.  </a:t>
            </a:r>
          </a:p>
        </p:txBody>
      </p:sp>
    </p:spTree>
    <p:extLst>
      <p:ext uri="{BB962C8B-B14F-4D97-AF65-F5344CB8AC3E}">
        <p14:creationId xmlns:p14="http://schemas.microsoft.com/office/powerpoint/2010/main" val="767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54" y="-275771"/>
            <a:ext cx="5132363" cy="438675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61" y="352914"/>
            <a:ext cx="4279832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3152" y="3697195"/>
            <a:ext cx="577669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Tá </a:t>
            </a:r>
            <a:r>
              <a:rPr lang="ga-IE" altLang="en-US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cailciam</a:t>
            </a:r>
            <a:r>
              <a:rPr lang="ga-IE" altLang="en-US" sz="2800" dirty="0" smtClean="0">
                <a:latin typeface="Tw Cen MT" panose="020B0602020104020603" pitchFamily="34" charset="0"/>
              </a:rPr>
              <a:t> i dtáirgí déiríochta,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err="1" smtClean="0">
                <a:latin typeface="Tw Cen MT" panose="020B0602020104020603" pitchFamily="34" charset="0"/>
              </a:rPr>
              <a:t>e.g</a:t>
            </a:r>
            <a:r>
              <a:rPr lang="ga-IE" altLang="en-US" sz="2800" dirty="0" smtClean="0">
                <a:latin typeface="Tw Cen MT" panose="020B0602020104020603" pitchFamily="34" charset="0"/>
              </a:rPr>
              <a:t>. bainne, iógart agus cáis. 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Mianra </a:t>
            </a:r>
            <a:r>
              <a:rPr lang="ga-IE" altLang="en-US" sz="2800" dirty="0" smtClean="0">
                <a:latin typeface="Tw Cen MT" panose="020B0602020104020603" pitchFamily="34" charset="0"/>
              </a:rPr>
              <a:t>an-tábhachtach is ea cailciam. Coinníonn sé ár gcnámha agus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ár bhfiacla láidir.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79188" y="2258924"/>
            <a:ext cx="637360" cy="135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05982" y="1628331"/>
            <a:ext cx="21769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Bainne, iógart agus cáis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6476" y="4929425"/>
            <a:ext cx="4672378" cy="138499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>
                <a:latin typeface="Tw Cen MT" panose="020B0602020104020603" pitchFamily="34" charset="0"/>
              </a:rPr>
              <a:t>Ba cheart </a:t>
            </a:r>
            <a:r>
              <a:rPr lang="en-IE" altLang="en-US" sz="2800" dirty="0" smtClean="0">
                <a:latin typeface="Tw Cen MT" panose="020B0602020104020603" pitchFamily="34" charset="0"/>
              </a:rPr>
              <a:t>3</a:t>
            </a:r>
            <a:r>
              <a:rPr lang="ga-IE" altLang="en-US" sz="2800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>
                <a:latin typeface="Tw Cen MT" panose="020B0602020104020603" pitchFamily="34" charset="0"/>
              </a:rPr>
              <a:t>sciar den chineál seo bia a ithe in aghaidh an lae.  </a:t>
            </a:r>
          </a:p>
        </p:txBody>
      </p:sp>
    </p:spTree>
    <p:extLst>
      <p:ext uri="{BB962C8B-B14F-4D97-AF65-F5344CB8AC3E}">
        <p14:creationId xmlns:p14="http://schemas.microsoft.com/office/powerpoint/2010/main" val="5286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747"/>
            <a:ext cx="5132363" cy="438675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4913" y="-9203"/>
            <a:ext cx="4688307" cy="29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8449" y="3987787"/>
            <a:ext cx="115661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Tá </a:t>
            </a:r>
            <a:r>
              <a:rPr lang="ga-IE" altLang="en-US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próitéin</a:t>
            </a:r>
            <a:r>
              <a:rPr lang="ga-IE" altLang="en-US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sna cineálacha seo bia. Cabhraíonn an phróitéin le fás agus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le feidhmiú an choirp.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8449" y="4898800"/>
            <a:ext cx="79324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Mianra</a:t>
            </a:r>
            <a:r>
              <a:rPr lang="ga-IE" altLang="en-US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an-tábhachtach is ea iarann. Bíonn</a:t>
            </a:r>
            <a:r>
              <a:rPr lang="en-IE" altLang="en-US" sz="2800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méid áirithe iarainn i do chuid fola. Cuidíonn an t-iarann sin le hocsaigin a iompar thart ar do chorp. Tá iarann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i bhfeoil dhearg agus i nglasraí duilleogacha glasa.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3673904" y="1651883"/>
            <a:ext cx="653523" cy="135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54664" y="811489"/>
            <a:ext cx="24033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Feoil, éineoil, iasc, uibheacha, pónairí, cnónna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80934" y="5317888"/>
            <a:ext cx="3851410" cy="138499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Ba cheart 2 sciar de na cineálacha seo bia a ithe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in aghaidh an lae. 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54" y="-275771"/>
            <a:ext cx="5132363" cy="43867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6922" y="638049"/>
            <a:ext cx="2442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sz="2800" dirty="0">
                <a:latin typeface="Tw Cen MT" panose="020B0602020104020603" pitchFamily="34" charset="0"/>
              </a:rPr>
              <a:t>Olaí, saillte agus leatháin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450622" y="980009"/>
            <a:ext cx="637360" cy="135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00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97" y="392230"/>
            <a:ext cx="4279832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6165" y="4028574"/>
            <a:ext cx="113370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Faighimid fuinneamh ó na holaí, na saillte agus na leatháin. Is fearr go mór</a:t>
            </a:r>
            <a:r>
              <a:rPr lang="en-IE" altLang="en-US" sz="2800" dirty="0" smtClean="0">
                <a:latin typeface="Tw Cen MT" panose="020B0602020104020603" pitchFamily="34" charset="0"/>
              </a:rPr>
              <a:t> </a:t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an fuinneamh a thugann na carbaihiodráití dúinn, </a:t>
            </a:r>
            <a:r>
              <a:rPr lang="ga-IE" altLang="en-US" sz="2800" dirty="0">
                <a:latin typeface="Tw Cen MT" panose="020B0602020104020603" pitchFamily="34" charset="0"/>
              </a:rPr>
              <a:t>áfach, </a:t>
            </a:r>
            <a:r>
              <a:rPr lang="ga-IE" altLang="en-US" sz="2800" dirty="0" smtClean="0">
                <a:latin typeface="Tw Cen MT" panose="020B0602020104020603" pitchFamily="34" charset="0"/>
              </a:rPr>
              <a:t>ná an fuinneamh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a thugann an tsaill dúinn.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53829" y="5165841"/>
            <a:ext cx="39624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Níor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cheart</a:t>
            </a:r>
            <a:r>
              <a:rPr lang="en-GB" altLang="en-US" sz="2800" dirty="0" smtClean="0">
                <a:latin typeface="Tw Cen MT" panose="020B0602020104020603" pitchFamily="34" charset="0"/>
              </a:rPr>
              <a:t> ach beagán den </a:t>
            </a:r>
            <a:r>
              <a:rPr lang="ga-IE" altLang="en-US" sz="2800" dirty="0" smtClean="0">
                <a:latin typeface="Tw Cen MT" panose="020B0602020104020603" pitchFamily="34" charset="0"/>
              </a:rPr>
              <a:t>chineál seo bia </a:t>
            </a:r>
            <a:r>
              <a:rPr lang="en-GB" altLang="en-US" sz="2800" dirty="0" smtClean="0">
                <a:latin typeface="Tw Cen MT" panose="020B0602020104020603" pitchFamily="34" charset="0"/>
              </a:rPr>
              <a:t>a ithe.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54" y="-275771"/>
            <a:ext cx="5132363" cy="438675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472" y="281043"/>
            <a:ext cx="4879977" cy="325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8829867" y="310485"/>
            <a:ext cx="653523" cy="135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000">
              <a:latin typeface="Tw Cen MT" panose="020B0602020104020603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10378" y="41304"/>
            <a:ext cx="30768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>
                <a:latin typeface="Tw Cen MT" panose="020B0602020104020603" pitchFamily="34" charset="0"/>
              </a:rPr>
              <a:t>Bia </a:t>
            </a:r>
            <a:r>
              <a:rPr lang="en-IE" altLang="en-US" sz="2800" dirty="0">
                <a:latin typeface="Tw Cen MT" panose="020B0602020104020603" pitchFamily="34" charset="0"/>
              </a:rPr>
              <a:t>a bhfuil cuid mhór saille, salainn agus siúcra ann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5813" y="4257083"/>
            <a:ext cx="107166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sz="2800" dirty="0" smtClean="0">
                <a:latin typeface="Tw Cen MT" panose="020B0602020104020603" pitchFamily="34" charset="0"/>
              </a:rPr>
              <a:t>Ar sheilf uachtarach na pirimide atá an bia seo. I measc an bhia atá ar an tseilf seo tá milseáin, cácaí, bia </a:t>
            </a:r>
            <a:r>
              <a:rPr lang="ga-IE" sz="2800" dirty="0" err="1" smtClean="0">
                <a:latin typeface="Tw Cen MT" panose="020B0602020104020603" pitchFamily="34" charset="0"/>
              </a:rPr>
              <a:t>beagmhaitheasa</a:t>
            </a:r>
            <a:r>
              <a:rPr lang="ga-IE" sz="2800" dirty="0" smtClean="0">
                <a:latin typeface="Tw Cen MT" panose="020B0602020104020603" pitchFamily="34" charset="0"/>
              </a:rPr>
              <a:t> agus bia friochta.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Bia próiseáilte is ea cuid mhór de.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471282" y="5240641"/>
            <a:ext cx="4386889" cy="138499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Níor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cheart bia </a:t>
            </a:r>
            <a:r>
              <a:rPr lang="en-GB" altLang="en-US" sz="2800" dirty="0" smtClean="0">
                <a:latin typeface="Tw Cen MT" panose="020B0602020104020603" pitchFamily="34" charset="0"/>
              </a:rPr>
              <a:t>den chineál seo a ithe ach go hannamh mar ní bia folláin é. 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766</Words>
  <Application>Microsoft Office PowerPoint</Application>
  <PresentationFormat>Custom</PresentationFormat>
  <Paragraphs>109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205</cp:revision>
  <dcterms:created xsi:type="dcterms:W3CDTF">2016-09-07T09:34:34Z</dcterms:created>
  <dcterms:modified xsi:type="dcterms:W3CDTF">2017-09-18T09:32:53Z</dcterms:modified>
</cp:coreProperties>
</file>