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3" r:id="rId2"/>
    <p:sldId id="267" r:id="rId3"/>
    <p:sldId id="295" r:id="rId4"/>
    <p:sldId id="287" r:id="rId5"/>
    <p:sldId id="276" r:id="rId6"/>
    <p:sldId id="259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293" r:id="rId15"/>
    <p:sldId id="294" r:id="rId16"/>
    <p:sldId id="283" r:id="rId17"/>
    <p:sldId id="286" r:id="rId18"/>
    <p:sldId id="288" r:id="rId19"/>
    <p:sldId id="289" r:id="rId20"/>
    <p:sldId id="290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3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25C379-D67A-4F9E-A372-79C6573F2349}" type="datetimeFigureOut">
              <a:rPr lang="en-US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C24AF3-5143-4756-98D4-2F38F39C7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84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5FE657-23BD-4F76-B953-671739A84464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179A93-001E-4E94-8096-51ADB3D82C9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5080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B4AA8E-8149-444F-B7E1-D47A6AF9AF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B9D411-0C89-4F9D-A4C6-170D7045AE2B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D3CB9E-6491-4B3E-B2BF-4AD73E72592A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867809-BBD3-47F8-B947-C981BA73E41D}" type="slidenum">
              <a:rPr lang="ga-IE" altLang="ga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ga-IE" altLang="ga-IE"/>
          </a:p>
        </p:txBody>
      </p:sp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ga-IE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F426CD-6969-4C22-9807-8DBEBE04DF26}" type="slidenum">
              <a:rPr lang="en-IE" altLang="ga-IE" sz="1200">
                <a:latin typeface="Calibri" pitchFamily="34" charset="0"/>
              </a:rPr>
              <a:pPr algn="r"/>
              <a:t>9</a:t>
            </a:fld>
            <a:endParaRPr lang="en-IE" altLang="ga-I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1DD75D-6F51-4961-AF19-141EA91C8399}" type="slidenum">
              <a:rPr lang="ga-IE" altLang="ga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ga-IE" altLang="ga-IE"/>
          </a:p>
        </p:txBody>
      </p:sp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ga-IE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A4FAD2-EEFE-41EB-9AC5-D37BBA5CF366}" type="slidenum">
              <a:rPr lang="en-IE" altLang="ga-IE" sz="1200">
                <a:latin typeface="Calibri" pitchFamily="34" charset="0"/>
              </a:rPr>
              <a:pPr algn="r"/>
              <a:t>12</a:t>
            </a:fld>
            <a:endParaRPr lang="en-IE" altLang="ga-I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DF8418-5BEB-4531-8CDE-B5701037147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351D-374B-40B7-8DD3-EA8DE1871A5A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5E69-A243-4169-B276-C4CBE2864D7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7B3C-3860-44BF-9714-8959DFCE4871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8272A-6D30-4DAE-B37C-52BDD52191A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1C348-EE81-46A9-B8F0-94762E23399F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1F4D-3A73-4C8A-801E-4ACD25AAC3F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CBA7D-56C6-4569-83FD-4A4D4A1F6DA9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D27B9-E704-4586-B7D4-F6CC1D76663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C14C-DAEB-4651-9F29-F90B915E384B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F60D-75BD-4F98-A81B-2BF8717B159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56859-B04C-4AE3-B02D-EFA792F37DA9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BFED-C197-4201-B35D-3485FEF53DD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06FB-C4BC-4A0B-A915-E9B8B124C77C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CC6AC-58E1-4D5C-B270-5ACEBCC7638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BC5B-82CE-40FF-B789-5BE633F8F600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FA7B-2387-454C-A146-F63C418E76B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37B7-EBDD-40A5-B836-D11A96A842C9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750B0-DB81-44C3-BB91-842C6F1220F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B6516-678C-42F5-8780-594807F90EA4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51B7-BBF2-4B79-855B-D1E961E8019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33DAB-46C8-4598-A236-055DFB0E0965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F1CE2-AEB8-4ADA-8D00-4487B937FC5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060CFB-77D8-48F5-AA98-3CD5D52EB857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364CB1-1B3C-4B53-A6B6-A3380287D78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kingage.mic.ul.ie/pdfs/bii1_viking-money-and-barter.p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ebgis.archaeology.ie/NationalMonuments/FlexViewer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aboutireland.ie/learning-zone/primary-students/subjects/history/history-the-full-story/the-vikings-in-ireland/" TargetMode="External"/><Relationship Id="rId2" Type="http://schemas.openxmlformats.org/officeDocument/2006/relationships/hyperlink" Target="http://www.oswego.org/ocsd-web/match/term/draggeneric.asp?filename=MniGhallnalochlannaigh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skaboutireland.ie/learning-zone/primary-students/looking-at-places/wicklow/wicklow-history/the-viking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25" y="406152"/>
            <a:ext cx="919162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5373688"/>
            <a:ext cx="89646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6600" b="1" dirty="0">
                <a:solidFill>
                  <a:schemeClr val="bg1"/>
                </a:solidFill>
                <a:latin typeface="Monotype Corsiva" pitchFamily="66" charset="0"/>
              </a:rPr>
              <a:t>Na Lochlannaigh in Éirinn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6705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altLang="ga-IE" sz="2400">
                <a:latin typeface="Comic Sans MS" pitchFamily="66" charset="0"/>
              </a:rPr>
              <a:t>Deirtear chomh maith go dtéadh na manaigh in airde sa chloigtheach nuair a dhéanadh na Lochlannaigh ionsaí ar an mainistir. Thugaidís na cailísí agus na hearraí luachmhara eile isteach leo sa chloigtheach agus tharraingídís an dréimire aníos.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225800"/>
            <a:ext cx="3425825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3810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altLang="ga-IE" sz="2400">
                <a:latin typeface="Comic Sans MS" pitchFamily="66" charset="0"/>
              </a:rPr>
              <a:t>Ní imíodh na Lochlannaigh ar ais chuig Críoch Lochlann tar éis gach ionsaí.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3" y="2057400"/>
            <a:ext cx="17589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736850" y="1462088"/>
            <a:ext cx="5688013" cy="1190625"/>
          </a:xfrm>
          <a:prstGeom prst="wedgeRoundRectCallout">
            <a:avLst>
              <a:gd name="adj1" fmla="val -69509"/>
              <a:gd name="adj2" fmla="val 53472"/>
              <a:gd name="adj3" fmla="val 16667"/>
            </a:avLst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GB" altLang="ga-IE" sz="2200">
                <a:latin typeface="Comic Sans MS" pitchFamily="66" charset="0"/>
              </a:rPr>
              <a:t>Thógamar</a:t>
            </a:r>
            <a:r>
              <a:rPr lang="ga-IE" altLang="ga-IE" sz="2200">
                <a:latin typeface="Comic Sans MS" pitchFamily="66" charset="0"/>
              </a:rPr>
              <a:t> longfoirt ag béal roinnt de na haibhneacha móra agus d’fhanaimis iontu ar feadh tréimhse. </a:t>
            </a:r>
          </a:p>
        </p:txBody>
      </p:sp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2149475" y="2846388"/>
            <a:ext cx="6759575" cy="1223962"/>
          </a:xfrm>
          <a:prstGeom prst="wedgeRoundRectCallout">
            <a:avLst>
              <a:gd name="adj1" fmla="val -57773"/>
              <a:gd name="adj2" fmla="val -50389"/>
              <a:gd name="adj3" fmla="val 16667"/>
            </a:avLst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ga-IE" altLang="ga-IE" sz="2200">
                <a:latin typeface="Comic Sans MS" pitchFamily="66" charset="0"/>
              </a:rPr>
              <a:t>Bhí cosaint mhaith againn</a:t>
            </a:r>
            <a:r>
              <a:rPr lang="en-GB" altLang="ga-IE" sz="2200">
                <a:latin typeface="Comic Sans MS" pitchFamily="66" charset="0"/>
              </a:rPr>
              <a:t> </a:t>
            </a:r>
            <a:r>
              <a:rPr lang="ga-IE" altLang="ga-IE" sz="2200">
                <a:latin typeface="Comic Sans MS" pitchFamily="66" charset="0"/>
              </a:rPr>
              <a:t>sna longfoirt</a:t>
            </a:r>
            <a:r>
              <a:rPr lang="en-GB" altLang="ga-IE" sz="2200">
                <a:latin typeface="Comic Sans MS" pitchFamily="66" charset="0"/>
              </a:rPr>
              <a:t> </a:t>
            </a:r>
            <a:r>
              <a:rPr lang="ga-IE" altLang="ga-IE" sz="2200">
                <a:latin typeface="Comic Sans MS" pitchFamily="66" charset="0"/>
              </a:rPr>
              <a:t>ó dhreamanna eile agus </a:t>
            </a:r>
            <a:r>
              <a:rPr lang="en-GB" altLang="ga-IE" sz="2200">
                <a:latin typeface="Comic Sans MS" pitchFamily="66" charset="0"/>
              </a:rPr>
              <a:t>bhíomar </a:t>
            </a:r>
            <a:r>
              <a:rPr lang="ga-IE" altLang="ga-IE" sz="2200">
                <a:latin typeface="Comic Sans MS" pitchFamily="66" charset="0"/>
              </a:rPr>
              <a:t>ábalta ár gcuid long a choinneáil go sábháilte iontu freisin.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796925"/>
            <a:ext cx="3714750" cy="2555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altLang="ga-IE" sz="2000">
                <a:solidFill>
                  <a:srgbClr val="000000"/>
                </a:solidFill>
                <a:latin typeface="Comic Sans MS" pitchFamily="66" charset="0"/>
              </a:rPr>
              <a:t>Tar éis tamaill, thosaigh na Lochlannaigh ag cur fúthu go buan i gcuid de na longfoirt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altLang="ga-IE" sz="2000">
                <a:solidFill>
                  <a:srgbClr val="000000"/>
                </a:solidFill>
                <a:latin typeface="Comic Sans MS" pitchFamily="66" charset="0"/>
              </a:rPr>
              <a:t>in Éirinn. Thug cuid acu a mná céile agus a dteaghlaigh leo as Críoch Lochlann go hÉirinn. Phós cuid eile acu mná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altLang="ga-IE" sz="2000">
                <a:solidFill>
                  <a:srgbClr val="000000"/>
                </a:solidFill>
                <a:latin typeface="Comic Sans MS" pitchFamily="66" charset="0"/>
              </a:rPr>
              <a:t>de chuid na tíre seo.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819150"/>
            <a:ext cx="393541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2"/>
          <p:cNvSpPr txBox="1"/>
          <p:nvPr/>
        </p:nvSpPr>
        <p:spPr>
          <a:xfrm>
            <a:off x="323850" y="4375150"/>
            <a:ext cx="7796213" cy="7270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altLang="ga-IE" sz="2000">
                <a:solidFill>
                  <a:srgbClr val="000000"/>
                </a:solidFill>
                <a:latin typeface="Comic Sans MS" pitchFamily="66" charset="0"/>
              </a:rPr>
              <a:t>Diaidh ar ndiaidh d’fhás bailte as na </a:t>
            </a:r>
            <a:r>
              <a:rPr lang="en-GB" altLang="ga-IE" sz="2000">
                <a:solidFill>
                  <a:srgbClr val="000000"/>
                </a:solidFill>
                <a:latin typeface="Comic Sans MS" pitchFamily="66" charset="0"/>
              </a:rPr>
              <a:t>longfoirt</a:t>
            </a:r>
            <a:r>
              <a:rPr lang="ga-IE" altLang="ga-IE" sz="2000">
                <a:solidFill>
                  <a:srgbClr val="000000"/>
                </a:solidFill>
                <a:latin typeface="Comic Sans MS" pitchFamily="66" charset="0"/>
              </a:rPr>
              <a:t> sin</a:t>
            </a:r>
            <a:r>
              <a:rPr lang="en-GB" altLang="ga-IE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altLang="ga-IE" sz="2000">
                <a:solidFill>
                  <a:srgbClr val="000000"/>
                </a:solidFill>
                <a:latin typeface="Comic Sans MS" pitchFamily="66" charset="0"/>
              </a:rPr>
              <a:t>agus mhair na Lochlannaigh go síochánta iontu.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16463" y="549275"/>
            <a:ext cx="43195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Bhí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longfort Lochlannach</a:t>
            </a:r>
          </a:p>
          <a:p>
            <a:r>
              <a:rPr lang="ga-IE" sz="2400">
                <a:latin typeface="Comic Sans MS" pitchFamily="66" charset="0"/>
              </a:rPr>
              <a:t>ag béal gach ceann de na haibhneacha seo:</a:t>
            </a:r>
          </a:p>
          <a:p>
            <a:pPr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An Life</a:t>
            </a:r>
          </a:p>
          <a:p>
            <a:pPr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An Laoi</a:t>
            </a:r>
          </a:p>
          <a:p>
            <a:pPr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An tSionainn</a:t>
            </a:r>
          </a:p>
          <a:p>
            <a:pPr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An tSláine</a:t>
            </a:r>
          </a:p>
          <a:p>
            <a:pPr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An tSiúir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41863" y="3860800"/>
            <a:ext cx="38877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altLang="ga-IE" sz="2400">
                <a:latin typeface="Comic Sans MS" pitchFamily="66" charset="0"/>
              </a:rPr>
              <a:t>D’fhás na</a:t>
            </a:r>
            <a:r>
              <a:rPr lang="en-GB" altLang="ga-IE" sz="2400">
                <a:latin typeface="Comic Sans MS" pitchFamily="66" charset="0"/>
              </a:rPr>
              <a:t> </a:t>
            </a:r>
            <a:r>
              <a:rPr lang="ga-IE" altLang="ga-IE" sz="2400">
                <a:latin typeface="Comic Sans MS" pitchFamily="66" charset="0"/>
              </a:rPr>
              <a:t>bailte Baile Átha Cliath, Corcaigh</a:t>
            </a:r>
            <a:r>
              <a:rPr lang="en-GB" altLang="ga-IE" sz="2400">
                <a:latin typeface="Comic Sans MS" pitchFamily="66" charset="0"/>
              </a:rPr>
              <a:t>, </a:t>
            </a:r>
            <a:r>
              <a:rPr lang="ga-IE" altLang="ga-IE" sz="2400">
                <a:latin typeface="Comic Sans MS" pitchFamily="66" charset="0"/>
              </a:rPr>
              <a:t>Luimneach</a:t>
            </a:r>
            <a:r>
              <a:rPr lang="en-GB" altLang="ga-IE" sz="2400">
                <a:latin typeface="Comic Sans MS" pitchFamily="66" charset="0"/>
              </a:rPr>
              <a:t>, </a:t>
            </a:r>
            <a:r>
              <a:rPr lang="ga-IE" altLang="ga-IE" sz="2400">
                <a:latin typeface="Comic Sans MS" pitchFamily="66" charset="0"/>
              </a:rPr>
              <a:t>Loch Garman</a:t>
            </a:r>
            <a:r>
              <a:rPr lang="en-GB" altLang="ga-IE" sz="2400">
                <a:latin typeface="Comic Sans MS" pitchFamily="66" charset="0"/>
              </a:rPr>
              <a:t> </a:t>
            </a:r>
            <a:r>
              <a:rPr lang="ga-IE" altLang="ga-IE" sz="2400">
                <a:latin typeface="Comic Sans MS" pitchFamily="66" charset="0"/>
              </a:rPr>
              <a:t>agus Port Láirge as na longfoirt sin.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87375"/>
            <a:ext cx="360045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4213" y="3890963"/>
            <a:ext cx="1079500" cy="461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 err="1">
                <a:latin typeface="Comic Sans MS" panose="030F0702030302020204" pitchFamily="66" charset="0"/>
              </a:rPr>
              <a:t>Luimneach</a:t>
            </a:r>
            <a:r>
              <a:rPr lang="en-GB" sz="1200" dirty="0">
                <a:latin typeface="Comic Sans MS" panose="030F0702030302020204" pitchFamily="66" charset="0"/>
              </a:rPr>
              <a:t> &amp; an </a:t>
            </a:r>
            <a:r>
              <a:rPr lang="en-GB" sz="1200" dirty="0" err="1">
                <a:latin typeface="Comic Sans MS" panose="030F0702030302020204" pitchFamily="66" charset="0"/>
              </a:rPr>
              <a:t>tSionainn</a:t>
            </a:r>
            <a:endParaRPr lang="ga-IE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0938" y="5084763"/>
            <a:ext cx="865187" cy="461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 err="1">
                <a:latin typeface="Comic Sans MS" panose="030F0702030302020204" pitchFamily="66" charset="0"/>
              </a:rPr>
              <a:t>Corcaigh</a:t>
            </a:r>
            <a:r>
              <a:rPr lang="en-GB" sz="1200" dirty="0">
                <a:latin typeface="Comic Sans MS" panose="030F0702030302020204" pitchFamily="66" charset="0"/>
              </a:rPr>
              <a:t> &amp; an </a:t>
            </a:r>
            <a:r>
              <a:rPr lang="en-GB" sz="1200" dirty="0" err="1">
                <a:latin typeface="Comic Sans MS" panose="030F0702030302020204" pitchFamily="66" charset="0"/>
              </a:rPr>
              <a:t>Laoi</a:t>
            </a:r>
            <a:endParaRPr lang="ga-IE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8538" y="4670425"/>
            <a:ext cx="1055687" cy="460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Comic Sans MS" panose="030F0702030302020204" pitchFamily="66" charset="0"/>
              </a:rPr>
              <a:t>Port </a:t>
            </a:r>
            <a:r>
              <a:rPr lang="en-GB" sz="1200" dirty="0" err="1">
                <a:latin typeface="Comic Sans MS" panose="030F0702030302020204" pitchFamily="66" charset="0"/>
              </a:rPr>
              <a:t>Láirge</a:t>
            </a:r>
            <a:r>
              <a:rPr lang="en-GB" sz="1200" dirty="0">
                <a:latin typeface="Comic Sans MS" panose="030F0702030302020204" pitchFamily="66" charset="0"/>
              </a:rPr>
              <a:t> &amp; an </a:t>
            </a:r>
            <a:r>
              <a:rPr lang="en-GB" sz="1200" dirty="0" err="1">
                <a:latin typeface="Comic Sans MS" panose="030F0702030302020204" pitchFamily="66" charset="0"/>
              </a:rPr>
              <a:t>tSiúir</a:t>
            </a:r>
            <a:endParaRPr lang="ga-IE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475" y="4368800"/>
            <a:ext cx="1106488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Comic Sans MS" panose="030F0702030302020204" pitchFamily="66" charset="0"/>
              </a:rPr>
              <a:t>Loch Garman &amp; an </a:t>
            </a:r>
            <a:r>
              <a:rPr lang="en-GB" sz="1200" dirty="0" err="1">
                <a:latin typeface="Comic Sans MS" panose="030F0702030302020204" pitchFamily="66" charset="0"/>
              </a:rPr>
              <a:t>tSláine</a:t>
            </a:r>
            <a:endParaRPr lang="ga-IE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4225" y="2824163"/>
            <a:ext cx="1417638" cy="461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 err="1">
                <a:latin typeface="Comic Sans MS" panose="030F0702030302020204" pitchFamily="66" charset="0"/>
              </a:rPr>
              <a:t>Baile</a:t>
            </a:r>
            <a:r>
              <a:rPr lang="en-GB" sz="1200" dirty="0"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latin typeface="Comic Sans MS" panose="030F0702030302020204" pitchFamily="66" charset="0"/>
              </a:rPr>
              <a:t>Átha</a:t>
            </a:r>
            <a:r>
              <a:rPr lang="en-GB" sz="1200" dirty="0"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latin typeface="Comic Sans MS" panose="030F0702030302020204" pitchFamily="66" charset="0"/>
              </a:rPr>
              <a:t>Cliath</a:t>
            </a:r>
            <a:r>
              <a:rPr lang="en-GB" sz="1200" dirty="0">
                <a:latin typeface="Comic Sans MS" panose="030F0702030302020204" pitchFamily="66" charset="0"/>
              </a:rPr>
              <a:t> &amp; an Life</a:t>
            </a:r>
            <a:endParaRPr lang="ga-IE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755650" y="620713"/>
            <a:ext cx="28082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Bhí tionchar nach beag ag na Lochlannaigh ar Éirinn. Seo trí rud a thug siad chun na tíre: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376238"/>
            <a:ext cx="1930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940425" y="639763"/>
            <a:ext cx="9350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Boinn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airgid</a:t>
            </a:r>
            <a:endParaRPr lang="ga-IE">
              <a:latin typeface="Comic Sans MS" pitchFamily="66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4237038"/>
            <a:ext cx="3567113" cy="2378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5449888" y="3441700"/>
            <a:ext cx="3525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Báid agus scileanna seoltóireachta níos fearr</a:t>
            </a:r>
          </a:p>
        </p:txBody>
      </p:sp>
      <p:sp>
        <p:nvSpPr>
          <p:cNvPr id="33798" name="TextBox 4"/>
          <p:cNvSpPr txBox="1">
            <a:spLocks noChangeArrowheads="1"/>
          </p:cNvSpPr>
          <p:nvPr/>
        </p:nvSpPr>
        <p:spPr bwMode="auto">
          <a:xfrm>
            <a:off x="755650" y="3983038"/>
            <a:ext cx="3240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mic Sans MS" pitchFamily="66" charset="0"/>
              </a:rPr>
              <a:t>Bailte </a:t>
            </a:r>
            <a:endParaRPr lang="ga-IE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383088"/>
            <a:ext cx="3354387" cy="233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795" grpId="0"/>
      <p:bldP spid="33797" grpId="0"/>
      <p:bldP spid="337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900113" y="1125538"/>
            <a:ext cx="705643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An raibh a fhios agat gur ó theanga na Lochlannach a tháinig na focail ‘pingin’, ‘bád’ agus ‘margadh’ sa Ghaeilge?</a:t>
            </a:r>
          </a:p>
          <a:p>
            <a:endParaRPr lang="ga-IE" sz="2400">
              <a:latin typeface="Comic Sans MS" pitchFamily="66" charset="0"/>
            </a:endParaRPr>
          </a:p>
          <a:p>
            <a:r>
              <a:rPr lang="ga-IE" sz="2400">
                <a:latin typeface="Comic Sans MS" pitchFamily="66" charset="0"/>
              </a:rPr>
              <a:t>Is ea, thug na Lochlannaigh na focail sin leo nuair a tháinig siad go hÉirinn, agus thosaigh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na hÉireannaigh ag baint úsáid astu freisin</a:t>
            </a:r>
            <a:r>
              <a:rPr lang="en-GB" sz="2400">
                <a:latin typeface="Comic Sans MS" pitchFamily="66" charset="0"/>
              </a:rPr>
              <a:t>.</a:t>
            </a:r>
            <a:endParaRPr lang="ga-IE" sz="2400">
              <a:latin typeface="Comic Sans MS" pitchFamily="66" charset="0"/>
            </a:endParaRPr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468313" y="5235575"/>
            <a:ext cx="7199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Tá tuilleadh eolais faoi chúrsaí airgid in Éirinn le linn ré na Lochlannach ar an </a:t>
            </a:r>
            <a:r>
              <a:rPr lang="en-GB" sz="2000">
                <a:latin typeface="Comic Sans MS" pitchFamily="66" charset="0"/>
              </a:rPr>
              <a:t>suíomh </a:t>
            </a:r>
            <a:r>
              <a:rPr lang="ga-IE" sz="2000">
                <a:latin typeface="Comic Sans MS" pitchFamily="66" charset="0"/>
              </a:rPr>
              <a:t>seo thíos:</a:t>
            </a:r>
          </a:p>
          <a:p>
            <a:r>
              <a:rPr lang="ga-IE" sz="2000">
                <a:latin typeface="Comic Sans MS" pitchFamily="66" charset="0"/>
                <a:hlinkClick r:id="rId2"/>
              </a:rPr>
              <a:t>http://www.vikingage.mic.ul.ie/pdfs/bii1_viking-money-and-barter.pdf</a:t>
            </a:r>
            <a:r>
              <a:rPr lang="ga-IE" sz="20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58424" name="Group 56"/>
          <p:cNvGraphicFramePr>
            <a:graphicFrameLocks noGrp="1"/>
          </p:cNvGraphicFramePr>
          <p:nvPr/>
        </p:nvGraphicFramePr>
        <p:xfrm>
          <a:off x="222250" y="639763"/>
          <a:ext cx="8640763" cy="6053455"/>
        </p:xfrm>
        <a:graphic>
          <a:graphicData uri="http://schemas.openxmlformats.org/drawingml/2006/table">
            <a:tbl>
              <a:tblPr/>
              <a:tblGrid>
                <a:gridCol w="5280025"/>
                <a:gridCol w="1520825"/>
                <a:gridCol w="1839913"/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noProof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Nuair a tháinig na Lochlannaigh go hÉirinn bhí an-chuid mainistreacha sa tír.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noProof="0" dirty="0" smtClean="0">
                          <a:latin typeface="Comic Sans MS" pitchFamily="66" charset="0"/>
                        </a:rPr>
                        <a:t>Tháinig na Lochlannaigh go hÉirinn timpeall na bliana 795 </a:t>
                      </a:r>
                      <a:r>
                        <a:rPr lang="ga-IE" sz="2000" noProof="0" dirty="0" err="1" smtClean="0">
                          <a:latin typeface="Comic Sans MS" pitchFamily="66" charset="0"/>
                        </a:rPr>
                        <a:t>RCh</a:t>
                      </a:r>
                      <a:r>
                        <a:rPr lang="ga-IE" sz="2000" noProof="0" dirty="0" smtClean="0">
                          <a:latin typeface="Comic Sans MS" pitchFamily="66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noProof="0" dirty="0" smtClean="0">
                          <a:latin typeface="Comic Sans MS" pitchFamily="66" charset="0"/>
                        </a:rPr>
                        <a:t>Dhéanadh na manaigh lámhscríbhinní áille sna mainistreacha.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Tá </a:t>
                      </a:r>
                      <a:r>
                        <a:rPr lang="ga-IE" sz="2000" noProof="0" dirty="0" smtClean="0">
                          <a:latin typeface="Comic Sans MS" pitchFamily="66" charset="0"/>
                        </a:rPr>
                        <a:t>Leabhar Cheanannais timpeall 100 bliain d’aois.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latin typeface="Comic Sans MS" pitchFamily="66" charset="0"/>
                        </a:rPr>
                        <a:t>Thóg na Lochlannaigh longfoirt ag béal roinnt de na haibhneacha móra in Éirinn.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latin typeface="Comic Sans MS" pitchFamily="66" charset="0"/>
                        </a:rPr>
                        <a:t>Nuair a dhéantaí ionsaí ar na mainistreacha deirtear go dtugadh na</a:t>
                      </a:r>
                      <a:r>
                        <a:rPr lang="ga-IE" sz="2000" baseline="0" noProof="0" dirty="0" smtClean="0">
                          <a:latin typeface="Comic Sans MS" pitchFamily="66" charset="0"/>
                        </a:rPr>
                        <a:t> manaigh</a:t>
                      </a:r>
                      <a:r>
                        <a:rPr lang="ga-IE" sz="2000" noProof="0" dirty="0" smtClean="0">
                          <a:latin typeface="Comic Sans MS" pitchFamily="66" charset="0"/>
                        </a:rPr>
                        <a:t> na cailísí agus na lámhscríbhinní luachmhara isteach sa chloigtheach.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latin typeface="Comic Sans MS" pitchFamily="66" charset="0"/>
                        </a:rPr>
                        <a:t>Tá</a:t>
                      </a:r>
                      <a:r>
                        <a:rPr lang="ga-IE" sz="2000" baseline="0" noProof="0" dirty="0" smtClean="0">
                          <a:latin typeface="Comic Sans MS" pitchFamily="66" charset="0"/>
                        </a:rPr>
                        <a:t> Cailís Ardach níos mó ná míle bliain d’aois.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260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7003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20161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1036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3419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1198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51117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88" name="Title 13"/>
          <p:cNvSpPr>
            <a:spLocks/>
          </p:cNvSpPr>
          <p:nvPr/>
        </p:nvSpPr>
        <p:spPr bwMode="auto">
          <a:xfrm>
            <a:off x="1692275" y="115888"/>
            <a:ext cx="57007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364663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64163" y="1628775"/>
            <a:ext cx="3924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  <a:ea typeface="Aharoni"/>
                <a:cs typeface="Aharoni"/>
              </a:rPr>
              <a:t>Tabhair cuairt ar an gcloigtheach is cóngaraí do do scoil más féidir. </a:t>
            </a:r>
            <a:r>
              <a:rPr lang="ga-IE" sz="2400">
                <a:latin typeface="Comic Sans MS" pitchFamily="66" charset="0"/>
              </a:rPr>
              <a:t>Freagair na ceisteanna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ar </a:t>
            </a:r>
            <a:r>
              <a:rPr lang="en-GB" sz="2400">
                <a:latin typeface="Comic Sans MS" pitchFamily="66" charset="0"/>
              </a:rPr>
              <a:t>leathanach 22</a:t>
            </a:r>
            <a:r>
              <a:rPr lang="ga-IE" sz="2400">
                <a:latin typeface="Comic Sans MS" pitchFamily="66" charset="0"/>
              </a:rPr>
              <a:t> i do leabhar oibre.</a:t>
            </a:r>
            <a:endParaRPr lang="ga-IE" sz="2400">
              <a:latin typeface="Comic Sans MS" pitchFamily="66" charset="0"/>
              <a:ea typeface="Aharoni"/>
              <a:cs typeface="Aharon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260350"/>
            <a:ext cx="41767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Tá timpeall </a:t>
            </a:r>
            <a:r>
              <a:rPr lang="en-GB" sz="2400">
                <a:latin typeface="Comic Sans MS" pitchFamily="66" charset="0"/>
              </a:rPr>
              <a:t>60 </a:t>
            </a:r>
            <a:r>
              <a:rPr lang="ga-IE" sz="2400">
                <a:latin typeface="Comic Sans MS" pitchFamily="66" charset="0"/>
              </a:rPr>
              <a:t>de na cloigthithe a thóg na manaigh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in Éirinn fadó fós le feiceáil. Cliceáil ar an nasc seo thíos chun teacht ar eolas maidir leis na cloigthithe i do chontae</a:t>
            </a:r>
            <a:r>
              <a:rPr lang="en-GB" sz="2400">
                <a:latin typeface="Comic Sans MS" pitchFamily="66" charset="0"/>
              </a:rPr>
              <a:t>:</a:t>
            </a:r>
            <a:r>
              <a:rPr lang="ga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  <a:hlinkClick r:id="rId3"/>
              </a:rPr>
              <a:t>http://webgis.archaeology.ie/NationalMonuments/FlexViewer/</a:t>
            </a:r>
            <a:r>
              <a:rPr lang="ga-IE" sz="24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404813"/>
            <a:ext cx="83518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>
                <a:latin typeface="Comic Sans MS" pitchFamily="66" charset="0"/>
              </a:rPr>
              <a:t>Cluiche</a:t>
            </a:r>
            <a:r>
              <a:rPr lang="en-IE" sz="3200">
                <a:latin typeface="Comic Sans MS" pitchFamily="66" charset="0"/>
              </a:rPr>
              <a:t> </a:t>
            </a:r>
            <a:r>
              <a:rPr lang="ga-IE" sz="3200">
                <a:latin typeface="Comic Sans MS" pitchFamily="66" charset="0"/>
              </a:rPr>
              <a:t>Meaitseála</a:t>
            </a:r>
            <a:endParaRPr lang="en-IE" sz="2400">
              <a:latin typeface="Comic Sans MS" pitchFamily="66" charset="0"/>
            </a:endParaRPr>
          </a:p>
          <a:p>
            <a:pPr algn="ctr"/>
            <a:r>
              <a:rPr lang="en-IE" sz="3200">
                <a:latin typeface="Comic Sans MS" pitchFamily="66" charset="0"/>
                <a:hlinkClick r:id="rId2"/>
              </a:rPr>
              <a:t>http://www.oswego.org/ocsd-web/match/term/draggeneric.asp?filename=MniGhallnalochlannaigh</a:t>
            </a:r>
            <a:r>
              <a:rPr lang="en-IE" sz="3200">
                <a:latin typeface="Comic Sans MS" pitchFamily="66" charset="0"/>
              </a:rPr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2997200"/>
            <a:ext cx="8207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Tuilleadh eolais le fáil ar na suíomhanna seo:</a:t>
            </a:r>
            <a:endParaRPr lang="en-IE" sz="2400">
              <a:latin typeface="Comic Sans MS" pitchFamily="66" charset="0"/>
            </a:endParaRPr>
          </a:p>
          <a:p>
            <a:r>
              <a:rPr lang="en-IE" sz="2400">
                <a:latin typeface="Comic Sans MS" pitchFamily="66" charset="0"/>
                <a:hlinkClick r:id="rId3"/>
              </a:rPr>
              <a:t>http://www.askaboutireland.ie/learning-zone/primary-students/subjects/history/history-the-full-story/the-vikings-in-ireland/</a:t>
            </a:r>
            <a:r>
              <a:rPr lang="en-IE" sz="2400">
                <a:latin typeface="Comic Sans MS" pitchFamily="66" charset="0"/>
              </a:rPr>
              <a:t> </a:t>
            </a:r>
          </a:p>
          <a:p>
            <a:endParaRPr lang="en-IE" sz="2400">
              <a:latin typeface="Comic Sans MS" pitchFamily="66" charset="0"/>
            </a:endParaRPr>
          </a:p>
          <a:p>
            <a:r>
              <a:rPr lang="en-IE" sz="2400">
                <a:latin typeface="Comic Sans MS" pitchFamily="66" charset="0"/>
                <a:hlinkClick r:id="rId4"/>
              </a:rPr>
              <a:t>http://www.askaboutireland.ie/learning-zone/primary-students/looking-at-places/wicklow/wicklow-history/the-vikings/</a:t>
            </a:r>
            <a:r>
              <a:rPr lang="en-IE" sz="2400">
                <a:latin typeface="Comic Sans MS" pitchFamily="66" charset="0"/>
              </a:rPr>
              <a:t> </a:t>
            </a:r>
          </a:p>
          <a:p>
            <a:endParaRPr lang="ga-IE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7921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Íomhánna:</a:t>
            </a:r>
            <a:endParaRPr lang="en-GB" b="1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Dómhnal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Ó Bric</a:t>
            </a:r>
          </a:p>
          <a:p>
            <a:r>
              <a:rPr lang="en-GB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Christine Warner</a:t>
            </a:r>
          </a:p>
          <a:p>
            <a:r>
              <a:rPr lang="en-GB" dirty="0" err="1">
                <a:latin typeface="Comic Sans MS" pitchFamily="66" charset="0"/>
                <a:cs typeface="Times New Roman" pitchFamily="18" charset="0"/>
              </a:rPr>
              <a:t>Bord</a:t>
            </a:r>
            <a:r>
              <a:rPr lang="en-GB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dirty="0" err="1">
                <a:latin typeface="Comic Sans MS" pitchFamily="66" charset="0"/>
                <a:cs typeface="Times New Roman" pitchFamily="18" charset="0"/>
              </a:rPr>
              <a:t>Choláiste</a:t>
            </a:r>
            <a:r>
              <a:rPr lang="en-GB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dirty="0" err="1">
                <a:latin typeface="Comic Sans MS" pitchFamily="66" charset="0"/>
                <a:cs typeface="Times New Roman" pitchFamily="18" charset="0"/>
              </a:rPr>
              <a:t>na</a:t>
            </a:r>
            <a:r>
              <a:rPr lang="en-GB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dirty="0" err="1">
                <a:latin typeface="Comic Sans MS" pitchFamily="66" charset="0"/>
                <a:cs typeface="Times New Roman" pitchFamily="18" charset="0"/>
              </a:rPr>
              <a:t>Tríonóide</a:t>
            </a:r>
            <a:r>
              <a:rPr lang="en-GB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GB" dirty="0" err="1">
                <a:latin typeface="Comic Sans MS" pitchFamily="66" charset="0"/>
                <a:cs typeface="Times New Roman" pitchFamily="18" charset="0"/>
              </a:rPr>
              <a:t>Baile</a:t>
            </a:r>
            <a:r>
              <a:rPr lang="en-GB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dirty="0" err="1">
                <a:latin typeface="Comic Sans MS" pitchFamily="66" charset="0"/>
                <a:cs typeface="Times New Roman" pitchFamily="18" charset="0"/>
              </a:rPr>
              <a:t>Átha</a:t>
            </a:r>
            <a:r>
              <a:rPr lang="en-GB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dirty="0" err="1">
                <a:latin typeface="Comic Sans MS" pitchFamily="66" charset="0"/>
                <a:cs typeface="Times New Roman" pitchFamily="18" charset="0"/>
              </a:rPr>
              <a:t>Cliath</a:t>
            </a:r>
            <a:endParaRPr lang="en-GB" dirty="0">
              <a:latin typeface="Comic Sans MS" pitchFamily="66" charset="0"/>
              <a:cs typeface="Times New Roman" pitchFamily="18" charset="0"/>
            </a:endParaRPr>
          </a:p>
          <a:p>
            <a:r>
              <a:rPr lang="en-GB" dirty="0" err="1">
                <a:latin typeface="Comic Sans MS" pitchFamily="66" charset="0"/>
                <a:cs typeface="Times New Roman" pitchFamily="18" charset="0"/>
              </a:rPr>
              <a:t>Ard-Mhúsaem</a:t>
            </a:r>
            <a:r>
              <a:rPr lang="en-GB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dirty="0" err="1">
                <a:latin typeface="Comic Sans MS" pitchFamily="66" charset="0"/>
                <a:cs typeface="Times New Roman" pitchFamily="18" charset="0"/>
              </a:rPr>
              <a:t>na</a:t>
            </a:r>
            <a:r>
              <a:rPr lang="en-GB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Comic Sans MS" pitchFamily="66" charset="0"/>
                <a:cs typeface="Times New Roman" pitchFamily="18" charset="0"/>
              </a:rPr>
              <a:t>hÉireann</a:t>
            </a:r>
            <a:endParaRPr lang="en-GB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en-GB" dirty="0" err="1" smtClean="0">
                <a:latin typeface="Comic Sans MS" pitchFamily="66" charset="0"/>
                <a:cs typeface="Times New Roman" pitchFamily="18" charset="0"/>
              </a:rPr>
              <a:t>Shutterstock</a:t>
            </a:r>
            <a:endParaRPr lang="ga-IE" dirty="0">
              <a:latin typeface="Comic Sans MS" pitchFamily="66" charset="0"/>
              <a:cs typeface="Times New Roman" pitchFamily="18" charset="0"/>
            </a:endParaRP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5</a:t>
            </a:r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 Gúm, 24-27 Sráid </a:t>
            </a:r>
            <a:r>
              <a:rPr lang="ga-IE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Fhreidric</a:t>
            </a:r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386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18351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389" name="Line 8"/>
          <p:cNvSpPr>
            <a:spLocks noChangeShapeType="1"/>
          </p:cNvSpPr>
          <p:nvPr/>
        </p:nvSpPr>
        <p:spPr bwMode="auto">
          <a:xfrm>
            <a:off x="31321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391" name="Line 10"/>
          <p:cNvSpPr>
            <a:spLocks noChangeShapeType="1"/>
          </p:cNvSpPr>
          <p:nvPr/>
        </p:nvSpPr>
        <p:spPr bwMode="auto">
          <a:xfrm>
            <a:off x="37798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392" name="Line 11"/>
          <p:cNvSpPr>
            <a:spLocks noChangeShapeType="1"/>
          </p:cNvSpPr>
          <p:nvPr/>
        </p:nvSpPr>
        <p:spPr bwMode="auto">
          <a:xfrm>
            <a:off x="44275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394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395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396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397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398" name="Line 17"/>
          <p:cNvSpPr>
            <a:spLocks noChangeShapeType="1"/>
          </p:cNvSpPr>
          <p:nvPr/>
        </p:nvSpPr>
        <p:spPr bwMode="auto">
          <a:xfrm>
            <a:off x="8748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auto">
          <a:xfrm rot="-4145389">
            <a:off x="8465344" y="1888331"/>
            <a:ext cx="650875" cy="3730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2000</a:t>
            </a:r>
          </a:p>
        </p:txBody>
      </p:sp>
      <p:sp>
        <p:nvSpPr>
          <p:cNvPr id="16400" name="Text Box 19"/>
          <p:cNvSpPr txBox="1">
            <a:spLocks noChangeArrowheads="1"/>
          </p:cNvSpPr>
          <p:nvPr/>
        </p:nvSpPr>
        <p:spPr bwMode="auto">
          <a:xfrm rot="-4145389">
            <a:off x="7309644" y="1883569"/>
            <a:ext cx="650875" cy="3730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1600</a:t>
            </a:r>
          </a:p>
        </p:txBody>
      </p:sp>
      <p:sp>
        <p:nvSpPr>
          <p:cNvPr id="16401" name="Text Box 20"/>
          <p:cNvSpPr txBox="1">
            <a:spLocks noChangeArrowheads="1"/>
          </p:cNvSpPr>
          <p:nvPr/>
        </p:nvSpPr>
        <p:spPr bwMode="auto">
          <a:xfrm rot="-4145389">
            <a:off x="6734969" y="1883569"/>
            <a:ext cx="650875" cy="3730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1400</a:t>
            </a:r>
          </a:p>
        </p:txBody>
      </p:sp>
      <p:sp>
        <p:nvSpPr>
          <p:cNvPr id="16402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1200</a:t>
            </a:r>
          </a:p>
        </p:txBody>
      </p:sp>
      <p:sp>
        <p:nvSpPr>
          <p:cNvPr id="16403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1000</a:t>
            </a:r>
          </a:p>
        </p:txBody>
      </p:sp>
      <p:sp>
        <p:nvSpPr>
          <p:cNvPr id="16404" name="Text Box 23"/>
          <p:cNvSpPr txBox="1">
            <a:spLocks noChangeArrowheads="1"/>
          </p:cNvSpPr>
          <p:nvPr/>
        </p:nvSpPr>
        <p:spPr bwMode="auto">
          <a:xfrm rot="-4145389">
            <a:off x="4849812" y="1901826"/>
            <a:ext cx="531813" cy="3730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800</a:t>
            </a:r>
          </a:p>
        </p:txBody>
      </p:sp>
      <p:sp>
        <p:nvSpPr>
          <p:cNvPr id="16405" name="Text Box 24"/>
          <p:cNvSpPr txBox="1">
            <a:spLocks noChangeArrowheads="1"/>
          </p:cNvSpPr>
          <p:nvPr/>
        </p:nvSpPr>
        <p:spPr bwMode="auto">
          <a:xfrm rot="-4145389">
            <a:off x="4202112" y="1901826"/>
            <a:ext cx="531813" cy="3730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600</a:t>
            </a:r>
          </a:p>
        </p:txBody>
      </p:sp>
      <p:sp>
        <p:nvSpPr>
          <p:cNvPr id="16406" name="Text Box 25"/>
          <p:cNvSpPr txBox="1">
            <a:spLocks noChangeArrowheads="1"/>
          </p:cNvSpPr>
          <p:nvPr/>
        </p:nvSpPr>
        <p:spPr bwMode="auto">
          <a:xfrm rot="-4145389">
            <a:off x="3552825" y="1901825"/>
            <a:ext cx="531813" cy="3730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400</a:t>
            </a:r>
          </a:p>
        </p:txBody>
      </p:sp>
      <p:sp>
        <p:nvSpPr>
          <p:cNvPr id="16407" name="Text Box 26"/>
          <p:cNvSpPr txBox="1">
            <a:spLocks noChangeArrowheads="1"/>
          </p:cNvSpPr>
          <p:nvPr/>
        </p:nvSpPr>
        <p:spPr bwMode="auto">
          <a:xfrm rot="-4145389">
            <a:off x="2905125" y="1901825"/>
            <a:ext cx="531813" cy="3730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200</a:t>
            </a:r>
          </a:p>
        </p:txBody>
      </p:sp>
      <p:sp>
        <p:nvSpPr>
          <p:cNvPr id="16408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63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400">
                <a:latin typeface="Calibri" pitchFamily="34" charset="0"/>
              </a:rPr>
              <a:t>0</a:t>
            </a:r>
          </a:p>
        </p:txBody>
      </p:sp>
      <p:sp>
        <p:nvSpPr>
          <p:cNvPr id="16409" name="Text Box 29"/>
          <p:cNvSpPr txBox="1">
            <a:spLocks noChangeArrowheads="1"/>
          </p:cNvSpPr>
          <p:nvPr/>
        </p:nvSpPr>
        <p:spPr bwMode="auto">
          <a:xfrm rot="-4145389">
            <a:off x="923925" y="1908175"/>
            <a:ext cx="531813" cy="3730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400</a:t>
            </a:r>
          </a:p>
        </p:txBody>
      </p:sp>
      <p:sp>
        <p:nvSpPr>
          <p:cNvPr id="16410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411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5175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</a:p>
        </p:txBody>
      </p:sp>
      <p:sp>
        <p:nvSpPr>
          <p:cNvPr id="16412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25475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>
                <a:solidFill>
                  <a:srgbClr val="800080"/>
                </a:solidFill>
                <a:latin typeface="Calibri" pitchFamily="34" charset="0"/>
              </a:rPr>
              <a:t>AD</a:t>
            </a:r>
          </a:p>
        </p:txBody>
      </p:sp>
      <p:sp>
        <p:nvSpPr>
          <p:cNvPr id="16413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414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16415" name="Group 45"/>
          <p:cNvGrpSpPr>
            <a:grpSpLocks/>
          </p:cNvGrpSpPr>
          <p:nvPr/>
        </p:nvGrpSpPr>
        <p:grpSpPr bwMode="auto">
          <a:xfrm>
            <a:off x="7524750" y="2349500"/>
            <a:ext cx="1296988" cy="1528763"/>
            <a:chOff x="4785" y="1503"/>
            <a:chExt cx="817" cy="963"/>
          </a:xfrm>
        </p:grpSpPr>
        <p:sp>
          <p:nvSpPr>
            <p:cNvPr id="16427" name="Text Box 35"/>
            <p:cNvSpPr txBox="1">
              <a:spLocks noChangeArrowheads="1"/>
            </p:cNvSpPr>
            <p:nvPr/>
          </p:nvSpPr>
          <p:spPr bwMode="auto">
            <a:xfrm>
              <a:off x="4785" y="2048"/>
              <a:ext cx="817" cy="41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16428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211638" y="2349500"/>
            <a:ext cx="2700337" cy="1838325"/>
            <a:chOff x="2273" y="1435"/>
            <a:chExt cx="1701" cy="1158"/>
          </a:xfrm>
        </p:grpSpPr>
        <p:sp>
          <p:nvSpPr>
            <p:cNvPr id="16425" name="Text Box 50"/>
            <p:cNvSpPr txBox="1">
              <a:spLocks noChangeArrowheads="1"/>
            </p:cNvSpPr>
            <p:nvPr/>
          </p:nvSpPr>
          <p:spPr bwMode="auto">
            <a:xfrm>
              <a:off x="2273" y="2184"/>
              <a:ext cx="1701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Tháinig na Lochlannaigh </a:t>
              </a:r>
              <a:r>
                <a:rPr lang="en-GB">
                  <a:latin typeface="Comic Sans MS" pitchFamily="66" charset="0"/>
                </a:rPr>
                <a:t/>
              </a:r>
              <a:br>
                <a:rPr lang="en-GB">
                  <a:latin typeface="Comic Sans MS" pitchFamily="66" charset="0"/>
                </a:rPr>
              </a:br>
              <a:r>
                <a:rPr lang="ga-IE">
                  <a:latin typeface="Comic Sans MS" pitchFamily="66" charset="0"/>
                </a:rPr>
                <a:t>go hÉirinn (AD 795)</a:t>
              </a:r>
              <a:r>
                <a:rPr lang="en-GB">
                  <a:latin typeface="Comic Sans MS" pitchFamily="66" charset="0"/>
                </a:rPr>
                <a:t>.</a:t>
              </a:r>
              <a:endParaRPr lang="ga-IE">
                <a:latin typeface="Comic Sans MS" pitchFamily="66" charset="0"/>
              </a:endParaRPr>
            </a:p>
          </p:txBody>
        </p:sp>
        <p:sp>
          <p:nvSpPr>
            <p:cNvPr id="16426" name="Line 51"/>
            <p:cNvSpPr>
              <a:spLocks noChangeShapeType="1"/>
            </p:cNvSpPr>
            <p:nvPr/>
          </p:nvSpPr>
          <p:spPr bwMode="auto">
            <a:xfrm flipV="1">
              <a:off x="2789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16417" name="Text Box 18"/>
          <p:cNvSpPr txBox="1">
            <a:spLocks noChangeArrowheads="1"/>
          </p:cNvSpPr>
          <p:nvPr/>
        </p:nvSpPr>
        <p:spPr bwMode="auto">
          <a:xfrm rot="-4145389">
            <a:off x="7884319" y="1883569"/>
            <a:ext cx="650875" cy="3730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1800</a:t>
            </a:r>
          </a:p>
        </p:txBody>
      </p:sp>
      <p:sp>
        <p:nvSpPr>
          <p:cNvPr id="16418" name="Text Box 27"/>
          <p:cNvSpPr txBox="1">
            <a:spLocks noChangeArrowheads="1"/>
          </p:cNvSpPr>
          <p:nvPr/>
        </p:nvSpPr>
        <p:spPr bwMode="auto">
          <a:xfrm rot="-4145389">
            <a:off x="1590675" y="1908175"/>
            <a:ext cx="531813" cy="3730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200</a:t>
            </a:r>
          </a:p>
        </p:txBody>
      </p:sp>
      <p:sp>
        <p:nvSpPr>
          <p:cNvPr id="16419" name="Line 5"/>
          <p:cNvSpPr>
            <a:spLocks noChangeShapeType="1"/>
          </p:cNvSpPr>
          <p:nvPr/>
        </p:nvSpPr>
        <p:spPr bwMode="auto">
          <a:xfrm>
            <a:off x="611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6420" name="Text Box 29"/>
          <p:cNvSpPr txBox="1">
            <a:spLocks noChangeArrowheads="1"/>
          </p:cNvSpPr>
          <p:nvPr/>
        </p:nvSpPr>
        <p:spPr bwMode="auto">
          <a:xfrm rot="-4145389">
            <a:off x="385762" y="1908176"/>
            <a:ext cx="531813" cy="3730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>
                <a:latin typeface="Calibri" pitchFamily="34" charset="0"/>
              </a:rPr>
              <a:t>600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23850" y="4797425"/>
            <a:ext cx="56562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Tháinig na Lochlannaigh go hÉirinn </a:t>
            </a:r>
            <a:r>
              <a:rPr lang="en-GB" sz="2400">
                <a:latin typeface="Comic Sans MS" pitchFamily="66" charset="0"/>
              </a:rPr>
              <a:t>den chéad uair </a:t>
            </a:r>
            <a:r>
              <a:rPr lang="ga-IE" sz="2400">
                <a:latin typeface="Comic Sans MS" pitchFamily="66" charset="0"/>
              </a:rPr>
              <a:t>timpeall na bliana AD 795. </a:t>
            </a:r>
          </a:p>
        </p:txBody>
      </p:sp>
      <p:sp>
        <p:nvSpPr>
          <p:cNvPr id="29734" name="TextBox 44"/>
          <p:cNvSpPr txBox="1">
            <a:spLocks noChangeArrowheads="1"/>
          </p:cNvSpPr>
          <p:nvPr/>
        </p:nvSpPr>
        <p:spPr bwMode="auto">
          <a:xfrm>
            <a:off x="2835275" y="123825"/>
            <a:ext cx="2141538" cy="831850"/>
          </a:xfrm>
          <a:prstGeom prst="rect">
            <a:avLst/>
          </a:prstGeom>
          <a:solidFill>
            <a:schemeClr val="accent3">
              <a:lumMod val="75000"/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solidFill>
                  <a:srgbClr val="000000"/>
                </a:solidFill>
                <a:latin typeface="Berlin Sans FB Demi" pitchFamily="34" charset="0"/>
              </a:rPr>
              <a:t>Amlíne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4268788"/>
            <a:ext cx="207486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0838" y="3141663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988" y="325438"/>
            <a:ext cx="6985000" cy="7270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Bhí an Chríostaíocht i réim in Éirinn ag an am, agus bhí cuid mhór mainistreacha sa tír mar gheall air sin.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3238" y="5300663"/>
            <a:ext cx="8064500" cy="1031875"/>
          </a:xfrm>
          <a:prstGeom prst="rect">
            <a:avLst/>
          </a:prstGeom>
          <a:solidFill>
            <a:schemeClr val="lt1"/>
          </a:solidFill>
          <a:ln w="25400">
            <a:solidFill>
              <a:schemeClr val="accent4"/>
            </a:solidFill>
          </a:ln>
        </p:spPr>
        <p:txBody>
          <a:bodyPr>
            <a:spAutoFit/>
          </a:bodyPr>
          <a:lstStyle/>
          <a:p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Bhí saibhreas nach beag ag baint leis na mainistreacha. D’fhásadh </a:t>
            </a:r>
            <a:br>
              <a:rPr lang="ga-IE" sz="20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na manaigh barra iontu agus thógaidís ainmhithe feirme. Bhíodh earraí luachmhara eaglasta á gcoinneáil sna mainistreacha freisin.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288" y="1196975"/>
            <a:ext cx="650240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5" y="1092200"/>
            <a:ext cx="340201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84663" y="1268413"/>
            <a:ext cx="43910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Seo leathanach as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Leabhar Cheanannais</a:t>
            </a:r>
            <a:r>
              <a:rPr lang="ga-IE" sz="2400">
                <a:latin typeface="Comic Sans MS" pitchFamily="66" charset="0"/>
              </a:rPr>
              <a:t>. Lámhscríbhinn is ea Leabhar Cheanannais a scríobh na manaigh níos mó ná míle bliain ó shin. Bhíodh lámhscríbhinní den chineál seo ag na manaigh sna mainistreacha. Bhíodh siad maisithe le seoda agus le hór, agus bhí luach mór ag baint leo dá réir sin.</a:t>
            </a:r>
            <a:endParaRPr lang="ga-IE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68763" y="1989138"/>
            <a:ext cx="49688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Seo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Cailís Ardach</a:t>
            </a:r>
            <a:r>
              <a:rPr lang="ga-IE" sz="2400">
                <a:latin typeface="Comic Sans MS" pitchFamily="66" charset="0"/>
              </a:rPr>
              <a:t>. Soitheach eaglasta atá inti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agus tá sí níos mó ná míle bliain d’aois freisin</a:t>
            </a:r>
            <a:r>
              <a:rPr lang="en-GB" sz="2400">
                <a:latin typeface="Comic Sans MS" pitchFamily="66" charset="0"/>
              </a:rPr>
              <a:t>.</a:t>
            </a:r>
            <a:r>
              <a:rPr lang="ga-IE" sz="2400">
                <a:latin typeface="Comic Sans MS" pitchFamily="66" charset="0"/>
              </a:rPr>
              <a:t> Dhéanadh na manaigh soithí eaglasta áille </a:t>
            </a:r>
            <a:r>
              <a:rPr lang="en-GB" sz="2400">
                <a:latin typeface="Comic Sans MS" pitchFamily="66" charset="0"/>
              </a:rPr>
              <a:t>den </a:t>
            </a:r>
            <a:r>
              <a:rPr lang="ga-IE" sz="2400">
                <a:latin typeface="Comic Sans MS" pitchFamily="66" charset="0"/>
              </a:rPr>
              <a:t>chineál seo. Bhíodh na soithí maisithe le hór, le hairgead agus le seoda. </a:t>
            </a:r>
            <a:endParaRPr lang="ga-IE" sz="2400">
              <a:latin typeface="Calibri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6" b="94280" l="5317" r="95399">
                        <a14:foregroundMark x1="56851" y1="22063" x2="72393" y2="10521"/>
                        <a14:foregroundMark x1="14008" y1="15935" x2="5930" y2="17875"/>
                        <a14:foregroundMark x1="7157" y1="27886" x2="5317" y2="19714"/>
                        <a14:foregroundMark x1="83333" y1="30541" x2="95501" y2="26353"/>
                        <a14:foregroundMark x1="46830" y1="84985" x2="43661" y2="94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85067"/>
            <a:ext cx="4068763" cy="329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0688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4313" y="185738"/>
            <a:ext cx="8929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Nuair a d’fhág na Lochlannaigh Críoch Lochlann, is ag </a:t>
            </a:r>
            <a:r>
              <a:rPr lang="en-GB" sz="2400">
                <a:latin typeface="Comic Sans MS" pitchFamily="66" charset="0"/>
              </a:rPr>
              <a:t>cuardach </a:t>
            </a:r>
            <a:r>
              <a:rPr lang="ga-IE" sz="2400">
                <a:latin typeface="Comic Sans MS" pitchFamily="66" charset="0"/>
              </a:rPr>
              <a:t>saibhris agus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tailte thar lear a bhí siad. Bhí a fhios acu go raibh earraí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agus lámhscríbhinní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áille luachmhara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i mainistreacha thart timpeall na hEorpa. Mar sin nuair a tháinig siad go hÉirinn den chéad uair thug siad ruathar faoi na mainistreacha leis na hearraí luachmhara sin a ghoid. </a:t>
            </a:r>
            <a:endParaRPr lang="ga-IE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2743200"/>
            <a:ext cx="3681413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744913" y="4584700"/>
            <a:ext cx="4967287" cy="1149350"/>
          </a:xfrm>
          <a:prstGeom prst="wedgeRoundRectCallout">
            <a:avLst>
              <a:gd name="adj1" fmla="val -73139"/>
              <a:gd name="adj2" fmla="val -116023"/>
              <a:gd name="adj3" fmla="val 16667"/>
            </a:avLst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ga-IE" sz="2200">
                <a:latin typeface="Comic Sans MS" pitchFamily="66" charset="0"/>
              </a:rPr>
              <a:t>Mharaíomar na daoine agus ghoideamar a n-earraí luachmhara.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825" y="333375"/>
            <a:ext cx="5041900" cy="22463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D’ionsaigh siad mainistreacha a bhí ar oileáin amach ón gcósta ar dtús agus ina dhiaidh sin thosaigh siad ag tabhairt </a:t>
            </a:r>
            <a:r>
              <a:rPr lang="ga-IE" sz="2000" dirty="0" err="1">
                <a:solidFill>
                  <a:srgbClr val="000000"/>
                </a:solidFill>
                <a:latin typeface="Comic Sans MS" pitchFamily="66" charset="0"/>
              </a:rPr>
              <a:t>ruathair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 faoi áiteanna ar tír mór. Dhéanaidís áiteanna a ionsaí agus ansin d’imídís ar ais go Críoch Lochlann agus 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sz="20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a gcreach leo.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175125" y="3560763"/>
            <a:ext cx="4464050" cy="792162"/>
          </a:xfrm>
          <a:prstGeom prst="wedgeRoundRectCallout">
            <a:avLst>
              <a:gd name="adj1" fmla="val -86833"/>
              <a:gd name="adj2" fmla="val -26319"/>
              <a:gd name="adj3" fmla="val 16667"/>
            </a:avLst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ga-IE" sz="2200">
                <a:latin typeface="Comic Sans MS" pitchFamily="66" charset="0"/>
              </a:rPr>
              <a:t>D’ionsaíomar </a:t>
            </a:r>
            <a:r>
              <a:rPr lang="en-GB" sz="2200">
                <a:latin typeface="Comic Sans MS" pitchFamily="66" charset="0"/>
              </a:rPr>
              <a:t>lonnaíochtaí </a:t>
            </a:r>
            <a:r>
              <a:rPr lang="ga-IE" sz="2200">
                <a:latin typeface="Comic Sans MS" pitchFamily="66" charset="0"/>
              </a:rPr>
              <a:t>agus mainistreacha gan choinne.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0038" y="-42863"/>
            <a:ext cx="3427412" cy="318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57225"/>
            <a:ext cx="4246563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4684713" y="260350"/>
            <a:ext cx="414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ga-IE" altLang="ga-IE" sz="2400"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89488" y="2590800"/>
            <a:ext cx="43545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altLang="ga-IE" sz="2400">
                <a:latin typeface="Comic Sans MS" pitchFamily="66" charset="0"/>
              </a:rPr>
              <a:t>Bhíodh an cloigtheach suas </a:t>
            </a:r>
            <a:r>
              <a:rPr lang="en-GB" altLang="ga-IE" sz="2400">
                <a:latin typeface="Comic Sans MS" pitchFamily="66" charset="0"/>
              </a:rPr>
              <a:t/>
            </a:r>
            <a:br>
              <a:rPr lang="en-GB" altLang="ga-IE" sz="2400">
                <a:latin typeface="Comic Sans MS" pitchFamily="66" charset="0"/>
              </a:rPr>
            </a:br>
            <a:r>
              <a:rPr lang="ga-IE" altLang="ga-IE" sz="2400">
                <a:latin typeface="Comic Sans MS" pitchFamily="66" charset="0"/>
              </a:rPr>
              <a:t>le 40 méadar ar airde. Bhíodh an doras timpeall 3 </a:t>
            </a:r>
            <a:r>
              <a:rPr lang="en-GB" altLang="ga-IE" sz="2400">
                <a:latin typeface="Comic Sans MS" pitchFamily="66" charset="0"/>
              </a:rPr>
              <a:t/>
            </a:r>
            <a:br>
              <a:rPr lang="en-GB" altLang="ga-IE" sz="2400">
                <a:latin typeface="Comic Sans MS" pitchFamily="66" charset="0"/>
              </a:rPr>
            </a:br>
            <a:r>
              <a:rPr lang="ga-IE" altLang="ga-IE" sz="2400">
                <a:latin typeface="Comic Sans MS" pitchFamily="66" charset="0"/>
              </a:rPr>
              <a:t>nó 4 mhéadar os cionn na talún agus ba ghá dréimire </a:t>
            </a:r>
            <a:r>
              <a:rPr lang="en-GB" altLang="ga-IE" sz="2400">
                <a:latin typeface="Comic Sans MS" pitchFamily="66" charset="0"/>
              </a:rPr>
              <a:t/>
            </a:r>
            <a:br>
              <a:rPr lang="en-GB" altLang="ga-IE" sz="2400">
                <a:latin typeface="Comic Sans MS" pitchFamily="66" charset="0"/>
              </a:rPr>
            </a:br>
            <a:r>
              <a:rPr lang="ga-IE" altLang="ga-IE" sz="2400">
                <a:latin typeface="Comic Sans MS" pitchFamily="66" charset="0"/>
              </a:rPr>
              <a:t>a úsáid chun dul suas ann. Bhíodh ceithre fhuinneog </a:t>
            </a:r>
            <a:r>
              <a:rPr lang="en-GB" altLang="ga-IE" sz="2400">
                <a:latin typeface="Comic Sans MS" pitchFamily="66" charset="0"/>
              </a:rPr>
              <a:t/>
            </a:r>
            <a:br>
              <a:rPr lang="en-GB" altLang="ga-IE" sz="2400">
                <a:latin typeface="Comic Sans MS" pitchFamily="66" charset="0"/>
              </a:rPr>
            </a:br>
            <a:r>
              <a:rPr lang="ga-IE" altLang="ga-IE" sz="2400">
                <a:latin typeface="Comic Sans MS" pitchFamily="66" charset="0"/>
              </a:rPr>
              <a:t>ar</a:t>
            </a:r>
            <a:r>
              <a:rPr lang="en-GB" altLang="ga-IE" sz="2400">
                <a:latin typeface="Comic Sans MS" pitchFamily="66" charset="0"/>
              </a:rPr>
              <a:t> an </a:t>
            </a:r>
            <a:r>
              <a:rPr lang="ga-IE" altLang="ga-IE" sz="2400">
                <a:latin typeface="Comic Sans MS" pitchFamily="66" charset="0"/>
              </a:rPr>
              <a:t>urlár uachtarach agus fuinneog chúng amháin ar gach urlár</a:t>
            </a:r>
            <a:r>
              <a:rPr lang="en-GB" altLang="ga-IE" sz="2400">
                <a:latin typeface="Comic Sans MS" pitchFamily="66" charset="0"/>
              </a:rPr>
              <a:t> </a:t>
            </a:r>
            <a:r>
              <a:rPr lang="ga-IE" altLang="ga-IE" sz="2400">
                <a:latin typeface="Comic Sans MS" pitchFamily="66" charset="0"/>
              </a:rPr>
              <a:t>eile.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89488" y="488950"/>
            <a:ext cx="4419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altLang="ga-IE" sz="2400">
                <a:latin typeface="Comic Sans MS" pitchFamily="66" charset="0"/>
              </a:rPr>
              <a:t>Seo cloigtheach. Tógadh an chéad chloigtheach timpeall AD 950. Tá cloigtheach le feiceáil i</a:t>
            </a:r>
            <a:r>
              <a:rPr lang="en-GB" altLang="ga-IE" sz="2400">
                <a:latin typeface="Comic Sans MS" pitchFamily="66" charset="0"/>
              </a:rPr>
              <a:t>n</a:t>
            </a:r>
            <a:r>
              <a:rPr lang="ga-IE" altLang="ga-IE" sz="2400">
                <a:latin typeface="Comic Sans MS" pitchFamily="66" charset="0"/>
              </a:rPr>
              <a:t> go leor seanmhainistreacha in Éirinn.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175"/>
            <a:ext cx="9569450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" y="1295400"/>
            <a:ext cx="5867400" cy="3124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ga-IE" altLang="ga-IE" sz="2400">
                <a:latin typeface="Comic Sans MS" pitchFamily="66" charset="0"/>
              </a:rPr>
              <a:t>Bhuailtí an clog sa chloigtheach chun na manaigh a ghlaoch chun paidreoireachta nó chun a gcuid béilí.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ga-IE" altLang="ga-IE" sz="2400">
                <a:latin typeface="Comic Sans MS" pitchFamily="66" charset="0"/>
              </a:rPr>
              <a:t>D’úsáidtí an cloigtheach mar thúr faire de bhrí go raibh radharc maith ó na fuinneoga uachtaracha. D’fhéadfaí ionsaitheoirí a fheiceáil </a:t>
            </a:r>
            <a:r>
              <a:rPr lang="en-GB" altLang="ga-IE" sz="2400">
                <a:latin typeface="Comic Sans MS" pitchFamily="66" charset="0"/>
              </a:rPr>
              <a:t/>
            </a:r>
            <a:br>
              <a:rPr lang="en-GB" altLang="ga-IE" sz="2400">
                <a:latin typeface="Comic Sans MS" pitchFamily="66" charset="0"/>
              </a:rPr>
            </a:br>
            <a:r>
              <a:rPr lang="ga-IE" altLang="ga-IE" sz="2400">
                <a:latin typeface="Comic Sans MS" pitchFamily="66" charset="0"/>
              </a:rPr>
              <a:t>ag teacht.</a:t>
            </a:r>
            <a:endParaRPr lang="ga-IE" altLang="ga-IE"/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6172200" y="2057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ga-IE" altLang="ga-IE" sz="240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3048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ga-IE" altLang="ga-IE" sz="2400">
                <a:latin typeface="Comic Sans MS" pitchFamily="66" charset="0"/>
              </a:rPr>
              <a:t>Creidtear go raibh feidhmeanna éagsúla ag baint</a:t>
            </a:r>
          </a:p>
          <a:p>
            <a:pPr marL="342900" indent="-342900">
              <a:spcBef>
                <a:spcPct val="20000"/>
              </a:spcBef>
            </a:pPr>
            <a:r>
              <a:rPr lang="ga-IE" altLang="ga-IE" sz="2400">
                <a:latin typeface="Comic Sans MS" pitchFamily="66" charset="0"/>
              </a:rPr>
              <a:t>leis an gcloigtheach: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957</Words>
  <Application>Microsoft Office PowerPoint</Application>
  <PresentationFormat>On-screen Show (4:3)</PresentationFormat>
  <Paragraphs>106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Cáit Nic Fhionnlaoich</cp:lastModifiedBy>
  <cp:revision>180</cp:revision>
  <cp:lastPrinted>2015-07-13T08:45:18Z</cp:lastPrinted>
  <dcterms:created xsi:type="dcterms:W3CDTF">2014-12-10T13:53:57Z</dcterms:created>
  <dcterms:modified xsi:type="dcterms:W3CDTF">2015-09-22T10:56:18Z</dcterms:modified>
</cp:coreProperties>
</file>