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6" r:id="rId2"/>
    <p:sldId id="258" r:id="rId3"/>
    <p:sldId id="303" r:id="rId4"/>
    <p:sldId id="304" r:id="rId5"/>
    <p:sldId id="312" r:id="rId6"/>
    <p:sldId id="305" r:id="rId7"/>
    <p:sldId id="269" r:id="rId8"/>
    <p:sldId id="302" r:id="rId9"/>
    <p:sldId id="278" r:id="rId10"/>
    <p:sldId id="285" r:id="rId11"/>
    <p:sldId id="295" r:id="rId12"/>
    <p:sldId id="294" r:id="rId13"/>
    <p:sldId id="296" r:id="rId14"/>
    <p:sldId id="307" r:id="rId15"/>
    <p:sldId id="268" r:id="rId16"/>
    <p:sldId id="308" r:id="rId17"/>
    <p:sldId id="264" r:id="rId18"/>
    <p:sldId id="310" r:id="rId19"/>
    <p:sldId id="311" r:id="rId20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532" autoAdjust="0"/>
  </p:normalViewPr>
  <p:slideViewPr>
    <p:cSldViewPr>
      <p:cViewPr varScale="1">
        <p:scale>
          <a:sx n="83" d="100"/>
          <a:sy n="83" d="100"/>
        </p:scale>
        <p:origin x="-9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30"/>
    </p:cViewPr>
  </p:sorterViewPr>
  <p:notesViewPr>
    <p:cSldViewPr>
      <p:cViewPr varScale="1">
        <p:scale>
          <a:sx n="62" d="100"/>
          <a:sy n="62" d="100"/>
        </p:scale>
        <p:origin x="-2616" y="-78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3E92C4-BB5B-49D5-8C15-C96EC57B5EDE}" type="datetimeFigureOut">
              <a:rPr lang="en-GB"/>
              <a:pPr>
                <a:defRPr/>
              </a:pPr>
              <a:t>02/11/2016</a:t>
            </a:fld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EB182D-6A77-42F2-9C7A-57A39F92C3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151A2D-5080-4C55-BC40-0EB4382CA6A8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EDC87A-B641-45E1-9CC8-99460BF99A8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2201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1319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Ceapaim</a:t>
            </a:r>
            <a:r>
              <a:rPr lang="en-GB" baseline="0" dirty="0" smtClean="0"/>
              <a:t> go </a:t>
            </a:r>
            <a:r>
              <a:rPr lang="en-GB" baseline="0" dirty="0" err="1" smtClean="0"/>
              <a:t>bhfuil</a:t>
            </a:r>
            <a:r>
              <a:rPr lang="en-GB" baseline="0" dirty="0" smtClean="0"/>
              <a:t> an </a:t>
            </a:r>
            <a:r>
              <a:rPr lang="en-GB" baseline="0" dirty="0" err="1" smtClean="0"/>
              <a:t>ceann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maith</a:t>
            </a:r>
            <a:r>
              <a:rPr lang="en-GB" baseline="0" dirty="0" smtClean="0"/>
              <a:t> go </a:t>
            </a:r>
            <a:r>
              <a:rPr lang="en-GB" baseline="0" dirty="0" err="1" smtClean="0"/>
              <a:t>leor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nó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cheart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ceann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eile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dhéanamh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féin</a:t>
            </a:r>
            <a:r>
              <a:rPr lang="en-GB" baseline="0" dirty="0" smtClean="0"/>
              <a:t>??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473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4D784-CF6E-4596-96A3-770234523C7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967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140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424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a-IE" dirty="0" smtClean="0"/>
              <a:t>B’fhearr “is é na</a:t>
            </a:r>
            <a:r>
              <a:rPr lang="ga-IE" baseline="0" dirty="0" smtClean="0"/>
              <a:t> Beanna Beola an ceann corr” agus “is é Sléibhte Chill Mhantáin...” – braithim go bhfuil na habairtí mar atá sách ciotach</a:t>
            </a: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673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4DDD0-DB65-48A4-B8FC-01D3CC3D5392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206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a-IE" dirty="0" smtClean="0"/>
              <a:t>B’fhearr</a:t>
            </a:r>
            <a:r>
              <a:rPr lang="ga-IE" baseline="0" dirty="0" smtClean="0"/>
              <a:t> dath na n-aibhneacha a athrú nó cúlra a chur leo. An ceann i nGaillimh ana-dheacair a fheiscint go háirithe. </a:t>
            </a:r>
            <a:endParaRPr lang="en-IE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BCA2A-6173-44A5-A818-14AB6040040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5699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75579987-F4B1-4EC3-BB8F-C00C25C1FF41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  <p:extLst>
      <p:ext uri="{BB962C8B-B14F-4D97-AF65-F5344CB8AC3E}">
        <p14:creationId xmlns:p14="http://schemas.microsoft.com/office/powerpoint/2010/main" val="227753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92D81E69-B5EF-4D97-8BE6-9467165C541B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025193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257651-6078-4B75-A883-A24159D784F8}" type="slidenum">
              <a:rPr lang="en-IE" sz="12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en-IE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7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BEF9-D22D-4645-9219-86E0C0FF6C0D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E342-0C5D-415E-B030-C5DA02F73C0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C747-33B7-48ED-BD8B-DAAC9FDACE21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2117-3993-476A-A2A4-1CF0272727D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7DA3-DAC3-4069-8CF9-85B8A972ADD6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721B-4249-4B81-9DEB-13889F1566A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CFFE-B187-455E-A88B-49948478F6F4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4C89-53DC-4CDB-AFAD-C057021D277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D0AD-5638-4C28-A4FD-278B91725BB5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0430-298C-4348-816F-899F2C992B7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202F-00D2-4BE1-A40E-6354CC88DFF1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ACBC-3156-4287-B47A-2D9DA61EC1E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68CB-7100-4C50-8C25-772DCCD773AF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AF46-A89C-492D-A00C-F5AEB77ED9D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C62C-8B47-42E6-B5F3-DB76D8792A56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6C6E-391A-4A9E-B668-A3EE4E00D8F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CBE-C700-4A6F-B380-3F365F61CC6E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68F6-F9FC-4CA0-9025-6E89B832ACA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E54-82BF-4032-BA96-0C1923FACBDF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074A-BA39-4449-84A0-5AE63DB702B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A12E-E421-485E-95FB-1DFC9E58BECA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9DD2-4110-495A-A88D-155AD702A69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CDCC34-957E-404A-84D6-43565D32EB83}" type="datetimeFigureOut">
              <a:rPr lang="en-IE"/>
              <a:pPr>
                <a:defRPr/>
              </a:pPr>
              <a:t>02/11/2016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FFE14B-F9DA-4A2A-82EE-950BF0DB183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oilnet.magicstudio.ie/interactive/view/2367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kaboutireland.ie/learning-zone/primary-students/5th-+-6th-class/irish-5th-+-6th-class/ar-dtimpeallacht/ardailte-agus-sleibhte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org/ocsd-web/match/matchgeneric.asp?filename=MniGhallcathracha" TargetMode="External"/><Relationship Id="rId2" Type="http://schemas.openxmlformats.org/officeDocument/2006/relationships/hyperlink" Target="http://www.oswego.org/ocsd-web/match/term/matchgeneric2.asp?filename=MniGhallaibhneachasleibht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ilnet.magicstudio.ie/interactive/view/11141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oiblí\FÉACH THART - R5\Tíreolaíocht - FT R5\Sleamhnáin - FT - Tír - R5\Íomhánna - FT Tír - R5\Ceannach - sleamh - FT Tír - R5\07 Sléibhte agus Aibhneacha na hÉireann\shutterstock_16959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4" y="0"/>
            <a:ext cx="9145984" cy="68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75391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dirty="0" err="1" smtClean="0">
                <a:latin typeface="AR DELANEY" panose="02000000000000000000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Sléibhte</a:t>
            </a:r>
            <a:r>
              <a:rPr lang="en-GB" sz="3800" b="1" dirty="0" smtClean="0">
                <a:latin typeface="AR DELANEY" panose="02000000000000000000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GB" sz="3800" b="1" dirty="0" err="1" smtClean="0">
                <a:latin typeface="AR DELANEY" panose="02000000000000000000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agus</a:t>
            </a:r>
            <a:r>
              <a:rPr lang="en-GB" sz="3800" b="1" dirty="0" smtClean="0">
                <a:latin typeface="AR DELANEY" panose="02000000000000000000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GB" sz="3800" b="1" dirty="0" err="1" smtClean="0">
                <a:latin typeface="AR DELANEY" panose="02000000000000000000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Aibhneacha</a:t>
            </a:r>
            <a:r>
              <a:rPr lang="en-GB" sz="3800" b="1" dirty="0" smtClean="0">
                <a:latin typeface="AR DELANEY" panose="02000000000000000000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GB" sz="3800" b="1" dirty="0" err="1" smtClean="0">
                <a:latin typeface="AR DELANEY" panose="02000000000000000000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na</a:t>
            </a:r>
            <a:r>
              <a:rPr lang="en-GB" sz="3800" b="1" dirty="0" smtClean="0">
                <a:latin typeface="AR DELANEY" panose="02000000000000000000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GB" sz="3800" b="1" dirty="0" err="1" smtClean="0">
                <a:latin typeface="AR DELANEY" panose="02000000000000000000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hÉireann</a:t>
            </a:r>
            <a:endParaRPr lang="en-GB" sz="3800" b="1" dirty="0">
              <a:latin typeface="AR DELANEY" panose="02000000000000000000" pitchFamily="2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9113" y="2204864"/>
            <a:ext cx="31511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>
                <a:latin typeface="Tw Cen MT" panose="020B0602020104020603" pitchFamily="34" charset="0"/>
              </a:rPr>
              <a:t>Is í an tSionainn an abhainn is faide in Éirinn. Tá sí 370 </a:t>
            </a:r>
            <a:r>
              <a:rPr lang="en-GB" altLang="en-US" sz="2800" dirty="0">
                <a:latin typeface="Tw Cen MT" panose="020B0602020104020603" pitchFamily="34" charset="0"/>
              </a:rPr>
              <a:t>km</a:t>
            </a:r>
            <a:r>
              <a:rPr lang="ga-IE" altLang="en-US" sz="2800" dirty="0">
                <a:latin typeface="Tw Cen MT" panose="020B0602020104020603" pitchFamily="34" charset="0"/>
              </a:rPr>
              <a:t> ar fad. Scarann an tSionainn Contae an Chláir agus Cúige Chonnacht </a:t>
            </a:r>
            <a:r>
              <a:rPr lang="ga-IE" altLang="en-US" sz="2800" smtClean="0">
                <a:latin typeface="Tw Cen MT" panose="020B0602020104020603" pitchFamily="34" charset="0"/>
              </a:rPr>
              <a:t>ó oirthear na tíre.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519113" y="1683322"/>
            <a:ext cx="2757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ga-IE" altLang="en-US" sz="3200" b="1" dirty="0">
                <a:latin typeface="Tw Cen MT" panose="020B0602020104020603" pitchFamily="34" charset="0"/>
              </a:rPr>
              <a:t>An tSionainn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850" y="726050"/>
            <a:ext cx="454025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264275" y="6094413"/>
            <a:ext cx="2597150" cy="37623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Cúrsa na Sionainne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0" y="169299"/>
            <a:ext cx="4424452" cy="55675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err="1" smtClean="0">
                <a:latin typeface="Berlin Sans FB" panose="020E0602020502020306" pitchFamily="34" charset="0"/>
              </a:rPr>
              <a:t>Aibhneacha</a:t>
            </a:r>
            <a:r>
              <a:rPr lang="en-GB" sz="2800" dirty="0" smtClean="0">
                <a:latin typeface="Berlin Sans FB" panose="020E0602020502020306" pitchFamily="34" charset="0"/>
              </a:rPr>
              <a:t> </a:t>
            </a:r>
            <a:r>
              <a:rPr lang="en-GB" sz="2800" dirty="0" err="1" smtClean="0">
                <a:latin typeface="Berlin Sans FB" panose="020E0602020502020306" pitchFamily="34" charset="0"/>
              </a:rPr>
              <a:t>na</a:t>
            </a:r>
            <a:r>
              <a:rPr lang="en-GB" sz="2800" dirty="0" smtClean="0">
                <a:latin typeface="Berlin Sans FB" panose="020E0602020502020306" pitchFamily="34" charset="0"/>
              </a:rPr>
              <a:t> </a:t>
            </a:r>
            <a:r>
              <a:rPr lang="en-GB" sz="2800" dirty="0" err="1" smtClean="0">
                <a:latin typeface="Berlin Sans FB" panose="020E0602020502020306" pitchFamily="34" charset="0"/>
              </a:rPr>
              <a:t>hÉireann</a:t>
            </a:r>
            <a:endParaRPr lang="en-GB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843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565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6016" y="966689"/>
            <a:ext cx="44279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</a:rPr>
              <a:t>Éiríonn an chuid is mó </a:t>
            </a:r>
            <a:r>
              <a:rPr lang="ga-IE" sz="2800" dirty="0" smtClean="0">
                <a:latin typeface="Tw Cen MT" panose="020B0602020104020603" pitchFamily="34" charset="0"/>
              </a:rPr>
              <a:t/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de na haibhneacha sna cnoic</a:t>
            </a:r>
          </a:p>
          <a:p>
            <a:r>
              <a:rPr lang="ga-IE" sz="2800" dirty="0" smtClean="0">
                <a:latin typeface="Tw Cen MT" panose="020B0602020104020603" pitchFamily="34" charset="0"/>
              </a:rPr>
              <a:t>nó sna sléibhte. Aimsigh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foinse</a:t>
            </a:r>
            <a:r>
              <a:rPr lang="ga-IE" sz="2800" dirty="0" smtClean="0">
                <a:latin typeface="Tw Cen MT" panose="020B0602020104020603" pitchFamily="34" charset="0"/>
              </a:rPr>
              <a:t> na n-aibhneacha seo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leanas. Féach leathanach 13 san </a:t>
            </a:r>
            <a:r>
              <a:rPr lang="ga-IE" sz="2800" i="1" dirty="0" smtClean="0">
                <a:latin typeface="Tw Cen MT" panose="020B0602020104020603" pitchFamily="34" charset="0"/>
              </a:rPr>
              <a:t>Atlas Bunscoile</a:t>
            </a:r>
            <a:r>
              <a:rPr lang="en-GB" sz="2800" dirty="0" smtClean="0">
                <a:latin typeface="Tw Cen MT" panose="020B0602020104020603" pitchFamily="34" charset="0"/>
              </a:rPr>
              <a:t>.</a:t>
            </a:r>
            <a:endParaRPr lang="ga-IE" sz="3600" dirty="0">
              <a:latin typeface="Tw Cen MT" panose="020B0602020104020603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74352"/>
              </p:ext>
            </p:extLst>
          </p:nvPr>
        </p:nvGraphicFramePr>
        <p:xfrm>
          <a:off x="4565650" y="3680459"/>
          <a:ext cx="1747242" cy="2226946"/>
        </p:xfrm>
        <a:graphic>
          <a:graphicData uri="http://schemas.openxmlformats.org/drawingml/2006/table">
            <a:tbl>
              <a:tblPr/>
              <a:tblGrid>
                <a:gridCol w="1747242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Abhainn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An Bhanna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An Mhuaidh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An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An tSláine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An Bhearú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863185"/>
              </p:ext>
            </p:extLst>
          </p:nvPr>
        </p:nvGraphicFramePr>
        <p:xfrm>
          <a:off x="6304929" y="3684746"/>
          <a:ext cx="28438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08"/>
              </a:tblGrid>
              <a:tr h="359243">
                <a:tc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Foinse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360386">
                <a:tc>
                  <a:txBody>
                    <a:bodyPr/>
                    <a:lstStyle/>
                    <a:p>
                      <a:endParaRPr lang="ga-IE" noProof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0386">
                <a:tc>
                  <a:txBody>
                    <a:bodyPr/>
                    <a:lstStyle/>
                    <a:p>
                      <a:endParaRPr lang="ga-IE" noProof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0386">
                <a:tc>
                  <a:txBody>
                    <a:bodyPr/>
                    <a:lstStyle/>
                    <a:p>
                      <a:endParaRPr lang="ga-IE" noProof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0386">
                <a:tc>
                  <a:txBody>
                    <a:bodyPr/>
                    <a:lstStyle/>
                    <a:p>
                      <a:endParaRPr lang="ga-IE" noProof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0386">
                <a:tc>
                  <a:txBody>
                    <a:bodyPr/>
                    <a:lstStyle/>
                    <a:p>
                      <a:endParaRPr lang="ga-IE" noProof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Oval 3"/>
          <p:cNvSpPr>
            <a:spLocks noChangeArrowheads="1"/>
          </p:cNvSpPr>
          <p:nvPr/>
        </p:nvSpPr>
        <p:spPr bwMode="auto">
          <a:xfrm rot="-914163">
            <a:off x="3779838" y="2708275"/>
            <a:ext cx="355600" cy="2921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 rot="-914163">
            <a:off x="1476375" y="2708275"/>
            <a:ext cx="355600" cy="2921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-914163">
            <a:off x="3635375" y="4076700"/>
            <a:ext cx="355600" cy="2921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 rot="-914163">
            <a:off x="3492500" y="4365625"/>
            <a:ext cx="355600" cy="2921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 rot="-914163">
            <a:off x="2627313" y="4221163"/>
            <a:ext cx="355600" cy="2921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H="1">
            <a:off x="3852863" y="3429000"/>
            <a:ext cx="71437" cy="64770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484438" y="3259138"/>
            <a:ext cx="1728787" cy="36933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foinse na Life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32138" y="5876925"/>
            <a:ext cx="129540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foinse na Sláine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 flipV="1">
            <a:off x="3708400" y="4652963"/>
            <a:ext cx="0" cy="1223962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3924300" y="1555750"/>
            <a:ext cx="71438" cy="1152525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916238" y="908050"/>
            <a:ext cx="129540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foinse na Banna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1114425" y="2060575"/>
            <a:ext cx="504825" cy="64770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07950" y="1412875"/>
            <a:ext cx="129540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foinse na Muaidhe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7950" y="4076700"/>
            <a:ext cx="129540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foinse na Bearú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1403350" y="4365625"/>
            <a:ext cx="1223963" cy="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19" name="TextBox 18"/>
          <p:cNvSpPr txBox="1"/>
          <p:nvPr/>
        </p:nvSpPr>
        <p:spPr>
          <a:xfrm>
            <a:off x="6504059" y="4031579"/>
            <a:ext cx="1765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Beanna Boirche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2043" y="4411901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Sliabh Gamh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66912" y="4765364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Sléibhte Chill Mhantáin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4184" y="5144146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Sléibhte Chill Mhantáin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66912" y="5513478"/>
            <a:ext cx="17812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Sliabh </a:t>
            </a:r>
            <a:r>
              <a:rPr lang="ga-IE" sz="2000" dirty="0" smtClean="0">
                <a:latin typeface="Tw Cen MT" panose="020B0602020104020603" pitchFamily="34" charset="0"/>
              </a:rPr>
              <a:t>Bladhma</a:t>
            </a:r>
          </a:p>
          <a:p>
            <a:endParaRPr lang="en-GB" dirty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 rot="2390551">
            <a:off x="3013329" y="2551610"/>
            <a:ext cx="15996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Bhanna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 rot="20305692">
            <a:off x="3188349" y="3770135"/>
            <a:ext cx="917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Life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250761" y="2878694"/>
            <a:ext cx="92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Mhuaidh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 rot="4505023">
            <a:off x="3026311" y="5067485"/>
            <a:ext cx="8997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tSláine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 rot="4741083">
            <a:off x="2685008" y="4587945"/>
            <a:ext cx="8942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Bhearú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Horizontal Scroll 36"/>
          <p:cNvSpPr/>
          <p:nvPr/>
        </p:nvSpPr>
        <p:spPr>
          <a:xfrm>
            <a:off x="141198" y="58381"/>
            <a:ext cx="4424452" cy="55675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err="1" smtClean="0">
                <a:latin typeface="Berlin Sans FB" panose="020E0602020502020306" pitchFamily="34" charset="0"/>
              </a:rPr>
              <a:t>Aibhneacha</a:t>
            </a:r>
            <a:r>
              <a:rPr lang="en-GB" sz="2800" dirty="0" smtClean="0">
                <a:latin typeface="Berlin Sans FB" panose="020E0602020502020306" pitchFamily="34" charset="0"/>
              </a:rPr>
              <a:t> </a:t>
            </a:r>
            <a:r>
              <a:rPr lang="en-GB" sz="2800" dirty="0" err="1" smtClean="0">
                <a:latin typeface="Berlin Sans FB" panose="020E0602020502020306" pitchFamily="34" charset="0"/>
              </a:rPr>
              <a:t>na</a:t>
            </a:r>
            <a:r>
              <a:rPr lang="en-GB" sz="2800" dirty="0" smtClean="0">
                <a:latin typeface="Berlin Sans FB" panose="020E0602020502020306" pitchFamily="34" charset="0"/>
              </a:rPr>
              <a:t> </a:t>
            </a:r>
            <a:r>
              <a:rPr lang="en-GB" sz="2800" dirty="0" err="1" smtClean="0">
                <a:latin typeface="Berlin Sans FB" panose="020E0602020502020306" pitchFamily="34" charset="0"/>
              </a:rPr>
              <a:t>hÉireann</a:t>
            </a:r>
            <a:endParaRPr lang="en-GB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5" grpId="0" animBg="1"/>
      <p:bldP spid="6" grpId="0" animBg="1"/>
      <p:bldP spid="7" grpId="0" animBg="1"/>
      <p:bldP spid="52242" grpId="0" animBg="1"/>
      <p:bldP spid="52242" grpId="1" animBg="1"/>
      <p:bldP spid="52232" grpId="0" animBg="1"/>
      <p:bldP spid="52232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981075"/>
            <a:ext cx="4565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79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84939"/>
              </p:ext>
            </p:extLst>
          </p:nvPr>
        </p:nvGraphicFramePr>
        <p:xfrm>
          <a:off x="4572000" y="3893343"/>
          <a:ext cx="2088107" cy="2625090"/>
        </p:xfrm>
        <a:graphic>
          <a:graphicData uri="http://schemas.openxmlformats.org/drawingml/2006/table">
            <a:tbl>
              <a:tblPr/>
              <a:tblGrid>
                <a:gridCol w="208810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Abhainn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An Fheoir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An Laoi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An Mhuaidh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An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An Feabhal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An tSláine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16462" y="981075"/>
            <a:ext cx="4283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solidFill>
                  <a:srgbClr val="000000"/>
                </a:solidFill>
                <a:latin typeface="Tw Cen MT" panose="020B0602020104020603" pitchFamily="34" charset="0"/>
              </a:rPr>
              <a:t>Tá </a:t>
            </a:r>
            <a:r>
              <a:rPr lang="ga-IE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béal</a:t>
            </a:r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>
                <a:solidFill>
                  <a:srgbClr val="000000"/>
                </a:solidFill>
                <a:latin typeface="Tw Cen MT" panose="020B0602020104020603" pitchFamily="34" charset="0"/>
              </a:rPr>
              <a:t>na Sionainne </a:t>
            </a:r>
            <a:r>
              <a:rPr lang="ga-IE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ga-IE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ar an </a:t>
            </a:r>
            <a:r>
              <a:rPr lang="ga-IE" sz="2800" dirty="0">
                <a:solidFill>
                  <a:srgbClr val="000000"/>
                </a:solidFill>
                <a:latin typeface="Tw Cen MT" panose="020B0602020104020603" pitchFamily="34" charset="0"/>
              </a:rPr>
              <a:t>gcósta thiar.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51958" y="1935182"/>
            <a:ext cx="424757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Aimsigh </a:t>
            </a:r>
            <a:r>
              <a:rPr lang="ga-IE" sz="2800" dirty="0">
                <a:solidFill>
                  <a:srgbClr val="000000"/>
                </a:solidFill>
                <a:latin typeface="Tw Cen MT" panose="020B0602020104020603" pitchFamily="34" charset="0"/>
              </a:rPr>
              <a:t>béal na </a:t>
            </a:r>
            <a:r>
              <a:rPr lang="ga-IE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ga-IE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n-aibhneacha seo a leanas. Abair cén cósta ar a bhfuil gach ceann acu.</a:t>
            </a:r>
            <a:endParaRPr lang="ga-IE" sz="28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87491"/>
              </p:ext>
            </p:extLst>
          </p:nvPr>
        </p:nvGraphicFramePr>
        <p:xfrm>
          <a:off x="6670078" y="3893343"/>
          <a:ext cx="2478087" cy="2625090"/>
        </p:xfrm>
        <a:graphic>
          <a:graphicData uri="http://schemas.openxmlformats.org/drawingml/2006/table">
            <a:tbl>
              <a:tblPr/>
              <a:tblGrid>
                <a:gridCol w="24780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Cósta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1258888" y="4221163"/>
            <a:ext cx="433387" cy="719137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79388" y="3933825"/>
            <a:ext cx="1838965" cy="36933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béal na Sionainne</a:t>
            </a:r>
          </a:p>
        </p:txBody>
      </p:sp>
      <p:sp>
        <p:nvSpPr>
          <p:cNvPr id="2" name="Line 18"/>
          <p:cNvSpPr>
            <a:spLocks noChangeShapeType="1"/>
          </p:cNvSpPr>
          <p:nvPr/>
        </p:nvSpPr>
        <p:spPr bwMode="auto">
          <a:xfrm flipV="1">
            <a:off x="3059113" y="5588000"/>
            <a:ext cx="217487" cy="720725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V="1">
            <a:off x="1403350" y="6165850"/>
            <a:ext cx="720725" cy="358775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5088" y="6356350"/>
            <a:ext cx="1342034" cy="36933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béal na Laoi</a:t>
            </a: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755650" y="2060575"/>
            <a:ext cx="647700" cy="720725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00338" y="6092825"/>
            <a:ext cx="1054135" cy="646331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béal</a:t>
            </a:r>
          </a:p>
          <a:p>
            <a:r>
              <a:rPr lang="ga-IE" dirty="0">
                <a:latin typeface="Tw Cen MT" panose="020B0602020104020603" pitchFamily="34" charset="0"/>
              </a:rPr>
              <a:t>na Feoire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1557338"/>
            <a:ext cx="984565" cy="646331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béal na</a:t>
            </a:r>
          </a:p>
          <a:p>
            <a:r>
              <a:rPr lang="ga-IE" dirty="0">
                <a:latin typeface="Tw Cen MT" panose="020B0602020104020603" pitchFamily="34" charset="0"/>
              </a:rPr>
              <a:t>Muaidhe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3852863" y="3501007"/>
            <a:ext cx="38100" cy="504255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92500" y="2924175"/>
            <a:ext cx="808235" cy="646331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béal</a:t>
            </a:r>
          </a:p>
          <a:p>
            <a:r>
              <a:rPr lang="ga-IE" dirty="0">
                <a:latin typeface="Tw Cen MT" panose="020B0602020104020603" pitchFamily="34" charset="0"/>
              </a:rPr>
              <a:t>na Life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2578413" y="1412875"/>
            <a:ext cx="409262" cy="144463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03350" y="765175"/>
            <a:ext cx="1085554" cy="646331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béal an</a:t>
            </a:r>
          </a:p>
          <a:p>
            <a:r>
              <a:rPr lang="ga-IE" dirty="0">
                <a:latin typeface="Tw Cen MT" panose="020B0602020104020603" pitchFamily="34" charset="0"/>
              </a:rPr>
              <a:t>Fheabhail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11322" y="4217158"/>
            <a:ext cx="1154328" cy="646331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b</a:t>
            </a:r>
            <a:r>
              <a:rPr lang="ga-IE" dirty="0" smtClean="0">
                <a:latin typeface="Tw Cen MT" panose="020B0602020104020603" pitchFamily="34" charset="0"/>
              </a:rPr>
              <a:t>éal </a:t>
            </a:r>
            <a:br>
              <a:rPr lang="ga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na Sláine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3709987" y="4863490"/>
            <a:ext cx="178593" cy="581636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ga-IE"/>
          </a:p>
        </p:txBody>
      </p:sp>
      <p:sp>
        <p:nvSpPr>
          <p:cNvPr id="28" name="Horizontal Scroll 27"/>
          <p:cNvSpPr/>
          <p:nvPr/>
        </p:nvSpPr>
        <p:spPr>
          <a:xfrm>
            <a:off x="141198" y="58381"/>
            <a:ext cx="4424452" cy="55675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err="1" smtClean="0">
                <a:latin typeface="Berlin Sans FB" panose="020E0602020502020306" pitchFamily="34" charset="0"/>
              </a:rPr>
              <a:t>Aibhneacha</a:t>
            </a:r>
            <a:r>
              <a:rPr lang="en-GB" sz="2800" dirty="0" smtClean="0">
                <a:latin typeface="Berlin Sans FB" panose="020E0602020502020306" pitchFamily="34" charset="0"/>
              </a:rPr>
              <a:t> </a:t>
            </a:r>
            <a:r>
              <a:rPr lang="en-GB" sz="2800" dirty="0" err="1" smtClean="0">
                <a:latin typeface="Berlin Sans FB" panose="020E0602020502020306" pitchFamily="34" charset="0"/>
              </a:rPr>
              <a:t>na</a:t>
            </a:r>
            <a:r>
              <a:rPr lang="en-GB" sz="2800" dirty="0" smtClean="0">
                <a:latin typeface="Berlin Sans FB" panose="020E0602020502020306" pitchFamily="34" charset="0"/>
              </a:rPr>
              <a:t> </a:t>
            </a:r>
            <a:r>
              <a:rPr lang="en-GB" sz="2800" dirty="0" err="1" smtClean="0">
                <a:latin typeface="Berlin Sans FB" panose="020E0602020502020306" pitchFamily="34" charset="0"/>
              </a:rPr>
              <a:t>hÉireann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107" y="4304409"/>
            <a:ext cx="83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Theas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8285" y="5414484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Thoir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107" y="5796518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Thuaidh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 rot="3925344">
            <a:off x="2433717" y="4803391"/>
            <a:ext cx="878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Fheoir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 rot="21396713">
            <a:off x="1409817" y="5807306"/>
            <a:ext cx="9246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Laoi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112863" y="2850132"/>
            <a:ext cx="1011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AnMhuaidh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 rot="20305692">
            <a:off x="3190538" y="3781039"/>
            <a:ext cx="753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Life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 rot="18183698">
            <a:off x="2182721" y="1707841"/>
            <a:ext cx="1026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Feabhal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 rot="3846656">
            <a:off x="3040133" y="4987783"/>
            <a:ext cx="846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tSláine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78285" y="4676820"/>
            <a:ext cx="83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Theas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8285" y="5050157"/>
            <a:ext cx="83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Th</a:t>
            </a:r>
            <a:r>
              <a:rPr lang="en-GB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iar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78285" y="6148943"/>
            <a:ext cx="83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Th</a:t>
            </a:r>
            <a:r>
              <a:rPr lang="en-GB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oir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2242" grpId="0" animBg="1"/>
      <p:bldP spid="52242" grpId="1" animBg="1"/>
      <p:bldP spid="52232" grpId="0" animBg="1"/>
      <p:bldP spid="52232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981075"/>
            <a:ext cx="4565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59338" y="1268413"/>
            <a:ext cx="40449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</a:rPr>
              <a:t>Céard iad na haibhneacha </a:t>
            </a:r>
            <a:r>
              <a:rPr lang="en-GB" sz="2800" dirty="0">
                <a:latin typeface="Tw Cen MT" panose="020B0602020104020603" pitchFamily="34" charset="0"/>
              </a:rPr>
              <a:t/>
            </a:r>
            <a:br>
              <a:rPr lang="en-GB" sz="2800" dirty="0">
                <a:latin typeface="Tw Cen MT" panose="020B0602020104020603" pitchFamily="34" charset="0"/>
              </a:rPr>
            </a:br>
            <a:r>
              <a:rPr lang="ga-IE" sz="2800" dirty="0">
                <a:latin typeface="Tw Cen MT" panose="020B0602020104020603" pitchFamily="34" charset="0"/>
              </a:rPr>
              <a:t>a bhfuil cathracha móra </a:t>
            </a:r>
            <a:r>
              <a:rPr lang="en-GB" sz="2800" dirty="0">
                <a:latin typeface="Tw Cen MT" panose="020B0602020104020603" pitchFamily="34" charset="0"/>
              </a:rPr>
              <a:t/>
            </a:r>
            <a:br>
              <a:rPr lang="en-GB" sz="2800" dirty="0">
                <a:latin typeface="Tw Cen MT" panose="020B0602020104020603" pitchFamily="34" charset="0"/>
              </a:rPr>
            </a:br>
            <a:r>
              <a:rPr lang="ga-IE" sz="2800" dirty="0">
                <a:latin typeface="Tw Cen MT" panose="020B0602020104020603" pitchFamily="34" charset="0"/>
              </a:rPr>
              <a:t>na hÉireann suite orthu?</a:t>
            </a:r>
          </a:p>
        </p:txBody>
      </p:sp>
      <p:graphicFrame>
        <p:nvGraphicFramePr>
          <p:cNvPr id="3486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79318"/>
              </p:ext>
            </p:extLst>
          </p:nvPr>
        </p:nvGraphicFramePr>
        <p:xfrm>
          <a:off x="4572000" y="3356991"/>
          <a:ext cx="2130425" cy="2996565"/>
        </p:xfrm>
        <a:graphic>
          <a:graphicData uri="http://schemas.openxmlformats.org/drawingml/2006/table">
            <a:tbl>
              <a:tblPr/>
              <a:tblGrid>
                <a:gridCol w="2130425"/>
              </a:tblGrid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Cathair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Baile Átha Cliath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Béal Feirste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Corcaigh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Doire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Luimneach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Gaillimh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Port Láirge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39501"/>
              </p:ext>
            </p:extLst>
          </p:nvPr>
        </p:nvGraphicFramePr>
        <p:xfrm>
          <a:off x="6660233" y="3360701"/>
          <a:ext cx="2483768" cy="2991182"/>
        </p:xfrm>
        <a:graphic>
          <a:graphicData uri="http://schemas.openxmlformats.org/drawingml/2006/table">
            <a:tbl>
              <a:tblPr/>
              <a:tblGrid>
                <a:gridCol w="2483768"/>
              </a:tblGrid>
              <a:tr h="399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Abhainn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68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68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80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68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68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68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3800475" y="3954463"/>
            <a:ext cx="123825" cy="1222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2" name="Oval 32"/>
          <p:cNvSpPr>
            <a:spLocks noChangeArrowheads="1"/>
          </p:cNvSpPr>
          <p:nvPr/>
        </p:nvSpPr>
        <p:spPr bwMode="auto">
          <a:xfrm>
            <a:off x="3943350" y="2133600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" name="Oval 32"/>
          <p:cNvSpPr>
            <a:spLocks noChangeArrowheads="1"/>
          </p:cNvSpPr>
          <p:nvPr/>
        </p:nvSpPr>
        <p:spPr bwMode="auto">
          <a:xfrm>
            <a:off x="1908175" y="6021388"/>
            <a:ext cx="123825" cy="1222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" name="Oval 32"/>
          <p:cNvSpPr>
            <a:spLocks noChangeArrowheads="1"/>
          </p:cNvSpPr>
          <p:nvPr/>
        </p:nvSpPr>
        <p:spPr bwMode="auto">
          <a:xfrm>
            <a:off x="2916238" y="1628775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639888" y="4941888"/>
            <a:ext cx="123825" cy="1222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1403350" y="4027488"/>
            <a:ext cx="123825" cy="1222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9" name="Oval 32"/>
          <p:cNvSpPr>
            <a:spLocks noChangeArrowheads="1"/>
          </p:cNvSpPr>
          <p:nvPr/>
        </p:nvSpPr>
        <p:spPr bwMode="auto">
          <a:xfrm>
            <a:off x="3132138" y="5516563"/>
            <a:ext cx="123825" cy="1222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18" name="Horizontal Scroll 17"/>
          <p:cNvSpPr/>
          <p:nvPr/>
        </p:nvSpPr>
        <p:spPr>
          <a:xfrm>
            <a:off x="183267" y="244142"/>
            <a:ext cx="4424452" cy="55675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err="1" smtClean="0">
                <a:latin typeface="Berlin Sans FB" panose="020E0602020502020306" pitchFamily="34" charset="0"/>
              </a:rPr>
              <a:t>Aibhneacha</a:t>
            </a:r>
            <a:r>
              <a:rPr lang="en-GB" sz="2800" dirty="0" smtClean="0">
                <a:latin typeface="Berlin Sans FB" panose="020E0602020502020306" pitchFamily="34" charset="0"/>
              </a:rPr>
              <a:t> </a:t>
            </a:r>
            <a:r>
              <a:rPr lang="en-GB" sz="2800" dirty="0" err="1" smtClean="0">
                <a:latin typeface="Berlin Sans FB" panose="020E0602020502020306" pitchFamily="34" charset="0"/>
              </a:rPr>
              <a:t>na</a:t>
            </a:r>
            <a:r>
              <a:rPr lang="en-GB" sz="2800" dirty="0" smtClean="0">
                <a:latin typeface="Berlin Sans FB" panose="020E0602020502020306" pitchFamily="34" charset="0"/>
              </a:rPr>
              <a:t> </a:t>
            </a:r>
            <a:r>
              <a:rPr lang="en-GB" sz="2800" dirty="0" err="1" smtClean="0">
                <a:latin typeface="Berlin Sans FB" panose="020E0602020502020306" pitchFamily="34" charset="0"/>
              </a:rPr>
              <a:t>hÉireann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025" y="3707368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</a:rPr>
              <a:t>An Life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4025" y="4056850"/>
            <a:ext cx="210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</a:t>
            </a:r>
            <a:r>
              <a:rPr lang="en-GB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bhainn</a:t>
            </a:r>
            <a:r>
              <a:rPr lang="en-GB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an </a:t>
            </a:r>
            <a:r>
              <a:rPr lang="en-GB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Lagáin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9163" y="442618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</a:rPr>
              <a:t>An 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L</a:t>
            </a:r>
            <a:r>
              <a:rPr lang="en-GB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aoi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4025" y="4825954"/>
            <a:ext cx="1357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</a:rPr>
              <a:t>An </a:t>
            </a:r>
            <a:r>
              <a:rPr lang="en-GB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Feabhal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9163" y="5156165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</a:rPr>
              <a:t>An </a:t>
            </a:r>
            <a:r>
              <a:rPr lang="en-GB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tSionainn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025" y="5544031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</a:t>
            </a:r>
            <a:r>
              <a:rPr lang="en-GB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bhainn</a:t>
            </a:r>
            <a:r>
              <a:rPr lang="en-GB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na</a:t>
            </a:r>
            <a:r>
              <a:rPr lang="en-GB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Gaillimhe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9163" y="5951774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</a:rPr>
              <a:t>An </a:t>
            </a:r>
            <a:r>
              <a:rPr lang="en-GB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tSiúir</a:t>
            </a:r>
            <a:endParaRPr 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 rot="20305692">
            <a:off x="3255965" y="3761769"/>
            <a:ext cx="9173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Life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 rot="18834640">
            <a:off x="3773004" y="2112676"/>
            <a:ext cx="792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Abhainn </a:t>
            </a:r>
            <a:b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Lagáin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393852" y="5828664"/>
            <a:ext cx="9246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 </a:t>
            </a:r>
            <a:r>
              <a:rPr lang="en-GB" sz="1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Laoi</a:t>
            </a:r>
            <a:endParaRPr lang="ga-IE" sz="1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 rot="18048734">
            <a:off x="2216277" y="1645389"/>
            <a:ext cx="10264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Feabhal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 rot="18152117">
            <a:off x="1367461" y="4055945"/>
            <a:ext cx="15843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tSionainn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 rot="2434357">
            <a:off x="987358" y="3589467"/>
            <a:ext cx="10346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Abhainnn</a:t>
            </a: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na</a:t>
            </a: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Gaillimhe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449517" y="5167883"/>
            <a:ext cx="10781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tSiúir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573322" y="4056850"/>
            <a:ext cx="54513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B</a:t>
            </a: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aile Átha Cliath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759657" y="1706088"/>
            <a:ext cx="6592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Béal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Feirste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910350" y="1715535"/>
            <a:ext cx="6592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Doire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463010" y="4015581"/>
            <a:ext cx="7313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Gaillimh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431080" y="5044772"/>
            <a:ext cx="8744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Luimneach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311585" y="6082506"/>
            <a:ext cx="7804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Corcaigh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3200162" y="5207913"/>
            <a:ext cx="6592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Port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Láirge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416" grpId="0" animBg="1"/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700808"/>
            <a:ext cx="83376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3600" dirty="0">
                <a:latin typeface="Tw Cen MT" panose="020B0602020104020603" pitchFamily="34" charset="0"/>
              </a:rPr>
              <a:t>Cluiche ‘Tarraing agus </a:t>
            </a:r>
            <a:r>
              <a:rPr lang="en-GB" sz="3600" dirty="0">
                <a:latin typeface="Tw Cen MT" panose="020B0602020104020603" pitchFamily="34" charset="0"/>
              </a:rPr>
              <a:t>S</a:t>
            </a:r>
            <a:r>
              <a:rPr lang="ga-IE" sz="3600" dirty="0">
                <a:latin typeface="Tw Cen MT" panose="020B0602020104020603" pitchFamily="34" charset="0"/>
              </a:rPr>
              <a:t>caoil</a:t>
            </a:r>
            <a:r>
              <a:rPr lang="ga-IE" sz="3600" dirty="0" smtClean="0">
                <a:latin typeface="Tw Cen MT" panose="020B0602020104020603" pitchFamily="34" charset="0"/>
              </a:rPr>
              <a:t>’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latin typeface="Tw Cen MT" panose="020B0602020104020603" pitchFamily="34" charset="0"/>
              </a:rPr>
              <a:t>faoi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latin typeface="Tw Cen MT" panose="020B0602020104020603" pitchFamily="34" charset="0"/>
              </a:rPr>
              <a:t>aibhneacha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latin typeface="Tw Cen MT" panose="020B0602020104020603" pitchFamily="34" charset="0"/>
              </a:rPr>
              <a:t>na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latin typeface="Tw Cen MT" panose="020B0602020104020603" pitchFamily="34" charset="0"/>
              </a:rPr>
              <a:t>hÉireann</a:t>
            </a:r>
            <a:r>
              <a:rPr lang="ga-IE" sz="3600" dirty="0">
                <a:latin typeface="Tw Cen MT" panose="020B0602020104020603" pitchFamily="34" charset="0"/>
              </a:rPr>
              <a:t>: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endParaRPr lang="en-GB" sz="3600" dirty="0">
              <a:latin typeface="Tw Cen MT" panose="020B0602020104020603" pitchFamily="34" charset="0"/>
            </a:endParaRPr>
          </a:p>
          <a:p>
            <a:pPr algn="ctr"/>
            <a:endParaRPr lang="en-IE" sz="36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pPr algn="ctr"/>
            <a:r>
              <a:rPr lang="en-IE" sz="3600" dirty="0" smtClean="0">
                <a:latin typeface="Tw Cen MT" panose="020B0602020104020603" pitchFamily="34" charset="0"/>
                <a:hlinkClick r:id="rId3"/>
              </a:rPr>
              <a:t>http://scoilnet.magicstudio.ie/interactive/view/23674</a:t>
            </a:r>
            <a:r>
              <a:rPr lang="en-IE" sz="3600" dirty="0" smtClean="0">
                <a:latin typeface="Tw Cen MT" panose="020B0602020104020603" pitchFamily="34" charset="0"/>
              </a:rPr>
              <a:t>  </a:t>
            </a:r>
            <a:endParaRPr lang="en-IE" sz="3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graphicFrame>
        <p:nvGraphicFramePr>
          <p:cNvPr id="3385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12591"/>
              </p:ext>
            </p:extLst>
          </p:nvPr>
        </p:nvGraphicFramePr>
        <p:xfrm>
          <a:off x="395288" y="549275"/>
          <a:ext cx="8158162" cy="6337936"/>
        </p:xfrm>
        <a:graphic>
          <a:graphicData uri="http://schemas.openxmlformats.org/drawingml/2006/table">
            <a:tbl>
              <a:tblPr/>
              <a:tblGrid>
                <a:gridCol w="4986337"/>
                <a:gridCol w="1435100"/>
                <a:gridCol w="173672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Ísealchríoch is mó atá i lár na hÉireann.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é Corrán Tuathail an sliabh is airde </a:t>
                      </a:r>
                      <a:b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in Éirinn.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Sliabh </a:t>
                      </a:r>
                      <a:r>
                        <a:rPr kumimoji="0" lang="ga-I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Everest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1040 m ar airde.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“Foinse abhann” a thugtar ar an áit </a:t>
                      </a:r>
                      <a:b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 n-éiríonn abhainn.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na Cruacha in oirthuaisceart na hÉireann.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í an Laoi an abhainn is faide in Éirinn.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Tugtar “béal na habhann” ar an áit a dtéann an abhainn i bhfarraige.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Sléibhte Aontroma in iarthuaisceart </a:t>
                      </a:r>
                      <a:b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na hÉireann.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na </a:t>
                      </a:r>
                      <a:r>
                        <a:rPr kumimoji="0" lang="ga-I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Staighraí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Dubha in oirdheisceart na hÉireann.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1255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2405" y="233126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72223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5902" y="362889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91525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213" y="49164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767" y="427903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3" name="Picture 109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213" y="627248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55092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50" name="Text Box 62"/>
          <p:cNvSpPr txBox="1">
            <a:spLocks noChangeArrowheads="1"/>
          </p:cNvSpPr>
          <p:nvPr/>
        </p:nvSpPr>
        <p:spPr bwMode="auto">
          <a:xfrm>
            <a:off x="2051050" y="0"/>
            <a:ext cx="504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398984" y="98072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</a:rPr>
              <a:t>Tuilleadh eolais </a:t>
            </a:r>
            <a:r>
              <a:rPr lang="en-GB" sz="3200" dirty="0">
                <a:latin typeface="Tw Cen MT" panose="020B0602020104020603" pitchFamily="34" charset="0"/>
              </a:rPr>
              <a:t>le </a:t>
            </a:r>
            <a:r>
              <a:rPr lang="ga-IE" sz="3200" dirty="0">
                <a:latin typeface="Tw Cen MT" panose="020B0602020104020603" pitchFamily="34" charset="0"/>
              </a:rPr>
              <a:t>fáil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ga-IE" sz="3200" dirty="0">
                <a:latin typeface="Tw Cen MT" panose="020B0602020104020603" pitchFamily="34" charset="0"/>
              </a:rPr>
              <a:t>ar an suíomh seo:</a:t>
            </a:r>
          </a:p>
          <a:p>
            <a:r>
              <a:rPr lang="ga-IE" sz="3200" dirty="0">
                <a:latin typeface="Tw Cen MT" panose="020B0602020104020603" pitchFamily="34" charset="0"/>
                <a:hlinkClick r:id="rId2"/>
              </a:rPr>
              <a:t>http://www.askaboutireland.ie/learning-zone/primary-students/5th-+-6th-class/irish-5th-+-6th-class/ar-dtimpeallacht/ardailte-agus-sleibhte/</a:t>
            </a:r>
            <a:r>
              <a:rPr lang="ga-IE" sz="3200" dirty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01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8680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>
                <a:latin typeface="Tw Cen MT" panose="020B0602020104020603" pitchFamily="34" charset="0"/>
              </a:rPr>
              <a:t>Cluichí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Meaitseála</a:t>
            </a:r>
            <a:r>
              <a:rPr lang="ga-IE" sz="3200" dirty="0" smtClean="0">
                <a:latin typeface="Tw Cen MT" panose="020B0602020104020603" pitchFamily="34" charset="0"/>
              </a:rPr>
              <a:t>:</a:t>
            </a:r>
            <a:endParaRPr lang="en-GB" sz="3200" dirty="0" smtClean="0">
              <a:latin typeface="Tw Cen MT" panose="020B0602020104020603" pitchFamily="34" charset="0"/>
            </a:endParaRPr>
          </a:p>
          <a:p>
            <a:r>
              <a:rPr lang="en-GB" sz="3200" dirty="0" smtClean="0">
                <a:latin typeface="Tw Cen MT" panose="020B0602020104020603" pitchFamily="34" charset="0"/>
                <a:hlinkClick r:id="rId2"/>
              </a:rPr>
              <a:t>http</a:t>
            </a:r>
            <a:r>
              <a:rPr lang="en-GB" sz="3200" dirty="0">
                <a:latin typeface="Tw Cen MT" panose="020B0602020104020603" pitchFamily="34" charset="0"/>
                <a:hlinkClick r:id="rId2"/>
              </a:rPr>
              <a:t>://</a:t>
            </a:r>
            <a:r>
              <a:rPr lang="en-GB" sz="3200" dirty="0" smtClean="0">
                <a:latin typeface="Tw Cen MT" panose="020B0602020104020603" pitchFamily="34" charset="0"/>
                <a:hlinkClick r:id="rId2"/>
              </a:rPr>
              <a:t>www.oswego.org/ocsd-web/match/term/matchgeneric2.asp?filename=MniGhallaibhneachasleibhte</a:t>
            </a:r>
            <a:endParaRPr lang="en-GB" sz="3200" dirty="0" smtClean="0">
              <a:latin typeface="Tw Cen MT" panose="020B0602020104020603" pitchFamily="34" charset="0"/>
            </a:endParaRPr>
          </a:p>
          <a:p>
            <a:endParaRPr lang="en-GB" sz="3200" dirty="0">
              <a:latin typeface="Tw Cen MT" panose="020B0602020104020603" pitchFamily="34" charset="0"/>
            </a:endParaRPr>
          </a:p>
          <a:p>
            <a:r>
              <a:rPr lang="en-GB" sz="3200" dirty="0" smtClean="0">
                <a:latin typeface="Tw Cen MT" panose="020B0602020104020603" pitchFamily="34" charset="0"/>
                <a:hlinkClick r:id="rId3"/>
              </a:rPr>
              <a:t>http</a:t>
            </a:r>
            <a:r>
              <a:rPr lang="en-GB" sz="3200" dirty="0">
                <a:latin typeface="Tw Cen MT" panose="020B0602020104020603" pitchFamily="34" charset="0"/>
                <a:hlinkClick r:id="rId3"/>
              </a:rPr>
              <a:t>://</a:t>
            </a:r>
            <a:r>
              <a:rPr lang="en-GB" sz="3200" dirty="0" smtClean="0">
                <a:latin typeface="Tw Cen MT" panose="020B0602020104020603" pitchFamily="34" charset="0"/>
                <a:hlinkClick r:id="rId3"/>
              </a:rPr>
              <a:t>www.oswego.org/ocsd-web/match/matchgeneric.asp?filename=MniGhallcathracha</a:t>
            </a:r>
            <a:r>
              <a:rPr lang="en-GB" sz="3200" dirty="0" smtClean="0">
                <a:latin typeface="Tw Cen MT" panose="020B0602020104020603" pitchFamily="34" charset="0"/>
              </a:rPr>
              <a:t>  </a:t>
            </a:r>
            <a:endParaRPr lang="en-GB" sz="32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11188" y="690563"/>
            <a:ext cx="813727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ga-IE" sz="2200" b="1" dirty="0">
                <a:latin typeface="Tw Cen MT" panose="020B0602020104020603" pitchFamily="34" charset="0"/>
              </a:rPr>
              <a:t>Gabhaimid buíochas leis na daoine agus leis na heagraíochtaí </a:t>
            </a:r>
            <a:r>
              <a:rPr lang="ga-IE" altLang="ga-IE" sz="2200" b="1" dirty="0" smtClean="0">
                <a:latin typeface="Tw Cen MT" panose="020B0602020104020603" pitchFamily="34" charset="0"/>
              </a:rPr>
              <a:t/>
            </a:r>
            <a:br>
              <a:rPr lang="ga-IE" altLang="ga-IE" sz="2200" b="1" dirty="0" smtClean="0">
                <a:latin typeface="Tw Cen MT" panose="020B0602020104020603" pitchFamily="34" charset="0"/>
              </a:rPr>
            </a:br>
            <a:r>
              <a:rPr lang="ga-IE" altLang="ga-IE" sz="2200" b="1" dirty="0" smtClean="0">
                <a:latin typeface="Tw Cen MT" panose="020B0602020104020603" pitchFamily="34" charset="0"/>
              </a:rPr>
              <a:t>a </a:t>
            </a:r>
            <a:r>
              <a:rPr lang="ga-IE" altLang="ga-IE" sz="2200" b="1" dirty="0">
                <a:latin typeface="Tw Cen MT" panose="020B0602020104020603" pitchFamily="34" charset="0"/>
              </a:rPr>
              <a:t>leanas a chuir íomhánna ar fáil do na sleamhnáin seo:</a:t>
            </a:r>
          </a:p>
          <a:p>
            <a:r>
              <a:rPr lang="ga-IE" altLang="ga-IE" sz="2200" dirty="0" err="1" smtClean="0">
                <a:latin typeface="Tw Cen MT" panose="020B0602020104020603" pitchFamily="34" charset="0"/>
              </a:rPr>
              <a:t>Denis</a:t>
            </a:r>
            <a:r>
              <a:rPr lang="ga-IE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Baker</a:t>
            </a:r>
            <a:r>
              <a:rPr lang="ga-IE" altLang="ga-IE" sz="2200" dirty="0" smtClean="0">
                <a:latin typeface="Tw Cen MT" panose="020B0602020104020603" pitchFamily="34" charset="0"/>
              </a:rPr>
              <a:t>,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Nasa</a:t>
            </a:r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b="1" dirty="0">
                <a:latin typeface="Tw Cen MT" panose="020B0602020104020603" pitchFamily="34" charset="0"/>
              </a:rPr>
              <a:t>Íomhánna eile</a:t>
            </a:r>
            <a:r>
              <a:rPr lang="ga-IE" altLang="ga-IE" sz="22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Shutterstock</a:t>
            </a:r>
            <a:endParaRPr lang="ga-IE" altLang="ga-IE" sz="2200" b="1" dirty="0">
              <a:latin typeface="Tw Cen MT" panose="020B0602020104020603" pitchFamily="34" charset="0"/>
            </a:endParaRP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en-GB" altLang="ga-IE" sz="2200" dirty="0" smtClean="0">
                <a:latin typeface="Tw Cen MT" panose="020B0602020104020603" pitchFamily="34" charset="0"/>
              </a:rPr>
              <a:t/>
            </a:r>
            <a:br>
              <a:rPr lang="en-GB" altLang="ga-IE" sz="2200" dirty="0" smtClean="0">
                <a:latin typeface="Tw Cen MT" panose="020B0602020104020603" pitchFamily="34" charset="0"/>
              </a:rPr>
            </a:br>
            <a:r>
              <a:rPr lang="ga-IE" altLang="ga-IE" sz="2200" dirty="0" smtClean="0">
                <a:latin typeface="Tw Cen MT" panose="020B0602020104020603" pitchFamily="34" charset="0"/>
              </a:rPr>
              <a:t>na </a:t>
            </a:r>
            <a:r>
              <a:rPr lang="ga-IE" altLang="ga-IE" sz="2200" dirty="0">
                <a:latin typeface="Tw Cen MT" panose="020B0602020104020603" pitchFamily="34" charset="0"/>
              </a:rPr>
              <a:t>n‑íomhánna atá ar na sleamhnáin seo. Má rinneadh fail</a:t>
            </a:r>
            <a:r>
              <a:rPr lang="en-GB" altLang="ga-IE" sz="2200" dirty="0">
                <a:latin typeface="Tw Cen MT" panose="020B0602020104020603" pitchFamily="34" charset="0"/>
              </a:rPr>
              <a:t>l</a:t>
            </a:r>
            <a:r>
              <a:rPr lang="ga-IE" altLang="ga-IE" sz="2200" dirty="0">
                <a:latin typeface="Tw Cen MT" panose="020B0602020104020603" pitchFamily="34" charset="0"/>
              </a:rPr>
              <a:t>í ar aon </a:t>
            </a:r>
            <a:r>
              <a:rPr lang="en-GB" altLang="ga-IE" sz="2200" dirty="0" smtClean="0">
                <a:latin typeface="Tw Cen MT" panose="020B0602020104020603" pitchFamily="34" charset="0"/>
              </a:rPr>
              <a:t/>
            </a:r>
            <a:br>
              <a:rPr lang="en-GB" altLang="ga-IE" sz="2200" dirty="0" smtClean="0">
                <a:latin typeface="Tw Cen MT" panose="020B0602020104020603" pitchFamily="34" charset="0"/>
              </a:rPr>
            </a:br>
            <a:r>
              <a:rPr lang="ga-IE" altLang="ga-IE" sz="2200" dirty="0" smtClean="0">
                <a:latin typeface="Tw Cen MT" panose="020B0602020104020603" pitchFamily="34" charset="0"/>
              </a:rPr>
              <a:t>bhealach</a:t>
            </a:r>
            <a:r>
              <a:rPr lang="en-GB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smtClean="0">
                <a:latin typeface="Tw Cen MT" panose="020B0602020104020603" pitchFamily="34" charset="0"/>
              </a:rPr>
              <a:t>ó </a:t>
            </a:r>
            <a:r>
              <a:rPr lang="ga-IE" altLang="ga-IE" sz="2200" dirty="0">
                <a:latin typeface="Tw Cen MT" panose="020B0602020104020603" pitchFamily="34" charset="0"/>
              </a:rPr>
              <a:t>thaobh cóipchirt de ba cheart d’úinéir an chóipchirt </a:t>
            </a:r>
            <a:r>
              <a:rPr lang="en-GB" altLang="ga-IE" sz="2200" dirty="0" smtClean="0">
                <a:latin typeface="Tw Cen MT" panose="020B0602020104020603" pitchFamily="34" charset="0"/>
              </a:rPr>
              <a:t/>
            </a:r>
            <a:br>
              <a:rPr lang="en-GB" altLang="ga-IE" sz="2200" dirty="0" smtClean="0">
                <a:latin typeface="Tw Cen MT" panose="020B0602020104020603" pitchFamily="34" charset="0"/>
              </a:rPr>
            </a:br>
            <a:r>
              <a:rPr lang="ga-IE" altLang="ga-IE" sz="2200" dirty="0" smtClean="0">
                <a:latin typeface="Tw Cen MT" panose="020B0602020104020603" pitchFamily="34" charset="0"/>
              </a:rPr>
              <a:t>teagmháil</a:t>
            </a:r>
            <a:r>
              <a:rPr lang="en-GB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smtClean="0">
                <a:latin typeface="Tw Cen MT" panose="020B0602020104020603" pitchFamily="34" charset="0"/>
              </a:rPr>
              <a:t>a </a:t>
            </a:r>
            <a:r>
              <a:rPr lang="ga-IE" altLang="ga-IE" sz="2200" dirty="0">
                <a:latin typeface="Tw Cen MT" panose="020B0602020104020603" pitchFamily="34" charset="0"/>
              </a:rPr>
              <a:t>dhéanamh leis na foilsitheoirí. Beidh na foilsitheoirí lántoilteanach socruithe cuí a dhéanamh leis.</a:t>
            </a: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2200" dirty="0">
                <a:latin typeface="Tw Cen MT" panose="020B0602020104020603" pitchFamily="34" charset="0"/>
              </a:rPr>
              <a:t>6</a:t>
            </a:r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An Gúm, 24-27 Sráid </a:t>
            </a:r>
            <a:r>
              <a:rPr lang="ga-IE" altLang="ga-IE" sz="2200" dirty="0" err="1">
                <a:latin typeface="Tw Cen MT" panose="020B0602020104020603" pitchFamily="34" charset="0"/>
              </a:rPr>
              <a:t>Fhreidric</a:t>
            </a:r>
            <a:r>
              <a:rPr lang="ga-IE" altLang="ga-IE" sz="2200" dirty="0">
                <a:latin typeface="Tw Cen MT" panose="020B0602020104020603" pitchFamily="34" charset="0"/>
              </a:rPr>
              <a:t>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1653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6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00563" y="1120775"/>
            <a:ext cx="42481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Seo grianghraf d’Éirinn. </a:t>
            </a:r>
          </a:p>
          <a:p>
            <a:r>
              <a:rPr lang="ga-IE" sz="2600" dirty="0" smtClean="0">
                <a:latin typeface="Tw Cen MT" panose="020B0602020104020603" pitchFamily="34" charset="0"/>
              </a:rPr>
              <a:t>Ó shatailít amuigh sa spás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tógadh an grianghraf seo.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endParaRPr lang="en-IE" sz="26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00563" y="2492896"/>
            <a:ext cx="410368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600" dirty="0">
                <a:latin typeface="Tw Cen MT" panose="020B0602020104020603" pitchFamily="34" charset="0"/>
              </a:rPr>
              <a:t>Cá bhfuil an chuid is mó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de </a:t>
            </a:r>
            <a:r>
              <a:rPr lang="ga-IE" sz="2600" dirty="0">
                <a:latin typeface="Tw Cen MT" panose="020B0602020104020603" pitchFamily="34" charset="0"/>
              </a:rPr>
              <a:t>na sléibhte </a:t>
            </a:r>
            <a:r>
              <a:rPr lang="en-GB" sz="2600" dirty="0">
                <a:latin typeface="Tw Cen MT" panose="020B0602020104020603" pitchFamily="34" charset="0"/>
              </a:rPr>
              <a:t>suite</a:t>
            </a:r>
            <a:r>
              <a:rPr lang="ga-IE" sz="2600" dirty="0">
                <a:latin typeface="Tw Cen MT" panose="020B0602020104020603" pitchFamily="34" charset="0"/>
              </a:rPr>
              <a:t>?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64050" y="3488194"/>
            <a:ext cx="417671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600" dirty="0">
                <a:latin typeface="Tw Cen MT" panose="020B0602020104020603" pitchFamily="34" charset="0"/>
              </a:rPr>
              <a:t>Tá an chuid is mó de </a:t>
            </a:r>
            <a:r>
              <a:rPr lang="ga-IE" sz="2600" dirty="0" smtClean="0">
                <a:latin typeface="Tw Cen MT" panose="020B0602020104020603" pitchFamily="34" charset="0"/>
              </a:rPr>
              <a:t>na </a:t>
            </a:r>
            <a:r>
              <a:rPr lang="ga-IE" sz="2600" dirty="0">
                <a:latin typeface="Tw Cen MT" panose="020B0602020104020603" pitchFamily="34" charset="0"/>
              </a:rPr>
              <a:t>sléibhte in Éirinn suite </a:t>
            </a:r>
            <a:r>
              <a:rPr lang="ga-IE" sz="2600" dirty="0" smtClean="0">
                <a:latin typeface="Tw Cen MT" panose="020B0602020104020603" pitchFamily="34" charset="0"/>
              </a:rPr>
              <a:t>ar </a:t>
            </a:r>
            <a:r>
              <a:rPr lang="ga-IE" sz="2600" dirty="0">
                <a:latin typeface="Tw Cen MT" panose="020B0602020104020603" pitchFamily="34" charset="0"/>
              </a:rPr>
              <a:t>an gcósta</a:t>
            </a:r>
            <a:r>
              <a:rPr lang="ga-IE" sz="2600" dirty="0" smtClean="0">
                <a:latin typeface="Tw Cen MT" panose="020B0602020104020603" pitchFamily="34" charset="0"/>
              </a:rPr>
              <a:t>. Ísealchríoch </a:t>
            </a:r>
            <a:r>
              <a:rPr lang="ga-IE" sz="2600" dirty="0">
                <a:latin typeface="Tw Cen MT" panose="020B0602020104020603" pitchFamily="34" charset="0"/>
              </a:rPr>
              <a:t>is </a:t>
            </a:r>
            <a:r>
              <a:rPr lang="ga-IE" sz="2600" dirty="0" smtClean="0">
                <a:latin typeface="Tw Cen MT" panose="020B0602020104020603" pitchFamily="34" charset="0"/>
              </a:rPr>
              <a:t>mó atá i </a:t>
            </a:r>
            <a:r>
              <a:rPr lang="ga-IE" sz="2600" dirty="0">
                <a:latin typeface="Tw Cen MT" panose="020B0602020104020603" pitchFamily="34" charset="0"/>
              </a:rPr>
              <a:t>lár </a:t>
            </a:r>
            <a:r>
              <a:rPr lang="ga-IE" sz="2600" dirty="0" smtClean="0">
                <a:latin typeface="Tw Cen MT" panose="020B0602020104020603" pitchFamily="34" charset="0"/>
              </a:rPr>
              <a:t>na tíre</a:t>
            </a:r>
            <a:r>
              <a:rPr lang="ga-IE" sz="2600" dirty="0">
                <a:latin typeface="Tw Cen MT" panose="020B0602020104020603" pitchFamily="34" charset="0"/>
              </a:rPr>
              <a:t>. </a:t>
            </a:r>
            <a:r>
              <a:rPr lang="ga-IE" sz="2600" dirty="0" smtClean="0">
                <a:latin typeface="Tw Cen MT" panose="020B0602020104020603" pitchFamily="34" charset="0"/>
              </a:rPr>
              <a:t>D’fhéadfaí </a:t>
            </a:r>
            <a:r>
              <a:rPr lang="ga-IE" sz="2600" dirty="0">
                <a:latin typeface="Tw Cen MT" panose="020B0602020104020603" pitchFamily="34" charset="0"/>
              </a:rPr>
              <a:t>a rá</a:t>
            </a:r>
            <a:r>
              <a:rPr lang="en-GB" sz="2600" dirty="0">
                <a:latin typeface="Tw Cen MT" panose="020B0602020104020603" pitchFamily="34" charset="0"/>
              </a:rPr>
              <a:t>,</a:t>
            </a:r>
            <a:r>
              <a:rPr lang="ga-IE" sz="2600" dirty="0">
                <a:latin typeface="Tw Cen MT" panose="020B0602020104020603" pitchFamily="34" charset="0"/>
              </a:rPr>
              <a:t> mar sin</a:t>
            </a:r>
            <a:r>
              <a:rPr lang="en-GB" sz="2600" dirty="0">
                <a:latin typeface="Tw Cen MT" panose="020B0602020104020603" pitchFamily="34" charset="0"/>
              </a:rPr>
              <a:t>,</a:t>
            </a:r>
            <a:r>
              <a:rPr lang="ga-IE" sz="2600" dirty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go </a:t>
            </a:r>
            <a:r>
              <a:rPr lang="ga-IE" sz="2600" dirty="0">
                <a:latin typeface="Tw Cen MT" panose="020B0602020104020603" pitchFamily="34" charset="0"/>
              </a:rPr>
              <a:t>bhfuil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  <a:r>
              <a:rPr lang="ga-IE" sz="2600" dirty="0">
                <a:latin typeface="Tw Cen MT" panose="020B0602020104020603" pitchFamily="34" charset="0"/>
              </a:rPr>
              <a:t>oileán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</a:t>
            </a:r>
            <a:r>
              <a:rPr lang="ga-IE" sz="2600" dirty="0">
                <a:latin typeface="Tw Cen MT" panose="020B0602020104020603" pitchFamily="34" charset="0"/>
              </a:rPr>
              <a:t>hÉireann </a:t>
            </a:r>
            <a:r>
              <a:rPr lang="ga-IE" sz="2600" dirty="0" smtClean="0">
                <a:latin typeface="Tw Cen MT" panose="020B0602020104020603" pitchFamily="34" charset="0"/>
              </a:rPr>
              <a:t>mar a </a:t>
            </a:r>
            <a:r>
              <a:rPr lang="ga-IE" sz="2600" dirty="0">
                <a:latin typeface="Tw Cen MT" panose="020B0602020104020603" pitchFamily="34" charset="0"/>
              </a:rPr>
              <a:t>bheadh </a:t>
            </a:r>
            <a:r>
              <a:rPr lang="ga-IE" sz="2600" dirty="0" smtClean="0">
                <a:latin typeface="Tw Cen MT" panose="020B0602020104020603" pitchFamily="34" charset="0"/>
              </a:rPr>
              <a:t>fochupán ann.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0775"/>
            <a:ext cx="3668712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orizontal Scroll 8"/>
          <p:cNvSpPr/>
          <p:nvPr/>
        </p:nvSpPr>
        <p:spPr>
          <a:xfrm>
            <a:off x="179512" y="92868"/>
            <a:ext cx="4752528" cy="898526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 err="1" smtClean="0">
                <a:latin typeface="Berlin Sans FB" panose="020E0602020502020306" pitchFamily="34" charset="0"/>
              </a:rPr>
              <a:t>Sléibhte</a:t>
            </a:r>
            <a:r>
              <a:rPr lang="en-GB" sz="4000" dirty="0" smtClean="0">
                <a:latin typeface="Berlin Sans FB" panose="020E0602020502020306" pitchFamily="34" charset="0"/>
              </a:rPr>
              <a:t> </a:t>
            </a:r>
            <a:r>
              <a:rPr lang="en-GB" sz="4000" dirty="0" err="1" smtClean="0">
                <a:latin typeface="Berlin Sans FB" panose="020E0602020502020306" pitchFamily="34" charset="0"/>
              </a:rPr>
              <a:t>na</a:t>
            </a:r>
            <a:r>
              <a:rPr lang="en-GB" sz="4000" dirty="0" smtClean="0">
                <a:latin typeface="Berlin Sans FB" panose="020E0602020502020306" pitchFamily="34" charset="0"/>
              </a:rPr>
              <a:t> </a:t>
            </a:r>
            <a:r>
              <a:rPr lang="en-GB" sz="4000" dirty="0" err="1" smtClean="0">
                <a:latin typeface="Berlin Sans FB" panose="020E0602020502020306" pitchFamily="34" charset="0"/>
              </a:rPr>
              <a:t>hÉireann</a:t>
            </a:r>
            <a:endParaRPr lang="en-GB" sz="40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48" y="-1954"/>
            <a:ext cx="534182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33633" y="1066630"/>
            <a:ext cx="293600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Féach ar na sléibhte ar an léarscáil seo.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9993916">
            <a:off x="3078540" y="462659"/>
            <a:ext cx="106305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Sléibhte Dhoire Bheatha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685573">
            <a:off x="3078541" y="1264525"/>
            <a:ext cx="10630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Na Cruacha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20540183">
            <a:off x="2379251" y="1968275"/>
            <a:ext cx="93689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Sliabh </a:t>
            </a:r>
            <a:r>
              <a:rPr lang="ga-IE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Gamh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514196">
            <a:off x="1551048" y="2223878"/>
            <a:ext cx="10630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Sliabhraon Néifinn Bheag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30772" y="3096233"/>
            <a:ext cx="6239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Beanna Beola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1228779">
            <a:off x="1631676" y="2880790"/>
            <a:ext cx="11002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Sléibhte </a:t>
            </a:r>
            <a:r>
              <a:rPr lang="ga-IE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Mhám</a:t>
            </a: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Toirc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20026551">
            <a:off x="857895" y="5526374"/>
            <a:ext cx="14341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Na Cruacha Dubha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20165877">
            <a:off x="1102623" y="6028741"/>
            <a:ext cx="10802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An </a:t>
            </a:r>
            <a:r>
              <a:rPr lang="ga-IE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Cheacha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 rot="21078685">
            <a:off x="1567104" y="5579269"/>
            <a:ext cx="9725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Cnoic Dhoire Na Sagart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 rot="1638054">
            <a:off x="2339108" y="5522922"/>
            <a:ext cx="10802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An Bhograch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275386">
            <a:off x="2786041" y="5328770"/>
            <a:ext cx="1276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Sléibhte Chnoc Mhaoldomhnaigh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 rot="21401206">
            <a:off x="3600650" y="5063090"/>
            <a:ext cx="9154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Sléibhte an Chomaraigh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 rot="18778348">
            <a:off x="4179432" y="4482882"/>
            <a:ext cx="10802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Na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Staighrí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Dubha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 rot="17828174">
            <a:off x="4577005" y="3788007"/>
            <a:ext cx="10794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Sléibhte Chill Mhantáin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 rot="2704769">
            <a:off x="4792147" y="715055"/>
            <a:ext cx="9139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Sléibhte Aontroma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 rot="21309029">
            <a:off x="4882830" y="1806613"/>
            <a:ext cx="8647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Beanna Boirche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 rot="21309029">
            <a:off x="3828984" y="934181"/>
            <a:ext cx="10802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Sliabh Speirín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 rot="21309029">
            <a:off x="2883075" y="4451666"/>
            <a:ext cx="771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Sliabh an Airgid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 rot="21309029">
            <a:off x="2705322" y="5037237"/>
            <a:ext cx="11067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Na Gaibhlte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1020885" flipH="1">
            <a:off x="4645567" y="5488252"/>
            <a:ext cx="432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err="1" smtClean="0">
                <a:latin typeface="Tw Cen MT" panose="020B0602020104020603" pitchFamily="34" charset="0"/>
              </a:rPr>
              <a:t>Ainmnigh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sléibhte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i</a:t>
            </a:r>
            <a:r>
              <a:rPr lang="en-GB" sz="2600" dirty="0" smtClean="0">
                <a:latin typeface="Tw Cen MT" panose="020B0602020104020603" pitchFamily="34" charset="0"/>
              </a:rPr>
              <a:t> do </a:t>
            </a:r>
            <a:r>
              <a:rPr lang="en-GB" sz="2600" dirty="0" err="1" smtClean="0">
                <a:latin typeface="Tw Cen MT" panose="020B0602020104020603" pitchFamily="34" charset="0"/>
              </a:rPr>
              <a:t>chúige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féin</a:t>
            </a:r>
            <a:r>
              <a:rPr lang="en-GB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1020885" flipH="1">
            <a:off x="4645619" y="5488253"/>
            <a:ext cx="432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err="1" smtClean="0">
                <a:latin typeface="Tw Cen MT" panose="020B0602020104020603" pitchFamily="34" charset="0"/>
              </a:rPr>
              <a:t>Ainmnigh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sléibhte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  <a:r>
              <a:rPr lang="en-GB" sz="2600" dirty="0" smtClean="0">
                <a:latin typeface="Tw Cen MT" panose="020B0602020104020603" pitchFamily="34" charset="0"/>
              </a:rPr>
              <a:t>in </a:t>
            </a:r>
            <a:r>
              <a:rPr lang="en-GB" sz="2600" dirty="0" err="1" smtClean="0">
                <a:latin typeface="Tw Cen MT" panose="020B0602020104020603" pitchFamily="34" charset="0"/>
              </a:rPr>
              <a:t>oirthear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endParaRPr lang="ga-IE" sz="2600" dirty="0" smtClean="0">
              <a:latin typeface="Tw Cen MT" panose="020B0602020104020603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hÉireann</a:t>
            </a:r>
            <a:r>
              <a:rPr lang="en-GB" sz="2600" dirty="0" smtClean="0">
                <a:latin typeface="Tw Cen MT" panose="020B0602020104020603" pitchFamily="34" charset="0"/>
              </a:rPr>
              <a:t>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1020885" flipH="1">
            <a:off x="4645619" y="5488251"/>
            <a:ext cx="432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err="1" smtClean="0">
                <a:latin typeface="Tw Cen MT" panose="020B0602020104020603" pitchFamily="34" charset="0"/>
              </a:rPr>
              <a:t>Ainmnigh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sléibhte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  <a:r>
              <a:rPr lang="en-GB" sz="2600" dirty="0" smtClean="0">
                <a:latin typeface="Tw Cen MT" panose="020B0602020104020603" pitchFamily="34" charset="0"/>
              </a:rPr>
              <a:t>in </a:t>
            </a:r>
            <a:r>
              <a:rPr lang="en-GB" sz="2600" dirty="0" err="1" smtClean="0">
                <a:latin typeface="Tw Cen MT" panose="020B0602020104020603" pitchFamily="34" charset="0"/>
              </a:rPr>
              <a:t>iarthar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endParaRPr lang="ga-IE" sz="2600" dirty="0" smtClean="0">
              <a:latin typeface="Tw Cen MT" panose="020B0602020104020603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hÉireann</a:t>
            </a:r>
            <a:r>
              <a:rPr lang="en-GB" sz="2600" dirty="0" smtClean="0">
                <a:latin typeface="Tw Cen MT" panose="020B0602020104020603" pitchFamily="34" charset="0"/>
              </a:rPr>
              <a:t>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1020885" flipH="1">
            <a:off x="4645567" y="5488253"/>
            <a:ext cx="432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err="1" smtClean="0">
                <a:latin typeface="Tw Cen MT" panose="020B0602020104020603" pitchFamily="34" charset="0"/>
              </a:rPr>
              <a:t>Ainmnigh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sléibhte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en-GB" sz="2600" dirty="0" err="1" smtClean="0">
                <a:latin typeface="Tw Cen MT" panose="020B0602020104020603" pitchFamily="34" charset="0"/>
              </a:rPr>
              <a:t>i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dtuaisceart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hÉireann</a:t>
            </a:r>
            <a:r>
              <a:rPr lang="en-GB" sz="2600" dirty="0" smtClean="0">
                <a:latin typeface="Tw Cen MT" panose="020B0602020104020603" pitchFamily="34" charset="0"/>
              </a:rPr>
              <a:t>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1020885" flipH="1">
            <a:off x="4645567" y="5488251"/>
            <a:ext cx="432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err="1" smtClean="0">
                <a:latin typeface="Tw Cen MT" panose="020B0602020104020603" pitchFamily="34" charset="0"/>
              </a:rPr>
              <a:t>Ainmnigh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sléibhte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en-GB" sz="2600" dirty="0" err="1" smtClean="0">
                <a:latin typeface="Tw Cen MT" panose="020B0602020104020603" pitchFamily="34" charset="0"/>
              </a:rPr>
              <a:t>i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ndeisceart</a:t>
            </a:r>
            <a:r>
              <a:rPr lang="ga-IE" sz="2600" dirty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hÉireann</a:t>
            </a:r>
            <a:r>
              <a:rPr lang="en-GB" sz="2600" dirty="0" smtClean="0">
                <a:latin typeface="Tw Cen MT" panose="020B0602020104020603" pitchFamily="34" charset="0"/>
              </a:rPr>
              <a:t>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5" name="Horizontal Scroll 34"/>
          <p:cNvSpPr/>
          <p:nvPr/>
        </p:nvSpPr>
        <p:spPr>
          <a:xfrm>
            <a:off x="141198" y="58380"/>
            <a:ext cx="2461289" cy="1224000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 err="1" smtClean="0">
                <a:latin typeface="Berlin Sans FB" panose="020E0602020502020306" pitchFamily="34" charset="0"/>
              </a:rPr>
              <a:t>Sléibhte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ga-IE" sz="3200" dirty="0" smtClean="0">
                <a:latin typeface="Berlin Sans FB" panose="020E0602020502020306" pitchFamily="34" charset="0"/>
              </a:rPr>
              <a:t/>
            </a:r>
            <a:br>
              <a:rPr lang="ga-IE" sz="3200" dirty="0" smtClean="0">
                <a:latin typeface="Berlin Sans FB" panose="020E0602020502020306" pitchFamily="34" charset="0"/>
              </a:rPr>
            </a:br>
            <a:r>
              <a:rPr lang="en-GB" sz="3200" dirty="0" err="1" smtClean="0">
                <a:latin typeface="Berlin Sans FB" panose="020E0602020502020306" pitchFamily="34" charset="0"/>
              </a:rPr>
              <a:t>na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en-GB" sz="3200" dirty="0" err="1" smtClean="0">
                <a:latin typeface="Berlin Sans FB" panose="020E0602020502020306" pitchFamily="34" charset="0"/>
              </a:rPr>
              <a:t>hÉireann</a:t>
            </a:r>
            <a:endParaRPr lang="en-GB" sz="3200" dirty="0">
              <a:latin typeface="Berlin Sans FB" panose="020E0602020502020306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 rot="21401206">
            <a:off x="3296959" y="3880072"/>
            <a:ext cx="11414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Sliabh Bladhma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6133633" y="2419124"/>
            <a:ext cx="276153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Cén sliabh is gaire do </a:t>
            </a:r>
            <a:r>
              <a:rPr lang="ga-IE" sz="2600" dirty="0" err="1" smtClean="0">
                <a:latin typeface="Tw Cen MT" panose="020B0602020104020603" pitchFamily="34" charset="0"/>
              </a:rPr>
              <a:t>do</a:t>
            </a:r>
            <a:r>
              <a:rPr lang="ga-IE" sz="2600" dirty="0" smtClean="0">
                <a:latin typeface="Tw Cen MT" panose="020B0602020104020603" pitchFamily="34" charset="0"/>
              </a:rPr>
              <a:t> theach féin?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764704"/>
            <a:ext cx="4565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2162" y="764704"/>
            <a:ext cx="3845651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é </a:t>
            </a:r>
            <a:r>
              <a:rPr lang="ga-IE" sz="2800" b="1" dirty="0" smtClean="0">
                <a:ln w="9525">
                  <a:noFill/>
                </a:ln>
                <a:solidFill>
                  <a:schemeClr val="bg1"/>
                </a:solidFill>
                <a:latin typeface="Tw Cen MT" panose="020B0602020104020603" pitchFamily="34" charset="0"/>
              </a:rPr>
              <a:t>Corrán Tuathail 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an sliabh is airde </a:t>
            </a:r>
          </a:p>
          <a:p>
            <a:r>
              <a:rPr lang="ga-IE" sz="2800" dirty="0" smtClean="0">
                <a:latin typeface="Tw Cen MT" panose="020B0602020104020603" pitchFamily="34" charset="0"/>
              </a:rPr>
              <a:t>in Éirinn. Is sna Cruacha Dubha i gCo. Chiarraí atá sé.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" name="Isosceles Triangle 1"/>
          <p:cNvSpPr>
            <a:spLocks noChangeAspect="1"/>
          </p:cNvSpPr>
          <p:nvPr/>
        </p:nvSpPr>
        <p:spPr>
          <a:xfrm>
            <a:off x="1063011" y="5695264"/>
            <a:ext cx="167040" cy="144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20650842">
            <a:off x="526347" y="5490870"/>
            <a:ext cx="13019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Na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Cruacha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Dubha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20650842">
            <a:off x="1141970" y="5490871"/>
            <a:ext cx="14341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Corrán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Tuathail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Arc 3"/>
          <p:cNvSpPr/>
          <p:nvPr/>
        </p:nvSpPr>
        <p:spPr>
          <a:xfrm>
            <a:off x="1501945" y="5399505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21020885" flipH="1">
            <a:off x="4662455" y="5475835"/>
            <a:ext cx="432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err="1" smtClean="0">
                <a:latin typeface="Tw Cen MT" panose="020B0602020104020603" pitchFamily="34" charset="0"/>
              </a:rPr>
              <a:t>Cá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bhfuil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Cruacha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Dubha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en-GB" sz="2600" dirty="0" err="1" smtClean="0">
                <a:latin typeface="Tw Cen MT" panose="020B0602020104020603" pitchFamily="34" charset="0"/>
              </a:rPr>
              <a:t>ar</a:t>
            </a:r>
            <a:r>
              <a:rPr lang="en-GB" sz="2600" dirty="0" smtClean="0">
                <a:latin typeface="Tw Cen MT" panose="020B0602020104020603" pitchFamily="34" charset="0"/>
              </a:rPr>
              <a:t> an </a:t>
            </a:r>
            <a:r>
              <a:rPr lang="en-GB" sz="2600" dirty="0" err="1" smtClean="0">
                <a:latin typeface="Tw Cen MT" panose="020B0602020104020603" pitchFamily="34" charset="0"/>
              </a:rPr>
              <a:t>léarscáil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seo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41198" y="58381"/>
            <a:ext cx="3825785" cy="55675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latin typeface="Berlin Sans FB" panose="020E0602020502020306" pitchFamily="34" charset="0"/>
              </a:rPr>
              <a:t>Sléibhte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en-GB" sz="3200" dirty="0" err="1" smtClean="0">
                <a:latin typeface="Berlin Sans FB" panose="020E0602020502020306" pitchFamily="34" charset="0"/>
              </a:rPr>
              <a:t>na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en-GB" sz="3200" dirty="0" err="1" smtClean="0">
                <a:latin typeface="Berlin Sans FB" panose="020E0602020502020306" pitchFamily="34" charset="0"/>
              </a:rPr>
              <a:t>hÉireann</a:t>
            </a:r>
            <a:endParaRPr lang="en-GB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  <p:bldP spid="12" grpId="0"/>
      <p:bldP spid="13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764704"/>
            <a:ext cx="4565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sosceles Triangle 1"/>
          <p:cNvSpPr>
            <a:spLocks noChangeAspect="1"/>
          </p:cNvSpPr>
          <p:nvPr/>
        </p:nvSpPr>
        <p:spPr>
          <a:xfrm>
            <a:off x="1063011" y="5695264"/>
            <a:ext cx="167040" cy="144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20650842">
            <a:off x="526346" y="5490870"/>
            <a:ext cx="13019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Na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Cruacha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Dubha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20650842">
            <a:off x="1141970" y="5490871"/>
            <a:ext cx="14341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Corrán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Tuathail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Arc 3"/>
          <p:cNvSpPr/>
          <p:nvPr/>
        </p:nvSpPr>
        <p:spPr>
          <a:xfrm>
            <a:off x="1501945" y="5399505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orizontal Scroll 10"/>
          <p:cNvSpPr/>
          <p:nvPr/>
        </p:nvSpPr>
        <p:spPr>
          <a:xfrm>
            <a:off x="141198" y="58381"/>
            <a:ext cx="3825785" cy="55675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latin typeface="Berlin Sans FB" panose="020E0602020502020306" pitchFamily="34" charset="0"/>
              </a:rPr>
              <a:t>Sléibhte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en-GB" sz="3200" dirty="0" err="1" smtClean="0">
                <a:latin typeface="Berlin Sans FB" panose="020E0602020502020306" pitchFamily="34" charset="0"/>
              </a:rPr>
              <a:t>na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en-GB" sz="3200" dirty="0" err="1" smtClean="0">
                <a:latin typeface="Berlin Sans FB" panose="020E0602020502020306" pitchFamily="34" charset="0"/>
              </a:rPr>
              <a:t>hÉireann</a:t>
            </a:r>
            <a:endParaRPr lang="en-GB" sz="3200" dirty="0">
              <a:latin typeface="Berlin Sans FB" panose="020E0602020502020306" pitchFamily="34" charset="0"/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5002162" y="764704"/>
            <a:ext cx="4141837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Tá Corrán Tuathail 1040 m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 airde. Níl ann ach cnocán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an-bheag, áfach, i gcomparáid le mórán de shléibhte eile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domhain.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002163" y="3068960"/>
            <a:ext cx="4141836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Tá na céadta sliabh ar domhan atá breis agus 3000 m ar airde. 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5002163" y="4430009"/>
            <a:ext cx="4141836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 é Sliabh </a:t>
            </a:r>
            <a:r>
              <a:rPr lang="ga-IE" sz="2400" dirty="0" err="1" smtClean="0">
                <a:latin typeface="Tw Cen MT" panose="020B0602020104020603" pitchFamily="34" charset="0"/>
              </a:rPr>
              <a:t>Everest</a:t>
            </a:r>
            <a:r>
              <a:rPr lang="ga-IE" sz="2400" dirty="0" smtClean="0">
                <a:latin typeface="Tw Cen MT" panose="020B0602020104020603" pitchFamily="34" charset="0"/>
              </a:rPr>
              <a:t> an sliabh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is airde ar domhan. Is sna Himiléithe san Áise atá sé. Tá Sliabh </a:t>
            </a:r>
            <a:r>
              <a:rPr lang="ga-IE" sz="2400" dirty="0" err="1" smtClean="0">
                <a:latin typeface="Tw Cen MT" panose="020B0602020104020603" pitchFamily="34" charset="0"/>
              </a:rPr>
              <a:t>Everest</a:t>
            </a:r>
            <a:r>
              <a:rPr lang="ga-IE" sz="2400" dirty="0" smtClean="0">
                <a:latin typeface="Tw Cen MT" panose="020B0602020104020603" pitchFamily="34" charset="0"/>
              </a:rPr>
              <a:t> 8848 m ar airde. 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764704"/>
            <a:ext cx="4565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ronuilleog 1"/>
          <p:cNvSpPr/>
          <p:nvPr/>
        </p:nvSpPr>
        <p:spPr>
          <a:xfrm>
            <a:off x="5148064" y="754707"/>
            <a:ext cx="3744416" cy="5872423"/>
          </a:xfrm>
          <a:prstGeom prst="rect">
            <a:avLst/>
          </a:prstGeom>
          <a:gradFill>
            <a:gsLst>
              <a:gs pos="24000">
                <a:schemeClr val="accent5">
                  <a:lumMod val="75000"/>
                  <a:shade val="30000"/>
                  <a:satMod val="115000"/>
                </a:schemeClr>
              </a:gs>
              <a:gs pos="55000">
                <a:schemeClr val="accent5">
                  <a:shade val="67500"/>
                  <a:satMod val="115000"/>
                  <a:lumMod val="96000"/>
                  <a:alpha val="89000"/>
                </a:schemeClr>
              </a:gs>
              <a:gs pos="80000">
                <a:srgbClr val="2D88A0"/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487" y="1949010"/>
            <a:ext cx="2063570" cy="450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48064" y="773545"/>
            <a:ext cx="3744415" cy="1200329"/>
          </a:xfrm>
          <a:prstGeom prst="rect">
            <a:avLst/>
          </a:prstGeom>
          <a:noFill/>
          <a:ln w="19050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3600" dirty="0" smtClean="0">
                <a:latin typeface="Berlin Sans FB" panose="020E0602020502020306" pitchFamily="34" charset="0"/>
              </a:rPr>
              <a:t>Cé acu an ceann corr:</a:t>
            </a:r>
            <a:endParaRPr lang="ga-IE" sz="3600" dirty="0">
              <a:latin typeface="Berlin Sans FB" panose="020E0602020502020306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20650842">
            <a:off x="526347" y="5490870"/>
            <a:ext cx="13019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Na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Cruacha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Dubha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Arc 3"/>
          <p:cNvSpPr/>
          <p:nvPr/>
        </p:nvSpPr>
        <p:spPr>
          <a:xfrm>
            <a:off x="1501945" y="5399505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53839" y="2261478"/>
            <a:ext cx="3532866" cy="120032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Na Cruacha Dubha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An </a:t>
            </a:r>
            <a:r>
              <a:rPr lang="ga-IE" sz="2400" dirty="0" err="1" smtClean="0">
                <a:latin typeface="Tw Cen MT" panose="020B0602020104020603" pitchFamily="34" charset="0"/>
              </a:rPr>
              <a:t>Cheacha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Na Beanna Beola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53840" y="3990346"/>
            <a:ext cx="3532867" cy="156966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 iad na Beanna Beola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ceann corr mar tá </a:t>
            </a:r>
          </a:p>
          <a:p>
            <a:r>
              <a:rPr lang="ga-IE" sz="2400" dirty="0" smtClean="0">
                <a:latin typeface="Tw Cen MT" panose="020B0602020104020603" pitchFamily="34" charset="0"/>
              </a:rPr>
              <a:t>na sléibhte eile i gCúige Mumhan.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868616">
            <a:off x="971590" y="3212201"/>
            <a:ext cx="79757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Na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Beanna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Beola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20165877">
            <a:off x="864331" y="5639610"/>
            <a:ext cx="16640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Cheacha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53840" y="2270672"/>
            <a:ext cx="3532865" cy="120032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Tw Cen MT" panose="020B0602020104020603" pitchFamily="34" charset="0"/>
              </a:rPr>
              <a:t>Sléibhte</a:t>
            </a:r>
            <a:r>
              <a:rPr lang="en-GB" sz="2400" dirty="0" smtClean="0">
                <a:latin typeface="Tw Cen MT" panose="020B0602020104020603" pitchFamily="34" charset="0"/>
              </a:rPr>
              <a:t> Chill </a:t>
            </a:r>
            <a:r>
              <a:rPr lang="en-GB" sz="2400" dirty="0" err="1" smtClean="0">
                <a:latin typeface="Tw Cen MT" panose="020B0602020104020603" pitchFamily="34" charset="0"/>
              </a:rPr>
              <a:t>Mhantáin</a:t>
            </a:r>
            <a:endParaRPr lang="en-GB" sz="2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w Cen MT" panose="020B0602020104020603" pitchFamily="34" charset="0"/>
              </a:rPr>
              <a:t>Na </a:t>
            </a:r>
            <a:r>
              <a:rPr lang="en-GB" sz="2400" dirty="0" err="1" smtClean="0">
                <a:latin typeface="Tw Cen MT" panose="020B0602020104020603" pitchFamily="34" charset="0"/>
              </a:rPr>
              <a:t>Cruacha</a:t>
            </a:r>
            <a:endParaRPr lang="en-GB" sz="2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Tw Cen MT" panose="020B0602020104020603" pitchFamily="34" charset="0"/>
              </a:rPr>
              <a:t>Sliabh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Speirín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58315" y="3990346"/>
            <a:ext cx="3528392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 iad </a:t>
            </a:r>
            <a:r>
              <a:rPr lang="en-GB" sz="2400" dirty="0" err="1" smtClean="0">
                <a:latin typeface="Tw Cen MT" panose="020B0602020104020603" pitchFamily="34" charset="0"/>
              </a:rPr>
              <a:t>Sléibhte</a:t>
            </a:r>
            <a:r>
              <a:rPr lang="en-GB" sz="2400" dirty="0" smtClean="0">
                <a:latin typeface="Tw Cen MT" panose="020B0602020104020603" pitchFamily="34" charset="0"/>
              </a:rPr>
              <a:t> Chill </a:t>
            </a:r>
            <a:r>
              <a:rPr lang="en-GB" sz="2400" dirty="0" err="1" smtClean="0">
                <a:latin typeface="Tw Cen MT" panose="020B0602020104020603" pitchFamily="34" charset="0"/>
              </a:rPr>
              <a:t>Mhantáin</a:t>
            </a:r>
            <a:r>
              <a:rPr lang="ga-IE" sz="2400" dirty="0" smtClean="0">
                <a:latin typeface="Tw Cen MT" panose="020B0602020104020603" pitchFamily="34" charset="0"/>
              </a:rPr>
              <a:t> an ceann corr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r>
              <a:rPr lang="en-GB" sz="2400" dirty="0" smtClean="0">
                <a:latin typeface="Tw Cen MT" panose="020B0602020104020603" pitchFamily="34" charset="0"/>
              </a:rPr>
              <a:t>mar </a:t>
            </a:r>
            <a:r>
              <a:rPr lang="en-GB" sz="2400" dirty="0" err="1" smtClean="0">
                <a:latin typeface="Tw Cen MT" panose="020B0602020104020603" pitchFamily="34" charset="0"/>
              </a:rPr>
              <a:t>tá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sléibhte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eile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r>
              <a:rPr lang="en-GB" sz="2400" dirty="0" err="1" smtClean="0">
                <a:latin typeface="Tw Cen MT" panose="020B0602020104020603" pitchFamily="34" charset="0"/>
              </a:rPr>
              <a:t>i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gCúige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Uladh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17828174">
            <a:off x="3542045" y="3977774"/>
            <a:ext cx="10794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Sléibhte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Chill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Mhantáin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 rot="21309029">
            <a:off x="2993098" y="1614000"/>
            <a:ext cx="10802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Sliabh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Speirín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 rot="685573">
            <a:off x="2254002" y="1782329"/>
            <a:ext cx="10630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Na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Cruacha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253837" y="3990346"/>
            <a:ext cx="3532867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 é Sliabh </a:t>
            </a:r>
            <a:r>
              <a:rPr lang="ga-IE" sz="2400" dirty="0" err="1" smtClean="0">
                <a:latin typeface="Tw Cen MT" panose="020B0602020104020603" pitchFamily="34" charset="0"/>
              </a:rPr>
              <a:t>Gamh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ga-IE" sz="2400" dirty="0" smtClean="0">
                <a:latin typeface="Tw Cen MT" panose="020B0602020104020603" pitchFamily="34" charset="0"/>
              </a:rPr>
              <a:t>an ceann corr mar tá </a:t>
            </a:r>
          </a:p>
          <a:p>
            <a:r>
              <a:rPr lang="ga-IE" sz="2400" dirty="0" smtClean="0">
                <a:latin typeface="Tw Cen MT" panose="020B0602020104020603" pitchFamily="34" charset="0"/>
              </a:rPr>
              <a:t>na sléibhte eile i gCúige Mumhan.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 rot="20540183">
            <a:off x="1734985" y="2454364"/>
            <a:ext cx="93689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Sliabh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Gamh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 rot="21309029">
            <a:off x="2084309" y="4957705"/>
            <a:ext cx="11067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Na 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Gaibhlte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141198" y="58381"/>
            <a:ext cx="3825785" cy="55675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latin typeface="Berlin Sans FB" panose="020E0602020502020306" pitchFamily="34" charset="0"/>
              </a:rPr>
              <a:t>Sléibhte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en-GB" sz="3200" dirty="0" err="1" smtClean="0">
                <a:latin typeface="Berlin Sans FB" panose="020E0602020502020306" pitchFamily="34" charset="0"/>
              </a:rPr>
              <a:t>na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en-GB" sz="3200" dirty="0" err="1" smtClean="0">
                <a:latin typeface="Berlin Sans FB" panose="020E0602020502020306" pitchFamily="34" charset="0"/>
              </a:rPr>
              <a:t>hÉireann</a:t>
            </a:r>
            <a:endParaRPr lang="en-GB" sz="3200" dirty="0">
              <a:latin typeface="Berlin Sans FB" panose="020E0602020502020306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 rot="21401206">
            <a:off x="2796328" y="5074239"/>
            <a:ext cx="9154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Sléibhte an </a:t>
            </a:r>
            <a:r>
              <a:rPr lang="en-GB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C</a:t>
            </a:r>
            <a:r>
              <a:rPr lang="ga-IE" sz="11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h</a:t>
            </a:r>
            <a:r>
              <a:rPr lang="en-GB" sz="11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omaraigh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5253840" y="2261478"/>
            <a:ext cx="3532865" cy="120032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Sléibhte an Chomaraigh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Sliabh </a:t>
            </a:r>
            <a:r>
              <a:rPr lang="ga-IE" sz="2400" dirty="0" err="1" smtClean="0">
                <a:latin typeface="Tw Cen MT" panose="020B0602020104020603" pitchFamily="34" charset="0"/>
              </a:rPr>
              <a:t>Gamh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Na Gaibhlte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  <p:bldP spid="18" grpId="0" animBg="1"/>
      <p:bldP spid="18" grpId="1" animBg="1"/>
      <p:bldP spid="19" grpId="0" animBg="1"/>
      <p:bldP spid="19" grpId="1" animBg="1"/>
      <p:bldP spid="11" grpId="0"/>
      <p:bldP spid="11" grpId="1"/>
      <p:bldP spid="14" grpId="0"/>
      <p:bldP spid="14" grpId="1"/>
      <p:bldP spid="16" grpId="0" animBg="1"/>
      <p:bldP spid="16" grpId="1" animBg="1"/>
      <p:bldP spid="16" grpId="2" animBg="1"/>
      <p:bldP spid="20" grpId="0" animBg="1"/>
      <p:bldP spid="20" grpId="1" animBg="1"/>
      <p:bldP spid="21" grpId="0"/>
      <p:bldP spid="21" grpId="1"/>
      <p:bldP spid="22" grpId="0"/>
      <p:bldP spid="22" grpId="1"/>
      <p:bldP spid="23" grpId="0"/>
      <p:bldP spid="23" grpId="1"/>
      <p:bldP spid="26" grpId="0" animBg="1"/>
      <p:bldP spid="28" grpId="0"/>
      <p:bldP spid="29" grpId="0"/>
      <p:bldP spid="30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263804" y="870337"/>
            <a:ext cx="83376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800" dirty="0">
                <a:latin typeface="Tw Cen MT" panose="020B0602020104020603" pitchFamily="34" charset="0"/>
              </a:rPr>
              <a:t>Cluiche ‘Tarraing </a:t>
            </a:r>
            <a:r>
              <a:rPr lang="ga-IE" sz="2800" dirty="0" smtClean="0">
                <a:latin typeface="Tw Cen MT" panose="020B0602020104020603" pitchFamily="34" charset="0"/>
              </a:rPr>
              <a:t>agus Scaoil’ faoi shléibhte na hÉireann: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endParaRPr lang="en-GB" sz="2800" dirty="0">
              <a:latin typeface="Tw Cen MT" panose="020B0602020104020603" pitchFamily="34" charset="0"/>
            </a:endParaRPr>
          </a:p>
          <a:p>
            <a:pPr algn="ctr"/>
            <a:r>
              <a:rPr lang="en-IE" sz="2800" dirty="0" smtClean="0">
                <a:solidFill>
                  <a:srgbClr val="00000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  <a:hlinkClick r:id="rId3"/>
              </a:rPr>
              <a:t>www.scoilnet.magicstudio.ie/interactive/view/111410</a:t>
            </a:r>
            <a:endParaRPr lang="en-IE" sz="2800" dirty="0" smtClean="0">
              <a:solidFill>
                <a:srgbClr val="000000"/>
              </a:solidFill>
              <a:latin typeface="Tw Cen MT" panose="020B0602020104020603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en-IE" sz="28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491880" y="3717031"/>
            <a:ext cx="53054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Déan an obair faoi shléibhte </a:t>
            </a:r>
          </a:p>
          <a:p>
            <a:r>
              <a:rPr lang="ga-IE" sz="2800" dirty="0" smtClean="0">
                <a:latin typeface="Tw Cen MT" panose="020B0602020104020603" pitchFamily="34" charset="0"/>
              </a:rPr>
              <a:t>na hÉireann ar leathanach 32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 do leabhar oibre.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906572">
            <a:off x="116723" y="2309424"/>
            <a:ext cx="2781553" cy="394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07" y="764703"/>
            <a:ext cx="4565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 rot="18183698">
            <a:off x="2556230" y="1395914"/>
            <a:ext cx="9507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Feabhal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18152117">
            <a:off x="1735428" y="4121242"/>
            <a:ext cx="10395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tSionainn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 rot="172909">
            <a:off x="1743109" y="5826978"/>
            <a:ext cx="7078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Laoi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428769" y="2850132"/>
            <a:ext cx="9246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</a:t>
            </a: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Mhuaidh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 rot="2434357">
            <a:off x="965035" y="3649860"/>
            <a:ext cx="1220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Abhainnn</a:t>
            </a: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na</a:t>
            </a: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Gaillimhe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 rot="172909">
            <a:off x="1580643" y="5478343"/>
            <a:ext cx="13248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Abhainn</a:t>
            </a: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Mhór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 rot="3640147">
            <a:off x="3277808" y="1430483"/>
            <a:ext cx="9157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Bhanna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 rot="18799985">
            <a:off x="3890804" y="1872542"/>
            <a:ext cx="8407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Abhainn</a:t>
            </a: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b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Lagáin</a:t>
            </a: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 rot="18936004">
            <a:off x="3313391" y="3102743"/>
            <a:ext cx="8445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Bhóinn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 rot="20305692">
            <a:off x="3586167" y="3559498"/>
            <a:ext cx="7044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Life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 rot="3846656">
            <a:off x="3500805" y="4647242"/>
            <a:ext cx="9739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tSláine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 rot="4506228">
            <a:off x="2768825" y="4627325"/>
            <a:ext cx="82137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Fheoir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 rot="4741083">
            <a:off x="3039170" y="4271871"/>
            <a:ext cx="8369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Bhearú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684006" y="5247846"/>
            <a:ext cx="7921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tSiúir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141198" y="58381"/>
            <a:ext cx="4424452" cy="55675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err="1" smtClean="0">
                <a:latin typeface="Berlin Sans FB" panose="020E0602020502020306" pitchFamily="34" charset="0"/>
              </a:rPr>
              <a:t>Aibhneacha</a:t>
            </a:r>
            <a:r>
              <a:rPr lang="en-GB" sz="2800" dirty="0" smtClean="0">
                <a:latin typeface="Berlin Sans FB" panose="020E0602020502020306" pitchFamily="34" charset="0"/>
              </a:rPr>
              <a:t> </a:t>
            </a:r>
            <a:r>
              <a:rPr lang="en-GB" sz="2800" dirty="0" err="1" smtClean="0">
                <a:latin typeface="Berlin Sans FB" panose="020E0602020502020306" pitchFamily="34" charset="0"/>
              </a:rPr>
              <a:t>na</a:t>
            </a:r>
            <a:r>
              <a:rPr lang="en-GB" sz="2800" dirty="0" smtClean="0">
                <a:latin typeface="Berlin Sans FB" panose="020E0602020502020306" pitchFamily="34" charset="0"/>
              </a:rPr>
              <a:t> </a:t>
            </a:r>
            <a:r>
              <a:rPr lang="en-GB" sz="2800" dirty="0" err="1" smtClean="0">
                <a:latin typeface="Berlin Sans FB" panose="020E0602020502020306" pitchFamily="34" charset="0"/>
              </a:rPr>
              <a:t>hÉireann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076056" y="765316"/>
            <a:ext cx="38288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</a:rPr>
              <a:t>Féach na haibhneacha atá ainmnithe ar an léarscáil seo.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076055" y="2531052"/>
            <a:ext cx="30972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</a:rPr>
              <a:t>Cé acu is gaire do do theach féin?</a:t>
            </a:r>
          </a:p>
        </p:txBody>
      </p:sp>
      <p:sp>
        <p:nvSpPr>
          <p:cNvPr id="23" name="TextBox 22"/>
          <p:cNvSpPr txBox="1"/>
          <p:nvPr/>
        </p:nvSpPr>
        <p:spPr>
          <a:xfrm rot="21020885" flipH="1">
            <a:off x="4562840" y="5505314"/>
            <a:ext cx="432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haibhneacha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ndeisceart na hÉireann.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020885" flipH="1">
            <a:off x="4562840" y="5511508"/>
            <a:ext cx="432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haibhneacha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dtuaisceart na hÉireann.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020885" flipH="1">
            <a:off x="4562839" y="5505315"/>
            <a:ext cx="432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haibhneacha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iarthar na hÉireann.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1020885" flipH="1">
            <a:off x="4562841" y="5505315"/>
            <a:ext cx="432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haibhneacha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oirthear na hÉireann.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1020885" flipH="1">
            <a:off x="4562842" y="5511509"/>
            <a:ext cx="432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haibhneacha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do chúige féin.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1" grpId="0"/>
      <p:bldP spid="22" grpId="0"/>
      <p:bldP spid="23" grpId="0" animBg="1"/>
      <p:bldP spid="24" grpId="0" animBg="1"/>
      <p:bldP spid="26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61" y="-100013"/>
            <a:ext cx="9156447" cy="697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Callout 6"/>
          <p:cNvSpPr>
            <a:spLocks noChangeArrowheads="1"/>
          </p:cNvSpPr>
          <p:nvPr/>
        </p:nvSpPr>
        <p:spPr bwMode="auto">
          <a:xfrm>
            <a:off x="4564063" y="-100013"/>
            <a:ext cx="4578223" cy="2038351"/>
          </a:xfrm>
          <a:prstGeom prst="leftArrowCallout">
            <a:avLst>
              <a:gd name="adj1" fmla="val 13222"/>
              <a:gd name="adj2" fmla="val 25000"/>
              <a:gd name="adj3" fmla="val 19083"/>
              <a:gd name="adj4" fmla="val 82407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lIns="162000" anchor="ctr" anchorCtr="1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b="1" dirty="0">
                <a:solidFill>
                  <a:srgbClr val="FF0000"/>
                </a:solidFill>
                <a:latin typeface="Tw Cen MT" panose="020B0602020104020603" pitchFamily="34" charset="0"/>
              </a:rPr>
              <a:t>Foinse abhann</a:t>
            </a: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600" dirty="0">
                <a:latin typeface="Tw Cen MT" panose="020B0602020104020603" pitchFamily="34" charset="0"/>
              </a:rPr>
              <a:t>a thugtar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ar an áit a n-éiríonn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abhainn. Ar thalamh ard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a éiríonn aibhneacha</a:t>
            </a:r>
          </a:p>
          <a:p>
            <a:pPr eaLnBrk="1" hangingPunct="1"/>
            <a:r>
              <a:rPr lang="en-GB" altLang="en-US" sz="2600" dirty="0">
                <a:latin typeface="Tw Cen MT" panose="020B0602020104020603" pitchFamily="34" charset="0"/>
              </a:rPr>
              <a:t>den</a:t>
            </a:r>
            <a:r>
              <a:rPr lang="ga-IE" altLang="en-US" sz="2600" dirty="0">
                <a:latin typeface="Tw Cen MT" panose="020B0602020104020603" pitchFamily="34" charset="0"/>
              </a:rPr>
              <a:t> chuid is mó.</a:t>
            </a:r>
            <a:r>
              <a:rPr lang="en-GB" altLang="en-US" sz="2600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4" name="Right Arrow Callout 3"/>
          <p:cNvSpPr>
            <a:spLocks noChangeArrowheads="1"/>
          </p:cNvSpPr>
          <p:nvPr/>
        </p:nvSpPr>
        <p:spPr bwMode="auto">
          <a:xfrm>
            <a:off x="-14161" y="5466361"/>
            <a:ext cx="3903662" cy="1412776"/>
          </a:xfrm>
          <a:prstGeom prst="rightArrowCallout">
            <a:avLst>
              <a:gd name="adj1" fmla="val 25000"/>
              <a:gd name="adj2" fmla="val 25000"/>
              <a:gd name="adj3" fmla="val 22466"/>
              <a:gd name="adj4" fmla="val 82051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latin typeface="Tw Cen MT" panose="020B0602020104020603" pitchFamily="34" charset="0"/>
              </a:rPr>
              <a:t>Tugtar </a:t>
            </a:r>
            <a:r>
              <a:rPr lang="ga-IE" altLang="en-US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béal abhann</a:t>
            </a:r>
            <a:r>
              <a:rPr lang="ga-IE" altLang="en-US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600" dirty="0">
                <a:latin typeface="Tw Cen MT" panose="020B0602020104020603" pitchFamily="34" charset="0"/>
              </a:rPr>
              <a:t>ar an áit </a:t>
            </a:r>
            <a:r>
              <a:rPr lang="ga-IE" altLang="en-US" sz="2600" dirty="0" smtClean="0">
                <a:latin typeface="Tw Cen MT" panose="020B0602020104020603" pitchFamily="34" charset="0"/>
              </a:rPr>
              <a:t>a </a:t>
            </a:r>
            <a:r>
              <a:rPr lang="ga-IE" altLang="en-US" sz="2600" dirty="0">
                <a:latin typeface="Tw Cen MT" panose="020B0602020104020603" pitchFamily="34" charset="0"/>
              </a:rPr>
              <a:t>dtéann</a:t>
            </a:r>
            <a:r>
              <a:rPr lang="en-GB" altLang="en-US" sz="2600" dirty="0"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latin typeface="Tw Cen MT" panose="020B0602020104020603" pitchFamily="34" charset="0"/>
              </a:rPr>
              <a:t>abhainn i </a:t>
            </a:r>
            <a:r>
              <a:rPr lang="ga-IE" altLang="en-US" sz="2600" dirty="0">
                <a:latin typeface="Tw Cen MT" panose="020B0602020104020603" pitchFamily="34" charset="0"/>
              </a:rPr>
              <a:t>bhfarraige.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3988" y="857250"/>
            <a:ext cx="3519487" cy="249299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Léiríonn an pictiúr seo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cúrsa iomlán abhann,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ón áit a n‑éiríonn sí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thuas sna sléibhte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dtí an áit a dtéann sí</a:t>
            </a:r>
          </a:p>
          <a:p>
            <a:pPr eaLnBrk="1" hangingPunct="1"/>
            <a:r>
              <a:rPr lang="ga-IE" altLang="en-US" sz="2600" dirty="0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isteach san fharraige.</a:t>
            </a:r>
            <a:endParaRPr lang="en-GB" altLang="en-US" sz="2600" dirty="0">
              <a:latin typeface="Tw Cen MT" panose="020B06020201040206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6642</TotalTime>
  <Words>895</Words>
  <Application>Microsoft Office PowerPoint</Application>
  <PresentationFormat>Taispeántas ar scáileán</PresentationFormat>
  <Paragraphs>253</Paragraphs>
  <Slides>19</Slides>
  <Notes>11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19</vt:i4>
      </vt:variant>
    </vt:vector>
  </HeadingPairs>
  <TitlesOfParts>
    <vt:vector size="20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Sléibhte na hÉireann</dc:title>
  <dc:creator>maire</dc:creator>
  <cp:lastModifiedBy>Kayla Reed</cp:lastModifiedBy>
  <cp:revision>307</cp:revision>
  <cp:lastPrinted>2013-08-20T07:45:12Z</cp:lastPrinted>
  <dcterms:created xsi:type="dcterms:W3CDTF">2012-12-08T16:20:54Z</dcterms:created>
  <dcterms:modified xsi:type="dcterms:W3CDTF">2016-11-02T17:38:59Z</dcterms:modified>
</cp:coreProperties>
</file>