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notesSlide+xml" PartName="/ppt/notesSlides/notesSlide15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83" r:id="rId3"/>
    <p:sldId id="282" r:id="rId4"/>
    <p:sldId id="300" r:id="rId5"/>
    <p:sldId id="288" r:id="rId6"/>
    <p:sldId id="271" r:id="rId7"/>
    <p:sldId id="294" r:id="rId8"/>
    <p:sldId id="289" r:id="rId9"/>
    <p:sldId id="261" r:id="rId10"/>
    <p:sldId id="290" r:id="rId11"/>
    <p:sldId id="259" r:id="rId12"/>
    <p:sldId id="291" r:id="rId13"/>
    <p:sldId id="287" r:id="rId14"/>
    <p:sldId id="292" r:id="rId15"/>
    <p:sldId id="266" r:id="rId16"/>
    <p:sldId id="293" r:id="rId17"/>
    <p:sldId id="274" r:id="rId18"/>
    <p:sldId id="295" r:id="rId19"/>
    <p:sldId id="297" r:id="rId20"/>
    <p:sldId id="296" r:id="rId21"/>
    <p:sldId id="299" r:id="rId22"/>
    <p:sldId id="286" r:id="rId23"/>
    <p:sldId id="301" r:id="rId24"/>
    <p:sldId id="302" r:id="rId2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501" autoAdjust="0"/>
  </p:normalViewPr>
  <p:slideViewPr>
    <p:cSldViewPr>
      <p:cViewPr varScale="1">
        <p:scale>
          <a:sx n="77" d="100"/>
          <a:sy n="7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B796C1-18DE-489D-B75C-63BD103D0248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ABBFA2-E08E-45FB-9C70-A076197913B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04A7BD-DAB7-4B1D-8B9D-8B1DCA6312AF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50A12C-7C9E-4E55-A6CC-BD8355C683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972DD-9EB0-4B05-9BF4-DA4E00F2AF9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F3CD6-0350-4008-8B25-0CDFE307ADD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E087C-779B-4A73-893E-B687989FE5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3F266-C747-4E49-B54D-434CA0DAC07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7B569-9782-408F-AF46-3D44FCC135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C83AD-EA68-4F0A-B7BF-54B2326938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EB728-C39A-4E02-89A0-B8ABCF6BE63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073D-114B-48C5-A1C7-5B73A27285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1DE21-9B81-4F36-95A9-93D9085EDE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57726-E92C-4749-9BB0-67087D14A3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F1BCB-12E4-4950-B1D5-D6DB1E1FAE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3FE1B-49FF-4584-929C-249951E50DD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46723-D0F4-440A-97C5-99172172A8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B8F53-88EF-4840-884E-6A49610283F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1FF07-E761-4A65-8AE8-A747CBB9F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11AC-D68A-4CFA-A6D9-F61352B72F5D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0032-1C73-492F-A30F-562684E843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E4BB-6540-4F2B-B5AD-920F8BDD4B7D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9E27-BAD0-4D49-9F01-052C389EA7D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4530-7995-4489-909D-DCAA5D3B4B4C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AEFD-2C53-427E-88C3-438E5184C3C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4AFD-96D3-4791-968B-DA228F2D045F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6AB4-B5DD-4C64-B7B3-FB6AB70112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06C1-3C0E-4D67-BEFD-F5FC9DBD76D7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6836-5531-4FFF-9062-82019EFB7A5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DC75-CFA4-4B75-BE17-CA570333833B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8917-C189-455F-B4D4-43CFEA3A4C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9C3A-29B9-4F94-85DE-3F8E86D3FAD4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DB12-8ADD-46DC-BB11-CF296B4C8DF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ED05-49D2-4FE0-B645-9555A1CF3FBB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DDB5-87D4-41FA-8D89-06C6A95315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6D98-E94F-4770-B75E-A26EB6D3D25B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9A48-B0E0-4266-821D-72515074FFB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CB41-7008-481C-9E41-4AD8567C4737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C07E-30FB-4E1B-B5E2-D368F3C9EA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52F9-86A7-440E-B4E1-7DA739907D83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265D-04EC-4E96-9DC0-70AC110CC82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985396-A334-4B95-9ECA-84B086F76EC2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87D9E0-3589-4F10-9FD0-CA83F8EA6B4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youtube.com/watch?v=T5o-fhBKf8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OVmB2cAqGi4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QLgOTtf-t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outube.com/watch?v=uIUL_qUJUO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10" Type="http://schemas.openxmlformats.org/officeDocument/2006/relationships/image" Target="../media/image29.jpeg"/><Relationship Id="rId4" Type="http://schemas.openxmlformats.org/officeDocument/2006/relationships/image" Target="../media/image19.jpeg"/><Relationship Id="rId9" Type="http://schemas.openxmlformats.org/officeDocument/2006/relationships/image" Target="../media/image27.jpeg"/></Relationships>
</file>

<file path=ppt/slides/_rels/slide2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2.jpeg" Type="http://schemas.openxmlformats.org/officeDocument/2006/relationships/image"/><Relationship Id="rId7" Target="../media/image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pdf/Eureka%202.4%20Irish.pdf" TargetMode="External"/><Relationship Id="rId2" Type="http://schemas.openxmlformats.org/officeDocument/2006/relationships/hyperlink" Target="http://www.cogg.ie/downloads/Eureka%203.18%20irish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swego.org/ocsd-web/quiz/mquiz.asp?filename=MniGhalleitil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55563"/>
            <a:ext cx="9791701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2708275"/>
            <a:ext cx="8101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>
                <a:latin typeface="Gill Sans Ultra Bold" pitchFamily="34" charset="0"/>
              </a:rPr>
              <a:t>Aeriompar</a:t>
            </a:r>
            <a:endParaRPr lang="ga-IE" sz="540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41"/>
          <p:cNvGrpSpPr>
            <a:grpSpLocks/>
          </p:cNvGrpSpPr>
          <p:nvPr/>
        </p:nvGrpSpPr>
        <p:grpSpPr bwMode="auto">
          <a:xfrm>
            <a:off x="1589088" y="2420938"/>
            <a:ext cx="1903412" cy="663575"/>
            <a:chOff x="930" y="1525"/>
            <a:chExt cx="1199" cy="418"/>
          </a:xfrm>
        </p:grpSpPr>
        <p:sp>
          <p:nvSpPr>
            <p:cNvPr id="30734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1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30735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79388" y="2478088"/>
            <a:ext cx="1330325" cy="66357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30723" name="Group 42"/>
          <p:cNvGrpSpPr>
            <a:grpSpLocks/>
          </p:cNvGrpSpPr>
          <p:nvPr/>
        </p:nvGrpSpPr>
        <p:grpSpPr bwMode="auto">
          <a:xfrm>
            <a:off x="3608388" y="2492375"/>
            <a:ext cx="2043112" cy="663575"/>
            <a:chOff x="2200" y="1570"/>
            <a:chExt cx="788" cy="418"/>
          </a:xfrm>
        </p:grpSpPr>
        <p:sp>
          <p:nvSpPr>
            <p:cNvPr id="30732" name="Text Box 7"/>
            <p:cNvSpPr txBox="1">
              <a:spLocks noChangeArrowheads="1"/>
            </p:cNvSpPr>
            <p:nvPr/>
          </p:nvSpPr>
          <p:spPr bwMode="auto">
            <a:xfrm>
              <a:off x="2533" y="1570"/>
              <a:ext cx="455" cy="41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1853</a:t>
              </a:r>
            </a:p>
            <a:p>
              <a:r>
                <a:rPr lang="ga-IE" sz="1600" b="1">
                  <a:latin typeface="Comic Sans MS" pitchFamily="66" charset="0"/>
                </a:rPr>
                <a:t>Faoileoir</a:t>
              </a:r>
            </a:p>
          </p:txBody>
        </p:sp>
        <p:sp>
          <p:nvSpPr>
            <p:cNvPr id="30733" name="AutoShape 26"/>
            <p:cNvSpPr>
              <a:spLocks noChangeArrowheads="1"/>
            </p:cNvSpPr>
            <p:nvPr/>
          </p:nvSpPr>
          <p:spPr bwMode="auto">
            <a:xfrm>
              <a:off x="220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011863" y="2478088"/>
            <a:ext cx="2728912" cy="663575"/>
            <a:chOff x="4241" y="1550"/>
            <a:chExt cx="1096" cy="418"/>
          </a:xfrm>
        </p:grpSpPr>
        <p:sp>
          <p:nvSpPr>
            <p:cNvPr id="30730" name="Text Box 9"/>
            <p:cNvSpPr txBox="1">
              <a:spLocks noChangeArrowheads="1"/>
            </p:cNvSpPr>
            <p:nvPr/>
          </p:nvSpPr>
          <p:spPr bwMode="auto">
            <a:xfrm>
              <a:off x="4558" y="1550"/>
              <a:ext cx="779" cy="41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1903</a:t>
              </a:r>
            </a:p>
            <a:p>
              <a:r>
                <a:rPr lang="ga-IE" sz="1600" b="1">
                  <a:latin typeface="Comic Sans MS" pitchFamily="66" charset="0"/>
                </a:rPr>
                <a:t>An chéad eitleán</a:t>
              </a:r>
            </a:p>
          </p:txBody>
        </p:sp>
        <p:sp>
          <p:nvSpPr>
            <p:cNvPr id="30731" name="AutoShape 28"/>
            <p:cNvSpPr>
              <a:spLocks noChangeArrowheads="1"/>
            </p:cNvSpPr>
            <p:nvPr/>
          </p:nvSpPr>
          <p:spPr bwMode="auto">
            <a:xfrm>
              <a:off x="4241" y="1706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957263"/>
            <a:ext cx="18557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1275" y="922338"/>
            <a:ext cx="209550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36613" y="4763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939800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691680" y="1020925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62013"/>
            <a:ext cx="36861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5934075"/>
            <a:ext cx="5905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Féach </a:t>
            </a:r>
            <a:r>
              <a:rPr lang="en-GB">
                <a:latin typeface="Comic Sans MS" pitchFamily="66" charset="0"/>
              </a:rPr>
              <a:t>ar </a:t>
            </a:r>
            <a:r>
              <a:rPr lang="ga-IE">
                <a:latin typeface="Comic Sans MS" pitchFamily="66" charset="0"/>
              </a:rPr>
              <a:t>an </a:t>
            </a:r>
            <a:r>
              <a:rPr lang="en-GB">
                <a:latin typeface="Comic Sans MS" pitchFamily="66" charset="0"/>
              </a:rPr>
              <a:t>bh</a:t>
            </a:r>
            <a:r>
              <a:rPr lang="ga-IE">
                <a:latin typeface="Comic Sans MS" pitchFamily="66" charset="0"/>
              </a:rPr>
              <a:t>físeán seo</a:t>
            </a:r>
            <a:r>
              <a:rPr lang="en-GB">
                <a:latin typeface="Comic Sans MS" pitchFamily="66" charset="0"/>
              </a:rPr>
              <a:t> le </a:t>
            </a:r>
            <a:r>
              <a:rPr lang="ga-IE">
                <a:latin typeface="Comic Sans MS" pitchFamily="66" charset="0"/>
              </a:rPr>
              <a:t>haghaidh tuilleadh eolais</a:t>
            </a:r>
            <a:r>
              <a:rPr lang="en-GB">
                <a:latin typeface="Comic Sans MS" pitchFamily="66" charset="0"/>
              </a:rPr>
              <a:t>. Is ón mbliain 1908 an ei</a:t>
            </a:r>
            <a:r>
              <a:rPr lang="ga-IE">
                <a:latin typeface="Comic Sans MS" pitchFamily="66" charset="0"/>
              </a:rPr>
              <a:t>t</a:t>
            </a:r>
            <a:r>
              <a:rPr lang="en-GB">
                <a:latin typeface="Comic Sans MS" pitchFamily="66" charset="0"/>
              </a:rPr>
              <a:t>ilt atá san fhíseán</a:t>
            </a:r>
            <a:r>
              <a:rPr lang="ga-IE">
                <a:latin typeface="Comic Sans MS" pitchFamily="66" charset="0"/>
              </a:rPr>
              <a:t>.</a:t>
            </a:r>
          </a:p>
          <a:p>
            <a:r>
              <a:rPr lang="en-IE">
                <a:latin typeface="Comic Sans MS" pitchFamily="66" charset="0"/>
                <a:hlinkClick r:id="rId4"/>
              </a:rPr>
              <a:t>http://www.youtube.com/watch?v=T5o-fhBKf8Y</a:t>
            </a:r>
            <a:endParaRPr lang="en-IE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730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22738" y="3967163"/>
            <a:ext cx="5184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Is iad na deartháireacha </a:t>
            </a:r>
            <a:r>
              <a:rPr lang="ga-IE" sz="2000" b="1">
                <a:solidFill>
                  <a:srgbClr val="FF0000"/>
                </a:solidFill>
                <a:latin typeface="Comic Sans MS" pitchFamily="66" charset="0"/>
              </a:rPr>
              <a:t>Wilbur agus Orville Wright</a:t>
            </a:r>
            <a:r>
              <a:rPr lang="ga-IE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an chéad bheir</a:t>
            </a:r>
            <a:r>
              <a:rPr lang="en-GB" sz="2000">
                <a:latin typeface="Comic Sans MS" pitchFamily="66" charset="0"/>
              </a:rPr>
              <a:t>t </a:t>
            </a:r>
            <a:r>
              <a:rPr lang="ga-IE" sz="2000">
                <a:latin typeface="Comic Sans MS" pitchFamily="66" charset="0"/>
              </a:rPr>
              <a:t>a </a:t>
            </a:r>
            <a:r>
              <a:rPr lang="en-GB" sz="2000">
                <a:latin typeface="Comic Sans MS" pitchFamily="66" charset="0"/>
              </a:rPr>
              <a:t>d’eitil</a:t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in eitleán</a:t>
            </a:r>
            <a:r>
              <a:rPr lang="en-GB" sz="2000">
                <a:latin typeface="Comic Sans MS" pitchFamily="66" charset="0"/>
              </a:rPr>
              <a:t>. B’in sa</a:t>
            </a:r>
            <a:r>
              <a:rPr lang="ga-IE" sz="2000">
                <a:latin typeface="Comic Sans MS" pitchFamily="66" charset="0"/>
              </a:rPr>
              <a:t> bhliain 1903</a:t>
            </a:r>
            <a:r>
              <a:rPr lang="en-GB" sz="2000">
                <a:latin typeface="Comic Sans MS" pitchFamily="66" charset="0"/>
              </a:rPr>
              <a:t>. Eitleán adhmaid a bhí acu darbh ainm a</a:t>
            </a:r>
            <a:r>
              <a:rPr lang="ga-IE" sz="2000">
                <a:latin typeface="Comic Sans MS" pitchFamily="66" charset="0"/>
              </a:rPr>
              <a:t>n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Flyer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. Mhair </a:t>
            </a:r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chéad eitilt </a:t>
            </a:r>
            <a:r>
              <a:rPr lang="en-GB" sz="2000">
                <a:latin typeface="Comic Sans MS" pitchFamily="66" charset="0"/>
              </a:rPr>
              <a:t>acu </a:t>
            </a:r>
            <a:r>
              <a:rPr lang="ga-IE" sz="2000">
                <a:latin typeface="Comic Sans MS" pitchFamily="66" charset="0"/>
              </a:rPr>
              <a:t>timpeall</a:t>
            </a:r>
          </a:p>
          <a:p>
            <a:r>
              <a:rPr lang="ga-IE" sz="2000">
                <a:latin typeface="Comic Sans MS" pitchFamily="66" charset="0"/>
              </a:rPr>
              <a:t>12 s</a:t>
            </a:r>
            <a:r>
              <a:rPr lang="en-GB" sz="2000">
                <a:latin typeface="Comic Sans MS" pitchFamily="66" charset="0"/>
              </a:rPr>
              <a:t>h</a:t>
            </a:r>
            <a:r>
              <a:rPr lang="ga-IE" sz="2000">
                <a:latin typeface="Comic Sans MS" pitchFamily="66" charset="0"/>
              </a:rPr>
              <a:t>oicind</a:t>
            </a:r>
            <a:r>
              <a:rPr lang="en-GB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5"/>
          <p:cNvSpPr txBox="1">
            <a:spLocks noChangeArrowheads="1"/>
          </p:cNvSpPr>
          <p:nvPr/>
        </p:nvSpPr>
        <p:spPr bwMode="auto">
          <a:xfrm>
            <a:off x="179388" y="2400300"/>
            <a:ext cx="1330325" cy="6492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34818" name="Group 41"/>
          <p:cNvGrpSpPr>
            <a:grpSpLocks/>
          </p:cNvGrpSpPr>
          <p:nvPr/>
        </p:nvGrpSpPr>
        <p:grpSpPr bwMode="auto">
          <a:xfrm>
            <a:off x="1476375" y="2420938"/>
            <a:ext cx="1903413" cy="649287"/>
            <a:chOff x="930" y="1525"/>
            <a:chExt cx="1199" cy="409"/>
          </a:xfrm>
        </p:grpSpPr>
        <p:sp>
          <p:nvSpPr>
            <p:cNvPr id="34836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34837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4819" name="Group 42"/>
          <p:cNvGrpSpPr>
            <a:grpSpLocks/>
          </p:cNvGrpSpPr>
          <p:nvPr/>
        </p:nvGrpSpPr>
        <p:grpSpPr bwMode="auto">
          <a:xfrm>
            <a:off x="3492500" y="2492375"/>
            <a:ext cx="2043113" cy="649288"/>
            <a:chOff x="2200" y="1570"/>
            <a:chExt cx="788" cy="409"/>
          </a:xfrm>
        </p:grpSpPr>
        <p:sp>
          <p:nvSpPr>
            <p:cNvPr id="34834" name="Text Box 7"/>
            <p:cNvSpPr txBox="1">
              <a:spLocks noChangeArrowheads="1"/>
            </p:cNvSpPr>
            <p:nvPr/>
          </p:nvSpPr>
          <p:spPr bwMode="auto">
            <a:xfrm>
              <a:off x="2533" y="1570"/>
              <a:ext cx="455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1853</a:t>
              </a:r>
            </a:p>
            <a:p>
              <a:r>
                <a:rPr lang="ga-IE" sz="1600" b="1">
                  <a:latin typeface="Comic Sans MS" pitchFamily="66" charset="0"/>
                </a:rPr>
                <a:t>Faoileoir</a:t>
              </a:r>
            </a:p>
          </p:txBody>
        </p:sp>
        <p:sp>
          <p:nvSpPr>
            <p:cNvPr id="34835" name="AutoShape 26"/>
            <p:cNvSpPr>
              <a:spLocks noChangeArrowheads="1"/>
            </p:cNvSpPr>
            <p:nvPr/>
          </p:nvSpPr>
          <p:spPr bwMode="auto">
            <a:xfrm>
              <a:off x="220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4820" name="Group 44"/>
          <p:cNvGrpSpPr>
            <a:grpSpLocks/>
          </p:cNvGrpSpPr>
          <p:nvPr/>
        </p:nvGrpSpPr>
        <p:grpSpPr bwMode="auto">
          <a:xfrm>
            <a:off x="5770563" y="2465388"/>
            <a:ext cx="2787650" cy="676275"/>
            <a:chOff x="4241" y="1550"/>
            <a:chExt cx="955" cy="719"/>
          </a:xfrm>
        </p:grpSpPr>
        <p:sp>
          <p:nvSpPr>
            <p:cNvPr id="34832" name="Text Box 9"/>
            <p:cNvSpPr txBox="1">
              <a:spLocks noChangeArrowheads="1"/>
            </p:cNvSpPr>
            <p:nvPr/>
          </p:nvSpPr>
          <p:spPr bwMode="auto">
            <a:xfrm>
              <a:off x="4558" y="1550"/>
              <a:ext cx="638" cy="71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1903</a:t>
              </a:r>
            </a:p>
            <a:p>
              <a:r>
                <a:rPr lang="ga-IE" sz="1600" b="1">
                  <a:latin typeface="Comic Sans MS" pitchFamily="66" charset="0"/>
                </a:rPr>
                <a:t>An chéad eitleán</a:t>
              </a:r>
            </a:p>
          </p:txBody>
        </p:sp>
        <p:sp>
          <p:nvSpPr>
            <p:cNvPr id="34833" name="AutoShape 28"/>
            <p:cNvSpPr>
              <a:spLocks noChangeArrowheads="1"/>
            </p:cNvSpPr>
            <p:nvPr/>
          </p:nvSpPr>
          <p:spPr bwMode="auto">
            <a:xfrm>
              <a:off x="4241" y="1706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948488" y="2852738"/>
            <a:ext cx="1778000" cy="3343275"/>
            <a:chOff x="4377" y="1797"/>
            <a:chExt cx="1120" cy="2106"/>
          </a:xfrm>
        </p:grpSpPr>
        <p:sp>
          <p:nvSpPr>
            <p:cNvPr id="34828" name="Text Box 10"/>
            <p:cNvSpPr txBox="1">
              <a:spLocks noChangeArrowheads="1"/>
            </p:cNvSpPr>
            <p:nvPr/>
          </p:nvSpPr>
          <p:spPr bwMode="auto">
            <a:xfrm>
              <a:off x="4377" y="3339"/>
              <a:ext cx="998" cy="564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1907</a:t>
              </a:r>
            </a:p>
            <a:p>
              <a:r>
                <a:rPr lang="ga-IE" sz="1600" b="1">
                  <a:latin typeface="Comic Sans MS" pitchFamily="66" charset="0"/>
                </a:rPr>
                <a:t>An chéad héileacaptar</a:t>
              </a:r>
            </a:p>
          </p:txBody>
        </p:sp>
        <p:grpSp>
          <p:nvGrpSpPr>
            <p:cNvPr id="34829" name="Group 40"/>
            <p:cNvGrpSpPr>
              <a:grpSpLocks/>
            </p:cNvGrpSpPr>
            <p:nvPr/>
          </p:nvGrpSpPr>
          <p:grpSpPr bwMode="auto">
            <a:xfrm>
              <a:off x="5148" y="1797"/>
              <a:ext cx="349" cy="1903"/>
              <a:chOff x="5148" y="1797"/>
              <a:chExt cx="349" cy="1903"/>
            </a:xfrm>
          </p:grpSpPr>
          <p:sp>
            <p:nvSpPr>
              <p:cNvPr id="34830" name="AutoShape 37"/>
              <p:cNvSpPr>
                <a:spLocks noChangeArrowheads="1"/>
              </p:cNvSpPr>
              <p:nvPr/>
            </p:nvSpPr>
            <p:spPr bwMode="auto">
              <a:xfrm>
                <a:off x="5148" y="3473"/>
                <a:ext cx="318" cy="227"/>
              </a:xfrm>
              <a:prstGeom prst="leftArrow">
                <a:avLst>
                  <a:gd name="adj1" fmla="val 50000"/>
                  <a:gd name="adj2" fmla="val 35022"/>
                </a:avLst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831" name="Rectangle 38"/>
              <p:cNvSpPr>
                <a:spLocks noChangeArrowheads="1"/>
              </p:cNvSpPr>
              <p:nvPr/>
            </p:nvSpPr>
            <p:spPr bwMode="auto">
              <a:xfrm>
                <a:off x="5402" y="1797"/>
                <a:ext cx="95" cy="1846"/>
              </a:xfrm>
              <a:prstGeom prst="rect">
                <a:avLst/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7164288" y="3972938"/>
            <a:ext cx="1816830" cy="121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97313" y="931863"/>
            <a:ext cx="209550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836613" y="4763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939800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691680" y="1020925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806450"/>
            <a:ext cx="1855787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47700"/>
            <a:ext cx="48609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64163" y="647700"/>
            <a:ext cx="33845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Sa bhliain 1907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rinne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 b="1">
                <a:solidFill>
                  <a:srgbClr val="FF0000"/>
                </a:solidFill>
                <a:latin typeface="Comic Sans MS" pitchFamily="66" charset="0"/>
              </a:rPr>
              <a:t>Paul Cornu </a:t>
            </a:r>
            <a:r>
              <a:rPr lang="ga-IE" sz="2000">
                <a:latin typeface="Comic Sans MS" pitchFamily="66" charset="0"/>
              </a:rPr>
              <a:t>an chéad eitilt i héileacaptar. Níor mhair an eitilt ach 20 soicind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áfach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agus níor éirigh </a:t>
            </a:r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héileacaptar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ach troi</a:t>
            </a:r>
            <a:r>
              <a:rPr lang="en-GB" sz="2000">
                <a:latin typeface="Comic Sans MS" pitchFamily="66" charset="0"/>
              </a:rPr>
              <a:t>g</a:t>
            </a:r>
            <a:r>
              <a:rPr lang="ga-IE" sz="2000">
                <a:latin typeface="Comic Sans MS" pitchFamily="66" charset="0"/>
              </a:rPr>
              <a:t>h amháin ón talamh!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2250" y="3573463"/>
            <a:ext cx="457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Sna 1930idí cheap Igor Sikorsky héileacaptar de dhéanamh nua. Bunaithe ar an déanamh sin atá na héileacaptair atá ann inniu.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Tugtar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athair an héileacapta</a:t>
            </a:r>
            <a:r>
              <a:rPr lang="en-GB" sz="2000">
                <a:latin typeface="Comic Sans MS" pitchFamily="66" charset="0"/>
              </a:rPr>
              <a:t>i</a:t>
            </a:r>
            <a:r>
              <a:rPr lang="ga-IE" sz="2000">
                <a:latin typeface="Comic Sans MS" pitchFamily="66" charset="0"/>
              </a:rPr>
              <a:t>r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 Sikorsky.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14688"/>
            <a:ext cx="39243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15900" y="6092825"/>
            <a:ext cx="8856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Féach </a:t>
            </a:r>
            <a:r>
              <a:rPr lang="en-GB">
                <a:latin typeface="Comic Sans MS" pitchFamily="66" charset="0"/>
              </a:rPr>
              <a:t>ar an bh</a:t>
            </a:r>
            <a:r>
              <a:rPr lang="ga-IE">
                <a:latin typeface="Comic Sans MS" pitchFamily="66" charset="0"/>
              </a:rPr>
              <a:t>físeán seo le haghaidh tuilleadh eolais: </a:t>
            </a:r>
            <a:r>
              <a:rPr lang="en-IE">
                <a:latin typeface="Comic Sans MS" pitchFamily="66" charset="0"/>
                <a:hlinkClick r:id="rId5"/>
              </a:rPr>
              <a:t>http://www.youtube.com/watch?v=OVmB2cAqGi4</a:t>
            </a:r>
            <a:endParaRPr lang="en-I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68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 txBox="1">
            <a:spLocks noChangeArrowheads="1"/>
          </p:cNvSpPr>
          <p:nvPr/>
        </p:nvSpPr>
        <p:spPr bwMode="auto">
          <a:xfrm>
            <a:off x="179388" y="2400300"/>
            <a:ext cx="1330325" cy="6492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38914" name="Group 41"/>
          <p:cNvGrpSpPr>
            <a:grpSpLocks/>
          </p:cNvGrpSpPr>
          <p:nvPr/>
        </p:nvGrpSpPr>
        <p:grpSpPr bwMode="auto">
          <a:xfrm>
            <a:off x="1476375" y="2420938"/>
            <a:ext cx="1903413" cy="649287"/>
            <a:chOff x="930" y="1525"/>
            <a:chExt cx="1199" cy="409"/>
          </a:xfrm>
        </p:grpSpPr>
        <p:sp>
          <p:nvSpPr>
            <p:cNvPr id="38936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38937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8915" name="Group 42"/>
          <p:cNvGrpSpPr>
            <a:grpSpLocks/>
          </p:cNvGrpSpPr>
          <p:nvPr/>
        </p:nvGrpSpPr>
        <p:grpSpPr bwMode="auto">
          <a:xfrm>
            <a:off x="3492500" y="2492375"/>
            <a:ext cx="2043113" cy="649288"/>
            <a:chOff x="2200" y="1570"/>
            <a:chExt cx="788" cy="409"/>
          </a:xfrm>
        </p:grpSpPr>
        <p:sp>
          <p:nvSpPr>
            <p:cNvPr id="38934" name="Text Box 7"/>
            <p:cNvSpPr txBox="1">
              <a:spLocks noChangeArrowheads="1"/>
            </p:cNvSpPr>
            <p:nvPr/>
          </p:nvSpPr>
          <p:spPr bwMode="auto">
            <a:xfrm>
              <a:off x="2533" y="1570"/>
              <a:ext cx="455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1853</a:t>
              </a:r>
            </a:p>
            <a:p>
              <a:r>
                <a:rPr lang="ga-IE" sz="1600" b="1">
                  <a:latin typeface="Comic Sans MS" pitchFamily="66" charset="0"/>
                </a:rPr>
                <a:t>Faoileoir</a:t>
              </a:r>
            </a:p>
          </p:txBody>
        </p:sp>
        <p:sp>
          <p:nvSpPr>
            <p:cNvPr id="38935" name="AutoShape 26"/>
            <p:cNvSpPr>
              <a:spLocks noChangeArrowheads="1"/>
            </p:cNvSpPr>
            <p:nvPr/>
          </p:nvSpPr>
          <p:spPr bwMode="auto">
            <a:xfrm>
              <a:off x="220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8916" name="Group 44"/>
          <p:cNvGrpSpPr>
            <a:grpSpLocks/>
          </p:cNvGrpSpPr>
          <p:nvPr/>
        </p:nvGrpSpPr>
        <p:grpSpPr bwMode="auto">
          <a:xfrm>
            <a:off x="5883275" y="2478088"/>
            <a:ext cx="2768600" cy="647700"/>
            <a:chOff x="4241" y="1550"/>
            <a:chExt cx="982" cy="490"/>
          </a:xfrm>
        </p:grpSpPr>
        <p:sp>
          <p:nvSpPr>
            <p:cNvPr id="38932" name="Text Box 9"/>
            <p:cNvSpPr txBox="1">
              <a:spLocks noChangeArrowheads="1"/>
            </p:cNvSpPr>
            <p:nvPr/>
          </p:nvSpPr>
          <p:spPr bwMode="auto">
            <a:xfrm>
              <a:off x="4558" y="1550"/>
              <a:ext cx="665" cy="49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1903</a:t>
              </a:r>
            </a:p>
            <a:p>
              <a:r>
                <a:rPr lang="ga-IE" sz="1600" b="1">
                  <a:latin typeface="Comic Sans MS" pitchFamily="66" charset="0"/>
                </a:rPr>
                <a:t>An chéad</a:t>
              </a:r>
              <a:r>
                <a:rPr lang="en-GB" sz="1600" b="1">
                  <a:latin typeface="Comic Sans MS" pitchFamily="66" charset="0"/>
                </a:rPr>
                <a:t> </a:t>
              </a:r>
              <a:r>
                <a:rPr lang="ga-IE" sz="1600" b="1">
                  <a:latin typeface="Comic Sans MS" pitchFamily="66" charset="0"/>
                </a:rPr>
                <a:t>eitleán</a:t>
              </a:r>
            </a:p>
          </p:txBody>
        </p:sp>
        <p:sp>
          <p:nvSpPr>
            <p:cNvPr id="38933" name="AutoShape 28"/>
            <p:cNvSpPr>
              <a:spLocks noChangeArrowheads="1"/>
            </p:cNvSpPr>
            <p:nvPr/>
          </p:nvSpPr>
          <p:spPr bwMode="auto">
            <a:xfrm>
              <a:off x="4241" y="1706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787900" y="5084763"/>
            <a:ext cx="2089150" cy="1152525"/>
            <a:chOff x="3198" y="3339"/>
            <a:chExt cx="1316" cy="726"/>
          </a:xfrm>
        </p:grpSpPr>
        <p:sp>
          <p:nvSpPr>
            <p:cNvPr id="38930" name="Text Box 11"/>
            <p:cNvSpPr txBox="1">
              <a:spLocks noChangeArrowheads="1"/>
            </p:cNvSpPr>
            <p:nvPr/>
          </p:nvSpPr>
          <p:spPr bwMode="auto">
            <a:xfrm>
              <a:off x="3198" y="3339"/>
              <a:ext cx="1043" cy="726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1919</a:t>
              </a:r>
            </a:p>
            <a:p>
              <a:r>
                <a:rPr lang="en-GB" sz="1600" b="1">
                  <a:latin typeface="Comic Sans MS" pitchFamily="66" charset="0"/>
                </a:rPr>
                <a:t>T</a:t>
              </a:r>
              <a:r>
                <a:rPr lang="ga-IE" sz="1600" b="1">
                  <a:latin typeface="Comic Sans MS" pitchFamily="66" charset="0"/>
                </a:rPr>
                <a:t>rasna an Atlantaigh</a:t>
              </a:r>
            </a:p>
            <a:p>
              <a:r>
                <a:rPr lang="ga-IE" sz="1600" b="1">
                  <a:latin typeface="Comic Sans MS" pitchFamily="66" charset="0"/>
                </a:rPr>
                <a:t>in eitleán</a:t>
              </a:r>
            </a:p>
          </p:txBody>
        </p:sp>
        <p:sp>
          <p:nvSpPr>
            <p:cNvPr id="38931" name="AutoShape 32"/>
            <p:cNvSpPr>
              <a:spLocks noChangeArrowheads="1"/>
            </p:cNvSpPr>
            <p:nvPr/>
          </p:nvSpPr>
          <p:spPr bwMode="auto">
            <a:xfrm>
              <a:off x="4196" y="3611"/>
              <a:ext cx="318" cy="181"/>
            </a:xfrm>
            <a:prstGeom prst="leftArrow">
              <a:avLst>
                <a:gd name="adj1" fmla="val 50000"/>
                <a:gd name="adj2" fmla="val 43923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8918" name="Group 45"/>
          <p:cNvGrpSpPr>
            <a:grpSpLocks/>
          </p:cNvGrpSpPr>
          <p:nvPr/>
        </p:nvGrpSpPr>
        <p:grpSpPr bwMode="auto">
          <a:xfrm>
            <a:off x="6948488" y="2852738"/>
            <a:ext cx="1778000" cy="3343275"/>
            <a:chOff x="4377" y="1797"/>
            <a:chExt cx="1120" cy="2106"/>
          </a:xfrm>
        </p:grpSpPr>
        <p:sp>
          <p:nvSpPr>
            <p:cNvPr id="38926" name="Text Box 10"/>
            <p:cNvSpPr txBox="1">
              <a:spLocks noChangeArrowheads="1"/>
            </p:cNvSpPr>
            <p:nvPr/>
          </p:nvSpPr>
          <p:spPr bwMode="auto">
            <a:xfrm>
              <a:off x="4377" y="3339"/>
              <a:ext cx="998" cy="564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1907</a:t>
              </a:r>
            </a:p>
            <a:p>
              <a:r>
                <a:rPr lang="ga-IE" sz="1600" b="1">
                  <a:latin typeface="Comic Sans MS" pitchFamily="66" charset="0"/>
                </a:rPr>
                <a:t>An chéad héileacaptar</a:t>
              </a:r>
            </a:p>
          </p:txBody>
        </p:sp>
        <p:grpSp>
          <p:nvGrpSpPr>
            <p:cNvPr id="38927" name="Group 40"/>
            <p:cNvGrpSpPr>
              <a:grpSpLocks/>
            </p:cNvGrpSpPr>
            <p:nvPr/>
          </p:nvGrpSpPr>
          <p:grpSpPr bwMode="auto">
            <a:xfrm>
              <a:off x="5148" y="1797"/>
              <a:ext cx="349" cy="1903"/>
              <a:chOff x="5148" y="1797"/>
              <a:chExt cx="349" cy="1903"/>
            </a:xfrm>
          </p:grpSpPr>
          <p:sp>
            <p:nvSpPr>
              <p:cNvPr id="38928" name="AutoShape 37"/>
              <p:cNvSpPr>
                <a:spLocks noChangeArrowheads="1"/>
              </p:cNvSpPr>
              <p:nvPr/>
            </p:nvSpPr>
            <p:spPr bwMode="auto">
              <a:xfrm>
                <a:off x="5148" y="3473"/>
                <a:ext cx="318" cy="227"/>
              </a:xfrm>
              <a:prstGeom prst="leftArrow">
                <a:avLst>
                  <a:gd name="adj1" fmla="val 50000"/>
                  <a:gd name="adj2" fmla="val 35022"/>
                </a:avLst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929" name="Rectangle 38"/>
              <p:cNvSpPr>
                <a:spLocks noChangeArrowheads="1"/>
              </p:cNvSpPr>
              <p:nvPr/>
            </p:nvSpPr>
            <p:spPr bwMode="auto">
              <a:xfrm>
                <a:off x="5402" y="1797"/>
                <a:ext cx="95" cy="1846"/>
              </a:xfrm>
              <a:prstGeom prst="rect">
                <a:avLst/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076056" y="3621965"/>
            <a:ext cx="2226942" cy="1738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836613" y="4763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4300" y="836613"/>
            <a:ext cx="209550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939800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691680" y="1020925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806450"/>
            <a:ext cx="1855787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 bwMode="auto">
          <a:xfrm>
            <a:off x="7164288" y="3972938"/>
            <a:ext cx="1816830" cy="121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33450"/>
            <a:ext cx="42862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765175"/>
            <a:ext cx="4248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Ní go dtí an bhliain </a:t>
            </a:r>
            <a:r>
              <a:rPr lang="en-GB" sz="2400">
                <a:latin typeface="Comic Sans MS" pitchFamily="66" charset="0"/>
              </a:rPr>
              <a:t>1919 a </a:t>
            </a:r>
            <a:r>
              <a:rPr lang="ga-IE" sz="2400">
                <a:latin typeface="Comic Sans MS" pitchFamily="66" charset="0"/>
              </a:rPr>
              <a:t>rinneadh</a:t>
            </a:r>
            <a:r>
              <a:rPr lang="en-GB" sz="2400">
                <a:latin typeface="Comic Sans MS" pitchFamily="66" charset="0"/>
              </a:rPr>
              <a:t> an</a:t>
            </a:r>
            <a:r>
              <a:rPr lang="ga-IE" sz="2400">
                <a:latin typeface="Comic Sans MS" pitchFamily="66" charset="0"/>
              </a:rPr>
              <a:t> t-aistear mór trasna an Atlantaigh in eitleán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gan stad. An bhliain sin rinne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John Alcock</a:t>
            </a:r>
            <a:r>
              <a:rPr lang="ga-IE" sz="2400" b="1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Arthur Brown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turas</a:t>
            </a:r>
          </a:p>
          <a:p>
            <a:r>
              <a:rPr lang="ga-IE" sz="2400">
                <a:latin typeface="Comic Sans MS" pitchFamily="66" charset="0"/>
              </a:rPr>
              <a:t>ó Cheanada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trasna an Atlantaigh in eitleán. Thuirling siad i bportach</a:t>
            </a:r>
          </a:p>
          <a:p>
            <a:r>
              <a:rPr lang="ga-IE" sz="2400">
                <a:latin typeface="Comic Sans MS" pitchFamily="66" charset="0"/>
              </a:rPr>
              <a:t>in aice </a:t>
            </a:r>
            <a:r>
              <a:rPr lang="en-GB" sz="2400">
                <a:latin typeface="Comic Sans MS" pitchFamily="66" charset="0"/>
              </a:rPr>
              <a:t>leis </a:t>
            </a:r>
            <a:r>
              <a:rPr lang="ga-IE" sz="2400">
                <a:latin typeface="Comic Sans MS" pitchFamily="66" charset="0"/>
              </a:rPr>
              <a:t>an </a:t>
            </a:r>
            <a:r>
              <a:rPr lang="en-GB" sz="2400">
                <a:latin typeface="Comic Sans MS" pitchFamily="66" charset="0"/>
              </a:rPr>
              <a:t>g</a:t>
            </a:r>
            <a:r>
              <a:rPr lang="ga-IE" sz="2400">
                <a:latin typeface="Comic Sans MS" pitchFamily="66" charset="0"/>
              </a:rPr>
              <a:t>Clochán</a:t>
            </a:r>
          </a:p>
          <a:p>
            <a:r>
              <a:rPr lang="ga-IE" sz="2400">
                <a:latin typeface="Comic Sans MS" pitchFamily="66" charset="0"/>
              </a:rPr>
              <a:t>i gCo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na Gaillimhe. 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44463" y="5949950"/>
            <a:ext cx="594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Féach </a:t>
            </a:r>
            <a:r>
              <a:rPr lang="en-GB">
                <a:latin typeface="Comic Sans MS" pitchFamily="66" charset="0"/>
              </a:rPr>
              <a:t>ar </a:t>
            </a:r>
            <a:r>
              <a:rPr lang="ga-IE">
                <a:latin typeface="Comic Sans MS" pitchFamily="66" charset="0"/>
              </a:rPr>
              <a:t>an </a:t>
            </a:r>
            <a:r>
              <a:rPr lang="en-GB">
                <a:latin typeface="Comic Sans MS" pitchFamily="66" charset="0"/>
              </a:rPr>
              <a:t>bh</a:t>
            </a:r>
            <a:r>
              <a:rPr lang="ga-IE">
                <a:latin typeface="Comic Sans MS" pitchFamily="66" charset="0"/>
              </a:rPr>
              <a:t>físeán seo le haghaidh tuilleadh eolais: </a:t>
            </a:r>
            <a:r>
              <a:rPr lang="en-IE">
                <a:latin typeface="Comic Sans MS" pitchFamily="66" charset="0"/>
                <a:hlinkClick r:id="rId4"/>
              </a:rPr>
              <a:t>http://www.youtube.com/watch?v=ZQLgOTtf-tg</a:t>
            </a:r>
            <a:endParaRPr lang="en-I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179388" y="2400300"/>
            <a:ext cx="1330325" cy="6492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43010" name="Group 41"/>
          <p:cNvGrpSpPr>
            <a:grpSpLocks/>
          </p:cNvGrpSpPr>
          <p:nvPr/>
        </p:nvGrpSpPr>
        <p:grpSpPr bwMode="auto">
          <a:xfrm>
            <a:off x="1476375" y="2420938"/>
            <a:ext cx="1903413" cy="649287"/>
            <a:chOff x="930" y="1525"/>
            <a:chExt cx="1199" cy="409"/>
          </a:xfrm>
        </p:grpSpPr>
        <p:sp>
          <p:nvSpPr>
            <p:cNvPr id="43036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43037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3011" name="Group 42"/>
          <p:cNvGrpSpPr>
            <a:grpSpLocks/>
          </p:cNvGrpSpPr>
          <p:nvPr/>
        </p:nvGrpSpPr>
        <p:grpSpPr bwMode="auto">
          <a:xfrm>
            <a:off x="3492500" y="2492375"/>
            <a:ext cx="2043113" cy="649288"/>
            <a:chOff x="2200" y="1570"/>
            <a:chExt cx="788" cy="409"/>
          </a:xfrm>
        </p:grpSpPr>
        <p:sp>
          <p:nvSpPr>
            <p:cNvPr id="43034" name="Text Box 7"/>
            <p:cNvSpPr txBox="1">
              <a:spLocks noChangeArrowheads="1"/>
            </p:cNvSpPr>
            <p:nvPr/>
          </p:nvSpPr>
          <p:spPr bwMode="auto">
            <a:xfrm>
              <a:off x="2533" y="1570"/>
              <a:ext cx="455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1853</a:t>
              </a:r>
            </a:p>
            <a:p>
              <a:r>
                <a:rPr lang="ga-IE" sz="1600" b="1">
                  <a:latin typeface="Comic Sans MS" pitchFamily="66" charset="0"/>
                </a:rPr>
                <a:t>Faoileoir</a:t>
              </a:r>
            </a:p>
          </p:txBody>
        </p:sp>
        <p:sp>
          <p:nvSpPr>
            <p:cNvPr id="43035" name="AutoShape 26"/>
            <p:cNvSpPr>
              <a:spLocks noChangeArrowheads="1"/>
            </p:cNvSpPr>
            <p:nvPr/>
          </p:nvSpPr>
          <p:spPr bwMode="auto">
            <a:xfrm>
              <a:off x="220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3012" name="Group 44"/>
          <p:cNvGrpSpPr>
            <a:grpSpLocks/>
          </p:cNvGrpSpPr>
          <p:nvPr/>
        </p:nvGrpSpPr>
        <p:grpSpPr bwMode="auto">
          <a:xfrm>
            <a:off x="5622925" y="2460625"/>
            <a:ext cx="2787650" cy="647700"/>
            <a:chOff x="4241" y="1550"/>
            <a:chExt cx="1010" cy="520"/>
          </a:xfrm>
        </p:grpSpPr>
        <p:sp>
          <p:nvSpPr>
            <p:cNvPr id="43032" name="Text Box 9"/>
            <p:cNvSpPr txBox="1">
              <a:spLocks noChangeArrowheads="1"/>
            </p:cNvSpPr>
            <p:nvPr/>
          </p:nvSpPr>
          <p:spPr bwMode="auto">
            <a:xfrm>
              <a:off x="4558" y="1550"/>
              <a:ext cx="693" cy="52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1903</a:t>
              </a:r>
            </a:p>
            <a:p>
              <a:r>
                <a:rPr lang="ga-IE" sz="1600" b="1">
                  <a:latin typeface="Comic Sans MS" pitchFamily="66" charset="0"/>
                </a:rPr>
                <a:t>An chéad eitleán</a:t>
              </a:r>
            </a:p>
          </p:txBody>
        </p:sp>
        <p:sp>
          <p:nvSpPr>
            <p:cNvPr id="43033" name="AutoShape 28"/>
            <p:cNvSpPr>
              <a:spLocks noChangeArrowheads="1"/>
            </p:cNvSpPr>
            <p:nvPr/>
          </p:nvSpPr>
          <p:spPr bwMode="auto">
            <a:xfrm>
              <a:off x="4241" y="1706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700338" y="5302250"/>
            <a:ext cx="2305050" cy="1141413"/>
            <a:chOff x="2245" y="3430"/>
            <a:chExt cx="1452" cy="719"/>
          </a:xfrm>
        </p:grpSpPr>
        <p:sp>
          <p:nvSpPr>
            <p:cNvPr id="43030" name="Text Box 12"/>
            <p:cNvSpPr txBox="1">
              <a:spLocks noChangeArrowheads="1"/>
            </p:cNvSpPr>
            <p:nvPr/>
          </p:nvSpPr>
          <p:spPr bwMode="auto">
            <a:xfrm>
              <a:off x="2245" y="3430"/>
              <a:ext cx="1087" cy="71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1927 </a:t>
              </a:r>
            </a:p>
            <a:p>
              <a:r>
                <a:rPr lang="ga-IE" sz="1600" b="1">
                  <a:latin typeface="Comic Sans MS" pitchFamily="66" charset="0"/>
                </a:rPr>
                <a:t>Eitilt aonair trasna an Atlantaigh</a:t>
              </a:r>
            </a:p>
          </p:txBody>
        </p:sp>
        <p:sp>
          <p:nvSpPr>
            <p:cNvPr id="43031" name="AutoShape 31"/>
            <p:cNvSpPr>
              <a:spLocks noChangeArrowheads="1"/>
            </p:cNvSpPr>
            <p:nvPr/>
          </p:nvSpPr>
          <p:spPr bwMode="auto">
            <a:xfrm>
              <a:off x="3379" y="3657"/>
              <a:ext cx="318" cy="181"/>
            </a:xfrm>
            <a:prstGeom prst="leftArrow">
              <a:avLst>
                <a:gd name="adj1" fmla="val 50000"/>
                <a:gd name="adj2" fmla="val 43923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3014" name="Group 46"/>
          <p:cNvGrpSpPr>
            <a:grpSpLocks/>
          </p:cNvGrpSpPr>
          <p:nvPr/>
        </p:nvGrpSpPr>
        <p:grpSpPr bwMode="auto">
          <a:xfrm>
            <a:off x="5076825" y="5300663"/>
            <a:ext cx="1871663" cy="1141412"/>
            <a:chOff x="3198" y="3339"/>
            <a:chExt cx="1179" cy="719"/>
          </a:xfrm>
        </p:grpSpPr>
        <p:sp>
          <p:nvSpPr>
            <p:cNvPr id="43028" name="Text Box 11"/>
            <p:cNvSpPr txBox="1">
              <a:spLocks noChangeArrowheads="1"/>
            </p:cNvSpPr>
            <p:nvPr/>
          </p:nvSpPr>
          <p:spPr bwMode="auto">
            <a:xfrm>
              <a:off x="3198" y="3339"/>
              <a:ext cx="1043" cy="71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1919</a:t>
              </a:r>
            </a:p>
            <a:p>
              <a:r>
                <a:rPr lang="ga-IE" sz="1600" b="1">
                  <a:latin typeface="Comic Sans MS" pitchFamily="66" charset="0"/>
                </a:rPr>
                <a:t>Trasna an Atlantaigh in eitleán</a:t>
              </a:r>
            </a:p>
          </p:txBody>
        </p:sp>
        <p:sp>
          <p:nvSpPr>
            <p:cNvPr id="43029" name="AutoShape 32"/>
            <p:cNvSpPr>
              <a:spLocks noChangeArrowheads="1"/>
            </p:cNvSpPr>
            <p:nvPr/>
          </p:nvSpPr>
          <p:spPr bwMode="auto">
            <a:xfrm>
              <a:off x="4059" y="3521"/>
              <a:ext cx="318" cy="181"/>
            </a:xfrm>
            <a:prstGeom prst="leftArrow">
              <a:avLst>
                <a:gd name="adj1" fmla="val 50000"/>
                <a:gd name="adj2" fmla="val 43923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3015" name="Group 45"/>
          <p:cNvGrpSpPr>
            <a:grpSpLocks/>
          </p:cNvGrpSpPr>
          <p:nvPr/>
        </p:nvGrpSpPr>
        <p:grpSpPr bwMode="auto">
          <a:xfrm>
            <a:off x="6948488" y="2852738"/>
            <a:ext cx="1778000" cy="3343275"/>
            <a:chOff x="4377" y="1797"/>
            <a:chExt cx="1120" cy="2106"/>
          </a:xfrm>
        </p:grpSpPr>
        <p:sp>
          <p:nvSpPr>
            <p:cNvPr id="43024" name="Text Box 10"/>
            <p:cNvSpPr txBox="1">
              <a:spLocks noChangeArrowheads="1"/>
            </p:cNvSpPr>
            <p:nvPr/>
          </p:nvSpPr>
          <p:spPr bwMode="auto">
            <a:xfrm>
              <a:off x="4377" y="3339"/>
              <a:ext cx="998" cy="564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1907</a:t>
              </a:r>
            </a:p>
            <a:p>
              <a:r>
                <a:rPr lang="ga-IE" sz="1600" b="1">
                  <a:latin typeface="Comic Sans MS" pitchFamily="66" charset="0"/>
                </a:rPr>
                <a:t>An chéad héileacaptar</a:t>
              </a:r>
            </a:p>
          </p:txBody>
        </p:sp>
        <p:grpSp>
          <p:nvGrpSpPr>
            <p:cNvPr id="43025" name="Group 40"/>
            <p:cNvGrpSpPr>
              <a:grpSpLocks/>
            </p:cNvGrpSpPr>
            <p:nvPr/>
          </p:nvGrpSpPr>
          <p:grpSpPr bwMode="auto">
            <a:xfrm>
              <a:off x="5148" y="1797"/>
              <a:ext cx="349" cy="1903"/>
              <a:chOff x="5148" y="1797"/>
              <a:chExt cx="349" cy="1903"/>
            </a:xfrm>
          </p:grpSpPr>
          <p:sp>
            <p:nvSpPr>
              <p:cNvPr id="43026" name="AutoShape 37"/>
              <p:cNvSpPr>
                <a:spLocks noChangeArrowheads="1"/>
              </p:cNvSpPr>
              <p:nvPr/>
            </p:nvSpPr>
            <p:spPr bwMode="auto">
              <a:xfrm>
                <a:off x="5148" y="3473"/>
                <a:ext cx="318" cy="227"/>
              </a:xfrm>
              <a:prstGeom prst="leftArrow">
                <a:avLst>
                  <a:gd name="adj1" fmla="val 50000"/>
                  <a:gd name="adj2" fmla="val 35022"/>
                </a:avLst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027" name="Rectangle 38"/>
              <p:cNvSpPr>
                <a:spLocks noChangeArrowheads="1"/>
              </p:cNvSpPr>
              <p:nvPr/>
            </p:nvSpPr>
            <p:spPr bwMode="auto">
              <a:xfrm>
                <a:off x="5402" y="1797"/>
                <a:ext cx="95" cy="1846"/>
              </a:xfrm>
              <a:prstGeom prst="rect">
                <a:avLst/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987824" y="3834618"/>
            <a:ext cx="2037740" cy="134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79850" y="836613"/>
            <a:ext cx="209550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836613" y="4763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939800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691680" y="1020925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2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806450"/>
            <a:ext cx="1855787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 bwMode="auto">
          <a:xfrm>
            <a:off x="7164288" y="3972938"/>
            <a:ext cx="1816830" cy="121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 bwMode="auto">
          <a:xfrm>
            <a:off x="5076056" y="3621965"/>
            <a:ext cx="2226942" cy="1738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395288" y="5805488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Féach </a:t>
            </a:r>
            <a:r>
              <a:rPr lang="en-GB">
                <a:latin typeface="Comic Sans MS" pitchFamily="66" charset="0"/>
              </a:rPr>
              <a:t>ar </a:t>
            </a:r>
            <a:r>
              <a:rPr lang="ga-IE">
                <a:latin typeface="Comic Sans MS" pitchFamily="66" charset="0"/>
              </a:rPr>
              <a:t>an </a:t>
            </a:r>
            <a:r>
              <a:rPr lang="en-GB">
                <a:latin typeface="Comic Sans MS" pitchFamily="66" charset="0"/>
              </a:rPr>
              <a:t>bh</a:t>
            </a:r>
            <a:r>
              <a:rPr lang="ga-IE">
                <a:latin typeface="Comic Sans MS" pitchFamily="66" charset="0"/>
              </a:rPr>
              <a:t>físeán seo le haghaidh tuilleadh eolais: </a:t>
            </a:r>
            <a:r>
              <a:rPr lang="en-IE">
                <a:latin typeface="Comic Sans MS" pitchFamily="66" charset="0"/>
                <a:hlinkClick r:id="rId2"/>
              </a:rPr>
              <a:t>http://www.youtube.com/watch?v=uIUL_qUJUOo</a:t>
            </a:r>
            <a:r>
              <a:rPr lang="en-IE">
                <a:latin typeface="Comic Sans MS" pitchFamily="66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65663" y="1071563"/>
            <a:ext cx="41767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Sa bhliain 1927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d’eitil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Charles Lindbergh </a:t>
            </a:r>
            <a:r>
              <a:rPr lang="ga-IE" sz="2400">
                <a:latin typeface="Comic Sans MS" pitchFamily="66" charset="0"/>
              </a:rPr>
              <a:t>ina aonar ó Nua</a:t>
            </a:r>
            <a:r>
              <a:rPr lang="en-GB" sz="2400">
                <a:latin typeface="Comic Sans MS" pitchFamily="66" charset="0"/>
              </a:rPr>
              <a:t>-</a:t>
            </a:r>
            <a:r>
              <a:rPr lang="ga-IE" sz="2400">
                <a:latin typeface="Comic Sans MS" pitchFamily="66" charset="0"/>
              </a:rPr>
              <a:t>Eabhrac go Páras. Ghlac an turas 33 uair go leith</a:t>
            </a:r>
            <a:r>
              <a:rPr lang="en-GB" sz="2400">
                <a:latin typeface="Comic Sans MS" pitchFamily="66" charset="0"/>
              </a:rPr>
              <a:t> air</a:t>
            </a:r>
            <a:r>
              <a:rPr lang="ga-IE" sz="2400">
                <a:latin typeface="Comic Sans MS" pitchFamily="66" charset="0"/>
              </a:rPr>
              <a:t>. Ba dhoiligh dó fanacht ina dhúiseacht!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Sin an chéad uair a rinne duine aonair an turas sin trasna</a:t>
            </a:r>
            <a:r>
              <a:rPr lang="en-GB" sz="2400">
                <a:latin typeface="Comic Sans MS" pitchFamily="66" charset="0"/>
              </a:rPr>
              <a:t> an </a:t>
            </a:r>
            <a:r>
              <a:rPr lang="ga-IE" sz="2400">
                <a:latin typeface="Comic Sans MS" pitchFamily="66" charset="0"/>
              </a:rPr>
              <a:t>Atlantaigh </a:t>
            </a:r>
            <a:r>
              <a:rPr lang="en-GB" sz="2400">
                <a:latin typeface="Comic Sans MS" pitchFamily="66" charset="0"/>
              </a:rPr>
              <a:t>in </a:t>
            </a:r>
            <a:r>
              <a:rPr lang="ga-IE" sz="2400">
                <a:latin typeface="Comic Sans MS" pitchFamily="66" charset="0"/>
              </a:rPr>
              <a:t>eitleán</a:t>
            </a:r>
            <a:r>
              <a:rPr lang="en-GB" sz="2400">
                <a:latin typeface="Comic Sans MS" pitchFamily="66" charset="0"/>
              </a:rPr>
              <a:t> gan stad.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54138"/>
            <a:ext cx="42862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924175"/>
            <a:ext cx="57959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mór </a:t>
            </a:r>
            <a:r>
              <a:rPr lang="en-GB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fhorbairt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 tháinig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dhearadh</a:t>
            </a:r>
            <a:r>
              <a:rPr lang="en-GB" sz="2800">
                <a:latin typeface="Comic Sans MS" pitchFamily="66" charset="0"/>
              </a:rPr>
              <a:t> an </a:t>
            </a:r>
            <a:r>
              <a:rPr lang="ga-IE" sz="2800">
                <a:latin typeface="Comic Sans MS" pitchFamily="66" charset="0"/>
              </a:rPr>
              <a:t>eitleáin ó rinneadh</a:t>
            </a:r>
          </a:p>
          <a:p>
            <a:r>
              <a:rPr lang="ga-IE" sz="2800">
                <a:latin typeface="Comic Sans MS" pitchFamily="66" charset="0"/>
              </a:rPr>
              <a:t>an chéad eitilt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sa bhliain 1903. Dearadh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 lán eitleáin éagsúla</a:t>
            </a:r>
          </a:p>
          <a:p>
            <a:r>
              <a:rPr lang="ga-IE" sz="2800">
                <a:latin typeface="Comic Sans MS" pitchFamily="66" charset="0"/>
              </a:rPr>
              <a:t>ó shin. Seo cuid acu</a:t>
            </a:r>
            <a:r>
              <a:rPr lang="en-GB" sz="2800">
                <a:latin typeface="Comic Sans MS" pitchFamily="66" charset="0"/>
              </a:rPr>
              <a:t>:</a:t>
            </a:r>
            <a:endParaRPr lang="ga-IE" sz="2800"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827584" y="543523"/>
            <a:ext cx="2998058" cy="1918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508104" y="754761"/>
            <a:ext cx="2784374" cy="1855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508104" y="4218772"/>
            <a:ext cx="3060579" cy="194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11863" y="5661025"/>
            <a:ext cx="18732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Scairdeitleá</a:t>
            </a:r>
            <a:r>
              <a:rPr lang="en-GB" sz="2000" dirty="0" err="1">
                <a:latin typeface="Comic Sans MS" pitchFamily="66" charset="0"/>
              </a:rPr>
              <a:t>i</a:t>
            </a:r>
            <a:r>
              <a:rPr lang="ga-IE" sz="2000" dirty="0">
                <a:latin typeface="Comic Sans MS" pitchFamily="66" charset="0"/>
              </a:rPr>
              <a:t>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516688" y="2205038"/>
            <a:ext cx="1871662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Eitleá</a:t>
            </a:r>
            <a:r>
              <a:rPr lang="en-GB" sz="2000" dirty="0" err="1">
                <a:latin typeface="Comic Sans MS" pitchFamily="66" charset="0"/>
              </a:rPr>
              <a:t>i</a:t>
            </a:r>
            <a:r>
              <a:rPr lang="ga-IE" sz="2000" dirty="0">
                <a:latin typeface="Comic Sans MS" pitchFamily="66" charset="0"/>
              </a:rPr>
              <a:t>n troda</a:t>
            </a:r>
            <a:r>
              <a:rPr lang="en-GB" sz="2000" dirty="0" err="1">
                <a:latin typeface="Comic Sans MS" pitchFamily="66" charset="0"/>
              </a:rPr>
              <a:t>íochta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627313" y="1916113"/>
            <a:ext cx="1439862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dirty="0">
                <a:latin typeface="Comic Sans MS" pitchFamily="66" charset="0"/>
              </a:rPr>
              <a:t>Concorde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381124" y="4329753"/>
            <a:ext cx="1634873" cy="1114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79388" y="5589588"/>
            <a:ext cx="2044700" cy="633412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b="1">
                <a:latin typeface="Calibri" pitchFamily="34" charset="0"/>
              </a:rPr>
              <a:t>An lá atá inniu ann:</a:t>
            </a:r>
          </a:p>
          <a:p>
            <a:r>
              <a:rPr lang="ga-IE" sz="1600" b="1">
                <a:latin typeface="Comic Sans MS" pitchFamily="66" charset="0"/>
              </a:rPr>
              <a:t>Spástaisteal</a:t>
            </a:r>
          </a:p>
        </p:txBody>
      </p:sp>
      <p:grpSp>
        <p:nvGrpSpPr>
          <p:cNvPr id="47105" name="Group 44"/>
          <p:cNvGrpSpPr>
            <a:grpSpLocks/>
          </p:cNvGrpSpPr>
          <p:nvPr/>
        </p:nvGrpSpPr>
        <p:grpSpPr bwMode="auto">
          <a:xfrm>
            <a:off x="5905500" y="2460625"/>
            <a:ext cx="2820988" cy="647700"/>
            <a:chOff x="4241" y="1550"/>
            <a:chExt cx="1009" cy="520"/>
          </a:xfrm>
        </p:grpSpPr>
        <p:sp>
          <p:nvSpPr>
            <p:cNvPr id="47135" name="Text Box 9"/>
            <p:cNvSpPr txBox="1">
              <a:spLocks noChangeArrowheads="1"/>
            </p:cNvSpPr>
            <p:nvPr/>
          </p:nvSpPr>
          <p:spPr bwMode="auto">
            <a:xfrm>
              <a:off x="4558" y="1550"/>
              <a:ext cx="692" cy="52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1903</a:t>
              </a:r>
            </a:p>
            <a:p>
              <a:r>
                <a:rPr lang="ga-IE" sz="1600" b="1">
                  <a:latin typeface="Comic Sans MS" pitchFamily="66" charset="0"/>
                </a:rPr>
                <a:t>An chéad eitleán</a:t>
              </a:r>
            </a:p>
          </p:txBody>
        </p:sp>
        <p:sp>
          <p:nvSpPr>
            <p:cNvPr id="47136" name="AutoShape 28"/>
            <p:cNvSpPr>
              <a:spLocks noChangeArrowheads="1"/>
            </p:cNvSpPr>
            <p:nvPr/>
          </p:nvSpPr>
          <p:spPr bwMode="auto">
            <a:xfrm>
              <a:off x="4241" y="1706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79388" y="2400300"/>
            <a:ext cx="1330325" cy="6492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47107" name="Group 41"/>
          <p:cNvGrpSpPr>
            <a:grpSpLocks/>
          </p:cNvGrpSpPr>
          <p:nvPr/>
        </p:nvGrpSpPr>
        <p:grpSpPr bwMode="auto">
          <a:xfrm>
            <a:off x="1476375" y="2420938"/>
            <a:ext cx="1903413" cy="649287"/>
            <a:chOff x="930" y="1525"/>
            <a:chExt cx="1199" cy="409"/>
          </a:xfrm>
        </p:grpSpPr>
        <p:sp>
          <p:nvSpPr>
            <p:cNvPr id="47133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47134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7108" name="Group 42"/>
          <p:cNvGrpSpPr>
            <a:grpSpLocks/>
          </p:cNvGrpSpPr>
          <p:nvPr/>
        </p:nvGrpSpPr>
        <p:grpSpPr bwMode="auto">
          <a:xfrm>
            <a:off x="3492500" y="2492375"/>
            <a:ext cx="2043113" cy="649288"/>
            <a:chOff x="2200" y="1570"/>
            <a:chExt cx="788" cy="409"/>
          </a:xfrm>
        </p:grpSpPr>
        <p:sp>
          <p:nvSpPr>
            <p:cNvPr id="47131" name="Text Box 7"/>
            <p:cNvSpPr txBox="1">
              <a:spLocks noChangeArrowheads="1"/>
            </p:cNvSpPr>
            <p:nvPr/>
          </p:nvSpPr>
          <p:spPr bwMode="auto">
            <a:xfrm>
              <a:off x="2533" y="1570"/>
              <a:ext cx="455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1853</a:t>
              </a:r>
            </a:p>
            <a:p>
              <a:r>
                <a:rPr lang="ga-IE" sz="1600" b="1">
                  <a:latin typeface="Comic Sans MS" pitchFamily="66" charset="0"/>
                </a:rPr>
                <a:t>Faoileoir</a:t>
              </a:r>
            </a:p>
          </p:txBody>
        </p:sp>
        <p:sp>
          <p:nvSpPr>
            <p:cNvPr id="47132" name="AutoShape 26"/>
            <p:cNvSpPr>
              <a:spLocks noChangeArrowheads="1"/>
            </p:cNvSpPr>
            <p:nvPr/>
          </p:nvSpPr>
          <p:spPr bwMode="auto">
            <a:xfrm>
              <a:off x="220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7109" name="Group 47"/>
          <p:cNvGrpSpPr>
            <a:grpSpLocks/>
          </p:cNvGrpSpPr>
          <p:nvPr/>
        </p:nvGrpSpPr>
        <p:grpSpPr bwMode="auto">
          <a:xfrm>
            <a:off x="2700338" y="5302250"/>
            <a:ext cx="2305050" cy="1141413"/>
            <a:chOff x="2245" y="3430"/>
            <a:chExt cx="1452" cy="719"/>
          </a:xfrm>
        </p:grpSpPr>
        <p:sp>
          <p:nvSpPr>
            <p:cNvPr id="47129" name="Text Box 12"/>
            <p:cNvSpPr txBox="1">
              <a:spLocks noChangeArrowheads="1"/>
            </p:cNvSpPr>
            <p:nvPr/>
          </p:nvSpPr>
          <p:spPr bwMode="auto">
            <a:xfrm>
              <a:off x="2245" y="3430"/>
              <a:ext cx="1087" cy="71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1927</a:t>
              </a:r>
            </a:p>
            <a:p>
              <a:r>
                <a:rPr lang="ga-IE" sz="1600" b="1">
                  <a:latin typeface="Comic Sans MS" pitchFamily="66" charset="0"/>
                </a:rPr>
                <a:t>Eitilt aonair trasna an Atlantaigh</a:t>
              </a:r>
            </a:p>
          </p:txBody>
        </p:sp>
        <p:sp>
          <p:nvSpPr>
            <p:cNvPr id="47130" name="AutoShape 31"/>
            <p:cNvSpPr>
              <a:spLocks noChangeArrowheads="1"/>
            </p:cNvSpPr>
            <p:nvPr/>
          </p:nvSpPr>
          <p:spPr bwMode="auto">
            <a:xfrm>
              <a:off x="3379" y="3657"/>
              <a:ext cx="318" cy="181"/>
            </a:xfrm>
            <a:prstGeom prst="leftArrow">
              <a:avLst>
                <a:gd name="adj1" fmla="val 50000"/>
                <a:gd name="adj2" fmla="val 43923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7110" name="Group 46"/>
          <p:cNvGrpSpPr>
            <a:grpSpLocks/>
          </p:cNvGrpSpPr>
          <p:nvPr/>
        </p:nvGrpSpPr>
        <p:grpSpPr bwMode="auto">
          <a:xfrm>
            <a:off x="5076825" y="5300663"/>
            <a:ext cx="1871663" cy="1141412"/>
            <a:chOff x="3198" y="3339"/>
            <a:chExt cx="1179" cy="719"/>
          </a:xfrm>
        </p:grpSpPr>
        <p:sp>
          <p:nvSpPr>
            <p:cNvPr id="47127" name="Text Box 11"/>
            <p:cNvSpPr txBox="1">
              <a:spLocks noChangeArrowheads="1"/>
            </p:cNvSpPr>
            <p:nvPr/>
          </p:nvSpPr>
          <p:spPr bwMode="auto">
            <a:xfrm>
              <a:off x="3198" y="3339"/>
              <a:ext cx="1043" cy="71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1919</a:t>
              </a:r>
            </a:p>
            <a:p>
              <a:r>
                <a:rPr lang="ga-IE" sz="1600" b="1">
                  <a:latin typeface="Comic Sans MS" pitchFamily="66" charset="0"/>
                </a:rPr>
                <a:t>Trasna an Atlantaigh in eitleán</a:t>
              </a:r>
            </a:p>
          </p:txBody>
        </p:sp>
        <p:sp>
          <p:nvSpPr>
            <p:cNvPr id="47128" name="AutoShape 32"/>
            <p:cNvSpPr>
              <a:spLocks noChangeArrowheads="1"/>
            </p:cNvSpPr>
            <p:nvPr/>
          </p:nvSpPr>
          <p:spPr bwMode="auto">
            <a:xfrm>
              <a:off x="4059" y="3521"/>
              <a:ext cx="318" cy="181"/>
            </a:xfrm>
            <a:prstGeom prst="leftArrow">
              <a:avLst>
                <a:gd name="adj1" fmla="val 50000"/>
                <a:gd name="adj2" fmla="val 43923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7111" name="Group 45"/>
          <p:cNvGrpSpPr>
            <a:grpSpLocks/>
          </p:cNvGrpSpPr>
          <p:nvPr/>
        </p:nvGrpSpPr>
        <p:grpSpPr bwMode="auto">
          <a:xfrm>
            <a:off x="6948488" y="2852738"/>
            <a:ext cx="1778000" cy="3343275"/>
            <a:chOff x="4377" y="1797"/>
            <a:chExt cx="1120" cy="2106"/>
          </a:xfrm>
        </p:grpSpPr>
        <p:sp>
          <p:nvSpPr>
            <p:cNvPr id="47123" name="Text Box 10"/>
            <p:cNvSpPr txBox="1">
              <a:spLocks noChangeArrowheads="1"/>
            </p:cNvSpPr>
            <p:nvPr/>
          </p:nvSpPr>
          <p:spPr bwMode="auto">
            <a:xfrm>
              <a:off x="4377" y="3339"/>
              <a:ext cx="998" cy="564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1907</a:t>
              </a:r>
            </a:p>
            <a:p>
              <a:r>
                <a:rPr lang="ga-IE" sz="1600" b="1">
                  <a:latin typeface="Comic Sans MS" pitchFamily="66" charset="0"/>
                </a:rPr>
                <a:t>An chéad héileacaptar</a:t>
              </a:r>
            </a:p>
          </p:txBody>
        </p:sp>
        <p:grpSp>
          <p:nvGrpSpPr>
            <p:cNvPr id="47124" name="Group 40"/>
            <p:cNvGrpSpPr>
              <a:grpSpLocks/>
            </p:cNvGrpSpPr>
            <p:nvPr/>
          </p:nvGrpSpPr>
          <p:grpSpPr bwMode="auto">
            <a:xfrm>
              <a:off x="5148" y="1797"/>
              <a:ext cx="349" cy="1903"/>
              <a:chOff x="5148" y="1797"/>
              <a:chExt cx="349" cy="1903"/>
            </a:xfrm>
          </p:grpSpPr>
          <p:sp>
            <p:nvSpPr>
              <p:cNvPr id="47125" name="AutoShape 37"/>
              <p:cNvSpPr>
                <a:spLocks noChangeArrowheads="1"/>
              </p:cNvSpPr>
              <p:nvPr/>
            </p:nvSpPr>
            <p:spPr bwMode="auto">
              <a:xfrm>
                <a:off x="5148" y="3473"/>
                <a:ext cx="318" cy="227"/>
              </a:xfrm>
              <a:prstGeom prst="leftArrow">
                <a:avLst>
                  <a:gd name="adj1" fmla="val 50000"/>
                  <a:gd name="adj2" fmla="val 35022"/>
                </a:avLst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126" name="Rectangle 38"/>
              <p:cNvSpPr>
                <a:spLocks noChangeArrowheads="1"/>
              </p:cNvSpPr>
              <p:nvPr/>
            </p:nvSpPr>
            <p:spPr bwMode="auto">
              <a:xfrm>
                <a:off x="5402" y="1797"/>
                <a:ext cx="95" cy="1846"/>
              </a:xfrm>
              <a:prstGeom prst="rect">
                <a:avLst/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2195513" y="5589588"/>
            <a:ext cx="504825" cy="287337"/>
          </a:xfrm>
          <a:prstGeom prst="leftArrow">
            <a:avLst>
              <a:gd name="adj1" fmla="val 50000"/>
              <a:gd name="adj2" fmla="val 43988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06850" y="836613"/>
            <a:ext cx="209550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836613" y="4763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471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939800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691680" y="1020925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9900" y="806450"/>
            <a:ext cx="18557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 bwMode="auto">
          <a:xfrm>
            <a:off x="6956326" y="3972938"/>
            <a:ext cx="1816830" cy="121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 bwMode="auto">
          <a:xfrm>
            <a:off x="4863331" y="3621965"/>
            <a:ext cx="2226942" cy="1738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 bwMode="auto">
          <a:xfrm>
            <a:off x="2633812" y="3834618"/>
            <a:ext cx="2037740" cy="134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463" y="836613"/>
            <a:ext cx="33480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Cé na cineálacha</a:t>
            </a:r>
          </a:p>
          <a:p>
            <a:r>
              <a:rPr lang="ga-IE" sz="2800">
                <a:latin typeface="Comic Sans MS" pitchFamily="66" charset="0"/>
              </a:rPr>
              <a:t>éagsúla aerárthaí</a:t>
            </a:r>
          </a:p>
          <a:p>
            <a:r>
              <a:rPr lang="ga-IE" sz="2800">
                <a:latin typeface="Comic Sans MS" pitchFamily="66" charset="0"/>
              </a:rPr>
              <a:t>atá ann?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9388" y="2347913"/>
            <a:ext cx="46069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a fhios agat</a:t>
            </a:r>
          </a:p>
          <a:p>
            <a:r>
              <a:rPr lang="ga-IE" sz="2800">
                <a:latin typeface="Comic Sans MS" pitchFamily="66" charset="0"/>
              </a:rPr>
              <a:t>cé acu is túisce a cuireadh</a:t>
            </a:r>
          </a:p>
          <a:p>
            <a:r>
              <a:rPr lang="ga-IE" sz="2800">
                <a:latin typeface="Comic Sans MS" pitchFamily="66" charset="0"/>
              </a:rPr>
              <a:t>ag eitilt?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870054" y="399052"/>
            <a:ext cx="2708065" cy="1892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370901" y="4356096"/>
            <a:ext cx="2834999" cy="188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244354" y="3817047"/>
            <a:ext cx="2725241" cy="1824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5868144" y="2631685"/>
            <a:ext cx="3026366" cy="1702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2969595" y="4463472"/>
            <a:ext cx="2262575" cy="1696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05457" y="399052"/>
            <a:ext cx="2508054" cy="1673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2413" y="1409700"/>
            <a:ext cx="48244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Chuaigh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 chéad duine amach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spás sa bhliain 1961. Tá spásairí tar éis siúl ar an n</a:t>
            </a:r>
            <a:r>
              <a:rPr lang="en-GB" sz="2400">
                <a:latin typeface="Comic Sans MS" pitchFamily="66" charset="0"/>
              </a:rPr>
              <a:t>g</a:t>
            </a:r>
            <a:r>
              <a:rPr lang="ga-IE" sz="2400">
                <a:latin typeface="Comic Sans MS" pitchFamily="66" charset="0"/>
              </a:rPr>
              <a:t>ealach ó shin agus tá spásárthaí uathoibríocha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ndiaidh tuirlingt ar gach pláinéad sa </a:t>
            </a:r>
            <a:r>
              <a:rPr lang="en-GB" sz="2400">
                <a:latin typeface="Comic Sans MS" pitchFamily="66" charset="0"/>
              </a:rPr>
              <a:t>g</a:t>
            </a:r>
            <a:r>
              <a:rPr lang="ga-IE" sz="2400">
                <a:latin typeface="Comic Sans MS" pitchFamily="66" charset="0"/>
              </a:rPr>
              <a:t>hrianchóras.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5288" y="512762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mór an chéim chun cinn é</a:t>
            </a:r>
            <a:r>
              <a:rPr lang="en-GB" sz="2400">
                <a:latin typeface="Comic Sans MS" pitchFamily="66" charset="0"/>
              </a:rPr>
              <a:t> sin</a:t>
            </a:r>
            <a:r>
              <a:rPr lang="ga-IE" sz="2400">
                <a:latin typeface="Comic Sans MS" pitchFamily="66" charset="0"/>
              </a:rPr>
              <a:t> ó laethanta na mbalún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te</a:t>
            </a:r>
            <a:r>
              <a:rPr lang="en-IE" sz="2400">
                <a:latin typeface="Comic Sans MS" pitchFamily="66" charset="0"/>
              </a:rPr>
              <a:t>!</a:t>
            </a:r>
            <a:endParaRPr lang="en-GB" sz="240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4788024" y="1767953"/>
            <a:ext cx="4049999" cy="269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0231" name="Group 55"/>
          <p:cNvGraphicFramePr>
            <a:graphicFrameLocks noGrp="1"/>
          </p:cNvGraphicFramePr>
          <p:nvPr/>
        </p:nvGraphicFramePr>
        <p:xfrm>
          <a:off x="173038" y="627063"/>
          <a:ext cx="8856662" cy="5922962"/>
        </p:xfrm>
        <a:graphic>
          <a:graphicData uri="http://schemas.openxmlformats.org/drawingml/2006/table">
            <a:tbl>
              <a:tblPr/>
              <a:tblGrid>
                <a:gridCol w="5580062"/>
                <a:gridCol w="1390650"/>
                <a:gridCol w="188595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Chuir na deartháireacha Montgolfier balún te ag eitilt d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 chéad uair sa bhliain 1683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Rinne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Henri Giffard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chéad eitilt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aerlong sa bhliain 1852.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iad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 deartháireacha Wright an chéad bheirt a d’eitil in eitleán.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Rinne Paul Cornu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chéad eitilt i héileacaptar sa bhliain 1907.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Eitleán ba ea an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Hinde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burg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D’eitil Alcock agus Brown trasna an Atlantaigh sa bhliain 1819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D’eitil Charles Lindbergh ina aonar trasna an Atlantaigh sa bhliain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1927.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Cheap an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Cúnta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Von Zeppelin an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chéad aerlong righin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336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708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035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97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413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2419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0150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29" name="Title 13"/>
          <p:cNvSpPr>
            <a:spLocks/>
          </p:cNvSpPr>
          <p:nvPr/>
        </p:nvSpPr>
        <p:spPr bwMode="auto">
          <a:xfrm>
            <a:off x="1692275" y="80963"/>
            <a:ext cx="56880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539750" y="2492375"/>
            <a:ext cx="75453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800">
                <a:latin typeface="Comic Sans MS" pitchFamily="66" charset="0"/>
              </a:rPr>
              <a:t>Tuilleadh eolais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le fáil ar na suíomhanna seo:</a:t>
            </a:r>
            <a:endParaRPr lang="ga-IE" sz="2800">
              <a:latin typeface="Comic Sans MS" pitchFamily="66" charset="0"/>
              <a:hlinkClick r:id="rId2"/>
            </a:endParaRPr>
          </a:p>
          <a:p>
            <a:r>
              <a:rPr lang="ga-IE" sz="2800">
                <a:latin typeface="Comic Sans MS" pitchFamily="66" charset="0"/>
                <a:hlinkClick r:id="rId2"/>
              </a:rPr>
              <a:t>http://www.cogg.ie/downloads/</a:t>
            </a:r>
            <a:r>
              <a:rPr lang="en-GB" sz="2800">
                <a:latin typeface="Comic Sans MS" pitchFamily="66" charset="0"/>
                <a:hlinkClick r:id="rId2"/>
              </a:rPr>
              <a:t/>
            </a:r>
            <a:br>
              <a:rPr lang="en-GB" sz="2800">
                <a:latin typeface="Comic Sans MS" pitchFamily="66" charset="0"/>
                <a:hlinkClick r:id="rId2"/>
              </a:rPr>
            </a:br>
            <a:r>
              <a:rPr lang="ga-IE" sz="2800">
                <a:latin typeface="Comic Sans MS" pitchFamily="66" charset="0"/>
                <a:hlinkClick r:id="rId2"/>
              </a:rPr>
              <a:t>Eureka%203.18%20irish.pdf</a:t>
            </a:r>
            <a:endParaRPr lang="ga-IE" sz="2800">
              <a:latin typeface="Comic Sans MS" pitchFamily="66" charset="0"/>
            </a:endParaRP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  <a:hlinkClick r:id="rId3"/>
              </a:rPr>
              <a:t>http://www.cogg.ie/pdf/</a:t>
            </a:r>
            <a:r>
              <a:rPr lang="en-GB" sz="2800">
                <a:latin typeface="Comic Sans MS" pitchFamily="66" charset="0"/>
                <a:hlinkClick r:id="rId3"/>
              </a:rPr>
              <a:t/>
            </a:r>
            <a:br>
              <a:rPr lang="en-GB" sz="2800">
                <a:latin typeface="Comic Sans MS" pitchFamily="66" charset="0"/>
                <a:hlinkClick r:id="rId3"/>
              </a:rPr>
            </a:br>
            <a:r>
              <a:rPr lang="ga-IE" sz="2800">
                <a:latin typeface="Comic Sans MS" pitchFamily="66" charset="0"/>
                <a:hlinkClick r:id="rId3"/>
              </a:rPr>
              <a:t>Eureka%202.4%20Irish.pdf</a:t>
            </a:r>
            <a:endParaRPr lang="ga-IE" sz="2800">
              <a:latin typeface="Comic Sans MS" pitchFamily="66" charset="0"/>
            </a:endParaRPr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539750" y="476250"/>
            <a:ext cx="8064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Tráth na gCeist:</a:t>
            </a:r>
          </a:p>
          <a:p>
            <a:r>
              <a:rPr lang="en-IE" sz="2800" u="sng">
                <a:latin typeface="Comic Sans MS" pitchFamily="66" charset="0"/>
                <a:hlinkClick r:id="rId4"/>
              </a:rPr>
              <a:t>http://www.oswego.org/ocsd-web/quiz/mquiz.asp?filename=MniGhalleitilt</a:t>
            </a:r>
            <a:r>
              <a:rPr lang="en-IE" sz="2800" u="sng">
                <a:latin typeface="Comic Sans MS" pitchFamily="66" charset="0"/>
              </a:rPr>
              <a:t> </a:t>
            </a:r>
            <a:endParaRPr lang="en-IE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4"/>
          <p:cNvSpPr txBox="1">
            <a:spLocks noChangeArrowheads="1"/>
          </p:cNvSpPr>
          <p:nvPr/>
        </p:nvSpPr>
        <p:spPr bwMode="auto">
          <a:xfrm>
            <a:off x="611188" y="774700"/>
            <a:ext cx="79216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</a:rPr>
              <a:t>Gabhaimid buíochas leis na daoine agus leis na heagraíochtaí a leanas a chuir íomhánna ar fáil do na sleamhnáin seo:</a:t>
            </a:r>
          </a:p>
          <a:p>
            <a:r>
              <a:rPr lang="ga-IE">
                <a:latin typeface="Comic Sans MS" pitchFamily="66" charset="0"/>
              </a:rPr>
              <a:t>Peter Clarke</a:t>
            </a:r>
            <a:endParaRPr lang="en-GB">
              <a:latin typeface="Comic Sans MS" pitchFamily="66" charset="0"/>
            </a:endParaRPr>
          </a:p>
          <a:p>
            <a:endParaRPr lang="ga-IE">
              <a:latin typeface="Comic Sans MS" pitchFamily="66" charset="0"/>
            </a:endParaRPr>
          </a:p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 eile: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InMagine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8456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8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8461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2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7094538" y="2349500"/>
            <a:ext cx="1908175" cy="1570038"/>
            <a:chOff x="2200" y="1435"/>
            <a:chExt cx="1202" cy="989"/>
          </a:xfrm>
        </p:grpSpPr>
        <p:sp>
          <p:nvSpPr>
            <p:cNvPr id="18474" name="Text Box 50"/>
            <p:cNvSpPr txBox="1">
              <a:spLocks noChangeArrowheads="1"/>
            </p:cNvSpPr>
            <p:nvPr/>
          </p:nvSpPr>
          <p:spPr bwMode="auto">
            <a:xfrm>
              <a:off x="2200" y="2190"/>
              <a:ext cx="1202" cy="23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 An chéad eitilt</a:t>
              </a:r>
            </a:p>
          </p:txBody>
        </p:sp>
        <p:sp>
          <p:nvSpPr>
            <p:cNvPr id="18475" name="Line 51"/>
            <p:cNvSpPr>
              <a:spLocks noChangeShapeType="1"/>
            </p:cNvSpPr>
            <p:nvPr/>
          </p:nvSpPr>
          <p:spPr bwMode="auto">
            <a:xfrm flipV="1">
              <a:off x="2801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8464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8465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8466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7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384425" y="3213100"/>
            <a:ext cx="4730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Rinneadh</a:t>
            </a:r>
            <a:r>
              <a:rPr lang="en-GB" sz="2400">
                <a:latin typeface="Comic Sans MS" pitchFamily="66" charset="0"/>
              </a:rPr>
              <a:t> an </a:t>
            </a:r>
            <a:r>
              <a:rPr lang="ga-IE" sz="2400">
                <a:latin typeface="Comic Sans MS" pitchFamily="66" charset="0"/>
              </a:rPr>
              <a:t>chéad eitilt</a:t>
            </a:r>
            <a:r>
              <a:rPr lang="en-GB" sz="2400">
                <a:latin typeface="Comic Sans MS" pitchFamily="66" charset="0"/>
              </a:rPr>
              <a:t> in </a:t>
            </a:r>
            <a:r>
              <a:rPr lang="ga-IE" sz="2400">
                <a:latin typeface="Comic Sans MS" pitchFamily="66" charset="0"/>
              </a:rPr>
              <a:t>aerárthach níos mó ná </a:t>
            </a:r>
            <a:r>
              <a:rPr lang="en-GB" sz="2400">
                <a:latin typeface="Comic Sans MS" pitchFamily="66" charset="0"/>
              </a:rPr>
              <a:t>200 </a:t>
            </a:r>
            <a:r>
              <a:rPr lang="ga-IE" sz="2400">
                <a:latin typeface="Comic Sans MS" pitchFamily="66" charset="0"/>
              </a:rPr>
              <a:t>bliain</a:t>
            </a:r>
            <a:r>
              <a:rPr lang="en-GB" sz="2400">
                <a:latin typeface="Comic Sans MS" pitchFamily="66" charset="0"/>
              </a:rPr>
              <a:t> ó shin</a:t>
            </a:r>
            <a:r>
              <a:rPr lang="ga-IE" sz="2400">
                <a:latin typeface="Comic Sans MS" pitchFamily="66" charset="0"/>
              </a:rPr>
              <a:t>.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0488"/>
            <a:ext cx="21939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762125" y="4724400"/>
            <a:ext cx="6773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Sa bhliain 1783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d’éirigh leis na deartháireacha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Joseph agus 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Étienne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Montgolfier</a:t>
            </a:r>
            <a:r>
              <a:rPr lang="ga-IE" sz="2400">
                <a:latin typeface="Comic Sans MS" pitchFamily="66" charset="0"/>
              </a:rPr>
              <a:t> balún te a chur ag eitilt.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Sin í an chéad eitilt i mbalún te a bhfuil fianaise chinnte againn gur tharla sí.</a:t>
            </a:r>
          </a:p>
        </p:txBody>
      </p:sp>
      <p:sp>
        <p:nvSpPr>
          <p:cNvPr id="18472" name="TextBox 1"/>
          <p:cNvSpPr txBox="1">
            <a:spLocks noChangeArrowheads="1"/>
          </p:cNvSpPr>
          <p:nvPr/>
        </p:nvSpPr>
        <p:spPr bwMode="auto">
          <a:xfrm>
            <a:off x="8081963" y="2708275"/>
            <a:ext cx="1079500" cy="585788"/>
          </a:xfrm>
          <a:prstGeom prst="rect">
            <a:avLst/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600">
                <a:latin typeface="Comic Sans MS" pitchFamily="66" charset="0"/>
              </a:rPr>
              <a:t>An lá atá inniu ann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48713" y="2349500"/>
            <a:ext cx="0" cy="358775"/>
          </a:xfrm>
          <a:prstGeom prst="straightConnector1">
            <a:avLst/>
          </a:prstGeom>
          <a:ln w="222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2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20502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0503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0505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0506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20508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0509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10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0511" name="Group 53"/>
          <p:cNvGrpSpPr>
            <a:grpSpLocks/>
          </p:cNvGrpSpPr>
          <p:nvPr/>
        </p:nvGrpSpPr>
        <p:grpSpPr bwMode="auto">
          <a:xfrm>
            <a:off x="7096125" y="2349500"/>
            <a:ext cx="1908175" cy="1560513"/>
            <a:chOff x="2201" y="1435"/>
            <a:chExt cx="1202" cy="983"/>
          </a:xfrm>
        </p:grpSpPr>
        <p:sp>
          <p:nvSpPr>
            <p:cNvPr id="20524" name="Text Box 50"/>
            <p:cNvSpPr txBox="1">
              <a:spLocks noChangeArrowheads="1"/>
            </p:cNvSpPr>
            <p:nvPr/>
          </p:nvSpPr>
          <p:spPr bwMode="auto">
            <a:xfrm>
              <a:off x="2201" y="2184"/>
              <a:ext cx="1202" cy="23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 An chéad eitilt</a:t>
              </a:r>
            </a:p>
          </p:txBody>
        </p:sp>
        <p:sp>
          <p:nvSpPr>
            <p:cNvPr id="20525" name="Line 51"/>
            <p:cNvSpPr>
              <a:spLocks noChangeShapeType="1"/>
            </p:cNvSpPr>
            <p:nvPr/>
          </p:nvSpPr>
          <p:spPr bwMode="auto">
            <a:xfrm flipV="1">
              <a:off x="2802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0512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0513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0514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15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21939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222500" y="3171825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Creid</a:t>
            </a:r>
            <a:r>
              <a:rPr lang="en-GB" sz="2400">
                <a:latin typeface="Comic Sans MS" pitchFamily="66" charset="0"/>
              </a:rPr>
              <a:t> é</a:t>
            </a:r>
            <a:r>
              <a:rPr lang="ga-IE" sz="2400">
                <a:latin typeface="Comic Sans MS" pitchFamily="66" charset="0"/>
              </a:rPr>
              <a:t> nó ná creid ba iad na chéad p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aisinéirí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chuaigh suas </a:t>
            </a:r>
            <a:r>
              <a:rPr lang="en-GB" sz="2400">
                <a:latin typeface="Comic Sans MS" pitchFamily="66" charset="0"/>
              </a:rPr>
              <a:t>i m</a:t>
            </a:r>
            <a:r>
              <a:rPr lang="ga-IE" sz="2400">
                <a:latin typeface="Comic Sans MS" pitchFamily="66" charset="0"/>
              </a:rPr>
              <a:t>balún te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ná lacha, caora</a:t>
            </a:r>
          </a:p>
          <a:p>
            <a:r>
              <a:rPr lang="ga-IE" sz="2400">
                <a:latin typeface="Comic Sans MS" pitchFamily="66" charset="0"/>
              </a:rPr>
              <a:t>agus coileach.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652963"/>
            <a:ext cx="94456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221163"/>
            <a:ext cx="11731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941888"/>
            <a:ext cx="12239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2" name="TextBox 45"/>
          <p:cNvSpPr txBox="1">
            <a:spLocks noChangeArrowheads="1"/>
          </p:cNvSpPr>
          <p:nvPr/>
        </p:nvSpPr>
        <p:spPr bwMode="auto">
          <a:xfrm>
            <a:off x="8081963" y="2708275"/>
            <a:ext cx="1079500" cy="585788"/>
          </a:xfrm>
          <a:prstGeom prst="rect">
            <a:avLst/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600">
                <a:latin typeface="Comic Sans MS" pitchFamily="66" charset="0"/>
              </a:rPr>
              <a:t>An lá atá inniu ann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8748713" y="2349500"/>
            <a:ext cx="0" cy="358775"/>
          </a:xfrm>
          <a:prstGeom prst="straightConnector1">
            <a:avLst/>
          </a:prstGeom>
          <a:ln w="222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56 -0.07291 C 0.1276 -0.09745 0.12447 -0.13842 0.14722 -0.14884 C 0.16753 -0.16921 0.24218 -0.16226 0.25763 -0.16273 C 0.27847 -0.16527 0.29982 -0.16967 0.31961 -0.1787 C 0.34375 -0.17801 0.36805 -0.17986 0.39218 -0.17639 C 0.39635 -0.17615 0.39895 -0.17014 0.40243 -0.16713 C 0.40694 -0.16342 0.425 -0.16111 0.43003 -0.16041 C 0.45017 -0.1625 0.45694 -0.15856 0.46788 -0.1787 C 0.47066 -0.18981 0.47274 -0.20046 0.47656 -0.21088 C 0.47986 -0.24143 0.49131 -0.27476 0.50416 -0.30046 C 0.51354 -0.31898 0.51059 -0.31527 0.51961 -0.32361 C 0.52864 -0.3412 0.55 -0.34722 0.56284 -0.35578 C 0.58263 -0.36898 0.57378 -0.36551 0.58871 -0.36944 C 0.6243 -0.36689 0.65885 -0.35717 0.69548 -0.35347 C 0.70277 -0.34953 0.71059 -0.34814 0.71788 -0.34421 C 0.72048 -0.34282 0.72222 -0.33865 0.72482 -0.33726 C 0.72916 -0.33472 0.73402 -0.33426 0.73871 -0.33264 C 0.75191 -0.32106 0.76875 -0.32708 0.7835 -0.32824 C 0.78524 -0.33194 0.78663 -0.33611 0.78871 -0.33958 C 0.7901 -0.34166 0.79253 -0.34213 0.79375 -0.34421 C 0.79531 -0.34699 0.79548 -0.35092 0.79722 -0.35347 C 0.80416 -0.36458 0.81701 -0.3706 0.82482 -0.38101 C 0.83871 -0.39953 0.82552 -0.38726 0.83697 -0.39699 C 0.8427 -0.40717 0.8493 -0.41481 0.85243 -0.42708 C 0.85816 -0.42546 0.86458 -0.42639 0.86961 -0.42245 C 0.88003 -0.41435 0.87343 -0.4081 0.88003 -0.3993 C 0.88125 -0.39768 0.88368 -0.39814 0.88524 -0.39699 C 0.89791 -0.38773 0.89861 -0.38564 0.91111 -0.38101 C 0.91927 -0.37801 0.92708 -0.37314 0.93524 -0.36944 C 0.94566 -0.36481 0.95711 -0.36412 0.96788 -0.3625 C 0.98506 -0.34606 1.00954 -0.34861 1.03003 -0.34652 C 1.04409 -0.34768 1.0618 -0.34814 1.07656 -0.35115 C 1.08246 -0.35231 1.09375 -0.3581 1.09375 -0.3581 C 1.0967 -0.3574 1.09965 -0.35717 1.10243 -0.35578 C 1.10434 -0.35486 1.10555 -0.35162 1.10763 -0.35115 C 1.11666 -0.3493 1.12604 -0.34953 1.13524 -0.34884 C 1.1493 -0.34259 1.15538 -0.34421 1.17309 -0.34421 " pathEditMode="relative" ptsTypes="ffffffffffffffffffffffffffffffffffffA">
                                      <p:cBhvr>
                                        <p:cTn id="3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46050" y="3295650"/>
            <a:ext cx="1330325" cy="647700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41463" y="3313113"/>
            <a:ext cx="1903412" cy="649287"/>
            <a:chOff x="930" y="1525"/>
            <a:chExt cx="1199" cy="409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22535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804988"/>
            <a:ext cx="10715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972927" y="1917926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33375"/>
            <a:ext cx="8893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Ceapadh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lán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cineálacha nua aerárthaí</a:t>
            </a:r>
            <a:r>
              <a:rPr lang="en-GB" sz="2400">
                <a:latin typeface="Comic Sans MS" pitchFamily="66" charset="0"/>
              </a:rPr>
              <a:t> ó</a:t>
            </a:r>
            <a:r>
              <a:rPr lang="ga-IE" sz="2400">
                <a:latin typeface="Comic Sans MS" pitchFamily="66" charset="0"/>
              </a:rPr>
              <a:t> cuireadh an chéad bhalún ag eitilt sa bhliain 1783</a:t>
            </a:r>
            <a:r>
              <a:rPr lang="en-GB" sz="2400">
                <a:latin typeface="Comic Sans MS" pitchFamily="66" charset="0"/>
              </a:rPr>
              <a:t>, an </a:t>
            </a:r>
            <a:r>
              <a:rPr lang="ga-IE" sz="2400">
                <a:latin typeface="Comic Sans MS" pitchFamily="66" charset="0"/>
              </a:rPr>
              <a:t>aerlong</a:t>
            </a:r>
            <a:r>
              <a:rPr lang="en-GB" sz="2400">
                <a:latin typeface="Comic Sans MS" pitchFamily="66" charset="0"/>
              </a:rPr>
              <a:t>, mar </a:t>
            </a:r>
            <a:r>
              <a:rPr lang="ga-IE" sz="2400">
                <a:latin typeface="Comic Sans MS" pitchFamily="66" charset="0"/>
              </a:rPr>
              <a:t>shampla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7038"/>
            <a:ext cx="42862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333375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Rinne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Henri Giffard </a:t>
            </a:r>
            <a:r>
              <a:rPr lang="ga-IE" sz="2400">
                <a:latin typeface="Comic Sans MS" pitchFamily="66" charset="0"/>
              </a:rPr>
              <a:t>an chéad eitilt in aerlong sa bhliain 1852. Bhí an aerlong </a:t>
            </a:r>
            <a:r>
              <a:rPr lang="en-GB" sz="2400">
                <a:latin typeface="Comic Sans MS" pitchFamily="66" charset="0"/>
              </a:rPr>
              <a:t>in </a:t>
            </a:r>
            <a:r>
              <a:rPr lang="ga-IE" sz="2400">
                <a:latin typeface="Comic Sans MS" pitchFamily="66" charset="0"/>
              </a:rPr>
              <a:t>ann fanacht san aer mar a dhéanfadh balún </a:t>
            </a:r>
            <a:r>
              <a:rPr lang="en-GB" sz="2400">
                <a:latin typeface="Comic Sans MS" pitchFamily="66" charset="0"/>
              </a:rPr>
              <a:t>te </a:t>
            </a:r>
            <a:r>
              <a:rPr lang="ga-IE" sz="2400">
                <a:latin typeface="Comic Sans MS" pitchFamily="66" charset="0"/>
              </a:rPr>
              <a:t>ach bhí inneall inti chomh maith</a:t>
            </a:r>
            <a:r>
              <a:rPr lang="en-GB" sz="2400">
                <a:latin typeface="Comic Sans MS" pitchFamily="66" charset="0"/>
              </a:rPr>
              <a:t> agus d’fhéadfaí í a stiúradh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97275"/>
            <a:ext cx="42862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3825875"/>
            <a:ext cx="3960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Cuireadh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 chéad aerlong righin ag eitilt sa bhliain 1900. </a:t>
            </a:r>
            <a:r>
              <a:rPr lang="en-GB" sz="2400">
                <a:latin typeface="Comic Sans MS" pitchFamily="66" charset="0"/>
              </a:rPr>
              <a:t>Ba é 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an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Cúnta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Von Zeppelin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dhear agus a thóg </a:t>
            </a:r>
            <a:r>
              <a:rPr lang="en-GB" sz="2400">
                <a:latin typeface="Comic Sans MS" pitchFamily="66" charset="0"/>
              </a:rPr>
              <a:t>í. </a:t>
            </a:r>
            <a:r>
              <a:rPr lang="ga-IE" sz="2400">
                <a:latin typeface="Comic Sans MS" pitchFamily="66" charset="0"/>
              </a:rPr>
              <a:t>Bhí an aerlong féin níos faide ná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páirc peile.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4857750" y="1199507"/>
            <a:ext cx="4286250" cy="3923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488" y="1268413"/>
            <a:ext cx="49133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an-tóir ar an aerlong</a:t>
            </a:r>
            <a:r>
              <a:rPr lang="en-GB" sz="2400">
                <a:latin typeface="Comic Sans MS" pitchFamily="66" charset="0"/>
              </a:rPr>
              <a:t> righin</a:t>
            </a:r>
            <a:r>
              <a:rPr lang="ga-IE" sz="2400">
                <a:latin typeface="Comic Sans MS" pitchFamily="66" charset="0"/>
              </a:rPr>
              <a:t> mar mhodh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iompair. Thaistil a lán daoine iontu trasna an </a:t>
            </a:r>
            <a:r>
              <a:rPr lang="en-GB" sz="2400">
                <a:latin typeface="Comic Sans MS" pitchFamily="66" charset="0"/>
              </a:rPr>
              <a:t>Aigéin </a:t>
            </a:r>
            <a:r>
              <a:rPr lang="ga-IE" sz="2400">
                <a:latin typeface="Comic Sans MS" pitchFamily="66" charset="0"/>
              </a:rPr>
              <a:t>Atlantaigh. Ach sa bhliain 1937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phléasc aerlong </a:t>
            </a:r>
            <a:r>
              <a:rPr lang="en-GB" sz="2400">
                <a:latin typeface="Comic Sans MS" pitchFamily="66" charset="0"/>
              </a:rPr>
              <a:t>righin </a:t>
            </a:r>
            <a:r>
              <a:rPr lang="ga-IE" sz="2400">
                <a:latin typeface="Comic Sans MS" pitchFamily="66" charset="0"/>
              </a:rPr>
              <a:t>darb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 ainm an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Hinde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burg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</a:t>
            </a:r>
            <a:r>
              <a:rPr lang="en-GB" sz="2400">
                <a:latin typeface="Comic Sans MS" pitchFamily="66" charset="0"/>
              </a:rPr>
              <a:t>n New Jersey </a:t>
            </a:r>
            <a:r>
              <a:rPr lang="ga-IE" sz="2400">
                <a:latin typeface="Comic Sans MS" pitchFamily="66" charset="0"/>
              </a:rPr>
              <a:t>M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eiriceá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Fuair 36 duine bás agus níor úsáideadh aerlonga ina dhiaidh sin mar creideadh go raibh siad róchontúirteach. </a:t>
            </a:r>
            <a:endParaRPr lang="ga-IE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179388" y="2400300"/>
            <a:ext cx="1330325" cy="6492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1783</a:t>
            </a:r>
          </a:p>
          <a:p>
            <a:r>
              <a:rPr lang="ga-IE" sz="1600" b="1">
                <a:latin typeface="Comic Sans MS" pitchFamily="66" charset="0"/>
              </a:rPr>
              <a:t>Balún te</a:t>
            </a:r>
          </a:p>
        </p:txBody>
      </p:sp>
      <p:grpSp>
        <p:nvGrpSpPr>
          <p:cNvPr id="26626" name="Group 41"/>
          <p:cNvGrpSpPr>
            <a:grpSpLocks/>
          </p:cNvGrpSpPr>
          <p:nvPr/>
        </p:nvGrpSpPr>
        <p:grpSpPr bwMode="auto">
          <a:xfrm>
            <a:off x="1476375" y="2420938"/>
            <a:ext cx="1903413" cy="649287"/>
            <a:chOff x="930" y="1525"/>
            <a:chExt cx="1199" cy="409"/>
          </a:xfrm>
        </p:grpSpPr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1292" y="1525"/>
              <a:ext cx="837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1852</a:t>
              </a:r>
            </a:p>
            <a:p>
              <a:r>
                <a:rPr lang="ga-IE" sz="1600" b="1">
                  <a:latin typeface="Comic Sans MS" pitchFamily="66" charset="0"/>
                </a:rPr>
                <a:t>Aerlong</a:t>
              </a:r>
            </a:p>
          </p:txBody>
        </p:sp>
        <p:sp>
          <p:nvSpPr>
            <p:cNvPr id="26635" name="AutoShape 25"/>
            <p:cNvSpPr>
              <a:spLocks noChangeArrowheads="1"/>
            </p:cNvSpPr>
            <p:nvPr/>
          </p:nvSpPr>
          <p:spPr bwMode="auto">
            <a:xfrm>
              <a:off x="93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492500" y="2492375"/>
            <a:ext cx="2043113" cy="649288"/>
            <a:chOff x="2200" y="1570"/>
            <a:chExt cx="788" cy="409"/>
          </a:xfrm>
        </p:grpSpPr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2533" y="1570"/>
              <a:ext cx="455" cy="409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1853</a:t>
              </a:r>
            </a:p>
            <a:p>
              <a:r>
                <a:rPr lang="ga-IE" sz="1600" b="1">
                  <a:latin typeface="Comic Sans MS" pitchFamily="66" charset="0"/>
                </a:rPr>
                <a:t>Faoileoir</a:t>
              </a:r>
            </a:p>
          </p:txBody>
        </p:sp>
        <p:sp>
          <p:nvSpPr>
            <p:cNvPr id="26633" name="AutoShape 26"/>
            <p:cNvSpPr>
              <a:spLocks noChangeArrowheads="1"/>
            </p:cNvSpPr>
            <p:nvPr/>
          </p:nvSpPr>
          <p:spPr bwMode="auto">
            <a:xfrm>
              <a:off x="2200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939800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691680" y="1020925"/>
            <a:ext cx="1764809" cy="132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24300" y="922338"/>
            <a:ext cx="209550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36613" y="4763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1760538"/>
            <a:ext cx="42497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Sa bhliain 1853, d</a:t>
            </a:r>
            <a:r>
              <a:rPr lang="ga-IE" sz="2400">
                <a:latin typeface="Comic Sans MS" pitchFamily="66" charset="0"/>
              </a:rPr>
              <a:t>’éirigh le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George Cayley </a:t>
            </a:r>
            <a:r>
              <a:rPr lang="ga-IE" sz="2400">
                <a:latin typeface="Comic Sans MS" pitchFamily="66" charset="0"/>
              </a:rPr>
              <a:t>faoileoir 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 chur ag eitilt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píolóta ar bord</a:t>
            </a:r>
            <a:r>
              <a:rPr lang="en-GB" sz="2400">
                <a:latin typeface="Comic Sans MS" pitchFamily="66" charset="0"/>
              </a:rPr>
              <a:t> ann.</a:t>
            </a:r>
            <a:r>
              <a:rPr lang="ga-IE" sz="2400">
                <a:latin typeface="Comic Sans MS" pitchFamily="66" charset="0"/>
              </a:rPr>
              <a:t> Is cosúil le heitleán do dhuine amháin</a:t>
            </a:r>
          </a:p>
          <a:p>
            <a:r>
              <a:rPr lang="ga-IE" sz="2400">
                <a:latin typeface="Comic Sans MS" pitchFamily="66" charset="0"/>
              </a:rPr>
              <a:t>an faoileoir. Ach ní bhíonn inneall ar bith ann.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78013"/>
            <a:ext cx="36560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999</Words>
  <Application>Microsoft Office PowerPoint</Application>
  <PresentationFormat>On-screen Show (4:3)</PresentationFormat>
  <Paragraphs>201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Gill Sans Ultra Bold</vt:lpstr>
      <vt:lpstr>Comic Sans MS</vt:lpstr>
      <vt:lpstr>Berlin Sans FB Demi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212</cp:revision>
  <cp:lastPrinted>2014-01-21T14:31:27Z</cp:lastPrinted>
  <dcterms:created xsi:type="dcterms:W3CDTF">2013-12-11T15:26:59Z</dcterms:created>
  <dcterms:modified xsi:type="dcterms:W3CDTF">2014-09-05T15:46:00Z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1157703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