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8" r:id="rId2"/>
    <p:sldId id="270" r:id="rId3"/>
    <p:sldId id="281" r:id="rId4"/>
    <p:sldId id="269" r:id="rId5"/>
    <p:sldId id="271" r:id="rId6"/>
    <p:sldId id="272" r:id="rId7"/>
    <p:sldId id="276" r:id="rId8"/>
    <p:sldId id="259" r:id="rId9"/>
    <p:sldId id="274" r:id="rId10"/>
    <p:sldId id="279" r:id="rId11"/>
    <p:sldId id="284" r:id="rId12"/>
    <p:sldId id="266" r:id="rId13"/>
    <p:sldId id="280" r:id="rId14"/>
    <p:sldId id="282" r:id="rId15"/>
    <p:sldId id="28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77" autoAdjust="0"/>
    <p:restoredTop sz="94660"/>
  </p:normalViewPr>
  <p:slideViewPr>
    <p:cSldViewPr snapToGrid="0">
      <p:cViewPr>
        <p:scale>
          <a:sx n="66" d="100"/>
          <a:sy n="66" d="100"/>
        </p:scale>
        <p:origin x="-966" y="-702"/>
      </p:cViewPr>
      <p:guideLst>
        <p:guide orient="horz" pos="2160"/>
        <p:guide pos="3840"/>
      </p:guideLst>
    </p:cSldViewPr>
  </p:slid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12F81C-C3F1-4ABE-8FF4-09AFB6FC2815}" type="datetimeFigureOut">
              <a:rPr lang="en-GB" smtClean="0"/>
              <a:t>18/09/2017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8959AE-B149-4749-9596-C74C034465F2}" type="slidenum">
              <a:rPr lang="en-GB" smtClean="0"/>
              <a:t>‹#›</a:t>
            </a:fld>
            <a:endParaRPr lang="en-GB"/>
          </a:p>
        </p:txBody>
      </p:sp>
    </p:spTree>
    <p:extLst>
      <p:ext uri="{BB962C8B-B14F-4D97-AF65-F5344CB8AC3E}">
        <p14:creationId xmlns:p14="http://schemas.microsoft.com/office/powerpoint/2010/main" val="3911955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C7A2740-F283-48CA-8CCE-28DFF70EC639}" type="datetimeFigureOut">
              <a:rPr lang="en-GB" smtClean="0"/>
              <a:t>18/09/2017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FBA249-DE10-4948-8A90-1524CB2AFA1B}" type="slidenum">
              <a:rPr lang="en-GB" smtClean="0"/>
              <a:t>‹#›</a:t>
            </a:fld>
            <a:endParaRPr lang="en-GB"/>
          </a:p>
        </p:txBody>
      </p:sp>
    </p:spTree>
    <p:extLst>
      <p:ext uri="{BB962C8B-B14F-4D97-AF65-F5344CB8AC3E}">
        <p14:creationId xmlns:p14="http://schemas.microsoft.com/office/powerpoint/2010/main" val="2363222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C7A2740-F283-48CA-8CCE-28DFF70EC639}" type="datetimeFigureOut">
              <a:rPr lang="en-GB" smtClean="0"/>
              <a:t>18/09/2017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FBA249-DE10-4948-8A90-1524CB2AFA1B}" type="slidenum">
              <a:rPr lang="en-GB" smtClean="0"/>
              <a:t>‹#›</a:t>
            </a:fld>
            <a:endParaRPr lang="en-GB"/>
          </a:p>
        </p:txBody>
      </p:sp>
    </p:spTree>
    <p:extLst>
      <p:ext uri="{BB962C8B-B14F-4D97-AF65-F5344CB8AC3E}">
        <p14:creationId xmlns:p14="http://schemas.microsoft.com/office/powerpoint/2010/main" val="3658585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C7A2740-F283-48CA-8CCE-28DFF70EC639}" type="datetimeFigureOut">
              <a:rPr lang="en-GB" smtClean="0"/>
              <a:t>18/09/2017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FBA249-DE10-4948-8A90-1524CB2AFA1B}" type="slidenum">
              <a:rPr lang="en-GB" smtClean="0"/>
              <a:t>‹#›</a:t>
            </a:fld>
            <a:endParaRPr lang="en-GB"/>
          </a:p>
        </p:txBody>
      </p:sp>
    </p:spTree>
    <p:extLst>
      <p:ext uri="{BB962C8B-B14F-4D97-AF65-F5344CB8AC3E}">
        <p14:creationId xmlns:p14="http://schemas.microsoft.com/office/powerpoint/2010/main" val="545823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C7A2740-F283-48CA-8CCE-28DFF70EC639}" type="datetimeFigureOut">
              <a:rPr lang="en-GB" smtClean="0"/>
              <a:t>18/09/2017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FBA249-DE10-4948-8A90-1524CB2AFA1B}" type="slidenum">
              <a:rPr lang="en-GB" smtClean="0"/>
              <a:t>‹#›</a:t>
            </a:fld>
            <a:endParaRPr lang="en-GB"/>
          </a:p>
        </p:txBody>
      </p:sp>
    </p:spTree>
    <p:extLst>
      <p:ext uri="{BB962C8B-B14F-4D97-AF65-F5344CB8AC3E}">
        <p14:creationId xmlns:p14="http://schemas.microsoft.com/office/powerpoint/2010/main" val="3900696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7A2740-F283-48CA-8CCE-28DFF70EC639}" type="datetimeFigureOut">
              <a:rPr lang="en-GB" smtClean="0"/>
              <a:t>18/09/2017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FBA249-DE10-4948-8A90-1524CB2AFA1B}" type="slidenum">
              <a:rPr lang="en-GB" smtClean="0"/>
              <a:t>‹#›</a:t>
            </a:fld>
            <a:endParaRPr lang="en-GB"/>
          </a:p>
        </p:txBody>
      </p:sp>
    </p:spTree>
    <p:extLst>
      <p:ext uri="{BB962C8B-B14F-4D97-AF65-F5344CB8AC3E}">
        <p14:creationId xmlns:p14="http://schemas.microsoft.com/office/powerpoint/2010/main" val="1096017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C7A2740-F283-48CA-8CCE-28DFF70EC639}" type="datetimeFigureOut">
              <a:rPr lang="en-GB" smtClean="0"/>
              <a:t>18/09/2017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FBA249-DE10-4948-8A90-1524CB2AFA1B}" type="slidenum">
              <a:rPr lang="en-GB" smtClean="0"/>
              <a:t>‹#›</a:t>
            </a:fld>
            <a:endParaRPr lang="en-GB"/>
          </a:p>
        </p:txBody>
      </p:sp>
    </p:spTree>
    <p:extLst>
      <p:ext uri="{BB962C8B-B14F-4D97-AF65-F5344CB8AC3E}">
        <p14:creationId xmlns:p14="http://schemas.microsoft.com/office/powerpoint/2010/main" val="1145306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C7A2740-F283-48CA-8CCE-28DFF70EC639}" type="datetimeFigureOut">
              <a:rPr lang="en-GB" smtClean="0"/>
              <a:t>18/09/2017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CFBA249-DE10-4948-8A90-1524CB2AFA1B}" type="slidenum">
              <a:rPr lang="en-GB" smtClean="0"/>
              <a:t>‹#›</a:t>
            </a:fld>
            <a:endParaRPr lang="en-GB"/>
          </a:p>
        </p:txBody>
      </p:sp>
    </p:spTree>
    <p:extLst>
      <p:ext uri="{BB962C8B-B14F-4D97-AF65-F5344CB8AC3E}">
        <p14:creationId xmlns:p14="http://schemas.microsoft.com/office/powerpoint/2010/main" val="3125861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C7A2740-F283-48CA-8CCE-28DFF70EC639}" type="datetimeFigureOut">
              <a:rPr lang="en-GB" smtClean="0"/>
              <a:t>18/09/2017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CFBA249-DE10-4948-8A90-1524CB2AFA1B}" type="slidenum">
              <a:rPr lang="en-GB" smtClean="0"/>
              <a:t>‹#›</a:t>
            </a:fld>
            <a:endParaRPr lang="en-GB"/>
          </a:p>
        </p:txBody>
      </p:sp>
    </p:spTree>
    <p:extLst>
      <p:ext uri="{BB962C8B-B14F-4D97-AF65-F5344CB8AC3E}">
        <p14:creationId xmlns:p14="http://schemas.microsoft.com/office/powerpoint/2010/main" val="2098508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7A2740-F283-48CA-8CCE-28DFF70EC639}" type="datetimeFigureOut">
              <a:rPr lang="en-GB" smtClean="0"/>
              <a:t>18/09/2017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CFBA249-DE10-4948-8A90-1524CB2AFA1B}" type="slidenum">
              <a:rPr lang="en-GB" smtClean="0"/>
              <a:t>‹#›</a:t>
            </a:fld>
            <a:endParaRPr lang="en-GB"/>
          </a:p>
        </p:txBody>
      </p:sp>
    </p:spTree>
    <p:extLst>
      <p:ext uri="{BB962C8B-B14F-4D97-AF65-F5344CB8AC3E}">
        <p14:creationId xmlns:p14="http://schemas.microsoft.com/office/powerpoint/2010/main" val="2438771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7A2740-F283-48CA-8CCE-28DFF70EC639}" type="datetimeFigureOut">
              <a:rPr lang="en-GB" smtClean="0"/>
              <a:t>18/09/2017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FBA249-DE10-4948-8A90-1524CB2AFA1B}" type="slidenum">
              <a:rPr lang="en-GB" smtClean="0"/>
              <a:t>‹#›</a:t>
            </a:fld>
            <a:endParaRPr lang="en-GB"/>
          </a:p>
        </p:txBody>
      </p:sp>
    </p:spTree>
    <p:extLst>
      <p:ext uri="{BB962C8B-B14F-4D97-AF65-F5344CB8AC3E}">
        <p14:creationId xmlns:p14="http://schemas.microsoft.com/office/powerpoint/2010/main" val="2968349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7A2740-F283-48CA-8CCE-28DFF70EC639}" type="datetimeFigureOut">
              <a:rPr lang="en-GB" smtClean="0"/>
              <a:t>18/09/2017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FBA249-DE10-4948-8A90-1524CB2AFA1B}" type="slidenum">
              <a:rPr lang="en-GB" smtClean="0"/>
              <a:t>‹#›</a:t>
            </a:fld>
            <a:endParaRPr lang="en-GB"/>
          </a:p>
        </p:txBody>
      </p:sp>
    </p:spTree>
    <p:extLst>
      <p:ext uri="{BB962C8B-B14F-4D97-AF65-F5344CB8AC3E}">
        <p14:creationId xmlns:p14="http://schemas.microsoft.com/office/powerpoint/2010/main" val="2111976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7A2740-F283-48CA-8CCE-28DFF70EC639}" type="datetimeFigureOut">
              <a:rPr lang="en-GB" smtClean="0"/>
              <a:t>18/09/2017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FBA249-DE10-4948-8A90-1524CB2AFA1B}" type="slidenum">
              <a:rPr lang="en-GB" smtClean="0"/>
              <a:t>‹#›</a:t>
            </a:fld>
            <a:endParaRPr lang="en-GB"/>
          </a:p>
        </p:txBody>
      </p:sp>
    </p:spTree>
    <p:extLst>
      <p:ext uri="{BB962C8B-B14F-4D97-AF65-F5344CB8AC3E}">
        <p14:creationId xmlns:p14="http://schemas.microsoft.com/office/powerpoint/2010/main" val="3836522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woodlandtrust.org.uk/naturedetectives/activities/2015/09/twig-id/"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cogg.ie/wp-content/uploads/eureka-2-17.pdf" TargetMode="External"/><Relationship Id="rId2" Type="http://schemas.openxmlformats.org/officeDocument/2006/relationships/hyperlink" Target="http://www.treeday.ie/Module-PDFs/Module5_Irish.pdf" TargetMode="External"/><Relationship Id="rId1" Type="http://schemas.openxmlformats.org/officeDocument/2006/relationships/slideLayout" Target="../slideLayouts/slideLayout1.xml"/><Relationship Id="rId4" Type="http://schemas.openxmlformats.org/officeDocument/2006/relationships/hyperlink" Target="http://www.woodlands.co.uk/blog/tree-identification/hawthorn/"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microsoft.com/office/2007/relationships/hdphoto" Target="../media/hdphoto3.wdp"/><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0"/>
            <a:ext cx="9703559" cy="1938992"/>
          </a:xfrm>
          <a:prstGeom prst="rect">
            <a:avLst/>
          </a:prstGeom>
          <a:noFill/>
        </p:spPr>
        <p:txBody>
          <a:bodyPr wrap="square" rtlCol="0">
            <a:spAutoFit/>
          </a:bodyPr>
          <a:lstStyle/>
          <a:p>
            <a:r>
              <a:rPr lang="ga-IE" sz="6000" dirty="0" smtClean="0">
                <a:solidFill>
                  <a:schemeClr val="bg1"/>
                </a:solidFill>
                <a:latin typeface="AR BLANCA" panose="02000000000000000000" pitchFamily="2" charset="0"/>
              </a:rPr>
              <a:t>Crainn Dhuillsilteacha </a:t>
            </a:r>
            <a:r>
              <a:rPr lang="en-IE" sz="6000" dirty="0" smtClean="0">
                <a:solidFill>
                  <a:schemeClr val="bg1"/>
                </a:solidFill>
                <a:latin typeface="AR BLANCA" panose="02000000000000000000" pitchFamily="2" charset="0"/>
              </a:rPr>
              <a:t/>
            </a:r>
            <a:br>
              <a:rPr lang="en-IE" sz="6000" dirty="0" smtClean="0">
                <a:solidFill>
                  <a:schemeClr val="bg1"/>
                </a:solidFill>
                <a:latin typeface="AR BLANCA" panose="02000000000000000000" pitchFamily="2" charset="0"/>
              </a:rPr>
            </a:br>
            <a:r>
              <a:rPr lang="ga-IE" sz="6000" dirty="0" smtClean="0">
                <a:solidFill>
                  <a:schemeClr val="bg1"/>
                </a:solidFill>
                <a:latin typeface="AR BLANCA" panose="02000000000000000000" pitchFamily="2" charset="0"/>
              </a:rPr>
              <a:t>sa Gheimhreadh</a:t>
            </a:r>
            <a:endParaRPr lang="ga-IE" sz="6000" dirty="0">
              <a:solidFill>
                <a:schemeClr val="bg1"/>
              </a:solidFill>
              <a:latin typeface="AR BLANCA" panose="02000000000000000000" pitchFamily="2" charset="0"/>
            </a:endParaRPr>
          </a:p>
        </p:txBody>
      </p:sp>
    </p:spTree>
    <p:extLst>
      <p:ext uri="{BB962C8B-B14F-4D97-AF65-F5344CB8AC3E}">
        <p14:creationId xmlns:p14="http://schemas.microsoft.com/office/powerpoint/2010/main" val="143248626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Horizontal Scroll 22"/>
          <p:cNvSpPr/>
          <p:nvPr/>
        </p:nvSpPr>
        <p:spPr>
          <a:xfrm>
            <a:off x="4694830" y="-26078"/>
            <a:ext cx="7313814" cy="1149122"/>
          </a:xfrm>
          <a:prstGeom prst="horizont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ga-IE" dirty="0"/>
          </a:p>
        </p:txBody>
      </p:sp>
      <p:sp>
        <p:nvSpPr>
          <p:cNvPr id="5" name="TextBox 4"/>
          <p:cNvSpPr txBox="1"/>
          <p:nvPr/>
        </p:nvSpPr>
        <p:spPr>
          <a:xfrm>
            <a:off x="6120000" y="18000"/>
            <a:ext cx="4464684" cy="1107996"/>
          </a:xfrm>
          <a:prstGeom prst="rect">
            <a:avLst/>
          </a:prstGeom>
          <a:noFill/>
        </p:spPr>
        <p:txBody>
          <a:bodyPr wrap="none" rtlCol="0">
            <a:spAutoFit/>
          </a:bodyPr>
          <a:lstStyle/>
          <a:p>
            <a:r>
              <a:rPr lang="ga-IE" sz="6600" b="1" dirty="0" smtClean="0">
                <a:latin typeface="AR BLANCA" panose="02000000000000000000" pitchFamily="2" charset="0"/>
              </a:rPr>
              <a:t>Siúlóid Dúlra</a:t>
            </a:r>
            <a:endParaRPr lang="ga-IE" sz="6600" b="1" dirty="0">
              <a:latin typeface="AR BLANCA" panose="02000000000000000000" pitchFamily="2" charset="0"/>
            </a:endParaRPr>
          </a:p>
        </p:txBody>
      </p:sp>
      <p:sp>
        <p:nvSpPr>
          <p:cNvPr id="8" name="Rectangle 3"/>
          <p:cNvSpPr txBox="1">
            <a:spLocks noChangeArrowheads="1"/>
          </p:cNvSpPr>
          <p:nvPr/>
        </p:nvSpPr>
        <p:spPr>
          <a:xfrm>
            <a:off x="4521231" y="1037707"/>
            <a:ext cx="7670770" cy="32080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ga-IE" dirty="0" smtClean="0">
                <a:latin typeface="Tw Cen MT" panose="020B0602020104020603" pitchFamily="34" charset="0"/>
              </a:rPr>
              <a:t>Iarr ar an múinteoir géag ó chúpla crann difriúil </a:t>
            </a:r>
            <a:br>
              <a:rPr lang="ga-IE" dirty="0" smtClean="0">
                <a:latin typeface="Tw Cen MT" panose="020B0602020104020603" pitchFamily="34" charset="0"/>
              </a:rPr>
            </a:br>
            <a:r>
              <a:rPr lang="ga-IE" dirty="0" smtClean="0">
                <a:latin typeface="Tw Cen MT" panose="020B0602020104020603" pitchFamily="34" charset="0"/>
              </a:rPr>
              <a:t>a fháil agus a thabhairt ar ais go dtí an seomra ranga. Bíodh na géaga timpeall 20 </a:t>
            </a:r>
            <a:r>
              <a:rPr lang="ga-IE" dirty="0" err="1" smtClean="0">
                <a:latin typeface="Tw Cen MT" panose="020B0602020104020603" pitchFamily="34" charset="0"/>
              </a:rPr>
              <a:t>cm</a:t>
            </a:r>
            <a:r>
              <a:rPr lang="ga-IE" dirty="0" smtClean="0">
                <a:latin typeface="Tw Cen MT" panose="020B0602020104020603" pitchFamily="34" charset="0"/>
              </a:rPr>
              <a:t> ar fad agus bíodh cúpla bachlóg ar gach ceann acu. Úsáid an cárta aitheantais atá ag an nasc seo thíos chun </a:t>
            </a:r>
            <a:br>
              <a:rPr lang="ga-IE" dirty="0" smtClean="0">
                <a:latin typeface="Tw Cen MT" panose="020B0602020104020603" pitchFamily="34" charset="0"/>
              </a:rPr>
            </a:br>
            <a:r>
              <a:rPr lang="ga-IE" dirty="0" smtClean="0">
                <a:latin typeface="Tw Cen MT" panose="020B0602020104020603" pitchFamily="34" charset="0"/>
              </a:rPr>
              <a:t>na crainn lena mbaineann na géaga a aithint</a:t>
            </a:r>
            <a:r>
              <a:rPr lang="ga-IE" altLang="en-US" dirty="0" smtClean="0">
                <a:latin typeface="Tw Cen MT" panose="020B0602020104020603" pitchFamily="34" charset="0"/>
              </a:rPr>
              <a:t>: </a:t>
            </a:r>
            <a:r>
              <a:rPr lang="ga-IE" altLang="en-US" dirty="0" smtClean="0">
                <a:latin typeface="Tw Cen MT" panose="020B0602020104020603" pitchFamily="34" charset="0"/>
                <a:hlinkClick r:id="rId2"/>
              </a:rPr>
              <a:t>www.woodlandtrust.org.uk/naturedetectives/</a:t>
            </a:r>
            <a:br>
              <a:rPr lang="ga-IE" altLang="en-US" dirty="0" smtClean="0">
                <a:latin typeface="Tw Cen MT" panose="020B0602020104020603" pitchFamily="34" charset="0"/>
                <a:hlinkClick r:id="rId2"/>
              </a:rPr>
            </a:br>
            <a:r>
              <a:rPr lang="ga-IE" altLang="en-US" dirty="0" err="1" smtClean="0">
                <a:latin typeface="Tw Cen MT" panose="020B0602020104020603" pitchFamily="34" charset="0"/>
                <a:hlinkClick r:id="rId2"/>
              </a:rPr>
              <a:t>activities</a:t>
            </a:r>
            <a:r>
              <a:rPr lang="ga-IE" altLang="en-US" dirty="0" smtClean="0">
                <a:latin typeface="Tw Cen MT" panose="020B0602020104020603" pitchFamily="34" charset="0"/>
                <a:hlinkClick r:id="rId2"/>
              </a:rPr>
              <a:t>/2015/09/</a:t>
            </a:r>
            <a:r>
              <a:rPr lang="ga-IE" altLang="en-US" dirty="0" err="1" smtClean="0">
                <a:latin typeface="Tw Cen MT" panose="020B0602020104020603" pitchFamily="34" charset="0"/>
                <a:hlinkClick r:id="rId2"/>
              </a:rPr>
              <a:t>twig-id</a:t>
            </a:r>
            <a:r>
              <a:rPr lang="ga-IE" altLang="en-US" dirty="0" smtClean="0">
                <a:latin typeface="Tw Cen MT" panose="020B0602020104020603" pitchFamily="34" charset="0"/>
              </a:rPr>
              <a:t> </a:t>
            </a:r>
          </a:p>
        </p:txBody>
      </p:sp>
      <p:sp>
        <p:nvSpPr>
          <p:cNvPr id="9" name="Rectangle 3"/>
          <p:cNvSpPr txBox="1">
            <a:spLocks noChangeArrowheads="1"/>
          </p:cNvSpPr>
          <p:nvPr/>
        </p:nvSpPr>
        <p:spPr>
          <a:xfrm>
            <a:off x="180646" y="4441695"/>
            <a:ext cx="8431375" cy="24598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ga-IE" altLang="en-US" dirty="0" smtClean="0">
                <a:latin typeface="Tw Cen MT" panose="020B0602020104020603" pitchFamily="34" charset="0"/>
              </a:rPr>
              <a:t>Cuir na géaga i </a:t>
            </a:r>
            <a:r>
              <a:rPr lang="ga-IE" altLang="en-US" dirty="0" err="1" smtClean="0">
                <a:latin typeface="Tw Cen MT" panose="020B0602020104020603" pitchFamily="34" charset="0"/>
              </a:rPr>
              <a:t>bprócaí</a:t>
            </a:r>
            <a:r>
              <a:rPr lang="ga-IE" altLang="en-US" dirty="0" smtClean="0">
                <a:latin typeface="Tw Cen MT" panose="020B0602020104020603" pitchFamily="34" charset="0"/>
              </a:rPr>
              <a:t> uisce. Cuir lipéad ar gach próca agus scríobh an dáta agus ainm an chrainn air. Athraigh an t-uisce ó am go ham. </a:t>
            </a:r>
            <a:r>
              <a:rPr lang="ga-IE" dirty="0" smtClean="0">
                <a:latin typeface="Tw Cen MT" panose="020B0602020104020603" pitchFamily="34" charset="0"/>
              </a:rPr>
              <a:t>Gach uair a fheiceann tú duilleog nó bláth ag fás as bachlóg scríobh síos ainm an chrainn ar a bhfuil sé ag fás agus an dáta ar </a:t>
            </a:r>
            <a:r>
              <a:rPr lang="ga-IE" dirty="0" err="1" smtClean="0">
                <a:latin typeface="Tw Cen MT" panose="020B0602020104020603" pitchFamily="34" charset="0"/>
              </a:rPr>
              <a:t>ar</a:t>
            </a:r>
            <a:r>
              <a:rPr lang="ga-IE" dirty="0" smtClean="0">
                <a:latin typeface="Tw Cen MT" panose="020B0602020104020603" pitchFamily="34" charset="0"/>
              </a:rPr>
              <a:t> thosaigh sé ag fás. Bíodh sé ina rás idir na crainn éagsúla!</a:t>
            </a:r>
            <a:endParaRPr lang="ga-IE" altLang="en-US" dirty="0">
              <a:latin typeface="Tw Cen MT" panose="020B0602020104020603" pitchFamily="34" charset="0"/>
            </a:endParaRPr>
          </a:p>
        </p:txBody>
      </p:sp>
      <p:sp>
        <p:nvSpPr>
          <p:cNvPr id="15" name="TextBox 14"/>
          <p:cNvSpPr txBox="1"/>
          <p:nvPr/>
        </p:nvSpPr>
        <p:spPr bwMode="auto">
          <a:xfrm rot="21060000">
            <a:off x="8692079" y="5305802"/>
            <a:ext cx="3419865" cy="1292662"/>
          </a:xfrm>
          <a:prstGeom prst="rect">
            <a:avLst/>
          </a:prstGeom>
          <a:solidFill>
            <a:schemeClr val="bg2">
              <a:lumMod val="75000"/>
            </a:schemeClr>
          </a:solidFill>
          <a:ln w="25400">
            <a:solidFill>
              <a:schemeClr val="accent6">
                <a:lumMod val="75000"/>
              </a:schemeClr>
            </a:solidFill>
          </a:ln>
        </p:spPr>
        <p:txBody>
          <a:bodyPr wrap="square">
            <a:spAutoFit/>
          </a:bodyPr>
          <a:lstStyle/>
          <a:p>
            <a:pPr algn="ctr">
              <a:defRPr/>
            </a:pPr>
            <a:r>
              <a:rPr lang="ga-IE" sz="2600" dirty="0" smtClean="0">
                <a:latin typeface="Tw Cen MT" panose="020B0602020104020603" pitchFamily="34" charset="0"/>
                <a:cs typeface="Clear Sans Light" panose="020B0303030202020304" pitchFamily="34" charset="0"/>
              </a:rPr>
              <a:t>Cén crann a bhuafaidh rás na mbachlóg, </a:t>
            </a:r>
            <a:br>
              <a:rPr lang="ga-IE" sz="2600" dirty="0" smtClean="0">
                <a:latin typeface="Tw Cen MT" panose="020B0602020104020603" pitchFamily="34" charset="0"/>
                <a:cs typeface="Clear Sans Light" panose="020B0303030202020304" pitchFamily="34" charset="0"/>
              </a:rPr>
            </a:br>
            <a:r>
              <a:rPr lang="ga-IE" sz="2600" dirty="0" smtClean="0">
                <a:latin typeface="Tw Cen MT" panose="020B0602020104020603" pitchFamily="34" charset="0"/>
                <a:cs typeface="Clear Sans Light" panose="020B0303030202020304" pitchFamily="34" charset="0"/>
              </a:rPr>
              <a:t>meas tú?</a:t>
            </a:r>
            <a:endParaRPr lang="ga-IE" sz="2600" dirty="0">
              <a:latin typeface="Tw Cen MT" panose="020B0602020104020603" pitchFamily="34" charset="0"/>
              <a:cs typeface="Clear Sans Light" panose="020B0303030202020304" pitchFamily="34" charset="0"/>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0647" y="816883"/>
            <a:ext cx="3705984" cy="2779488"/>
          </a:xfrm>
          <a:prstGeom prst="rect">
            <a:avLst/>
          </a:prstGeom>
        </p:spPr>
      </p:pic>
    </p:spTree>
    <p:extLst>
      <p:ext uri="{BB962C8B-B14F-4D97-AF65-F5344CB8AC3E}">
        <p14:creationId xmlns:p14="http://schemas.microsoft.com/office/powerpoint/2010/main" val="297934930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orizontal Scroll 5"/>
          <p:cNvSpPr/>
          <p:nvPr/>
        </p:nvSpPr>
        <p:spPr>
          <a:xfrm>
            <a:off x="1992314" y="495301"/>
            <a:ext cx="7920037" cy="1033463"/>
          </a:xfrm>
          <a:prstGeom prst="horizontalScroll">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ga-IE" dirty="0"/>
          </a:p>
        </p:txBody>
      </p:sp>
      <p:sp>
        <p:nvSpPr>
          <p:cNvPr id="11" name="Rectangle 10"/>
          <p:cNvSpPr>
            <a:spLocks noChangeArrowheads="1"/>
          </p:cNvSpPr>
          <p:nvPr/>
        </p:nvSpPr>
        <p:spPr bwMode="auto">
          <a:xfrm>
            <a:off x="1920082" y="1497337"/>
            <a:ext cx="8064500" cy="3539430"/>
          </a:xfrm>
          <a:prstGeom prst="rect">
            <a:avLst/>
          </a:prstGeom>
          <a:noFill/>
          <a:ln w="9525">
            <a:noFill/>
            <a:miter lim="800000"/>
            <a:headEnd/>
            <a:tailEnd/>
          </a:ln>
        </p:spPr>
        <p:txBody>
          <a:bodyPr>
            <a:spAutoFit/>
          </a:bodyPr>
          <a:lstStyle/>
          <a:p>
            <a:pPr marL="363538" indent="-363538">
              <a:buFont typeface="Arial" charset="0"/>
              <a:buChar char="•"/>
            </a:pPr>
            <a:r>
              <a:rPr lang="ga-IE" sz="2800" dirty="0" smtClean="0">
                <a:latin typeface="Tw Cen MT" panose="020B0602020104020603" pitchFamily="34" charset="0"/>
              </a:rPr>
              <a:t>Ní mór éisteacht leis an múinteoir i gcónaí agus </a:t>
            </a:r>
            <a:br>
              <a:rPr lang="ga-IE" sz="2800" dirty="0" smtClean="0">
                <a:latin typeface="Tw Cen MT" panose="020B0602020104020603" pitchFamily="34" charset="0"/>
              </a:rPr>
            </a:br>
            <a:r>
              <a:rPr lang="ga-IE" sz="2800" dirty="0" smtClean="0">
                <a:latin typeface="Tw Cen MT" panose="020B0602020104020603" pitchFamily="34" charset="0"/>
              </a:rPr>
              <a:t>a c(h)</a:t>
            </a:r>
            <a:r>
              <a:rPr lang="ga-IE" sz="2800" dirty="0" err="1" smtClean="0">
                <a:latin typeface="Tw Cen MT" panose="020B0602020104020603" pitchFamily="34" charset="0"/>
              </a:rPr>
              <a:t>uid</a:t>
            </a:r>
            <a:r>
              <a:rPr lang="ga-IE" sz="2800" dirty="0" smtClean="0">
                <a:latin typeface="Tw Cen MT" panose="020B0602020104020603" pitchFamily="34" charset="0"/>
              </a:rPr>
              <a:t> treoracha a leanúint. </a:t>
            </a:r>
          </a:p>
          <a:p>
            <a:pPr marL="355600" lvl="0" indent="-355600">
              <a:buFont typeface="Arial" panose="020B0604020202020204" pitchFamily="34" charset="0"/>
              <a:buChar char="•"/>
            </a:pPr>
            <a:r>
              <a:rPr lang="ga-IE" sz="2800" dirty="0" smtClean="0">
                <a:latin typeface="Tw Cen MT" panose="020B0602020104020603" pitchFamily="34" charset="0"/>
              </a:rPr>
              <a:t>Má tá cosán ann ní mór siúl air i gcónaí, seachas nuair is gá dul chomh fada le crann chun eolas </a:t>
            </a:r>
            <a:r>
              <a:rPr lang="en-IE" sz="2800" dirty="0" smtClean="0">
                <a:latin typeface="Tw Cen MT" panose="020B0602020104020603" pitchFamily="34" charset="0"/>
              </a:rPr>
              <a:t/>
            </a:r>
            <a:br>
              <a:rPr lang="en-IE" sz="2800" dirty="0" smtClean="0">
                <a:latin typeface="Tw Cen MT" panose="020B0602020104020603" pitchFamily="34" charset="0"/>
              </a:rPr>
            </a:br>
            <a:r>
              <a:rPr lang="ga-IE" sz="2800" dirty="0" smtClean="0">
                <a:latin typeface="Tw Cen MT" panose="020B0602020104020603" pitchFamily="34" charset="0"/>
              </a:rPr>
              <a:t>a fháil.</a:t>
            </a:r>
          </a:p>
          <a:p>
            <a:pPr marL="355600" lvl="0" indent="-355600">
              <a:buFont typeface="Arial" panose="020B0604020202020204" pitchFamily="34" charset="0"/>
              <a:buChar char="•"/>
            </a:pPr>
            <a:r>
              <a:rPr lang="ga-IE" sz="2800" dirty="0" smtClean="0">
                <a:latin typeface="Tw Cen MT" panose="020B0602020104020603" pitchFamily="34" charset="0"/>
              </a:rPr>
              <a:t>Má tá daoine eile amuigh ag siúl ba cheart spás </a:t>
            </a:r>
            <a:r>
              <a:rPr lang="en-IE" sz="2800" dirty="0" smtClean="0">
                <a:latin typeface="Tw Cen MT" panose="020B0602020104020603" pitchFamily="34" charset="0"/>
              </a:rPr>
              <a:t/>
            </a:r>
            <a:br>
              <a:rPr lang="en-IE" sz="2800" dirty="0" smtClean="0">
                <a:latin typeface="Tw Cen MT" panose="020B0602020104020603" pitchFamily="34" charset="0"/>
              </a:rPr>
            </a:br>
            <a:r>
              <a:rPr lang="ga-IE" sz="2800" dirty="0" smtClean="0">
                <a:latin typeface="Tw Cen MT" panose="020B0602020104020603" pitchFamily="34" charset="0"/>
              </a:rPr>
              <a:t>a fhágáil le go mbeidh siad in ann dul tharat.</a:t>
            </a:r>
          </a:p>
          <a:p>
            <a:pPr marL="363538" indent="-363538">
              <a:buFont typeface="Arial" charset="0"/>
              <a:buChar char="•"/>
            </a:pPr>
            <a:r>
              <a:rPr lang="ga-IE" sz="2800" dirty="0" smtClean="0">
                <a:latin typeface="Tw Cen MT" panose="020B0602020104020603" pitchFamily="34" charset="0"/>
              </a:rPr>
              <a:t>Ná caith bruscar.</a:t>
            </a:r>
            <a:endParaRPr lang="ga-IE" sz="2800" dirty="0">
              <a:latin typeface="Tw Cen MT" panose="020B0602020104020603" pitchFamily="34" charset="0"/>
            </a:endParaRPr>
          </a:p>
        </p:txBody>
      </p:sp>
      <p:sp>
        <p:nvSpPr>
          <p:cNvPr id="8" name="TextBox 7"/>
          <p:cNvSpPr txBox="1"/>
          <p:nvPr/>
        </p:nvSpPr>
        <p:spPr>
          <a:xfrm>
            <a:off x="2184401" y="495301"/>
            <a:ext cx="7727950" cy="1015663"/>
          </a:xfrm>
          <a:prstGeom prst="rect">
            <a:avLst/>
          </a:prstGeom>
          <a:noFill/>
        </p:spPr>
        <p:txBody>
          <a:bodyPr wrap="square" rtlCol="0">
            <a:spAutoFit/>
          </a:bodyPr>
          <a:lstStyle/>
          <a:p>
            <a:pPr algn="ctr"/>
            <a:r>
              <a:rPr lang="ga-IE" sz="6000" dirty="0" smtClean="0">
                <a:latin typeface="AR BLANCA" panose="02000000000000000000" pitchFamily="2" charset="0"/>
              </a:rPr>
              <a:t>Rialacha na Siúlóide</a:t>
            </a:r>
            <a:endParaRPr lang="ga-IE" sz="6000" dirty="0">
              <a:latin typeface="AR BLANCA" panose="02000000000000000000" pitchFamily="2" charset="0"/>
            </a:endParaRPr>
          </a:p>
        </p:txBody>
      </p:sp>
      <p:pic>
        <p:nvPicPr>
          <p:cNvPr id="9"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052946" y="5036767"/>
            <a:ext cx="7604999" cy="1620000"/>
          </a:xfrm>
          <a:prstGeom prst="rect">
            <a:avLst/>
          </a:prstGeom>
          <a:noFill/>
          <a:ln w="9525">
            <a:noFill/>
            <a:miter lim="800000"/>
            <a:headEnd/>
            <a:tailEnd/>
          </a:ln>
        </p:spPr>
      </p:pic>
    </p:spTree>
    <p:extLst>
      <p:ext uri="{BB962C8B-B14F-4D97-AF65-F5344CB8AC3E}">
        <p14:creationId xmlns:p14="http://schemas.microsoft.com/office/powerpoint/2010/main" val="199107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par>
                                <p:cTn id="10" presetID="39" presetClass="entr" presetSubtype="0" accel="10000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a:off x="2431145" y="1892116"/>
            <a:ext cx="708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endParaRPr lang="en-US" altLang="en-US"/>
          </a:p>
        </p:txBody>
      </p:sp>
      <p:graphicFrame>
        <p:nvGraphicFramePr>
          <p:cNvPr id="16442" name="Group 58"/>
          <p:cNvGraphicFramePr>
            <a:graphicFrameLocks noGrp="1"/>
          </p:cNvGraphicFramePr>
          <p:nvPr>
            <p:extLst>
              <p:ext uri="{D42A27DB-BD31-4B8C-83A1-F6EECF244321}">
                <p14:modId xmlns:p14="http://schemas.microsoft.com/office/powerpoint/2010/main" val="1117282682"/>
              </p:ext>
            </p:extLst>
          </p:nvPr>
        </p:nvGraphicFramePr>
        <p:xfrm>
          <a:off x="406399" y="1003692"/>
          <a:ext cx="11081659" cy="5745482"/>
        </p:xfrm>
        <a:graphic>
          <a:graphicData uri="http://schemas.openxmlformats.org/drawingml/2006/table">
            <a:tbl>
              <a:tblPr/>
              <a:tblGrid>
                <a:gridCol w="8186058"/>
                <a:gridCol w="1175657"/>
                <a:gridCol w="1719944"/>
              </a:tblGrid>
              <a:tr h="576263">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altLang="en-US" sz="2800" b="0" i="0" u="none" strike="noStrike" cap="none" normalizeH="0" baseline="0" dirty="0" smtClean="0">
                          <a:ln>
                            <a:noFill/>
                          </a:ln>
                          <a:solidFill>
                            <a:schemeClr val="tx1"/>
                          </a:solidFill>
                          <a:effectLst/>
                          <a:latin typeface="Berlin Sans FB" panose="020E0602020502020306" pitchFamily="34" charset="0"/>
                          <a:cs typeface="Times New Roman" panose="02020603050405020304" pitchFamily="18" charset="0"/>
                        </a:rPr>
                        <a:t>Ráiteas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altLang="en-US" sz="2800" b="0" i="0" u="none" strike="noStrike" cap="none" normalizeH="0" baseline="0" dirty="0" smtClean="0">
                          <a:ln>
                            <a:noFill/>
                          </a:ln>
                          <a:solidFill>
                            <a:schemeClr val="tx1"/>
                          </a:solidFill>
                          <a:effectLst/>
                          <a:latin typeface="Berlin Sans FB" panose="020E0602020502020306" pitchFamily="34" charset="0"/>
                          <a:cs typeface="Times New Roman" panose="02020603050405020304" pitchFamily="18" charset="0"/>
                        </a:rPr>
                        <a:t>Fíor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altLang="en-US" sz="2800" b="0" i="0" u="none" strike="noStrike" cap="none" normalizeH="0" baseline="0" dirty="0" smtClean="0">
                          <a:ln>
                            <a:noFill/>
                          </a:ln>
                          <a:solidFill>
                            <a:schemeClr val="tx1"/>
                          </a:solidFill>
                          <a:effectLst/>
                          <a:latin typeface="Berlin Sans FB" panose="020E0602020502020306" pitchFamily="34" charset="0"/>
                          <a:cs typeface="Times New Roman" panose="02020603050405020304" pitchFamily="18" charset="0"/>
                        </a:rPr>
                        <a:t>Bréagach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8013">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altLang="en-US" sz="2400" b="0" i="0" u="none" strike="noStrike" cap="none" normalizeH="0" baseline="0" noProof="0" dirty="0" smtClean="0">
                          <a:ln>
                            <a:noFill/>
                          </a:ln>
                          <a:solidFill>
                            <a:schemeClr val="tx1"/>
                          </a:solidFill>
                          <a:effectLst/>
                          <a:latin typeface="Tw Cen MT" panose="020B0602020104020603" pitchFamily="34" charset="0"/>
                          <a:cs typeface="Times New Roman" panose="02020603050405020304" pitchFamily="18" charset="0"/>
                        </a:rPr>
                        <a:t>Fásann duilleoga ar na crainn dhuillsilteacha sa gheimhreadh.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9588">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altLang="en-US" sz="2400" b="0" i="0" u="none" strike="noStrike" cap="none" normalizeH="0" baseline="0" noProof="0" dirty="0" smtClean="0">
                          <a:ln>
                            <a:noFill/>
                          </a:ln>
                          <a:solidFill>
                            <a:schemeClr val="tx1"/>
                          </a:solidFill>
                          <a:effectLst/>
                          <a:latin typeface="Tw Cen MT" panose="020B0602020104020603" pitchFamily="34" charset="0"/>
                          <a:cs typeface="Times New Roman" panose="02020603050405020304" pitchFamily="18" charset="0"/>
                        </a:rPr>
                        <a:t>Is crann duillsilteach é an crann darach.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138">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lang="ga-IE" altLang="en-US" sz="2400" noProof="0" dirty="0" smtClean="0">
                          <a:solidFill>
                            <a:schemeClr val="tx1"/>
                          </a:solidFill>
                          <a:latin typeface="Tw Cen MT" panose="020B0602020104020603" pitchFamily="34" charset="0"/>
                        </a:rPr>
                        <a:t>Coinníonn</a:t>
                      </a:r>
                      <a:r>
                        <a:rPr lang="ga-IE" altLang="en-US" sz="2400" baseline="0" noProof="0" dirty="0" smtClean="0">
                          <a:solidFill>
                            <a:schemeClr val="tx1"/>
                          </a:solidFill>
                          <a:latin typeface="Tw Cen MT" panose="020B0602020104020603" pitchFamily="34" charset="0"/>
                        </a:rPr>
                        <a:t> stoc an chrainn</a:t>
                      </a:r>
                      <a:r>
                        <a:rPr lang="ga-IE" altLang="en-US" sz="2400" b="1" noProof="0" dirty="0" smtClean="0">
                          <a:solidFill>
                            <a:schemeClr val="tx1"/>
                          </a:solidFill>
                          <a:latin typeface="Tw Cen MT" panose="020B0602020104020603" pitchFamily="34" charset="0"/>
                        </a:rPr>
                        <a:t> </a:t>
                      </a:r>
                      <a:r>
                        <a:rPr lang="ga-IE" altLang="en-US" sz="2400" noProof="0" dirty="0" smtClean="0">
                          <a:solidFill>
                            <a:schemeClr val="tx1"/>
                          </a:solidFill>
                          <a:latin typeface="Tw Cen MT" panose="020B0602020104020603" pitchFamily="34" charset="0"/>
                        </a:rPr>
                        <a:t>na géaga in airde. </a:t>
                      </a:r>
                      <a:endParaRPr kumimoji="0" lang="ga-IE" altLang="en-US" sz="2400" b="0" i="0" u="none" strike="noStrike" cap="none" normalizeH="0" baseline="0" noProof="0" dirty="0" smtClean="0">
                        <a:ln>
                          <a:noFill/>
                        </a:ln>
                        <a:solidFill>
                          <a:schemeClr val="tx1"/>
                        </a:solidFill>
                        <a:effectLst/>
                        <a:latin typeface="Tw Cen MT" panose="020B0602020104020603" pitchFamily="34"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6425">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altLang="en-US" sz="2400" b="0" i="0" u="none" strike="noStrike" cap="none" normalizeH="0" baseline="0" noProof="0" dirty="0" smtClean="0">
                          <a:ln>
                            <a:noFill/>
                          </a:ln>
                          <a:solidFill>
                            <a:schemeClr val="tx1"/>
                          </a:solidFill>
                          <a:effectLst/>
                          <a:latin typeface="Tw Cen MT" panose="020B0602020104020603" pitchFamily="34" charset="0"/>
                          <a:cs typeface="Times New Roman" panose="02020603050405020304" pitchFamily="18" charset="0"/>
                        </a:rPr>
                        <a:t>Fásann duilleoga agus bláthanna as na bachlóga san earrach.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138">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ga-IE" altLang="en-US" sz="2400" b="0" i="0" u="none" strike="noStrike" cap="none" normalizeH="0" baseline="0" noProof="0" dirty="0" smtClean="0">
                          <a:ln>
                            <a:noFill/>
                          </a:ln>
                          <a:solidFill>
                            <a:schemeClr val="tx1"/>
                          </a:solidFill>
                          <a:effectLst/>
                          <a:latin typeface="Tw Cen MT" panose="020B0602020104020603" pitchFamily="34" charset="0"/>
                          <a:cs typeface="Times New Roman" panose="02020603050405020304" pitchFamily="18" charset="0"/>
                        </a:rPr>
                        <a:t>Is </a:t>
                      </a:r>
                      <a:r>
                        <a:rPr lang="ga-IE" sz="2400" noProof="0" dirty="0" smtClean="0">
                          <a:latin typeface="Tw Cen MT" panose="020B0602020104020603" pitchFamily="34" charset="0"/>
                        </a:rPr>
                        <a:t>féidir aois crainn a dhéanamh amach</a:t>
                      </a:r>
                      <a:r>
                        <a:rPr lang="ga-IE" sz="2400" baseline="0" noProof="0" dirty="0" smtClean="0">
                          <a:latin typeface="Tw Cen MT" panose="020B0602020104020603" pitchFamily="34" charset="0"/>
                        </a:rPr>
                        <a:t> ach na fáinní ar an stoc </a:t>
                      </a:r>
                      <a:r>
                        <a:rPr lang="en-GB" sz="2400" baseline="0" noProof="0" dirty="0" smtClean="0">
                          <a:latin typeface="Tw Cen MT" panose="020B0602020104020603" pitchFamily="34" charset="0"/>
                        </a:rPr>
                        <a:t/>
                      </a:r>
                      <a:br>
                        <a:rPr lang="en-GB" sz="2400" baseline="0" noProof="0" dirty="0" smtClean="0">
                          <a:latin typeface="Tw Cen MT" panose="020B0602020104020603" pitchFamily="34" charset="0"/>
                        </a:rPr>
                      </a:br>
                      <a:r>
                        <a:rPr lang="ga-IE" sz="2400" baseline="0" noProof="0" dirty="0" smtClean="0">
                          <a:latin typeface="Tw Cen MT" panose="020B0602020104020603" pitchFamily="34" charset="0"/>
                        </a:rPr>
                        <a:t>a chomhaireamh. </a:t>
                      </a:r>
                      <a:endParaRPr lang="ga-IE" altLang="en-US" sz="2400" noProof="0" dirty="0" smtClean="0">
                        <a:solidFill>
                          <a:schemeClr val="tx1"/>
                        </a:solidFill>
                        <a:latin typeface="Tw Cen MT" panose="020B0602020104020603"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6425">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altLang="en-US" sz="2400" b="0" i="0" u="none" strike="noStrike" cap="none" normalizeH="0" baseline="0" noProof="0" dirty="0" smtClean="0">
                          <a:ln>
                            <a:noFill/>
                          </a:ln>
                          <a:solidFill>
                            <a:schemeClr val="tx1"/>
                          </a:solidFill>
                          <a:effectLst/>
                          <a:latin typeface="Tw Cen MT" panose="020B0602020104020603" pitchFamily="34" charset="0"/>
                          <a:cs typeface="Times New Roman" panose="02020603050405020304" pitchFamily="18" charset="0"/>
                        </a:rPr>
                        <a:t>Bíonn fréamhacha an chrainn clúdaithe le coirt.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8013">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r>
                        <a:rPr lang="ga-IE" sz="2400" b="0" kern="1200" noProof="0" dirty="0" smtClean="0">
                          <a:solidFill>
                            <a:schemeClr val="tx1"/>
                          </a:solidFill>
                          <a:effectLst/>
                          <a:latin typeface="Tw Cen MT" panose="020B0602020104020603" pitchFamily="34" charset="0"/>
                          <a:ea typeface="+mn-ea"/>
                          <a:cs typeface="Times New Roman" panose="02020603050405020304" pitchFamily="18" charset="0"/>
                        </a:rPr>
                        <a:t>Bíonn an chuma chéanna ar gach bachlóg, is cuma cén crann </a:t>
                      </a:r>
                      <a:r>
                        <a:rPr lang="en-IE" sz="2400" b="0" kern="1200" noProof="0" dirty="0" smtClean="0">
                          <a:solidFill>
                            <a:schemeClr val="tx1"/>
                          </a:solidFill>
                          <a:effectLst/>
                          <a:latin typeface="Tw Cen MT" panose="020B0602020104020603" pitchFamily="34" charset="0"/>
                          <a:ea typeface="+mn-ea"/>
                          <a:cs typeface="Times New Roman" panose="02020603050405020304" pitchFamily="18" charset="0"/>
                        </a:rPr>
                        <a:t/>
                      </a:r>
                      <a:br>
                        <a:rPr lang="en-IE" sz="2400" b="0" kern="1200" noProof="0" dirty="0" smtClean="0">
                          <a:solidFill>
                            <a:schemeClr val="tx1"/>
                          </a:solidFill>
                          <a:effectLst/>
                          <a:latin typeface="Tw Cen MT" panose="020B0602020104020603" pitchFamily="34" charset="0"/>
                          <a:ea typeface="+mn-ea"/>
                          <a:cs typeface="Times New Roman" panose="02020603050405020304" pitchFamily="18" charset="0"/>
                        </a:rPr>
                      </a:br>
                      <a:r>
                        <a:rPr lang="ga-IE" sz="2400" b="0" kern="1200" noProof="0" dirty="0" smtClean="0">
                          <a:solidFill>
                            <a:schemeClr val="tx1"/>
                          </a:solidFill>
                          <a:effectLst/>
                          <a:latin typeface="Tw Cen MT" panose="020B0602020104020603" pitchFamily="34" charset="0"/>
                          <a:ea typeface="+mn-ea"/>
                          <a:cs typeface="Times New Roman" panose="02020603050405020304" pitchFamily="18" charset="0"/>
                        </a:rPr>
                        <a:t>ar a bhfuil sí ag fás.</a:t>
                      </a:r>
                      <a:endParaRPr lang="ga-IE" sz="2400" b="0" kern="1200" noProof="0" dirty="0">
                        <a:solidFill>
                          <a:schemeClr val="tx1"/>
                        </a:solidFill>
                        <a:effectLst/>
                        <a:latin typeface="Tw Cen MT" panose="020B0602020104020603" pitchFamily="34" charset="0"/>
                        <a:ea typeface="+mn-ea"/>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138">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ga-IE" altLang="en-US" sz="2400" b="0" i="0" u="none" strike="noStrike" cap="none" normalizeH="0" baseline="0" noProof="0" dirty="0" smtClean="0">
                          <a:ln>
                            <a:noFill/>
                          </a:ln>
                          <a:solidFill>
                            <a:schemeClr val="tx1"/>
                          </a:solidFill>
                          <a:effectLst/>
                          <a:latin typeface="Tw Cen MT" panose="020B0602020104020603" pitchFamily="34" charset="0"/>
                          <a:cs typeface="Times New Roman" panose="02020603050405020304" pitchFamily="18" charset="0"/>
                        </a:rPr>
                        <a:t>Bíonn bachlóga ar na crainn dhuillsilteacha sa gheimhreadh.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Times New Roman" panose="02020603050405020304" pitchFamily="18" charset="0"/>
                          <a:cs typeface="Times New Roman" panose="02020603050405020304" pitchFamily="18" charset="0"/>
                        </a:defRPr>
                      </a:lvl1pPr>
                      <a:lvl2pPr marL="742950" indent="-285750" eaLnBrk="0" hangingPunct="0">
                        <a:spcBef>
                          <a:spcPct val="20000"/>
                        </a:spcBef>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spcBef>
                          <a:spcPct val="20000"/>
                        </a:spcBef>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4pPr>
                      <a:lvl5pPr marL="2057400" indent="-228600" eaLnBrk="0" hangingPunct="0">
                        <a:spcBef>
                          <a:spcPct val="20000"/>
                        </a:spcBef>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1365" name="Picture 101" descr="C:\Users\maire\Downloads\maighnéid\40px-Red_check.svg.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378624" y="1663516"/>
            <a:ext cx="457200" cy="4572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367" name="Picture 103" descr="C:\Users\maire\Downloads\maighnéid\40px-Red_check.svg.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928000" y="2234841"/>
            <a:ext cx="454025" cy="45402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368" name="Picture 104" descr="C:\Users\maire\Downloads\maighnéid\40px-Red_check.svg.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928000" y="3386841"/>
            <a:ext cx="457200" cy="4572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369" name="Picture 105" descr="C:\Users\maire\Downloads\maighnéid\40px-Red_check.svg.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928000" y="4068000"/>
            <a:ext cx="457200" cy="4572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370" name="Picture 106" descr="C:\Users\maire\Downloads\maighnéid\40px-Red_check.svg.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928000" y="2774841"/>
            <a:ext cx="457200" cy="4572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371" name="Picture 107" descr="C:\Users\maire\Downloads\maighnéid\40px-Red_check.svg.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378624" y="5508000"/>
            <a:ext cx="457200" cy="4572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372" name="Picture 108" descr="C:\Users\maire\Downloads\maighnéid\40px-Red_check.svg.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378624" y="4824000"/>
            <a:ext cx="457200" cy="4572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373" name="Picture 109" descr="C:\Users\maire\Downloads\maighnéid\40px-Red_check.svg.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928000" y="6228000"/>
            <a:ext cx="457200" cy="4572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sp>
        <p:nvSpPr>
          <p:cNvPr id="16439" name="Text Box 55"/>
          <p:cNvSpPr txBox="1">
            <a:spLocks noChangeArrowheads="1"/>
          </p:cNvSpPr>
          <p:nvPr/>
        </p:nvSpPr>
        <p:spPr bwMode="auto">
          <a:xfrm>
            <a:off x="3567795" y="223366"/>
            <a:ext cx="50419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ga-IE" altLang="en-US" sz="3200" dirty="0">
                <a:latin typeface="Berlin Sans FB" panose="020E0602020502020306" pitchFamily="34" charset="0"/>
              </a:rPr>
              <a:t>Fíor nó Bréagach?</a:t>
            </a:r>
          </a:p>
        </p:txBody>
      </p:sp>
    </p:spTree>
    <p:extLst>
      <p:ext uri="{BB962C8B-B14F-4D97-AF65-F5344CB8AC3E}">
        <p14:creationId xmlns:p14="http://schemas.microsoft.com/office/powerpoint/2010/main" val="340665228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6439"/>
                                        </p:tgtEl>
                                        <p:attrNameLst>
                                          <p:attrName>style.visibility</p:attrName>
                                        </p:attrNameLst>
                                      </p:cBhvr>
                                      <p:to>
                                        <p:strVal val="visible"/>
                                      </p:to>
                                    </p:set>
                                    <p:animEffect transition="in" filter="checkerboard(across)">
                                      <p:cBhvr>
                                        <p:cTn id="7" dur="500"/>
                                        <p:tgtEl>
                                          <p:spTgt spid="16439"/>
                                        </p:tgtEl>
                                      </p:cBhvr>
                                    </p:animEffect>
                                  </p:childTnLst>
                                </p:cTn>
                              </p:par>
                              <p:par>
                                <p:cTn id="8" presetID="3" presetClass="entr" presetSubtype="10" fill="hold" nodeType="withEffect">
                                  <p:stCondLst>
                                    <p:cond delay="0"/>
                                  </p:stCondLst>
                                  <p:childTnLst>
                                    <p:set>
                                      <p:cBhvr>
                                        <p:cTn id="9" dur="1" fill="hold">
                                          <p:stCondLst>
                                            <p:cond delay="0"/>
                                          </p:stCondLst>
                                        </p:cTn>
                                        <p:tgtEl>
                                          <p:spTgt spid="16442"/>
                                        </p:tgtEl>
                                        <p:attrNameLst>
                                          <p:attrName>style.visibility</p:attrName>
                                        </p:attrNameLst>
                                      </p:cBhvr>
                                      <p:to>
                                        <p:strVal val="visible"/>
                                      </p:to>
                                    </p:set>
                                    <p:animEffect transition="in" filter="blinds(horizontal)">
                                      <p:cBhvr>
                                        <p:cTn id="10" dur="500"/>
                                        <p:tgtEl>
                                          <p:spTgt spid="1644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11365"/>
                                        </p:tgtEl>
                                        <p:attrNameLst>
                                          <p:attrName>style.visibility</p:attrName>
                                        </p:attrNameLst>
                                      </p:cBhvr>
                                      <p:to>
                                        <p:strVal val="visible"/>
                                      </p:to>
                                    </p:set>
                                    <p:animEffect transition="in" filter="dissolve">
                                      <p:cBhvr>
                                        <p:cTn id="15" dur="500"/>
                                        <p:tgtEl>
                                          <p:spTgt spid="1136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11367"/>
                                        </p:tgtEl>
                                        <p:attrNameLst>
                                          <p:attrName>style.visibility</p:attrName>
                                        </p:attrNameLst>
                                      </p:cBhvr>
                                      <p:to>
                                        <p:strVal val="visible"/>
                                      </p:to>
                                    </p:set>
                                    <p:animEffect transition="in" filter="dissolve">
                                      <p:cBhvr>
                                        <p:cTn id="20" dur="500"/>
                                        <p:tgtEl>
                                          <p:spTgt spid="1136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11370"/>
                                        </p:tgtEl>
                                        <p:attrNameLst>
                                          <p:attrName>style.visibility</p:attrName>
                                        </p:attrNameLst>
                                      </p:cBhvr>
                                      <p:to>
                                        <p:strVal val="visible"/>
                                      </p:to>
                                    </p:set>
                                    <p:animEffect transition="in" filter="dissolve">
                                      <p:cBhvr>
                                        <p:cTn id="25" dur="500"/>
                                        <p:tgtEl>
                                          <p:spTgt spid="1137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11368"/>
                                        </p:tgtEl>
                                        <p:attrNameLst>
                                          <p:attrName>style.visibility</p:attrName>
                                        </p:attrNameLst>
                                      </p:cBhvr>
                                      <p:to>
                                        <p:strVal val="visible"/>
                                      </p:to>
                                    </p:set>
                                    <p:animEffect transition="in" filter="dissolve">
                                      <p:cBhvr>
                                        <p:cTn id="30" dur="500"/>
                                        <p:tgtEl>
                                          <p:spTgt spid="1136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nodeType="clickEffect">
                                  <p:stCondLst>
                                    <p:cond delay="0"/>
                                  </p:stCondLst>
                                  <p:childTnLst>
                                    <p:set>
                                      <p:cBhvr>
                                        <p:cTn id="34" dur="1" fill="hold">
                                          <p:stCondLst>
                                            <p:cond delay="0"/>
                                          </p:stCondLst>
                                        </p:cTn>
                                        <p:tgtEl>
                                          <p:spTgt spid="11369"/>
                                        </p:tgtEl>
                                        <p:attrNameLst>
                                          <p:attrName>style.visibility</p:attrName>
                                        </p:attrNameLst>
                                      </p:cBhvr>
                                      <p:to>
                                        <p:strVal val="visible"/>
                                      </p:to>
                                    </p:set>
                                    <p:animEffect transition="in" filter="dissolve">
                                      <p:cBhvr>
                                        <p:cTn id="35" dur="500"/>
                                        <p:tgtEl>
                                          <p:spTgt spid="1136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nodeType="clickEffect">
                                  <p:stCondLst>
                                    <p:cond delay="0"/>
                                  </p:stCondLst>
                                  <p:childTnLst>
                                    <p:set>
                                      <p:cBhvr>
                                        <p:cTn id="39" dur="1" fill="hold">
                                          <p:stCondLst>
                                            <p:cond delay="0"/>
                                          </p:stCondLst>
                                        </p:cTn>
                                        <p:tgtEl>
                                          <p:spTgt spid="11372"/>
                                        </p:tgtEl>
                                        <p:attrNameLst>
                                          <p:attrName>style.visibility</p:attrName>
                                        </p:attrNameLst>
                                      </p:cBhvr>
                                      <p:to>
                                        <p:strVal val="visible"/>
                                      </p:to>
                                    </p:set>
                                    <p:animEffect transition="in" filter="dissolve">
                                      <p:cBhvr>
                                        <p:cTn id="40" dur="500"/>
                                        <p:tgtEl>
                                          <p:spTgt spid="1137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nodeType="clickEffect">
                                  <p:stCondLst>
                                    <p:cond delay="0"/>
                                  </p:stCondLst>
                                  <p:childTnLst>
                                    <p:set>
                                      <p:cBhvr>
                                        <p:cTn id="44" dur="1" fill="hold">
                                          <p:stCondLst>
                                            <p:cond delay="0"/>
                                          </p:stCondLst>
                                        </p:cTn>
                                        <p:tgtEl>
                                          <p:spTgt spid="11371"/>
                                        </p:tgtEl>
                                        <p:attrNameLst>
                                          <p:attrName>style.visibility</p:attrName>
                                        </p:attrNameLst>
                                      </p:cBhvr>
                                      <p:to>
                                        <p:strVal val="visible"/>
                                      </p:to>
                                    </p:set>
                                    <p:animEffect transition="in" filter="dissolve">
                                      <p:cBhvr>
                                        <p:cTn id="45" dur="500"/>
                                        <p:tgtEl>
                                          <p:spTgt spid="11371"/>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9" presetClass="entr" presetSubtype="0" fill="hold" nodeType="clickEffect">
                                  <p:stCondLst>
                                    <p:cond delay="0"/>
                                  </p:stCondLst>
                                  <p:childTnLst>
                                    <p:set>
                                      <p:cBhvr>
                                        <p:cTn id="49" dur="1" fill="hold">
                                          <p:stCondLst>
                                            <p:cond delay="0"/>
                                          </p:stCondLst>
                                        </p:cTn>
                                        <p:tgtEl>
                                          <p:spTgt spid="11373"/>
                                        </p:tgtEl>
                                        <p:attrNameLst>
                                          <p:attrName>style.visibility</p:attrName>
                                        </p:attrNameLst>
                                      </p:cBhvr>
                                      <p:to>
                                        <p:strVal val="visible"/>
                                      </p:to>
                                    </p:set>
                                    <p:animEffect transition="in" filter="dissolve">
                                      <p:cBhvr>
                                        <p:cTn id="50" dur="500"/>
                                        <p:tgtEl>
                                          <p:spTgt spid="11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3"/>
          <p:cNvSpPr txBox="1">
            <a:spLocks noChangeArrowheads="1"/>
          </p:cNvSpPr>
          <p:nvPr/>
        </p:nvSpPr>
        <p:spPr bwMode="auto">
          <a:xfrm>
            <a:off x="813853" y="561185"/>
            <a:ext cx="10423192" cy="4031873"/>
          </a:xfrm>
          <a:prstGeom prst="rect">
            <a:avLst/>
          </a:prstGeom>
          <a:solidFill>
            <a:schemeClr val="bg2"/>
          </a:solidFill>
          <a:ln>
            <a:noFill/>
          </a:ln>
          <a:extLst/>
        </p:spPr>
        <p:txBody>
          <a:bodyPr wrap="squar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r>
              <a:rPr lang="ga-IE" altLang="en-US" sz="3200" dirty="0" smtClean="0">
                <a:latin typeface="Tw Cen MT" panose="020B0602020104020603" pitchFamily="34" charset="0"/>
              </a:rPr>
              <a:t>Tuilleadh eolais ar an suíomh seo:</a:t>
            </a:r>
          </a:p>
          <a:p>
            <a:r>
              <a:rPr lang="ga-IE" sz="3200" dirty="0" smtClean="0">
                <a:latin typeface="Tw Cen MT" panose="020B0602020104020603" pitchFamily="34" charset="0"/>
                <a:hlinkClick r:id="rId2"/>
              </a:rPr>
              <a:t>http://www.treeday.ie/Module-PDFs/Module5_Irish.pdf</a:t>
            </a:r>
            <a:endParaRPr lang="ga-IE" sz="3200" dirty="0" smtClean="0">
              <a:latin typeface="Tw Cen MT" panose="020B0602020104020603" pitchFamily="34" charset="0"/>
            </a:endParaRPr>
          </a:p>
          <a:p>
            <a:endParaRPr lang="ga-IE" sz="3200" dirty="0" smtClean="0">
              <a:latin typeface="Tw Cen MT" panose="020B0602020104020603" pitchFamily="34" charset="0"/>
            </a:endParaRPr>
          </a:p>
          <a:p>
            <a:r>
              <a:rPr lang="ga-IE" sz="3200" dirty="0" smtClean="0">
                <a:latin typeface="Tw Cen MT" panose="020B0602020104020603" pitchFamily="34" charset="0"/>
                <a:hlinkClick r:id="rId3"/>
              </a:rPr>
              <a:t>http://www.cogg.ie/wp-content/uploads/eureka-2-17.pdf</a:t>
            </a:r>
            <a:endParaRPr lang="ga-IE" sz="3200" dirty="0" smtClean="0">
              <a:latin typeface="Tw Cen MT" panose="020B0602020104020603" pitchFamily="34" charset="0"/>
            </a:endParaRPr>
          </a:p>
          <a:p>
            <a:endParaRPr lang="ga-IE" sz="3200" dirty="0" smtClean="0">
              <a:latin typeface="Tw Cen MT" panose="020B0602020104020603" pitchFamily="34" charset="0"/>
            </a:endParaRPr>
          </a:p>
          <a:p>
            <a:r>
              <a:rPr lang="ga-IE" altLang="en-US" sz="3200" dirty="0" smtClean="0">
                <a:latin typeface="Tw Cen MT" panose="020B0602020104020603" pitchFamily="34" charset="0"/>
              </a:rPr>
              <a:t>Pictiúir agus eolas faoi chrainn dhuillsilteacha le fáil anseo:</a:t>
            </a:r>
          </a:p>
          <a:p>
            <a:r>
              <a:rPr lang="ga-IE" sz="3200" dirty="0" smtClean="0">
                <a:latin typeface="Tw Cen MT" panose="020B0602020104020603" pitchFamily="34" charset="0"/>
                <a:hlinkClick r:id="rId4"/>
              </a:rPr>
              <a:t>http://www.woodlands.co.uk/blog/tree-identification/hawthorn/#</a:t>
            </a:r>
            <a:r>
              <a:rPr lang="ga-IE" sz="3200" dirty="0" smtClean="0">
                <a:latin typeface="Tw Cen MT" panose="020B0602020104020603" pitchFamily="34" charset="0"/>
              </a:rPr>
              <a:t> </a:t>
            </a:r>
            <a:endParaRPr lang="ga-IE" altLang="en-US" sz="3200" dirty="0" smtClean="0">
              <a:latin typeface="Tw Cen MT" panose="020B0602020104020603" pitchFamily="34" charset="0"/>
            </a:endParaRPr>
          </a:p>
        </p:txBody>
      </p:sp>
    </p:spTree>
    <p:extLst>
      <p:ext uri="{BB962C8B-B14F-4D97-AF65-F5344CB8AC3E}">
        <p14:creationId xmlns:p14="http://schemas.microsoft.com/office/powerpoint/2010/main" val="308920424"/>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611188" y="671513"/>
            <a:ext cx="11085512" cy="3477875"/>
          </a:xfrm>
          <a:prstGeom prst="rect">
            <a:avLst/>
          </a:prstGeom>
          <a:noFill/>
          <a:ln w="9525">
            <a:noFill/>
            <a:miter lim="800000"/>
            <a:headEnd/>
            <a:tailEnd/>
          </a:ln>
        </p:spPr>
        <p:txBody>
          <a:bodyPr wrap="square">
            <a:spAutoFit/>
          </a:bodyPr>
          <a:lstStyle/>
          <a:p>
            <a:r>
              <a:rPr lang="ga-IE" sz="2000" b="1" baseline="0" dirty="0" smtClean="0">
                <a:solidFill>
                  <a:srgbClr val="000000"/>
                </a:solidFill>
                <a:latin typeface="Tw Cen MT" panose="020B0602020104020603" pitchFamily="34" charset="0"/>
                <a:cs typeface="Times New Roman" pitchFamily="18" charset="0"/>
              </a:rPr>
              <a:t>Íomhánna:</a:t>
            </a:r>
            <a:endParaRPr lang="en-GB" sz="2000" b="1" baseline="0" dirty="0" smtClean="0">
              <a:solidFill>
                <a:srgbClr val="000000"/>
              </a:solidFill>
              <a:latin typeface="Tw Cen MT" panose="020B0602020104020603" pitchFamily="34" charset="0"/>
              <a:cs typeface="Times New Roman" pitchFamily="18" charset="0"/>
            </a:endParaRPr>
          </a:p>
          <a:p>
            <a:r>
              <a:rPr lang="en-IE" sz="2000" baseline="0" dirty="0" smtClean="0">
                <a:latin typeface="Tw Cen MT" panose="020B0602020104020603" pitchFamily="34" charset="0"/>
                <a:cs typeface="Times New Roman" pitchFamily="18" charset="0"/>
              </a:rPr>
              <a:t>Conor Fagan</a:t>
            </a:r>
            <a:endParaRPr lang="ga-IE" sz="2000" baseline="0" dirty="0">
              <a:latin typeface="Tw Cen MT" panose="020B0602020104020603" pitchFamily="34" charset="0"/>
              <a:cs typeface="Times New Roman" pitchFamily="18" charset="0"/>
            </a:endParaRPr>
          </a:p>
          <a:p>
            <a:r>
              <a:rPr lang="en-GB" sz="2000" baseline="0" dirty="0" err="1" smtClean="0">
                <a:solidFill>
                  <a:srgbClr val="000000"/>
                </a:solidFill>
                <a:latin typeface="Tw Cen MT" panose="020B0602020104020603" pitchFamily="34" charset="0"/>
                <a:cs typeface="Times New Roman" pitchFamily="18" charset="0"/>
              </a:rPr>
              <a:t>Shutterstock</a:t>
            </a:r>
            <a:endParaRPr lang="en-GB" sz="2000" baseline="0" dirty="0" smtClean="0">
              <a:solidFill>
                <a:srgbClr val="000000"/>
              </a:solidFill>
              <a:latin typeface="Tw Cen MT" panose="020B0602020104020603" pitchFamily="34" charset="0"/>
              <a:cs typeface="Times New Roman" pitchFamily="18" charset="0"/>
            </a:endParaRPr>
          </a:p>
          <a:p>
            <a:endParaRPr lang="ga-IE" sz="2000" baseline="0" dirty="0">
              <a:solidFill>
                <a:srgbClr val="000000"/>
              </a:solidFill>
              <a:latin typeface="Tw Cen MT" panose="020B0602020104020603" pitchFamily="34" charset="0"/>
              <a:cs typeface="Times New Roman" pitchFamily="18" charset="0"/>
            </a:endParaRPr>
          </a:p>
          <a:p>
            <a:r>
              <a:rPr lang="ga-IE" sz="2000" baseline="0" dirty="0">
                <a:solidFill>
                  <a:srgbClr val="000000"/>
                </a:solidFill>
                <a:latin typeface="Tw Cen MT" panose="020B0602020104020603" pitchFamily="34" charset="0"/>
                <a:cs typeface="Times New Roman" pitchFamily="18" charset="0"/>
              </a:rPr>
              <a:t>Rinneadh gach iarracht teacht ar úinéir an chóipchirt i gcás na n‑íomhánna atá ar na sleamhnáin seo. </a:t>
            </a:r>
            <a:r>
              <a:rPr lang="en-GB" sz="2000" baseline="0" dirty="0" smtClean="0">
                <a:solidFill>
                  <a:srgbClr val="000000"/>
                </a:solidFill>
                <a:latin typeface="Tw Cen MT" panose="020B0602020104020603" pitchFamily="34" charset="0"/>
                <a:cs typeface="Times New Roman" pitchFamily="18" charset="0"/>
              </a:rPr>
              <a:t/>
            </a:r>
            <a:br>
              <a:rPr lang="en-GB" sz="2000" baseline="0" dirty="0" smtClean="0">
                <a:solidFill>
                  <a:srgbClr val="000000"/>
                </a:solidFill>
                <a:latin typeface="Tw Cen MT" panose="020B0602020104020603" pitchFamily="34" charset="0"/>
                <a:cs typeface="Times New Roman" pitchFamily="18" charset="0"/>
              </a:rPr>
            </a:br>
            <a:r>
              <a:rPr lang="ga-IE" sz="2000" baseline="0" dirty="0" smtClean="0">
                <a:solidFill>
                  <a:srgbClr val="000000"/>
                </a:solidFill>
                <a:latin typeface="Tw Cen MT" panose="020B0602020104020603" pitchFamily="34" charset="0"/>
                <a:cs typeface="Times New Roman" pitchFamily="18" charset="0"/>
              </a:rPr>
              <a:t>Má </a:t>
            </a:r>
            <a:r>
              <a:rPr lang="ga-IE" sz="2000" baseline="0" dirty="0">
                <a:solidFill>
                  <a:srgbClr val="000000"/>
                </a:solidFill>
                <a:latin typeface="Tw Cen MT" panose="020B0602020104020603" pitchFamily="34" charset="0"/>
                <a:cs typeface="Times New Roman" pitchFamily="18" charset="0"/>
              </a:rPr>
              <a:t>rinneadh fail</a:t>
            </a:r>
            <a:r>
              <a:rPr lang="en-GB" sz="2000" baseline="0" dirty="0">
                <a:solidFill>
                  <a:srgbClr val="000000"/>
                </a:solidFill>
                <a:latin typeface="Tw Cen MT" panose="020B0602020104020603" pitchFamily="34" charset="0"/>
                <a:cs typeface="Times New Roman" pitchFamily="18" charset="0"/>
              </a:rPr>
              <a:t>l</a:t>
            </a:r>
            <a:r>
              <a:rPr lang="ga-IE" sz="2000" baseline="0" dirty="0">
                <a:solidFill>
                  <a:srgbClr val="000000"/>
                </a:solidFill>
                <a:latin typeface="Tw Cen MT" panose="020B0602020104020603" pitchFamily="34" charset="0"/>
                <a:cs typeface="Times New Roman" pitchFamily="18" charset="0"/>
              </a:rPr>
              <a:t>í ar aon </a:t>
            </a:r>
            <a:r>
              <a:rPr lang="ga-IE" sz="2000" baseline="0" dirty="0" smtClean="0">
                <a:solidFill>
                  <a:srgbClr val="000000"/>
                </a:solidFill>
                <a:latin typeface="Tw Cen MT" panose="020B0602020104020603" pitchFamily="34" charset="0"/>
                <a:cs typeface="Times New Roman" pitchFamily="18" charset="0"/>
              </a:rPr>
              <a:t>bhealach</a:t>
            </a:r>
            <a:r>
              <a:rPr lang="en-GB" sz="2000" baseline="0" dirty="0" smtClean="0">
                <a:solidFill>
                  <a:srgbClr val="000000"/>
                </a:solidFill>
                <a:latin typeface="Tw Cen MT" panose="020B0602020104020603" pitchFamily="34" charset="0"/>
                <a:cs typeface="Times New Roman" pitchFamily="18" charset="0"/>
              </a:rPr>
              <a:t> </a:t>
            </a:r>
            <a:r>
              <a:rPr lang="ga-IE" sz="2000" baseline="0" dirty="0" smtClean="0">
                <a:solidFill>
                  <a:srgbClr val="000000"/>
                </a:solidFill>
                <a:latin typeface="Tw Cen MT" panose="020B0602020104020603" pitchFamily="34" charset="0"/>
                <a:cs typeface="Times New Roman" pitchFamily="18" charset="0"/>
              </a:rPr>
              <a:t>ó </a:t>
            </a:r>
            <a:r>
              <a:rPr lang="ga-IE" sz="2000" baseline="0" dirty="0">
                <a:solidFill>
                  <a:srgbClr val="000000"/>
                </a:solidFill>
                <a:latin typeface="Tw Cen MT" panose="020B0602020104020603" pitchFamily="34" charset="0"/>
                <a:cs typeface="Times New Roman" pitchFamily="18" charset="0"/>
              </a:rPr>
              <a:t>thaobh cóipchirt de ba cheart d’úinéir an chóipchirt teagmháil</a:t>
            </a:r>
          </a:p>
          <a:p>
            <a:r>
              <a:rPr lang="ga-IE" sz="2000" baseline="0" dirty="0">
                <a:solidFill>
                  <a:srgbClr val="000000"/>
                </a:solidFill>
                <a:latin typeface="Tw Cen MT" panose="020B0602020104020603" pitchFamily="34" charset="0"/>
                <a:cs typeface="Times New Roman" pitchFamily="18" charset="0"/>
              </a:rPr>
              <a:t>a dhéanamh leis na foilsitheoirí. Beidh na foilsitheoirí lántoilteanach socruithe cuí a dhéanamh leis.</a:t>
            </a:r>
          </a:p>
          <a:p>
            <a:endParaRPr lang="ga-IE" sz="2000" baseline="0" dirty="0">
              <a:solidFill>
                <a:srgbClr val="000000"/>
              </a:solidFill>
              <a:latin typeface="Tw Cen MT" panose="020B0602020104020603" pitchFamily="34" charset="0"/>
              <a:cs typeface="Times New Roman" pitchFamily="18" charset="0"/>
            </a:endParaRPr>
          </a:p>
          <a:p>
            <a:r>
              <a:rPr lang="ga-IE" sz="2000" baseline="0" dirty="0">
                <a:solidFill>
                  <a:srgbClr val="000000"/>
                </a:solidFill>
                <a:latin typeface="Tw Cen MT" panose="020B0602020104020603" pitchFamily="34" charset="0"/>
                <a:cs typeface="Times New Roman" pitchFamily="18" charset="0"/>
              </a:rPr>
              <a:t>© Foras na Gaeilge, </a:t>
            </a:r>
            <a:r>
              <a:rPr lang="ga-IE" sz="2000" baseline="0" dirty="0" smtClean="0">
                <a:solidFill>
                  <a:srgbClr val="000000"/>
                </a:solidFill>
                <a:latin typeface="Tw Cen MT" panose="020B0602020104020603" pitchFamily="34" charset="0"/>
                <a:cs typeface="Times New Roman" pitchFamily="18" charset="0"/>
              </a:rPr>
              <a:t>201</a:t>
            </a:r>
            <a:r>
              <a:rPr lang="en-GB" sz="2000" dirty="0">
                <a:solidFill>
                  <a:srgbClr val="000000"/>
                </a:solidFill>
                <a:latin typeface="Tw Cen MT" panose="020B0602020104020603" pitchFamily="34" charset="0"/>
                <a:cs typeface="Times New Roman" pitchFamily="18" charset="0"/>
              </a:rPr>
              <a:t>7</a:t>
            </a:r>
            <a:endParaRPr lang="ga-IE" sz="2000" baseline="0" dirty="0">
              <a:solidFill>
                <a:srgbClr val="000000"/>
              </a:solidFill>
              <a:latin typeface="Tw Cen MT" panose="020B0602020104020603" pitchFamily="34" charset="0"/>
              <a:cs typeface="Times New Roman" pitchFamily="18" charset="0"/>
            </a:endParaRPr>
          </a:p>
          <a:p>
            <a:endParaRPr lang="ga-IE" sz="2000" baseline="0" dirty="0">
              <a:solidFill>
                <a:srgbClr val="000000"/>
              </a:solidFill>
              <a:latin typeface="Tw Cen MT" panose="020B0602020104020603" pitchFamily="34" charset="0"/>
              <a:cs typeface="Times New Roman" pitchFamily="18" charset="0"/>
            </a:endParaRPr>
          </a:p>
          <a:p>
            <a:r>
              <a:rPr lang="ga-IE" sz="2000" dirty="0">
                <a:solidFill>
                  <a:srgbClr val="000000"/>
                </a:solidFill>
                <a:latin typeface="Tw Cen MT" panose="020B0602020104020603" pitchFamily="34" charset="0"/>
                <a:cs typeface="Times New Roman" pitchFamily="18" charset="0"/>
              </a:rPr>
              <a:t>An Gúm, Foras na Gaeilge, 7 Cearnóg Mhuirfean, Baile Átha Cliath 2</a:t>
            </a:r>
          </a:p>
        </p:txBody>
      </p:sp>
    </p:spTree>
    <p:extLst>
      <p:ext uri="{BB962C8B-B14F-4D97-AF65-F5344CB8AC3E}">
        <p14:creationId xmlns:p14="http://schemas.microsoft.com/office/powerpoint/2010/main" val="9363008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srcRect/>
          <a:stretch>
            <a:fillRect/>
          </a:stretch>
        </p:blipFill>
        <p:spPr bwMode="auto">
          <a:xfrm>
            <a:off x="4257056" y="2743965"/>
            <a:ext cx="3076575" cy="628650"/>
          </a:xfrm>
          <a:prstGeom prst="rect">
            <a:avLst/>
          </a:prstGeom>
          <a:noFill/>
          <a:ln w="9525">
            <a:noFill/>
            <a:miter lim="800000"/>
            <a:headEnd/>
            <a:tailEnd/>
          </a:ln>
        </p:spPr>
      </p:pic>
    </p:spTree>
    <p:extLst>
      <p:ext uri="{BB962C8B-B14F-4D97-AF65-F5344CB8AC3E}">
        <p14:creationId xmlns:p14="http://schemas.microsoft.com/office/powerpoint/2010/main" val="40964959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bwMode="auto">
          <a:xfrm>
            <a:off x="4249858" y="1188733"/>
            <a:ext cx="3979742" cy="5720879"/>
          </a:xfrm>
          <a:prstGeom prst="rect">
            <a:avLst/>
          </a:prstGeom>
          <a:noFill/>
          <a:extLst>
            <a:ext uri="{909E8E84-426E-40DD-AFC4-6F175D3DCCD1}">
              <a14:hiddenFill xmlns:a14="http://schemas.microsoft.com/office/drawing/2010/main">
                <a:solidFill>
                  <a:srgbClr val="FFFFFF"/>
                </a:solidFill>
              </a14:hiddenFill>
            </a:ext>
          </a:extLst>
        </p:spPr>
      </p:pic>
      <p:sp>
        <p:nvSpPr>
          <p:cNvPr id="32" name="Rounded Rectangle 31"/>
          <p:cNvSpPr/>
          <p:nvPr/>
        </p:nvSpPr>
        <p:spPr>
          <a:xfrm>
            <a:off x="8829679" y="1734607"/>
            <a:ext cx="2736850" cy="4095626"/>
          </a:xfrm>
          <a:prstGeom prst="roundRect">
            <a:avLst>
              <a:gd name="adj" fmla="val 10293"/>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ga-IE" dirty="0"/>
          </a:p>
        </p:txBody>
      </p:sp>
      <p:sp>
        <p:nvSpPr>
          <p:cNvPr id="17411" name="Content Placeholder 4"/>
          <p:cNvSpPr>
            <a:spLocks noGrp="1"/>
          </p:cNvSpPr>
          <p:nvPr>
            <p:ph idx="1"/>
          </p:nvPr>
        </p:nvSpPr>
        <p:spPr>
          <a:xfrm>
            <a:off x="8796858" y="1734607"/>
            <a:ext cx="2743200" cy="1165225"/>
          </a:xfrm>
        </p:spPr>
        <p:txBody>
          <a:bodyPr anchor="ctr">
            <a:normAutofit/>
          </a:bodyPr>
          <a:lstStyle/>
          <a:p>
            <a:pPr marL="0" indent="0" algn="ctr">
              <a:buNone/>
            </a:pPr>
            <a:r>
              <a:rPr lang="ga-IE" altLang="en-US" sz="2000" dirty="0" smtClean="0">
                <a:latin typeface="Tw Cen MT" panose="020B0602020104020603" pitchFamily="34" charset="0"/>
              </a:rPr>
              <a:t>An féidir leat codanna an chrainn a ainmniú? </a:t>
            </a:r>
          </a:p>
        </p:txBody>
      </p:sp>
      <p:sp>
        <p:nvSpPr>
          <p:cNvPr id="17412" name="Title 5"/>
          <p:cNvSpPr>
            <a:spLocks noGrp="1"/>
          </p:cNvSpPr>
          <p:nvPr>
            <p:ph type="title"/>
          </p:nvPr>
        </p:nvSpPr>
        <p:spPr>
          <a:xfrm>
            <a:off x="391887" y="237283"/>
            <a:ext cx="11468182" cy="823890"/>
          </a:xfrm>
        </p:spPr>
        <p:txBody>
          <a:bodyPr>
            <a:noAutofit/>
          </a:bodyPr>
          <a:lstStyle/>
          <a:p>
            <a:pPr algn="ctr" eaLnBrk="1" hangingPunct="1"/>
            <a:r>
              <a:rPr lang="ga-IE" altLang="en-US" sz="6000" dirty="0" smtClean="0">
                <a:latin typeface="AR DELANEY" panose="02000000000000000000" pitchFamily="2" charset="0"/>
              </a:rPr>
              <a:t>Crann Duillsilteach sa Gheimhreadh</a:t>
            </a:r>
          </a:p>
        </p:txBody>
      </p:sp>
      <p:sp>
        <p:nvSpPr>
          <p:cNvPr id="2" name="Rectangle 1"/>
          <p:cNvSpPr/>
          <p:nvPr/>
        </p:nvSpPr>
        <p:spPr>
          <a:xfrm>
            <a:off x="9501307" y="2989360"/>
            <a:ext cx="1674056" cy="534572"/>
          </a:xfrm>
          <a:prstGeom prst="rect">
            <a:avLst/>
          </a:prstGeom>
          <a:solidFill>
            <a:schemeClr val="bg1"/>
          </a:solidFill>
          <a:ln w="1905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dirty="0" smtClean="0">
                <a:solidFill>
                  <a:schemeClr val="tx1"/>
                </a:solidFill>
                <a:latin typeface="Tw Cen MT" panose="020B0602020104020603" pitchFamily="34" charset="0"/>
              </a:rPr>
              <a:t>na fréamhacha</a:t>
            </a:r>
            <a:endParaRPr lang="ga-IE" dirty="0">
              <a:solidFill>
                <a:schemeClr val="tx1"/>
              </a:solidFill>
              <a:latin typeface="Tw Cen MT" panose="020B0602020104020603" pitchFamily="34" charset="0"/>
            </a:endParaRPr>
          </a:p>
        </p:txBody>
      </p:sp>
      <p:sp>
        <p:nvSpPr>
          <p:cNvPr id="16" name="Rectangle 15"/>
          <p:cNvSpPr/>
          <p:nvPr/>
        </p:nvSpPr>
        <p:spPr>
          <a:xfrm>
            <a:off x="9501307" y="3782420"/>
            <a:ext cx="1674056" cy="534572"/>
          </a:xfrm>
          <a:prstGeom prst="rect">
            <a:avLst/>
          </a:prstGeom>
          <a:solidFill>
            <a:schemeClr val="bg1"/>
          </a:solidFill>
          <a:ln w="1905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dirty="0" smtClean="0">
                <a:solidFill>
                  <a:schemeClr val="tx1"/>
                </a:solidFill>
                <a:latin typeface="Tw Cen MT" panose="020B0602020104020603" pitchFamily="34" charset="0"/>
              </a:rPr>
              <a:t>na géaga</a:t>
            </a:r>
            <a:endParaRPr lang="ga-IE" dirty="0">
              <a:solidFill>
                <a:schemeClr val="tx1"/>
              </a:solidFill>
              <a:latin typeface="Tw Cen MT" panose="020B0602020104020603" pitchFamily="34" charset="0"/>
            </a:endParaRPr>
          </a:p>
        </p:txBody>
      </p:sp>
      <p:sp>
        <p:nvSpPr>
          <p:cNvPr id="17" name="Rectangle 16"/>
          <p:cNvSpPr/>
          <p:nvPr/>
        </p:nvSpPr>
        <p:spPr>
          <a:xfrm>
            <a:off x="9501307" y="4614554"/>
            <a:ext cx="1674056" cy="534572"/>
          </a:xfrm>
          <a:prstGeom prst="rect">
            <a:avLst/>
          </a:prstGeom>
          <a:solidFill>
            <a:schemeClr val="bg1"/>
          </a:solidFill>
          <a:ln w="1905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ga-IE" dirty="0" smtClean="0">
                <a:solidFill>
                  <a:schemeClr val="tx1"/>
                </a:solidFill>
                <a:latin typeface="Tw Cen MT" panose="020B0602020104020603" pitchFamily="34" charset="0"/>
              </a:rPr>
              <a:t>an stoc</a:t>
            </a:r>
            <a:endParaRPr lang="ga-IE" dirty="0">
              <a:solidFill>
                <a:schemeClr val="tx1"/>
              </a:solidFill>
              <a:latin typeface="Tw Cen MT" panose="020B0602020104020603" pitchFamily="34" charset="0"/>
            </a:endParaRPr>
          </a:p>
        </p:txBody>
      </p:sp>
      <p:sp>
        <p:nvSpPr>
          <p:cNvPr id="25" name="Rounded Rectangle 24"/>
          <p:cNvSpPr>
            <a:spLocks/>
          </p:cNvSpPr>
          <p:nvPr/>
        </p:nvSpPr>
        <p:spPr bwMode="auto">
          <a:xfrm>
            <a:off x="113938" y="5095365"/>
            <a:ext cx="4269376" cy="1603388"/>
          </a:xfrm>
          <a:prstGeom prst="round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None/>
            </a:pPr>
            <a:r>
              <a:rPr lang="ga-IE" altLang="en-US" sz="2000" dirty="0" smtClean="0">
                <a:solidFill>
                  <a:schemeClr val="tx1"/>
                </a:solidFill>
                <a:latin typeface="Tw Cen MT" panose="020B0602020104020603" pitchFamily="34" charset="0"/>
              </a:rPr>
              <a:t>Coinníonn </a:t>
            </a:r>
            <a:r>
              <a:rPr lang="ga-IE" altLang="en-US" sz="2000" b="1" dirty="0" smtClean="0">
                <a:solidFill>
                  <a:schemeClr val="tx1"/>
                </a:solidFill>
                <a:latin typeface="Tw Cen MT" panose="020B0602020104020603" pitchFamily="34" charset="0"/>
              </a:rPr>
              <a:t>na fréamhacha </a:t>
            </a:r>
            <a:r>
              <a:rPr lang="ga-IE" altLang="en-US" sz="2000" dirty="0" smtClean="0">
                <a:solidFill>
                  <a:schemeClr val="tx1"/>
                </a:solidFill>
                <a:latin typeface="Tw Cen MT" panose="020B0602020104020603" pitchFamily="34" charset="0"/>
              </a:rPr>
              <a:t>an crann ina sheasamh suas díreach sa talamh. Súnn siad isteach uisce freisin agus stórálann siad bia don chrann. </a:t>
            </a:r>
            <a:endParaRPr lang="ga-IE" altLang="en-US" sz="2000" dirty="0">
              <a:solidFill>
                <a:schemeClr val="tx1"/>
              </a:solidFill>
              <a:latin typeface="Tw Cen MT" panose="020B0602020104020603" pitchFamily="34" charset="0"/>
            </a:endParaRPr>
          </a:p>
        </p:txBody>
      </p:sp>
      <p:sp>
        <p:nvSpPr>
          <p:cNvPr id="33" name="Rectangle 32"/>
          <p:cNvSpPr>
            <a:spLocks/>
          </p:cNvSpPr>
          <p:nvPr/>
        </p:nvSpPr>
        <p:spPr bwMode="auto">
          <a:xfrm>
            <a:off x="111693" y="2664644"/>
            <a:ext cx="4530646" cy="2284425"/>
          </a:xfrm>
          <a:prstGeom prst="round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None/>
            </a:pPr>
            <a:r>
              <a:rPr lang="ga-IE" altLang="en-US" sz="2000" dirty="0" smtClean="0">
                <a:solidFill>
                  <a:schemeClr val="tx1"/>
                </a:solidFill>
                <a:latin typeface="Tw Cen MT" panose="020B0602020104020603" pitchFamily="34" charset="0"/>
              </a:rPr>
              <a:t>Coinníonn </a:t>
            </a:r>
            <a:r>
              <a:rPr lang="ga-IE" altLang="en-US" sz="2000" b="1" dirty="0" smtClean="0">
                <a:solidFill>
                  <a:schemeClr val="tx1"/>
                </a:solidFill>
                <a:latin typeface="Tw Cen MT" panose="020B0602020104020603" pitchFamily="34" charset="0"/>
              </a:rPr>
              <a:t>an stoc </a:t>
            </a:r>
            <a:r>
              <a:rPr lang="ga-IE" altLang="en-US" sz="2000" dirty="0" smtClean="0">
                <a:solidFill>
                  <a:schemeClr val="tx1"/>
                </a:solidFill>
                <a:latin typeface="Tw Cen MT" panose="020B0602020104020603" pitchFamily="34" charset="0"/>
              </a:rPr>
              <a:t>na géaga in airde. Iompraíonn féitheacha sa stoc uisce agus mianraí aníos ón talamh chuig gach cuid den chrann. Sa samhradh, iompraítear bia ó na duilleoga anuas tríd an stoc freisin. </a:t>
            </a:r>
            <a:endParaRPr lang="ga-IE" altLang="en-US" sz="2400" dirty="0">
              <a:solidFill>
                <a:schemeClr val="tx1"/>
              </a:solidFill>
              <a:latin typeface="Tw Cen MT" panose="020B0602020104020603" pitchFamily="34" charset="0"/>
            </a:endParaRPr>
          </a:p>
        </p:txBody>
      </p:sp>
      <p:sp>
        <p:nvSpPr>
          <p:cNvPr id="35" name="Rounded Rectangle 34"/>
          <p:cNvSpPr/>
          <p:nvPr/>
        </p:nvSpPr>
        <p:spPr bwMode="auto">
          <a:xfrm>
            <a:off x="113938" y="1299524"/>
            <a:ext cx="4864461" cy="1207738"/>
          </a:xfrm>
          <a:prstGeom prst="roundRect">
            <a:avLst>
              <a:gd name="adj" fmla="val 12963"/>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ga-IE" altLang="en-US" sz="2000" dirty="0" smtClean="0">
                <a:solidFill>
                  <a:schemeClr val="tx1"/>
                </a:solidFill>
                <a:latin typeface="Tw Cen MT" panose="020B0602020104020603" pitchFamily="34" charset="0"/>
              </a:rPr>
              <a:t>Bíonn bachlóga le feiceáil ar </a:t>
            </a:r>
            <a:r>
              <a:rPr lang="ga-IE" altLang="en-US" sz="2000" b="1" dirty="0" smtClean="0">
                <a:solidFill>
                  <a:schemeClr val="tx1"/>
                </a:solidFill>
                <a:latin typeface="Tw Cen MT" panose="020B0602020104020603" pitchFamily="34" charset="0"/>
              </a:rPr>
              <a:t>na géaga </a:t>
            </a:r>
            <a:br>
              <a:rPr lang="ga-IE" altLang="en-US" sz="2000" b="1" dirty="0" smtClean="0">
                <a:solidFill>
                  <a:schemeClr val="tx1"/>
                </a:solidFill>
                <a:latin typeface="Tw Cen MT" panose="020B0602020104020603" pitchFamily="34" charset="0"/>
              </a:rPr>
            </a:br>
            <a:r>
              <a:rPr lang="ga-IE" altLang="en-US" sz="2000" dirty="0" smtClean="0">
                <a:solidFill>
                  <a:schemeClr val="tx1"/>
                </a:solidFill>
                <a:latin typeface="Tw Cen MT" panose="020B0602020104020603" pitchFamily="34" charset="0"/>
              </a:rPr>
              <a:t>sa gheimhreadh. Fásann duilleoga agus bláthanna as na bachlóga san earrach. </a:t>
            </a:r>
            <a:endParaRPr lang="ga-IE" altLang="en-US" sz="2000" dirty="0">
              <a:solidFill>
                <a:schemeClr val="tx1"/>
              </a:solidFill>
              <a:latin typeface="Tw Cen MT" panose="020B0602020104020603" pitchFamily="34" charset="0"/>
            </a:endParaRPr>
          </a:p>
        </p:txBody>
      </p:sp>
      <p:sp>
        <p:nvSpPr>
          <p:cNvPr id="3" name="Left Arrow 2"/>
          <p:cNvSpPr/>
          <p:nvPr/>
        </p:nvSpPr>
        <p:spPr>
          <a:xfrm>
            <a:off x="7142406" y="1903393"/>
            <a:ext cx="978408" cy="484632"/>
          </a:xfrm>
          <a:prstGeom prst="leftArrow">
            <a:avLst/>
          </a:prstGeom>
          <a:solidFill>
            <a:schemeClr val="bg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19" name="Left Arrow 18"/>
          <p:cNvSpPr/>
          <p:nvPr/>
        </p:nvSpPr>
        <p:spPr>
          <a:xfrm>
            <a:off x="6380406" y="3806857"/>
            <a:ext cx="978408" cy="484632"/>
          </a:xfrm>
          <a:prstGeom prst="leftArrow">
            <a:avLst/>
          </a:prstGeom>
          <a:solidFill>
            <a:schemeClr val="bg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20" name="Left Arrow 19"/>
          <p:cNvSpPr/>
          <p:nvPr/>
        </p:nvSpPr>
        <p:spPr>
          <a:xfrm>
            <a:off x="6984042" y="5149126"/>
            <a:ext cx="978408" cy="484632"/>
          </a:xfrm>
          <a:prstGeom prst="leftArrow">
            <a:avLst/>
          </a:prstGeom>
          <a:solidFill>
            <a:schemeClr val="bg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dirty="0"/>
          </a:p>
        </p:txBody>
      </p:sp>
      <p:sp>
        <p:nvSpPr>
          <p:cNvPr id="28" name="TextBox 27"/>
          <p:cNvSpPr txBox="1"/>
          <p:nvPr/>
        </p:nvSpPr>
        <p:spPr bwMode="auto">
          <a:xfrm rot="21060000">
            <a:off x="7666189" y="5633612"/>
            <a:ext cx="4159299" cy="769441"/>
          </a:xfrm>
          <a:prstGeom prst="rect">
            <a:avLst/>
          </a:prstGeom>
          <a:solidFill>
            <a:schemeClr val="bg2">
              <a:lumMod val="75000"/>
            </a:schemeClr>
          </a:solidFill>
          <a:ln w="25400">
            <a:solidFill>
              <a:schemeClr val="accent6">
                <a:lumMod val="75000"/>
              </a:schemeClr>
            </a:solidFill>
          </a:ln>
        </p:spPr>
        <p:txBody>
          <a:bodyPr wrap="square">
            <a:spAutoFit/>
          </a:bodyPr>
          <a:lstStyle/>
          <a:p>
            <a:pPr algn="ctr">
              <a:defRPr/>
            </a:pPr>
            <a:r>
              <a:rPr lang="ga-IE" sz="2200" dirty="0" smtClean="0">
                <a:latin typeface="Tw Cen MT" panose="020B0602020104020603" pitchFamily="34" charset="0"/>
                <a:cs typeface="Clear Sans Light" panose="020B0303030202020304" pitchFamily="34" charset="0"/>
              </a:rPr>
              <a:t>An bhfuil a fhios agat cén fheidhm atá leis na codanna éagsúla?</a:t>
            </a:r>
            <a:endParaRPr lang="ga-IE" sz="2200" dirty="0">
              <a:latin typeface="Tw Cen MT" panose="020B0602020104020603" pitchFamily="34" charset="0"/>
              <a:cs typeface="Clear Sans Light" panose="020B0303030202020304" pitchFamily="34" charset="0"/>
            </a:endParaRPr>
          </a:p>
        </p:txBody>
      </p:sp>
    </p:spTree>
    <p:extLst>
      <p:ext uri="{BB962C8B-B14F-4D97-AF65-F5344CB8AC3E}">
        <p14:creationId xmlns:p14="http://schemas.microsoft.com/office/powerpoint/2010/main" val="16866840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125E-6 1.11111E-6 L -3.125E-6 0.00023 C -0.03398 -0.02014 0.01263 0.00903 -0.01966 -0.01644 C -0.0263 -0.02176 -0.03711 -0.02963 -0.04271 -0.03704 C -0.04896 -0.04514 -0.05534 -0.05301 -0.06002 -0.06366 C -0.06159 -0.06713 -0.06289 -0.07107 -0.06471 -0.07408 C -0.0664 -0.07662 -0.06849 -0.07824 -0.07044 -0.08009 C -0.075 -0.08449 -0.07968 -0.08843 -0.08424 -0.09236 C -0.1 -0.10648 -0.08255 -0.09167 -0.09817 -0.10278 C -0.09974 -0.10394 -0.10117 -0.10556 -0.10273 -0.10671 C -0.10507 -0.10857 -0.10846 -0.10995 -0.1108 -0.11088 C -0.11159 -0.11227 -0.11224 -0.11389 -0.11315 -0.11505 C -0.1207 -0.12523 -0.11914 -0.12269 -0.12812 -0.12732 C -0.12968 -0.1294 -0.13112 -0.13195 -0.13281 -0.13357 C -0.13815 -0.13889 -0.1375 -0.13611 -0.14205 -0.13958 C -0.14362 -0.14074 -0.14505 -0.14236 -0.14661 -0.14375 L -0.15351 -0.15602 C -0.15429 -0.15741 -0.15521 -0.15857 -0.15586 -0.16019 C -0.15703 -0.16296 -0.15794 -0.16597 -0.15924 -0.16829 C -0.16159 -0.17245 -0.16588 -0.17477 -0.16849 -0.17662 C -0.17291 -0.17963 -0.17148 -0.17801 -0.17656 -0.18079 C -0.18815 -0.18658 -0.17031 -0.17847 -0.18463 -0.18472 C -0.18541 -0.18611 -0.18632 -0.18727 -0.18698 -0.18889 C -0.18789 -0.19074 -0.18815 -0.19375 -0.18932 -0.19514 C -0.19062 -0.19653 -0.19244 -0.19653 -0.19388 -0.19699 C -0.20104 -0.20972 -0.18971 -0.19051 -0.20091 -0.20533 C -0.20963 -0.2169 -0.20156 -0.21111 -0.20898 -0.21551 C -0.21888 -0.22732 -0.20625 -0.2132 -0.21588 -0.22176 C -0.22474 -0.22963 -0.21406 -0.22269 -0.22278 -0.22778 C -0.22526 -0.2412 -0.2233 -0.23704 -0.22617 -0.24213 L -0.22617 -0.2419 L -0.22617 -0.24213 " pathEditMode="relative" rAng="0" ptsTypes="AAAAAAAAAAAAAAAAAAAAAAAAAAAAAAAA">
                                      <p:cBhvr>
                                        <p:cTn id="6" dur="2000" fill="hold"/>
                                        <p:tgtEl>
                                          <p:spTgt spid="16"/>
                                        </p:tgtEl>
                                        <p:attrNameLst>
                                          <p:attrName>ppt_x</p:attrName>
                                          <p:attrName>ppt_y</p:attrName>
                                        </p:attrNameLst>
                                      </p:cBhvr>
                                      <p:rCtr x="-11315" y="-12106"/>
                                    </p:animMotion>
                                  </p:childTnLst>
                                </p:cTn>
                              </p:par>
                              <p:par>
                                <p:cTn id="7" presetID="1" presetClass="exit" presetSubtype="0" fill="hold" grpId="0" nodeType="withEffect">
                                  <p:stCondLst>
                                    <p:cond delay="1500"/>
                                  </p:stCondLst>
                                  <p:childTnLst>
                                    <p:set>
                                      <p:cBhvr>
                                        <p:cTn id="8" dur="1" fill="hold">
                                          <p:stCondLst>
                                            <p:cond delay="0"/>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grpId="0" nodeType="clickEffect">
                                  <p:stCondLst>
                                    <p:cond delay="0"/>
                                  </p:stCondLst>
                                  <p:childTnLst>
                                    <p:animMotion origin="layout" path="M -3.125E-6 4.81481E-6 L -3.125E-6 0.00023 C -0.00455 -0.0007 -0.00911 -0.0007 -0.01367 -0.00186 C -0.01536 -0.00255 -0.01705 -0.00463 -0.01875 -0.00579 C -0.02083 -0.00695 -0.02291 -0.00788 -0.025 -0.0095 C -0.05377 -0.02825 -0.02174 -0.00741 -0.05494 -0.03334 C -0.06354 -0.03982 -0.07252 -0.04422 -0.08086 -0.05163 C -0.08359 -0.05417 -0.08619 -0.05672 -0.08919 -0.0588 C -0.0944 -0.06274 -0.10143 -0.06413 -0.10664 -0.06644 C -0.11054 -0.06806 -0.11432 -0.07038 -0.1181 -0.07176 C -0.12083 -0.07269 -0.12356 -0.07292 -0.12643 -0.07362 L -0.13372 -0.07547 C -0.13476 -0.07616 -0.13567 -0.07686 -0.13672 -0.07732 C -0.13945 -0.07825 -0.14218 -0.07894 -0.14505 -0.07917 C -0.16471 -0.08033 -0.18437 -0.08033 -0.20403 -0.08102 C -0.20507 -0.08172 -0.20612 -0.08241 -0.20716 -0.08288 C -0.2095 -0.0838 -0.21198 -0.08357 -0.21432 -0.0845 C -0.21614 -0.08542 -0.21784 -0.08658 -0.21953 -0.0882 C -0.22109 -0.08982 -0.22226 -0.09213 -0.22369 -0.09399 C -0.22461 -0.09514 -0.22565 -0.0963 -0.22669 -0.09769 C -0.22747 -0.1 -0.22825 -0.10232 -0.2289 -0.10487 C -0.22929 -0.10718 -0.2289 -0.11065 -0.22994 -0.11204 C -0.23151 -0.11482 -0.23398 -0.11459 -0.23606 -0.11575 C -0.23906 -0.1176 -0.2401 -0.11829 -0.24336 -0.11968 C -0.24544 -0.12014 -0.24752 -0.12084 -0.24948 -0.12153 C -0.2513 -0.122 -0.25299 -0.12315 -0.25481 -0.12338 C -0.25742 -0.12362 -0.26028 -0.12338 -0.26289 -0.12338 L -0.26289 -0.12315 " pathEditMode="relative" rAng="0" ptsTypes="AAAAAAAAAAAAAAAAAAAAAAAAAAAA">
                                      <p:cBhvr>
                                        <p:cTn id="12" dur="2000" fill="hold"/>
                                        <p:tgtEl>
                                          <p:spTgt spid="17"/>
                                        </p:tgtEl>
                                        <p:attrNameLst>
                                          <p:attrName>ppt_x</p:attrName>
                                          <p:attrName>ppt_y</p:attrName>
                                        </p:attrNameLst>
                                      </p:cBhvr>
                                      <p:rCtr x="-13151" y="-6181"/>
                                    </p:animMotion>
                                  </p:childTnLst>
                                </p:cTn>
                              </p:par>
                              <p:par>
                                <p:cTn id="13" presetID="1" presetClass="exit" presetSubtype="0" fill="hold" grpId="0" nodeType="withEffect">
                                  <p:stCondLst>
                                    <p:cond delay="1500"/>
                                  </p:stCondLst>
                                  <p:childTnLst>
                                    <p:set>
                                      <p:cBhvr>
                                        <p:cTn id="14" dur="1" fill="hold">
                                          <p:stCondLst>
                                            <p:cond delay="0"/>
                                          </p:stCondLst>
                                        </p:cTn>
                                        <p:tgtEl>
                                          <p:spTgt spid="1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3.33333E-6 3.46821E-7 L 3.33333E-6 3.46821E-7 C -0.00287 0.00347 -0.00599 0.00647 -0.0086 0.01087 C -0.00912 0.01202 -0.01081 0.02358 -0.01081 0.02405 C -0.01159 0.02775 -0.01237 0.03121 -0.01328 0.03491 C -0.01407 0.03931 -0.01433 0.04393 -0.01563 0.04809 C -0.01693 0.05202 -0.02435 0.06405 -0.02631 0.06636 C -0.04818 0.09364 -0.03672 0.07514 -0.05248 0.09827 C -0.05795 0.10613 -0.06094 0.11029 -0.06446 0.12023 C -0.06589 0.12462 -0.06628 0.12948 -0.0681 0.13318 C -0.06979 0.13757 -0.08334 0.16393 -0.08698 0.1667 C -0.08868 0.16809 -0.09024 0.16902 -0.09193 0.1704 C -0.10209 0.17988 -0.09532 0.17595 -0.10248 0.17965 C -0.10365 0.1822 -0.10508 0.18451 -0.10612 0.18705 C -0.11094 0.19931 -0.10586 0.19399 -0.11563 0.20948 C -0.11732 0.21202 -0.11862 0.2148 -0.12045 0.21665 C -0.12266 0.21919 -0.12539 0.22012 -0.12761 0.22243 C -0.13503 0.2296 -0.12409 0.22289 -0.1336 0.22775 C -0.13477 0.22913 -0.13581 0.23052 -0.13711 0.23168 C -0.13907 0.23306 -0.14115 0.23399 -0.1431 0.23538 C -0.14414 0.23607 -0.14558 0.23607 -0.14662 0.23723 C -0.15586 0.24439 -0.14479 0.23815 -0.15378 0.24254 C -0.15495 0.24462 -0.15586 0.24694 -0.15729 0.24832 C -0.15886 0.24948 -0.16055 0.24925 -0.16224 0.25017 C -0.16485 0.25133 -0.1724 0.25549 -0.17526 0.25757 C -0.17709 0.25896 -0.18216 0.2652 -0.1836 0.26659 C -0.18581 0.26936 -0.18841 0.27144 -0.19063 0.27445 C -0.19232 0.2763 -0.19375 0.27838 -0.19558 0.27977 C -0.20013 0.28416 -0.20144 0.28347 -0.20612 0.28555 C -0.2086 0.28647 -0.21094 0.28809 -0.21341 0.28925 C -0.21446 0.28994 -0.21589 0.29017 -0.21693 0.2911 C -0.22279 0.29549 -0.22006 0.29387 -0.22526 0.29665 C -0.23151 0.30636 -0.22604 0.29942 -0.23724 0.3059 C -0.23881 0.30682 -0.24024 0.30867 -0.24193 0.3096 C -0.24519 0.31144 -0.25091 0.3126 -0.25391 0.31329 C -0.25547 0.31376 -0.25703 0.31422 -0.2586 0.31514 C -0.26537 0.31931 -0.2612 0.31884 -0.26446 0.31884 L -0.26446 0.31907 " pathEditMode="relative" rAng="0" ptsTypes="AAAAAAAAAAAAAAAAAAAAAAAAAAAAAAAAAAAAAA">
                                      <p:cBhvr>
                                        <p:cTn id="18" dur="2000" fill="hold"/>
                                        <p:tgtEl>
                                          <p:spTgt spid="2"/>
                                        </p:tgtEl>
                                        <p:attrNameLst>
                                          <p:attrName>ppt_x</p:attrName>
                                          <p:attrName>ppt_y</p:attrName>
                                        </p:attrNameLst>
                                      </p:cBhvr>
                                      <p:rCtr x="-13268" y="15954"/>
                                    </p:animMotion>
                                  </p:childTnLst>
                                </p:cTn>
                              </p:par>
                              <p:par>
                                <p:cTn id="19" presetID="1" presetClass="exit" presetSubtype="0" fill="hold" grpId="0" nodeType="withEffect">
                                  <p:stCondLst>
                                    <p:cond delay="1500"/>
                                  </p:stCondLst>
                                  <p:childTnLst>
                                    <p:set>
                                      <p:cBhvr>
                                        <p:cTn id="20" dur="1" fill="hold">
                                          <p:stCondLst>
                                            <p:cond delay="0"/>
                                          </p:stCondLst>
                                        </p:cTn>
                                        <p:tgtEl>
                                          <p:spTgt spid="2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17411">
                                            <p:txEl>
                                              <p:pRg st="0" end="0"/>
                                            </p:txEl>
                                          </p:spTgt>
                                        </p:tgtEl>
                                        <p:attrNameLst>
                                          <p:attrName>style.visibility</p:attrName>
                                        </p:attrNameLst>
                                      </p:cBhvr>
                                      <p:to>
                                        <p:strVal val="hidden"/>
                                      </p:to>
                                    </p:set>
                                  </p:childTnLst>
                                </p:cTn>
                              </p:par>
                              <p:par>
                                <p:cTn id="27" presetID="2" presetClass="entr" presetSubtype="4"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500" fill="hold"/>
                                        <p:tgtEl>
                                          <p:spTgt spid="28"/>
                                        </p:tgtEl>
                                        <p:attrNameLst>
                                          <p:attrName>ppt_x</p:attrName>
                                        </p:attrNameLst>
                                      </p:cBhvr>
                                      <p:tavLst>
                                        <p:tav tm="0">
                                          <p:val>
                                            <p:strVal val="#ppt_x"/>
                                          </p:val>
                                        </p:tav>
                                        <p:tav tm="100000">
                                          <p:val>
                                            <p:strVal val="#ppt_x"/>
                                          </p:val>
                                        </p:tav>
                                      </p:tavLst>
                                    </p:anim>
                                    <p:anim calcmode="lin" valueType="num">
                                      <p:cBhvr additive="base">
                                        <p:cTn id="3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fill="hold"/>
                                        <p:tgtEl>
                                          <p:spTgt spid="35"/>
                                        </p:tgtEl>
                                        <p:attrNameLst>
                                          <p:attrName>ppt_x</p:attrName>
                                        </p:attrNameLst>
                                      </p:cBhvr>
                                      <p:tavLst>
                                        <p:tav tm="0">
                                          <p:val>
                                            <p:strVal val="0-#ppt_w/2"/>
                                          </p:val>
                                        </p:tav>
                                        <p:tav tm="100000">
                                          <p:val>
                                            <p:strVal val="#ppt_x"/>
                                          </p:val>
                                        </p:tav>
                                      </p:tavLst>
                                    </p:anim>
                                    <p:anim calcmode="lin" valueType="num">
                                      <p:cBhvr additive="base">
                                        <p:cTn id="36"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500" fill="hold"/>
                                        <p:tgtEl>
                                          <p:spTgt spid="33"/>
                                        </p:tgtEl>
                                        <p:attrNameLst>
                                          <p:attrName>ppt_x</p:attrName>
                                        </p:attrNameLst>
                                      </p:cBhvr>
                                      <p:tavLst>
                                        <p:tav tm="0">
                                          <p:val>
                                            <p:strVal val="0-#ppt_w/2"/>
                                          </p:val>
                                        </p:tav>
                                        <p:tav tm="100000">
                                          <p:val>
                                            <p:strVal val="#ppt_x"/>
                                          </p:val>
                                        </p:tav>
                                      </p:tavLst>
                                    </p:anim>
                                    <p:anim calcmode="lin" valueType="num">
                                      <p:cBhvr additive="base">
                                        <p:cTn id="42"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500" fill="hold"/>
                                        <p:tgtEl>
                                          <p:spTgt spid="25"/>
                                        </p:tgtEl>
                                        <p:attrNameLst>
                                          <p:attrName>ppt_x</p:attrName>
                                        </p:attrNameLst>
                                      </p:cBhvr>
                                      <p:tavLst>
                                        <p:tav tm="0">
                                          <p:val>
                                            <p:strVal val="0-#ppt_w/2"/>
                                          </p:val>
                                        </p:tav>
                                        <p:tav tm="100000">
                                          <p:val>
                                            <p:strVal val="#ppt_x"/>
                                          </p:val>
                                        </p:tav>
                                      </p:tavLst>
                                    </p:anim>
                                    <p:anim calcmode="lin" valueType="num">
                                      <p:cBhvr additive="base">
                                        <p:cTn id="48"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7411" grpId="0" build="p"/>
      <p:bldP spid="2" grpId="0" animBg="1"/>
      <p:bldP spid="16" grpId="0" animBg="1"/>
      <p:bldP spid="17" grpId="0" animBg="1"/>
      <p:bldP spid="25" grpId="0" animBg="1"/>
      <p:bldP spid="33" grpId="0" animBg="1"/>
      <p:bldP spid="35" grpId="0" animBg="1"/>
      <p:bldP spid="3" grpId="0" animBg="1"/>
      <p:bldP spid="19" grpId="0" animBg="1"/>
      <p:bldP spid="20" grpId="0" animBg="1"/>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a:grpSpLocks/>
          </p:cNvGrpSpPr>
          <p:nvPr/>
        </p:nvGrpSpPr>
        <p:grpSpPr bwMode="auto">
          <a:xfrm>
            <a:off x="397508" y="3849616"/>
            <a:ext cx="5342113" cy="1249848"/>
            <a:chOff x="344841" y="1603445"/>
            <a:chExt cx="8370160" cy="1656542"/>
          </a:xfrm>
          <a:solidFill>
            <a:schemeClr val="accent3">
              <a:lumMod val="20000"/>
              <a:lumOff val="80000"/>
            </a:schemeClr>
          </a:solidFill>
        </p:grpSpPr>
        <p:sp>
          <p:nvSpPr>
            <p:cNvPr id="11" name="Rounded Rectangle 10"/>
            <p:cNvSpPr/>
            <p:nvPr/>
          </p:nvSpPr>
          <p:spPr>
            <a:xfrm>
              <a:off x="344841" y="1603445"/>
              <a:ext cx="8370160" cy="1656542"/>
            </a:xfrm>
            <a:prstGeom prst="roundRect">
              <a:avLst>
                <a:gd name="adj" fmla="val 1296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ga-IE" sz="2400">
                <a:latin typeface="Tw Cen MT" panose="020B0602020104020603" pitchFamily="34" charset="0"/>
              </a:endParaRPr>
            </a:p>
          </p:txBody>
        </p:sp>
        <p:sp>
          <p:nvSpPr>
            <p:cNvPr id="12" name="Rectangle 11"/>
            <p:cNvSpPr>
              <a:spLocks/>
            </p:cNvSpPr>
            <p:nvPr/>
          </p:nvSpPr>
          <p:spPr bwMode="auto">
            <a:xfrm>
              <a:off x="489470" y="1797663"/>
              <a:ext cx="8080897" cy="126810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None/>
              </a:pPr>
              <a:r>
                <a:rPr lang="ga-IE" altLang="en-US" sz="2400" dirty="0" smtClean="0">
                  <a:solidFill>
                    <a:schemeClr val="tx1"/>
                  </a:solidFill>
                  <a:latin typeface="Tw Cen MT" panose="020B0602020104020603" pitchFamily="34" charset="0"/>
                </a:rPr>
                <a:t>Is féidir go leor crann a aithint </a:t>
              </a:r>
              <a:r>
                <a:rPr lang="en-IE" altLang="en-US" sz="2400" dirty="0" smtClean="0">
                  <a:solidFill>
                    <a:schemeClr val="tx1"/>
                  </a:solidFill>
                  <a:latin typeface="Tw Cen MT" panose="020B0602020104020603" pitchFamily="34" charset="0"/>
                </a:rPr>
                <a:t/>
              </a:r>
              <a:br>
                <a:rPr lang="en-IE" altLang="en-US" sz="2400" dirty="0" smtClean="0">
                  <a:solidFill>
                    <a:schemeClr val="tx1"/>
                  </a:solidFill>
                  <a:latin typeface="Tw Cen MT" panose="020B0602020104020603" pitchFamily="34" charset="0"/>
                </a:rPr>
              </a:br>
              <a:r>
                <a:rPr lang="ga-IE" altLang="en-US" sz="2400" dirty="0" smtClean="0">
                  <a:solidFill>
                    <a:schemeClr val="tx1"/>
                  </a:solidFill>
                  <a:latin typeface="Tw Cen MT" panose="020B0602020104020603" pitchFamily="34" charset="0"/>
                </a:rPr>
                <a:t>ar an gcruth atá orthu agus iad lom.</a:t>
              </a:r>
            </a:p>
          </p:txBody>
        </p:sp>
      </p:grpSp>
      <p:grpSp>
        <p:nvGrpSpPr>
          <p:cNvPr id="7" name="Group 6"/>
          <p:cNvGrpSpPr>
            <a:grpSpLocks/>
          </p:cNvGrpSpPr>
          <p:nvPr/>
        </p:nvGrpSpPr>
        <p:grpSpPr bwMode="auto">
          <a:xfrm>
            <a:off x="397508" y="1099812"/>
            <a:ext cx="5342113" cy="1249848"/>
            <a:chOff x="344841" y="1603445"/>
            <a:chExt cx="8370160" cy="1656542"/>
          </a:xfrm>
          <a:solidFill>
            <a:schemeClr val="accent3">
              <a:lumMod val="20000"/>
              <a:lumOff val="80000"/>
            </a:schemeClr>
          </a:solidFill>
        </p:grpSpPr>
        <p:sp>
          <p:nvSpPr>
            <p:cNvPr id="8" name="Rounded Rectangle 7"/>
            <p:cNvSpPr/>
            <p:nvPr/>
          </p:nvSpPr>
          <p:spPr>
            <a:xfrm>
              <a:off x="344841" y="1603445"/>
              <a:ext cx="8370160" cy="1656542"/>
            </a:xfrm>
            <a:prstGeom prst="roundRect">
              <a:avLst>
                <a:gd name="adj" fmla="val 1296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ga-IE" sz="2400">
                <a:latin typeface="Tw Cen MT" panose="020B0602020104020603" pitchFamily="34" charset="0"/>
              </a:endParaRPr>
            </a:p>
          </p:txBody>
        </p:sp>
        <p:sp>
          <p:nvSpPr>
            <p:cNvPr id="9" name="Rectangle 8"/>
            <p:cNvSpPr>
              <a:spLocks/>
            </p:cNvSpPr>
            <p:nvPr/>
          </p:nvSpPr>
          <p:spPr bwMode="auto">
            <a:xfrm>
              <a:off x="489470" y="1797664"/>
              <a:ext cx="8080897" cy="126810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None/>
              </a:pPr>
              <a:r>
                <a:rPr lang="ga-IE" altLang="en-US" sz="2400" dirty="0" smtClean="0">
                  <a:solidFill>
                    <a:schemeClr val="tx1"/>
                  </a:solidFill>
                  <a:latin typeface="Tw Cen MT" panose="020B0602020104020603" pitchFamily="34" charset="0"/>
                </a:rPr>
                <a:t>Bíonn na crainn dhuillsilteacha lom </a:t>
              </a:r>
              <a:br>
                <a:rPr lang="ga-IE" altLang="en-US" sz="2400" dirty="0" smtClean="0">
                  <a:solidFill>
                    <a:schemeClr val="tx1"/>
                  </a:solidFill>
                  <a:latin typeface="Tw Cen MT" panose="020B0602020104020603" pitchFamily="34" charset="0"/>
                </a:rPr>
              </a:br>
              <a:r>
                <a:rPr lang="ga-IE" altLang="en-US" sz="2400" dirty="0" smtClean="0">
                  <a:solidFill>
                    <a:schemeClr val="tx1"/>
                  </a:solidFill>
                  <a:latin typeface="Tw Cen MT" panose="020B0602020104020603" pitchFamily="34" charset="0"/>
                </a:rPr>
                <a:t>sa gheimhreadh. </a:t>
              </a:r>
            </a:p>
          </p:txBody>
        </p:sp>
      </p:grpSp>
      <p:pic>
        <p:nvPicPr>
          <p:cNvPr id="1028" name="Picture 4"/>
          <p:cNvPicPr>
            <a:picLocks noChangeAspect="1" noChangeArrowheads="1"/>
          </p:cNvPicPr>
          <p:nvPr/>
        </p:nvPicPr>
        <p:blipFill>
          <a:blip r:embed="rId2" cstate="screen">
            <a:clrChange>
              <a:clrFrom>
                <a:srgbClr val="B9CEBF"/>
              </a:clrFrom>
              <a:clrTo>
                <a:srgbClr val="B9CEBF">
                  <a:alpha val="0"/>
                </a:srgbClr>
              </a:clrTo>
            </a:clrChange>
            <a:grayscl/>
            <a:extLst>
              <a:ext uri="{BEBA8EAE-BF5A-486C-A8C5-ECC9F3942E4B}">
                <a14:imgProps xmlns:a14="http://schemas.microsoft.com/office/drawing/2010/main">
                  <a14:imgLayer r:embed="rId3">
                    <a14:imgEffect>
                      <a14:saturation sat="80000"/>
                    </a14:imgEffect>
                  </a14:imgLayer>
                </a14:imgProps>
              </a:ext>
              <a:ext uri="{28A0092B-C50C-407E-A947-70E740481C1C}">
                <a14:useLocalDpi xmlns:a14="http://schemas.microsoft.com/office/drawing/2010/main"/>
              </a:ext>
            </a:extLst>
          </a:blip>
          <a:stretch>
            <a:fillRect/>
          </a:stretch>
        </p:blipFill>
        <p:spPr bwMode="auto">
          <a:xfrm>
            <a:off x="5818841" y="532943"/>
            <a:ext cx="5894038" cy="5894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264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a:spLocks noChangeAspect="1"/>
          </p:cNvSpPr>
          <p:nvPr/>
        </p:nvSpPr>
        <p:spPr>
          <a:xfrm>
            <a:off x="670799" y="153981"/>
            <a:ext cx="2372491" cy="3060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ga-IE" sz="2000" dirty="0">
              <a:latin typeface="Tw Cen MT" panose="020B0602020104020603" pitchFamily="34" charset="0"/>
            </a:endParaRPr>
          </a:p>
        </p:txBody>
      </p:sp>
      <p:sp>
        <p:nvSpPr>
          <p:cNvPr id="13" name="Rounded Rectangle 12"/>
          <p:cNvSpPr>
            <a:spLocks noChangeAspect="1"/>
          </p:cNvSpPr>
          <p:nvPr/>
        </p:nvSpPr>
        <p:spPr>
          <a:xfrm>
            <a:off x="9168201" y="153981"/>
            <a:ext cx="2372491" cy="3060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ga-IE" sz="2000" dirty="0">
              <a:latin typeface="Tw Cen MT" panose="020B0602020104020603" pitchFamily="34" charset="0"/>
            </a:endParaRPr>
          </a:p>
        </p:txBody>
      </p:sp>
      <p:sp>
        <p:nvSpPr>
          <p:cNvPr id="39" name="Rounded Rectangle 38"/>
          <p:cNvSpPr>
            <a:spLocks noChangeAspect="1"/>
          </p:cNvSpPr>
          <p:nvPr/>
        </p:nvSpPr>
        <p:spPr>
          <a:xfrm>
            <a:off x="1800000" y="3485396"/>
            <a:ext cx="2372491" cy="3060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ga-IE" sz="2000" dirty="0">
              <a:latin typeface="Tw Cen MT" panose="020B0602020104020603" pitchFamily="34" charset="0"/>
            </a:endParaRPr>
          </a:p>
        </p:txBody>
      </p:sp>
      <p:sp>
        <p:nvSpPr>
          <p:cNvPr id="40" name="Rounded Rectangle 39"/>
          <p:cNvSpPr>
            <a:spLocks noChangeAspect="1"/>
          </p:cNvSpPr>
          <p:nvPr/>
        </p:nvSpPr>
        <p:spPr>
          <a:xfrm>
            <a:off x="8080120" y="3519224"/>
            <a:ext cx="2372491" cy="3060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ga-IE" sz="2000" dirty="0">
              <a:latin typeface="Tw Cen MT" panose="020B0602020104020603" pitchFamily="34" charset="0"/>
            </a:endParaRPr>
          </a:p>
        </p:txBody>
      </p:sp>
      <p:sp>
        <p:nvSpPr>
          <p:cNvPr id="54" name="TextBox 53"/>
          <p:cNvSpPr txBox="1">
            <a:spLocks noChangeArrowheads="1"/>
          </p:cNvSpPr>
          <p:nvPr/>
        </p:nvSpPr>
        <p:spPr bwMode="auto">
          <a:xfrm>
            <a:off x="670799" y="2797056"/>
            <a:ext cx="23724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lnSpc>
                <a:spcPct val="100000"/>
              </a:lnSpc>
              <a:spcBef>
                <a:spcPct val="0"/>
              </a:spcBef>
              <a:buFontTx/>
              <a:buNone/>
            </a:pPr>
            <a:r>
              <a:rPr lang="ga-IE" altLang="en-US" dirty="0" smtClean="0">
                <a:solidFill>
                  <a:schemeClr val="tx1"/>
                </a:solidFill>
                <a:latin typeface="Tw Cen MT" panose="020B0602020104020603" pitchFamily="34" charset="0"/>
              </a:rPr>
              <a:t>An fhuinseog</a:t>
            </a:r>
            <a:endParaRPr lang="ga-IE" altLang="en-US" dirty="0">
              <a:solidFill>
                <a:schemeClr val="tx1"/>
              </a:solidFill>
              <a:latin typeface="Tw Cen MT" panose="020B0602020104020603" pitchFamily="34" charset="0"/>
            </a:endParaRPr>
          </a:p>
        </p:txBody>
      </p:sp>
      <p:sp>
        <p:nvSpPr>
          <p:cNvPr id="55" name="TextBox 54"/>
          <p:cNvSpPr txBox="1">
            <a:spLocks noChangeArrowheads="1"/>
          </p:cNvSpPr>
          <p:nvPr/>
        </p:nvSpPr>
        <p:spPr bwMode="auto">
          <a:xfrm>
            <a:off x="9168201" y="2797056"/>
            <a:ext cx="23724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lnSpc>
                <a:spcPct val="100000"/>
              </a:lnSpc>
              <a:spcBef>
                <a:spcPct val="0"/>
              </a:spcBef>
              <a:buFontTx/>
              <a:buNone/>
            </a:pPr>
            <a:r>
              <a:rPr lang="ga-IE" altLang="en-US" dirty="0" smtClean="0">
                <a:solidFill>
                  <a:schemeClr val="tx1"/>
                </a:solidFill>
                <a:latin typeface="Tw Cen MT" panose="020B0602020104020603" pitchFamily="34" charset="0"/>
              </a:rPr>
              <a:t>An crann cnó capaill</a:t>
            </a:r>
            <a:endParaRPr lang="ga-IE" altLang="en-US" dirty="0">
              <a:solidFill>
                <a:schemeClr val="tx1"/>
              </a:solidFill>
              <a:latin typeface="Tw Cen MT" panose="020B0602020104020603" pitchFamily="34" charset="0"/>
            </a:endParaRPr>
          </a:p>
        </p:txBody>
      </p:sp>
      <p:sp>
        <p:nvSpPr>
          <p:cNvPr id="58" name="TextBox 57"/>
          <p:cNvSpPr txBox="1">
            <a:spLocks noChangeArrowheads="1"/>
          </p:cNvSpPr>
          <p:nvPr/>
        </p:nvSpPr>
        <p:spPr bwMode="auto">
          <a:xfrm>
            <a:off x="1774046" y="5911991"/>
            <a:ext cx="23724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lnSpc>
                <a:spcPct val="100000"/>
              </a:lnSpc>
              <a:spcBef>
                <a:spcPct val="0"/>
              </a:spcBef>
              <a:buFontTx/>
              <a:buNone/>
            </a:pPr>
            <a:r>
              <a:rPr lang="ga-IE" altLang="en-US" dirty="0" smtClean="0">
                <a:solidFill>
                  <a:schemeClr val="tx1"/>
                </a:solidFill>
                <a:latin typeface="Tw Cen MT" panose="020B0602020104020603" pitchFamily="34" charset="0"/>
              </a:rPr>
              <a:t>An crann darach</a:t>
            </a:r>
            <a:endParaRPr lang="ga-IE" altLang="en-US" dirty="0">
              <a:solidFill>
                <a:schemeClr val="tx1"/>
              </a:solidFill>
              <a:latin typeface="Tw Cen MT" panose="020B0602020104020603" pitchFamily="34" charset="0"/>
            </a:endParaRPr>
          </a:p>
        </p:txBody>
      </p:sp>
      <p:sp>
        <p:nvSpPr>
          <p:cNvPr id="59" name="TextBox 58"/>
          <p:cNvSpPr txBox="1">
            <a:spLocks noChangeArrowheads="1"/>
          </p:cNvSpPr>
          <p:nvPr/>
        </p:nvSpPr>
        <p:spPr bwMode="auto">
          <a:xfrm>
            <a:off x="8080120" y="5911991"/>
            <a:ext cx="23724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lnSpc>
                <a:spcPct val="100000"/>
              </a:lnSpc>
              <a:spcBef>
                <a:spcPct val="0"/>
              </a:spcBef>
              <a:buFontTx/>
              <a:buNone/>
            </a:pPr>
            <a:r>
              <a:rPr lang="ga-IE" altLang="en-US" dirty="0" smtClean="0">
                <a:solidFill>
                  <a:schemeClr val="tx1"/>
                </a:solidFill>
                <a:latin typeface="Tw Cen MT" panose="020B0602020104020603" pitchFamily="34" charset="0"/>
              </a:rPr>
              <a:t>An seiceamar</a:t>
            </a:r>
            <a:endParaRPr lang="ga-IE" altLang="en-US" dirty="0">
              <a:solidFill>
                <a:schemeClr val="tx1"/>
              </a:solidFill>
              <a:latin typeface="Tw Cen MT" panose="020B0602020104020603" pitchFamily="34" charset="0"/>
            </a:endParaRPr>
          </a:p>
        </p:txBody>
      </p:sp>
      <p:sp>
        <p:nvSpPr>
          <p:cNvPr id="63" name="Oval 62"/>
          <p:cNvSpPr>
            <a:spLocks/>
          </p:cNvSpPr>
          <p:nvPr/>
        </p:nvSpPr>
        <p:spPr>
          <a:xfrm>
            <a:off x="4692675" y="3620669"/>
            <a:ext cx="3060000" cy="306000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dirty="0" smtClean="0">
                <a:solidFill>
                  <a:schemeClr val="tx1"/>
                </a:solidFill>
                <a:latin typeface="Tw Cen MT" panose="020B0602020104020603" pitchFamily="34" charset="0"/>
              </a:rPr>
              <a:t> </a:t>
            </a:r>
            <a:r>
              <a:rPr lang="ga-IE" sz="2000" dirty="0" smtClean="0">
                <a:solidFill>
                  <a:schemeClr val="tx1"/>
                </a:solidFill>
                <a:latin typeface="Tw Cen MT" panose="020B0602020104020603" pitchFamily="34" charset="0"/>
              </a:rPr>
              <a:t>Seo íomhánna</a:t>
            </a:r>
            <a:r>
              <a:rPr lang="en-IE" sz="2000" dirty="0" smtClean="0">
                <a:solidFill>
                  <a:schemeClr val="tx1"/>
                </a:solidFill>
                <a:latin typeface="Tw Cen MT" panose="020B0602020104020603" pitchFamily="34" charset="0"/>
              </a:rPr>
              <a:t> </a:t>
            </a:r>
            <a:r>
              <a:rPr lang="ga-IE" sz="2000" dirty="0" smtClean="0">
                <a:solidFill>
                  <a:schemeClr val="tx1"/>
                </a:solidFill>
                <a:latin typeface="Tw Cen MT" panose="020B0602020104020603" pitchFamily="34" charset="0"/>
              </a:rPr>
              <a:t>de chúig chrann dhuillsilteacha</a:t>
            </a:r>
            <a:r>
              <a:rPr lang="en-IE" sz="2000" dirty="0" smtClean="0">
                <a:solidFill>
                  <a:schemeClr val="tx1"/>
                </a:solidFill>
                <a:latin typeface="Tw Cen MT" panose="020B0602020104020603" pitchFamily="34" charset="0"/>
              </a:rPr>
              <a:t> </a:t>
            </a:r>
            <a:br>
              <a:rPr lang="en-IE" sz="2000" dirty="0" smtClean="0">
                <a:solidFill>
                  <a:schemeClr val="tx1"/>
                </a:solidFill>
                <a:latin typeface="Tw Cen MT" panose="020B0602020104020603" pitchFamily="34" charset="0"/>
              </a:rPr>
            </a:br>
            <a:r>
              <a:rPr lang="ga-IE" sz="2000" dirty="0" smtClean="0">
                <a:solidFill>
                  <a:schemeClr val="tx1"/>
                </a:solidFill>
                <a:latin typeface="Tw Cen MT" panose="020B0602020104020603" pitchFamily="34" charset="0"/>
              </a:rPr>
              <a:t>sa gheimhreadh. Féach na cruthanna difriúla atá orthu. </a:t>
            </a:r>
            <a:endParaRPr lang="ga-IE" dirty="0">
              <a:solidFill>
                <a:schemeClr val="tx1"/>
              </a:solidFill>
              <a:latin typeface="Tw Cen MT" panose="020B0602020104020603" pitchFamily="34" charset="0"/>
            </a:endParaRPr>
          </a:p>
        </p:txBody>
      </p:sp>
      <p:pic>
        <p:nvPicPr>
          <p:cNvPr id="30" name="Picture 8"/>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bwMode="auto">
          <a:xfrm>
            <a:off x="546030" y="285579"/>
            <a:ext cx="2456033" cy="245603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bwMode="auto">
          <a:xfrm>
            <a:off x="9266365" y="214006"/>
            <a:ext cx="2176164" cy="266686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1971085" y="3536457"/>
            <a:ext cx="2030319" cy="2030319"/>
          </a:xfrm>
          <a:prstGeom prst="rect">
            <a:avLst/>
          </a:prstGeom>
          <a:noFill/>
          <a:extLst>
            <a:ext uri="{909E8E84-426E-40DD-AFC4-6F175D3DCCD1}">
              <a14:hiddenFill xmlns:a14="http://schemas.microsoft.com/office/drawing/2010/main">
                <a:solidFill>
                  <a:srgbClr val="FFFFFF"/>
                </a:solidFill>
              </a14:hiddenFill>
            </a:ext>
          </a:extLst>
        </p:spPr>
      </p:pic>
      <p:sp>
        <p:nvSpPr>
          <p:cNvPr id="35" name="Rounded Rectangle 34"/>
          <p:cNvSpPr>
            <a:spLocks noChangeAspect="1"/>
          </p:cNvSpPr>
          <p:nvPr/>
        </p:nvSpPr>
        <p:spPr>
          <a:xfrm>
            <a:off x="4930795" y="153981"/>
            <a:ext cx="2372491" cy="3060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ga-IE" sz="2000" dirty="0">
              <a:latin typeface="Tw Cen MT" panose="020B0602020104020603" pitchFamily="34" charset="0"/>
            </a:endParaRPr>
          </a:p>
        </p:txBody>
      </p:sp>
      <p:sp>
        <p:nvSpPr>
          <p:cNvPr id="37" name="TextBox 36"/>
          <p:cNvSpPr txBox="1">
            <a:spLocks noChangeArrowheads="1"/>
          </p:cNvSpPr>
          <p:nvPr/>
        </p:nvSpPr>
        <p:spPr bwMode="auto">
          <a:xfrm>
            <a:off x="4930795" y="2796191"/>
            <a:ext cx="23724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lnSpc>
                <a:spcPct val="100000"/>
              </a:lnSpc>
              <a:spcBef>
                <a:spcPct val="0"/>
              </a:spcBef>
              <a:buFontTx/>
              <a:buNone/>
            </a:pPr>
            <a:r>
              <a:rPr lang="ga-IE" altLang="en-US" dirty="0" smtClean="0">
                <a:solidFill>
                  <a:schemeClr val="tx1"/>
                </a:solidFill>
                <a:latin typeface="Tw Cen MT" panose="020B0602020104020603" pitchFamily="34" charset="0"/>
              </a:rPr>
              <a:t>An sceach gheal</a:t>
            </a:r>
            <a:endParaRPr lang="ga-IE" altLang="en-US" dirty="0">
              <a:solidFill>
                <a:schemeClr val="tx1"/>
              </a:solidFill>
              <a:latin typeface="Tw Cen MT" panose="020B0602020104020603" pitchFamily="34" charset="0"/>
            </a:endParaRPr>
          </a:p>
        </p:txBody>
      </p:sp>
      <p:pic>
        <p:nvPicPr>
          <p:cNvPr id="2" name="Picture 1"/>
          <p:cNvPicPr>
            <a:picLocks noChangeAspect="1"/>
          </p:cNvPicPr>
          <p:nvPr/>
        </p:nvPicPr>
        <p:blipFill rotWithShape="1">
          <a:blip r:embed="rId5" cstate="screen">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rcRect/>
          <a:stretch/>
        </p:blipFill>
        <p:spPr>
          <a:xfrm>
            <a:off x="5054636" y="516505"/>
            <a:ext cx="2124806" cy="1836000"/>
          </a:xfrm>
          <a:prstGeom prst="rect">
            <a:avLst/>
          </a:prstGeom>
        </p:spPr>
      </p:pic>
      <p:pic>
        <p:nvPicPr>
          <p:cNvPr id="4" name="Picture 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210365" y="3902057"/>
            <a:ext cx="2112000" cy="1584000"/>
          </a:xfrm>
          <a:prstGeom prst="rect">
            <a:avLst/>
          </a:prstGeom>
        </p:spPr>
      </p:pic>
    </p:spTree>
    <p:extLst>
      <p:ext uri="{BB962C8B-B14F-4D97-AF65-F5344CB8AC3E}">
        <p14:creationId xmlns:p14="http://schemas.microsoft.com/office/powerpoint/2010/main" val="41120824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a:spLocks noChangeAspect="1"/>
          </p:cNvSpPr>
          <p:nvPr/>
        </p:nvSpPr>
        <p:spPr>
          <a:xfrm>
            <a:off x="613754" y="154800"/>
            <a:ext cx="2372491" cy="3060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ga-IE" dirty="0">
              <a:latin typeface="Tw Cen MT" panose="020B0602020104020603" pitchFamily="34" charset="0"/>
            </a:endParaRPr>
          </a:p>
        </p:txBody>
      </p:sp>
      <p:sp>
        <p:nvSpPr>
          <p:cNvPr id="13" name="Rounded Rectangle 12"/>
          <p:cNvSpPr>
            <a:spLocks noChangeAspect="1"/>
          </p:cNvSpPr>
          <p:nvPr/>
        </p:nvSpPr>
        <p:spPr>
          <a:xfrm>
            <a:off x="9169200" y="154800"/>
            <a:ext cx="2372491" cy="3060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ga-IE" dirty="0">
              <a:latin typeface="Tw Cen MT" panose="020B0602020104020603" pitchFamily="34" charset="0"/>
            </a:endParaRPr>
          </a:p>
        </p:txBody>
      </p:sp>
      <p:sp>
        <p:nvSpPr>
          <p:cNvPr id="39" name="Rounded Rectangle 38"/>
          <p:cNvSpPr>
            <a:spLocks noChangeAspect="1"/>
          </p:cNvSpPr>
          <p:nvPr/>
        </p:nvSpPr>
        <p:spPr>
          <a:xfrm>
            <a:off x="1800000" y="3484800"/>
            <a:ext cx="2372491" cy="3060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ga-IE" dirty="0">
              <a:latin typeface="Tw Cen MT" panose="020B0602020104020603" pitchFamily="34" charset="0"/>
            </a:endParaRPr>
          </a:p>
        </p:txBody>
      </p:sp>
      <p:sp>
        <p:nvSpPr>
          <p:cNvPr id="40" name="Rounded Rectangle 39"/>
          <p:cNvSpPr>
            <a:spLocks noChangeAspect="1"/>
          </p:cNvSpPr>
          <p:nvPr/>
        </p:nvSpPr>
        <p:spPr>
          <a:xfrm>
            <a:off x="8082000" y="3520800"/>
            <a:ext cx="2372491" cy="3060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ga-IE" dirty="0">
              <a:latin typeface="Tw Cen MT" panose="020B0602020104020603" pitchFamily="34" charset="0"/>
            </a:endParaRPr>
          </a:p>
        </p:txBody>
      </p:sp>
      <p:sp>
        <p:nvSpPr>
          <p:cNvPr id="54" name="TextBox 53"/>
          <p:cNvSpPr txBox="1">
            <a:spLocks noChangeArrowheads="1"/>
          </p:cNvSpPr>
          <p:nvPr/>
        </p:nvSpPr>
        <p:spPr bwMode="auto">
          <a:xfrm>
            <a:off x="613754" y="2182918"/>
            <a:ext cx="237249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lnSpc>
                <a:spcPct val="100000"/>
              </a:lnSpc>
              <a:spcBef>
                <a:spcPct val="0"/>
              </a:spcBef>
              <a:buFontTx/>
              <a:buNone/>
            </a:pPr>
            <a:r>
              <a:rPr lang="ga-IE" altLang="en-US" sz="1600" b="1" dirty="0" smtClean="0">
                <a:solidFill>
                  <a:schemeClr val="tx1"/>
                </a:solidFill>
                <a:latin typeface="Tw Cen MT" panose="020B0602020104020603" pitchFamily="34" charset="0"/>
              </a:rPr>
              <a:t>An fhuinseog</a:t>
            </a:r>
          </a:p>
          <a:p>
            <a:pPr algn="ctr" eaLnBrk="1" hangingPunct="1">
              <a:lnSpc>
                <a:spcPct val="100000"/>
              </a:lnSpc>
              <a:spcBef>
                <a:spcPct val="0"/>
              </a:spcBef>
              <a:buFontTx/>
              <a:buNone/>
            </a:pPr>
            <a:r>
              <a:rPr lang="ga-IE" altLang="en-US" sz="1600" dirty="0" smtClean="0">
                <a:solidFill>
                  <a:schemeClr val="tx1"/>
                </a:solidFill>
                <a:latin typeface="Tw Cen MT" panose="020B0602020104020603" pitchFamily="34" charset="0"/>
              </a:rPr>
              <a:t>Bíonn dath dubh </a:t>
            </a:r>
            <a:r>
              <a:rPr lang="en-IE" altLang="en-US" sz="1600" dirty="0" smtClean="0">
                <a:solidFill>
                  <a:schemeClr val="tx1"/>
                </a:solidFill>
                <a:latin typeface="Tw Cen MT" panose="020B0602020104020603" pitchFamily="34" charset="0"/>
              </a:rPr>
              <a:t/>
            </a:r>
            <a:br>
              <a:rPr lang="en-IE" altLang="en-US" sz="1600" dirty="0" smtClean="0">
                <a:solidFill>
                  <a:schemeClr val="tx1"/>
                </a:solidFill>
                <a:latin typeface="Tw Cen MT" panose="020B0602020104020603" pitchFamily="34" charset="0"/>
              </a:rPr>
            </a:br>
            <a:r>
              <a:rPr lang="ga-IE" altLang="en-US" sz="1600" dirty="0" smtClean="0">
                <a:solidFill>
                  <a:schemeClr val="tx1"/>
                </a:solidFill>
                <a:latin typeface="Tw Cen MT" panose="020B0602020104020603" pitchFamily="34" charset="0"/>
              </a:rPr>
              <a:t>ar na bachlóga.</a:t>
            </a:r>
            <a:endParaRPr lang="ga-IE" altLang="en-US" sz="1600" dirty="0">
              <a:solidFill>
                <a:schemeClr val="tx1"/>
              </a:solidFill>
              <a:latin typeface="Tw Cen MT" panose="020B0602020104020603" pitchFamily="34" charset="0"/>
            </a:endParaRPr>
          </a:p>
        </p:txBody>
      </p:sp>
      <p:sp>
        <p:nvSpPr>
          <p:cNvPr id="55" name="TextBox 54"/>
          <p:cNvSpPr txBox="1">
            <a:spLocks noChangeArrowheads="1"/>
          </p:cNvSpPr>
          <p:nvPr/>
        </p:nvSpPr>
        <p:spPr bwMode="auto">
          <a:xfrm>
            <a:off x="9262212" y="2257995"/>
            <a:ext cx="2279479"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lnSpc>
                <a:spcPct val="100000"/>
              </a:lnSpc>
              <a:spcBef>
                <a:spcPct val="0"/>
              </a:spcBef>
              <a:buFontTx/>
              <a:buNone/>
            </a:pPr>
            <a:r>
              <a:rPr lang="ga-IE" altLang="en-US" sz="1600" b="1" dirty="0" smtClean="0">
                <a:solidFill>
                  <a:schemeClr val="tx1"/>
                </a:solidFill>
                <a:latin typeface="Tw Cen MT" panose="020B0602020104020603" pitchFamily="34" charset="0"/>
              </a:rPr>
              <a:t>An crann cnó capaill</a:t>
            </a:r>
          </a:p>
          <a:p>
            <a:pPr algn="ctr" eaLnBrk="1" hangingPunct="1">
              <a:lnSpc>
                <a:spcPct val="100000"/>
              </a:lnSpc>
              <a:spcBef>
                <a:spcPct val="0"/>
              </a:spcBef>
              <a:buFontTx/>
              <a:buNone/>
            </a:pPr>
            <a:r>
              <a:rPr lang="ga-IE" altLang="en-US" sz="1600" dirty="0" smtClean="0">
                <a:solidFill>
                  <a:schemeClr val="tx1"/>
                </a:solidFill>
                <a:latin typeface="Tw Cen MT" panose="020B0602020104020603" pitchFamily="34" charset="0"/>
              </a:rPr>
              <a:t>Bíonn na bachlóga</a:t>
            </a:r>
            <a:br>
              <a:rPr lang="ga-IE" altLang="en-US" sz="1600" dirty="0" smtClean="0">
                <a:solidFill>
                  <a:schemeClr val="tx1"/>
                </a:solidFill>
                <a:latin typeface="Tw Cen MT" panose="020B0602020104020603" pitchFamily="34" charset="0"/>
              </a:rPr>
            </a:br>
            <a:r>
              <a:rPr lang="ga-IE" altLang="en-US" sz="1600" dirty="0" smtClean="0">
                <a:solidFill>
                  <a:schemeClr val="tx1"/>
                </a:solidFill>
                <a:latin typeface="Tw Cen MT" panose="020B0602020104020603" pitchFamily="34" charset="0"/>
              </a:rPr>
              <a:t>mór agus snasta.</a:t>
            </a:r>
          </a:p>
          <a:p>
            <a:pPr algn="ctr" eaLnBrk="1" hangingPunct="1">
              <a:lnSpc>
                <a:spcPct val="100000"/>
              </a:lnSpc>
              <a:spcBef>
                <a:spcPct val="0"/>
              </a:spcBef>
              <a:buFontTx/>
              <a:buNone/>
            </a:pPr>
            <a:endParaRPr lang="ga-IE" altLang="en-US" dirty="0">
              <a:solidFill>
                <a:schemeClr val="tx1"/>
              </a:solidFill>
              <a:latin typeface="Tw Cen MT" panose="020B0602020104020603" pitchFamily="34" charset="0"/>
            </a:endParaRPr>
          </a:p>
        </p:txBody>
      </p:sp>
      <p:sp>
        <p:nvSpPr>
          <p:cNvPr id="58" name="TextBox 57"/>
          <p:cNvSpPr txBox="1">
            <a:spLocks noChangeArrowheads="1"/>
          </p:cNvSpPr>
          <p:nvPr/>
        </p:nvSpPr>
        <p:spPr bwMode="auto">
          <a:xfrm>
            <a:off x="1937120" y="5311826"/>
            <a:ext cx="209824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lnSpc>
                <a:spcPct val="100000"/>
              </a:lnSpc>
              <a:spcBef>
                <a:spcPct val="0"/>
              </a:spcBef>
              <a:buFontTx/>
              <a:buNone/>
            </a:pPr>
            <a:r>
              <a:rPr lang="ga-IE" altLang="en-US" sz="1600" b="1" dirty="0" smtClean="0">
                <a:solidFill>
                  <a:schemeClr val="tx1"/>
                </a:solidFill>
                <a:latin typeface="Tw Cen MT" panose="020B0602020104020603" pitchFamily="34" charset="0"/>
              </a:rPr>
              <a:t>An crann darach</a:t>
            </a:r>
          </a:p>
          <a:p>
            <a:pPr algn="ctr">
              <a:lnSpc>
                <a:spcPct val="100000"/>
              </a:lnSpc>
              <a:spcBef>
                <a:spcPct val="0"/>
              </a:spcBef>
              <a:buNone/>
            </a:pPr>
            <a:r>
              <a:rPr lang="ga-IE" altLang="en-US" sz="1600" dirty="0" smtClean="0">
                <a:latin typeface="Tw Cen MT" panose="020B0602020104020603" pitchFamily="34" charset="0"/>
              </a:rPr>
              <a:t>Bíonn a lán bachlóga beaga ar bharr na gcraobh. </a:t>
            </a:r>
          </a:p>
        </p:txBody>
      </p:sp>
      <p:sp>
        <p:nvSpPr>
          <p:cNvPr id="59" name="TextBox 58"/>
          <p:cNvSpPr txBox="1">
            <a:spLocks noChangeArrowheads="1"/>
          </p:cNvSpPr>
          <p:nvPr/>
        </p:nvSpPr>
        <p:spPr bwMode="auto">
          <a:xfrm>
            <a:off x="8278211" y="5581140"/>
            <a:ext cx="193376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lnSpc>
                <a:spcPct val="100000"/>
              </a:lnSpc>
              <a:spcBef>
                <a:spcPct val="0"/>
              </a:spcBef>
              <a:buFontTx/>
              <a:buNone/>
            </a:pPr>
            <a:r>
              <a:rPr lang="ga-IE" altLang="en-US" sz="1600" b="1" dirty="0" smtClean="0">
                <a:solidFill>
                  <a:schemeClr val="tx1"/>
                </a:solidFill>
                <a:latin typeface="Tw Cen MT" panose="020B0602020104020603" pitchFamily="34" charset="0"/>
              </a:rPr>
              <a:t>An seiceamar</a:t>
            </a:r>
          </a:p>
          <a:p>
            <a:pPr algn="ctr" eaLnBrk="1" hangingPunct="1">
              <a:lnSpc>
                <a:spcPct val="100000"/>
              </a:lnSpc>
              <a:spcBef>
                <a:spcPct val="0"/>
              </a:spcBef>
              <a:buFontTx/>
              <a:buNone/>
            </a:pPr>
            <a:r>
              <a:rPr lang="ga-IE" altLang="en-US" sz="1600" dirty="0" smtClean="0">
                <a:solidFill>
                  <a:schemeClr val="tx1"/>
                </a:solidFill>
                <a:latin typeface="Tw Cen MT" panose="020B0602020104020603" pitchFamily="34" charset="0"/>
              </a:rPr>
              <a:t>Bíonn dath glas </a:t>
            </a:r>
            <a:br>
              <a:rPr lang="ga-IE" altLang="en-US" sz="1600" dirty="0" smtClean="0">
                <a:solidFill>
                  <a:schemeClr val="tx1"/>
                </a:solidFill>
                <a:latin typeface="Tw Cen MT" panose="020B0602020104020603" pitchFamily="34" charset="0"/>
              </a:rPr>
            </a:br>
            <a:r>
              <a:rPr lang="ga-IE" altLang="en-US" sz="1600" dirty="0" smtClean="0">
                <a:solidFill>
                  <a:schemeClr val="tx1"/>
                </a:solidFill>
                <a:latin typeface="Tw Cen MT" panose="020B0602020104020603" pitchFamily="34" charset="0"/>
              </a:rPr>
              <a:t>ar na bachlóga. </a:t>
            </a:r>
            <a:endParaRPr lang="ga-IE" altLang="en-US" sz="1600" dirty="0">
              <a:solidFill>
                <a:schemeClr val="tx1"/>
              </a:solidFill>
              <a:latin typeface="Tw Cen MT" panose="020B0602020104020603" pitchFamily="34" charset="0"/>
            </a:endParaRPr>
          </a:p>
        </p:txBody>
      </p:sp>
      <p:sp>
        <p:nvSpPr>
          <p:cNvPr id="63" name="Oval 62"/>
          <p:cNvSpPr>
            <a:spLocks noChangeAspect="1"/>
          </p:cNvSpPr>
          <p:nvPr/>
        </p:nvSpPr>
        <p:spPr>
          <a:xfrm>
            <a:off x="4694400" y="3621600"/>
            <a:ext cx="3060700" cy="306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altLang="en-US" sz="2000" dirty="0" smtClean="0">
                <a:solidFill>
                  <a:schemeClr val="tx1"/>
                </a:solidFill>
                <a:latin typeface="Tw Cen MT" panose="020B0602020104020603" pitchFamily="34" charset="0"/>
              </a:rPr>
              <a:t>Bíonn bachlóga </a:t>
            </a:r>
            <a:r>
              <a:rPr lang="en-IE" altLang="en-US" sz="2000" dirty="0" smtClean="0">
                <a:solidFill>
                  <a:schemeClr val="tx1"/>
                </a:solidFill>
                <a:latin typeface="Tw Cen MT" panose="020B0602020104020603" pitchFamily="34" charset="0"/>
              </a:rPr>
              <a:t/>
            </a:r>
            <a:br>
              <a:rPr lang="en-IE" altLang="en-US" sz="2000" dirty="0" smtClean="0">
                <a:solidFill>
                  <a:schemeClr val="tx1"/>
                </a:solidFill>
                <a:latin typeface="Tw Cen MT" panose="020B0602020104020603" pitchFamily="34" charset="0"/>
              </a:rPr>
            </a:br>
            <a:r>
              <a:rPr lang="ga-IE" altLang="en-US" sz="2000" dirty="0" smtClean="0">
                <a:solidFill>
                  <a:schemeClr val="tx1"/>
                </a:solidFill>
                <a:latin typeface="Tw Cen MT" panose="020B0602020104020603" pitchFamily="34" charset="0"/>
              </a:rPr>
              <a:t>le feiceáil </a:t>
            </a:r>
            <a:r>
              <a:rPr lang="en-IE" altLang="en-US" sz="2000" dirty="0" smtClean="0">
                <a:solidFill>
                  <a:schemeClr val="tx1"/>
                </a:solidFill>
                <a:latin typeface="Tw Cen MT" panose="020B0602020104020603" pitchFamily="34" charset="0"/>
              </a:rPr>
              <a:t/>
            </a:r>
            <a:br>
              <a:rPr lang="en-IE" altLang="en-US" sz="2000" dirty="0" smtClean="0">
                <a:solidFill>
                  <a:schemeClr val="tx1"/>
                </a:solidFill>
                <a:latin typeface="Tw Cen MT" panose="020B0602020104020603" pitchFamily="34" charset="0"/>
              </a:rPr>
            </a:br>
            <a:r>
              <a:rPr lang="ga-IE" altLang="en-US" sz="2000" dirty="0" smtClean="0">
                <a:solidFill>
                  <a:schemeClr val="tx1"/>
                </a:solidFill>
                <a:latin typeface="Tw Cen MT" panose="020B0602020104020603" pitchFamily="34" charset="0"/>
              </a:rPr>
              <a:t>ar na géaga </a:t>
            </a:r>
            <a:r>
              <a:rPr lang="en-IE" altLang="en-US" sz="2000" dirty="0" smtClean="0">
                <a:solidFill>
                  <a:schemeClr val="tx1"/>
                </a:solidFill>
                <a:latin typeface="Tw Cen MT" panose="020B0602020104020603" pitchFamily="34" charset="0"/>
              </a:rPr>
              <a:t/>
            </a:r>
            <a:br>
              <a:rPr lang="en-IE" altLang="en-US" sz="2000" dirty="0" smtClean="0">
                <a:solidFill>
                  <a:schemeClr val="tx1"/>
                </a:solidFill>
                <a:latin typeface="Tw Cen MT" panose="020B0602020104020603" pitchFamily="34" charset="0"/>
              </a:rPr>
            </a:br>
            <a:r>
              <a:rPr lang="ga-IE" altLang="en-US" sz="2000" dirty="0" smtClean="0">
                <a:solidFill>
                  <a:schemeClr val="tx1"/>
                </a:solidFill>
                <a:latin typeface="Tw Cen MT" panose="020B0602020104020603" pitchFamily="34" charset="0"/>
              </a:rPr>
              <a:t>sa gheimhreadh. </a:t>
            </a:r>
            <a:br>
              <a:rPr lang="ga-IE" altLang="en-US" sz="2000" dirty="0" smtClean="0">
                <a:solidFill>
                  <a:schemeClr val="tx1"/>
                </a:solidFill>
                <a:latin typeface="Tw Cen MT" panose="020B0602020104020603" pitchFamily="34" charset="0"/>
              </a:rPr>
            </a:br>
            <a:r>
              <a:rPr lang="ga-IE" altLang="en-US" sz="2000" dirty="0" smtClean="0">
                <a:solidFill>
                  <a:schemeClr val="tx1"/>
                </a:solidFill>
                <a:latin typeface="Tw Cen MT" panose="020B0602020104020603" pitchFamily="34" charset="0"/>
              </a:rPr>
              <a:t>I</a:t>
            </a:r>
            <a:r>
              <a:rPr lang="ga-IE" sz="2000" dirty="0" smtClean="0">
                <a:solidFill>
                  <a:schemeClr val="tx1"/>
                </a:solidFill>
                <a:latin typeface="Tw Cen MT" panose="020B0602020104020603" pitchFamily="34" charset="0"/>
              </a:rPr>
              <a:t>s féidir crann </a:t>
            </a:r>
            <a:r>
              <a:rPr lang="en-IE" sz="2000" dirty="0" smtClean="0">
                <a:solidFill>
                  <a:schemeClr val="tx1"/>
                </a:solidFill>
                <a:latin typeface="Tw Cen MT" panose="020B0602020104020603" pitchFamily="34" charset="0"/>
              </a:rPr>
              <a:t/>
            </a:r>
            <a:br>
              <a:rPr lang="en-IE" sz="2000" dirty="0" smtClean="0">
                <a:solidFill>
                  <a:schemeClr val="tx1"/>
                </a:solidFill>
                <a:latin typeface="Tw Cen MT" panose="020B0602020104020603" pitchFamily="34" charset="0"/>
              </a:rPr>
            </a:br>
            <a:r>
              <a:rPr lang="ga-IE" sz="2000" dirty="0" smtClean="0">
                <a:solidFill>
                  <a:schemeClr val="tx1"/>
                </a:solidFill>
                <a:latin typeface="Tw Cen MT" panose="020B0602020104020603" pitchFamily="34" charset="0"/>
              </a:rPr>
              <a:t>a aithint ar na bachlóga atá air.</a:t>
            </a:r>
            <a:endParaRPr lang="ga-IE" altLang="en-US" sz="2000" dirty="0">
              <a:solidFill>
                <a:schemeClr val="tx1"/>
              </a:solidFill>
              <a:latin typeface="Tw Cen MT" panose="020B0602020104020603" pitchFamily="34" charset="0"/>
            </a:endParaRPr>
          </a:p>
        </p:txBody>
      </p:sp>
      <p:sp>
        <p:nvSpPr>
          <p:cNvPr id="35" name="Rounded Rectangle 34"/>
          <p:cNvSpPr>
            <a:spLocks noChangeAspect="1"/>
          </p:cNvSpPr>
          <p:nvPr/>
        </p:nvSpPr>
        <p:spPr>
          <a:xfrm>
            <a:off x="4932000" y="154800"/>
            <a:ext cx="2372491" cy="3060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ga-IE" dirty="0">
              <a:latin typeface="Tw Cen MT" panose="020B0602020104020603" pitchFamily="34" charset="0"/>
            </a:endParaRPr>
          </a:p>
        </p:txBody>
      </p:sp>
      <p:sp>
        <p:nvSpPr>
          <p:cNvPr id="37" name="TextBox 36"/>
          <p:cNvSpPr txBox="1">
            <a:spLocks noChangeArrowheads="1"/>
          </p:cNvSpPr>
          <p:nvPr/>
        </p:nvSpPr>
        <p:spPr bwMode="auto">
          <a:xfrm>
            <a:off x="5163343" y="2240405"/>
            <a:ext cx="18700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lnSpc>
                <a:spcPct val="100000"/>
              </a:lnSpc>
              <a:spcBef>
                <a:spcPct val="0"/>
              </a:spcBef>
              <a:buFontTx/>
              <a:buNone/>
            </a:pPr>
            <a:r>
              <a:rPr lang="ga-IE" altLang="en-US" sz="1600" b="1" dirty="0" smtClean="0">
                <a:solidFill>
                  <a:schemeClr val="tx1"/>
                </a:solidFill>
                <a:latin typeface="Tw Cen MT" panose="020B0602020104020603" pitchFamily="34" charset="0"/>
              </a:rPr>
              <a:t>An sceach gheal</a:t>
            </a:r>
          </a:p>
          <a:p>
            <a:pPr algn="ctr" eaLnBrk="1" hangingPunct="1">
              <a:lnSpc>
                <a:spcPct val="100000"/>
              </a:lnSpc>
              <a:spcBef>
                <a:spcPct val="0"/>
              </a:spcBef>
              <a:buFontTx/>
              <a:buNone/>
            </a:pPr>
            <a:r>
              <a:rPr lang="ga-IE" altLang="en-US" sz="1600" dirty="0" smtClean="0">
                <a:solidFill>
                  <a:schemeClr val="tx1"/>
                </a:solidFill>
                <a:latin typeface="Tw Cen MT" panose="020B0602020104020603" pitchFamily="34" charset="0"/>
              </a:rPr>
              <a:t>Bíonn na bachlóga beag agus donn.</a:t>
            </a:r>
            <a:endParaRPr lang="ga-IE" altLang="en-US" sz="1600" dirty="0">
              <a:solidFill>
                <a:schemeClr val="tx1"/>
              </a:solidFill>
              <a:latin typeface="Tw Cen MT" panose="020B0602020104020603" pitchFamily="34" charset="0"/>
            </a:endParaRPr>
          </a:p>
        </p:txBody>
      </p:sp>
      <p:sp>
        <p:nvSpPr>
          <p:cNvPr id="23" name="Oval 22"/>
          <p:cNvSpPr>
            <a:spLocks/>
          </p:cNvSpPr>
          <p:nvPr/>
        </p:nvSpPr>
        <p:spPr>
          <a:xfrm>
            <a:off x="4694400" y="3621600"/>
            <a:ext cx="3060000" cy="306000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ga-IE" altLang="en-US" sz="2000" dirty="0" smtClean="0">
                <a:solidFill>
                  <a:schemeClr val="tx1"/>
                </a:solidFill>
                <a:latin typeface="Tw Cen MT" panose="020B0602020104020603" pitchFamily="34" charset="0"/>
              </a:rPr>
              <a:t>Fásann duilleoga agus bláthanna </a:t>
            </a:r>
            <a:br>
              <a:rPr lang="ga-IE" altLang="en-US" sz="2000" dirty="0" smtClean="0">
                <a:solidFill>
                  <a:schemeClr val="tx1"/>
                </a:solidFill>
                <a:latin typeface="Tw Cen MT" panose="020B0602020104020603" pitchFamily="34" charset="0"/>
              </a:rPr>
            </a:br>
            <a:r>
              <a:rPr lang="ga-IE" altLang="en-US" sz="2000" dirty="0" smtClean="0">
                <a:solidFill>
                  <a:schemeClr val="tx1"/>
                </a:solidFill>
                <a:latin typeface="Tw Cen MT" panose="020B0602020104020603" pitchFamily="34" charset="0"/>
              </a:rPr>
              <a:t>as na bachlóga </a:t>
            </a:r>
            <a:br>
              <a:rPr lang="ga-IE" altLang="en-US" sz="2000" dirty="0" smtClean="0">
                <a:solidFill>
                  <a:schemeClr val="tx1"/>
                </a:solidFill>
                <a:latin typeface="Tw Cen MT" panose="020B0602020104020603" pitchFamily="34" charset="0"/>
              </a:rPr>
            </a:br>
            <a:r>
              <a:rPr lang="ga-IE" altLang="en-US" sz="2000" dirty="0" smtClean="0">
                <a:solidFill>
                  <a:schemeClr val="tx1"/>
                </a:solidFill>
                <a:latin typeface="Tw Cen MT" panose="020B0602020104020603" pitchFamily="34" charset="0"/>
              </a:rPr>
              <a:t>san earrach.</a:t>
            </a:r>
            <a:endParaRPr lang="ga-IE" altLang="en-US" sz="2000" dirty="0">
              <a:solidFill>
                <a:schemeClr val="tx1"/>
              </a:solidFill>
              <a:latin typeface="Tw Cen MT" panose="020B0602020104020603" pitchFamily="34" charset="0"/>
            </a:endParaRPr>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b="-2176"/>
          <a:stretch/>
        </p:blipFill>
        <p:spPr>
          <a:xfrm rot="5400000">
            <a:off x="1135383" y="588138"/>
            <a:ext cx="1329232" cy="1440000"/>
          </a:xfrm>
          <a:prstGeom prst="rect">
            <a:avLst/>
          </a:prstGeom>
        </p:spPr>
      </p:pic>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5182245" y="544918"/>
            <a:ext cx="1872000" cy="1404000"/>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8446212" y="3905457"/>
            <a:ext cx="1632000" cy="1224000"/>
          </a:xfrm>
          <a:prstGeom prst="rect">
            <a:avLst/>
          </a:prstGeom>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9386854" y="544918"/>
            <a:ext cx="1872000" cy="1404000"/>
          </a:xfrm>
          <a:prstGeom prst="rect">
            <a:avLst/>
          </a:prstGeom>
        </p:spPr>
      </p:pic>
      <p:pic>
        <p:nvPicPr>
          <p:cNvPr id="7" name="Picture 6"/>
          <p:cNvPicPr>
            <a:picLocks noChangeAspect="1"/>
          </p:cNvPicPr>
          <p:nvPr/>
        </p:nvPicPr>
        <p:blipFill>
          <a:blip r:embed="rId6" cstate="screen">
            <a:duotone>
              <a:prstClr val="black"/>
              <a:schemeClr val="bg1">
                <a:tint val="45000"/>
                <a:satMod val="400000"/>
              </a:schemeClr>
            </a:duotone>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p:blipFill>
        <p:spPr>
          <a:xfrm>
            <a:off x="2122244" y="3718800"/>
            <a:ext cx="1728000" cy="1296000"/>
          </a:xfrm>
          <a:prstGeom prst="rect">
            <a:avLst/>
          </a:prstGeom>
        </p:spPr>
      </p:pic>
    </p:spTree>
    <p:extLst>
      <p:ext uri="{BB962C8B-B14F-4D97-AF65-F5344CB8AC3E}">
        <p14:creationId xmlns:p14="http://schemas.microsoft.com/office/powerpoint/2010/main" val="228012747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500"/>
                                        <p:tgtEl>
                                          <p:spTgt spid="5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500"/>
                                        <p:tgtEl>
                                          <p:spTgt spid="5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fade">
                                      <p:cBhvr>
                                        <p:cTn id="27" dur="500"/>
                                        <p:tgtEl>
                                          <p:spTgt spid="59"/>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0" nodeType="clickEffect">
                                  <p:stCondLst>
                                    <p:cond delay="0"/>
                                  </p:stCondLst>
                                  <p:childTnLst>
                                    <p:set>
                                      <p:cBhvr>
                                        <p:cTn id="31" dur="1" fill="hold">
                                          <p:stCondLst>
                                            <p:cond delay="0"/>
                                          </p:stCondLst>
                                        </p:cTn>
                                        <p:tgtEl>
                                          <p:spTgt spid="63"/>
                                        </p:tgtEl>
                                        <p:attrNameLst>
                                          <p:attrName>style.visibility</p:attrName>
                                        </p:attrNameLst>
                                      </p:cBhvr>
                                      <p:to>
                                        <p:strVal val="hidden"/>
                                      </p:to>
                                    </p:set>
                                  </p:childTnLst>
                                </p:cTn>
                              </p:par>
                              <p:par>
                                <p:cTn id="32" presetID="53" presetClass="entr" presetSubtype="16"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500" fill="hold"/>
                                        <p:tgtEl>
                                          <p:spTgt spid="23"/>
                                        </p:tgtEl>
                                        <p:attrNameLst>
                                          <p:attrName>ppt_w</p:attrName>
                                        </p:attrNameLst>
                                      </p:cBhvr>
                                      <p:tavLst>
                                        <p:tav tm="0">
                                          <p:val>
                                            <p:fltVal val="0"/>
                                          </p:val>
                                        </p:tav>
                                        <p:tav tm="100000">
                                          <p:val>
                                            <p:strVal val="#ppt_w"/>
                                          </p:val>
                                        </p:tav>
                                      </p:tavLst>
                                    </p:anim>
                                    <p:anim calcmode="lin" valueType="num">
                                      <p:cBhvr>
                                        <p:cTn id="35" dur="500" fill="hold"/>
                                        <p:tgtEl>
                                          <p:spTgt spid="23"/>
                                        </p:tgtEl>
                                        <p:attrNameLst>
                                          <p:attrName>ppt_h</p:attrName>
                                        </p:attrNameLst>
                                      </p:cBhvr>
                                      <p:tavLst>
                                        <p:tav tm="0">
                                          <p:val>
                                            <p:fltVal val="0"/>
                                          </p:val>
                                        </p:tav>
                                        <p:tav tm="100000">
                                          <p:val>
                                            <p:strVal val="#ppt_h"/>
                                          </p:val>
                                        </p:tav>
                                      </p:tavLst>
                                    </p:anim>
                                    <p:animEffect transition="in" filter="fade">
                                      <p:cBhvr>
                                        <p:cTn id="3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8" grpId="0"/>
      <p:bldP spid="59" grpId="0"/>
      <p:bldP spid="63" grpId="0" animBg="1"/>
      <p:bldP spid="37" grpId="0"/>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a:spLocks noChangeAspect="1"/>
          </p:cNvSpPr>
          <p:nvPr/>
        </p:nvSpPr>
        <p:spPr>
          <a:xfrm>
            <a:off x="669600" y="154800"/>
            <a:ext cx="2372491" cy="3060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ga-IE" dirty="0"/>
          </a:p>
        </p:txBody>
      </p:sp>
      <p:sp>
        <p:nvSpPr>
          <p:cNvPr id="13" name="Rounded Rectangle 12"/>
          <p:cNvSpPr>
            <a:spLocks noChangeAspect="1"/>
          </p:cNvSpPr>
          <p:nvPr/>
        </p:nvSpPr>
        <p:spPr>
          <a:xfrm>
            <a:off x="9169200" y="154800"/>
            <a:ext cx="2372491" cy="3060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ga-IE" dirty="0"/>
          </a:p>
        </p:txBody>
      </p:sp>
      <p:sp>
        <p:nvSpPr>
          <p:cNvPr id="39" name="Rounded Rectangle 38"/>
          <p:cNvSpPr>
            <a:spLocks noChangeAspect="1"/>
          </p:cNvSpPr>
          <p:nvPr/>
        </p:nvSpPr>
        <p:spPr>
          <a:xfrm>
            <a:off x="1800000" y="3484800"/>
            <a:ext cx="2372491" cy="3060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ga-IE" dirty="0"/>
          </a:p>
        </p:txBody>
      </p:sp>
      <p:sp>
        <p:nvSpPr>
          <p:cNvPr id="40" name="Rounded Rectangle 39"/>
          <p:cNvSpPr>
            <a:spLocks noChangeAspect="1"/>
          </p:cNvSpPr>
          <p:nvPr/>
        </p:nvSpPr>
        <p:spPr>
          <a:xfrm>
            <a:off x="8082000" y="3520800"/>
            <a:ext cx="2372491" cy="3060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ga-IE" dirty="0"/>
          </a:p>
        </p:txBody>
      </p:sp>
      <p:sp>
        <p:nvSpPr>
          <p:cNvPr id="63" name="Oval 62"/>
          <p:cNvSpPr>
            <a:spLocks/>
          </p:cNvSpPr>
          <p:nvPr/>
        </p:nvSpPr>
        <p:spPr>
          <a:xfrm>
            <a:off x="4694400" y="3621600"/>
            <a:ext cx="3060000" cy="306000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2000" dirty="0" smtClean="0">
                <a:solidFill>
                  <a:schemeClr val="tx1"/>
                </a:solidFill>
                <a:latin typeface="Tw Cen MT" panose="020B0602020104020603" pitchFamily="34" charset="0"/>
              </a:rPr>
              <a:t>Bíonn stoc an chrainn clúdaithe le coirt. </a:t>
            </a:r>
            <a:r>
              <a:rPr lang="ga-IE" altLang="en-US" sz="2000" dirty="0" smtClean="0">
                <a:solidFill>
                  <a:schemeClr val="tx1"/>
                </a:solidFill>
                <a:latin typeface="Tw Cen MT" panose="020B0602020104020603" pitchFamily="34" charset="0"/>
              </a:rPr>
              <a:t>Bíonn cuma faoi leith ar an gcoirt ag brath ar cén cineál crainn atá ann.</a:t>
            </a:r>
            <a:endParaRPr lang="ga-IE" sz="2000" dirty="0">
              <a:solidFill>
                <a:schemeClr val="tx1"/>
              </a:solidFill>
              <a:latin typeface="Tw Cen MT" panose="020B0602020104020603" pitchFamily="34" charset="0"/>
            </a:endParaRPr>
          </a:p>
        </p:txBody>
      </p:sp>
      <p:sp>
        <p:nvSpPr>
          <p:cNvPr id="35" name="Rounded Rectangle 34"/>
          <p:cNvSpPr>
            <a:spLocks noChangeAspect="1"/>
          </p:cNvSpPr>
          <p:nvPr/>
        </p:nvSpPr>
        <p:spPr>
          <a:xfrm>
            <a:off x="4932000" y="154800"/>
            <a:ext cx="2372491" cy="3060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ga-IE" dirty="0"/>
          </a:p>
        </p:txBody>
      </p:sp>
      <p:sp>
        <p:nvSpPr>
          <p:cNvPr id="37" name="TextBox 36"/>
          <p:cNvSpPr txBox="1">
            <a:spLocks noChangeArrowheads="1"/>
          </p:cNvSpPr>
          <p:nvPr/>
        </p:nvSpPr>
        <p:spPr bwMode="auto">
          <a:xfrm>
            <a:off x="4932000" y="2214037"/>
            <a:ext cx="23724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lnSpc>
                <a:spcPct val="100000"/>
              </a:lnSpc>
              <a:spcBef>
                <a:spcPct val="0"/>
              </a:spcBef>
              <a:buFontTx/>
              <a:buNone/>
            </a:pPr>
            <a:r>
              <a:rPr lang="ga-IE" altLang="en-US" sz="1600" b="1" dirty="0" smtClean="0">
                <a:solidFill>
                  <a:schemeClr val="tx1"/>
                </a:solidFill>
                <a:latin typeface="Tw Cen MT" panose="020B0602020104020603" pitchFamily="34" charset="0"/>
              </a:rPr>
              <a:t>An sceach gheal</a:t>
            </a:r>
          </a:p>
          <a:p>
            <a:pPr algn="ctr" eaLnBrk="1" hangingPunct="1">
              <a:lnSpc>
                <a:spcPct val="100000"/>
              </a:lnSpc>
              <a:spcBef>
                <a:spcPct val="0"/>
              </a:spcBef>
              <a:buFontTx/>
              <a:buNone/>
            </a:pPr>
            <a:r>
              <a:rPr lang="ga-IE" altLang="en-US" sz="1600" dirty="0" smtClean="0">
                <a:solidFill>
                  <a:schemeClr val="tx1"/>
                </a:solidFill>
                <a:latin typeface="Tw Cen MT" panose="020B0602020104020603" pitchFamily="34" charset="0"/>
              </a:rPr>
              <a:t>Coirt gharbh dhonn</a:t>
            </a:r>
            <a:endParaRPr lang="ga-IE" altLang="en-US" sz="1600" dirty="0">
              <a:solidFill>
                <a:schemeClr val="tx1"/>
              </a:solidFill>
              <a:latin typeface="Tw Cen MT" panose="020B0602020104020603" pitchFamily="34" charset="0"/>
            </a:endParaRPr>
          </a:p>
        </p:txBody>
      </p:sp>
      <p:pic>
        <p:nvPicPr>
          <p:cNvPr id="19" name="Picture 1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45783" y="410591"/>
            <a:ext cx="2019324" cy="1514493"/>
          </a:xfrm>
          <a:prstGeom prst="rect">
            <a:avLst/>
          </a:prstGeom>
        </p:spPr>
      </p:pic>
      <p:pic>
        <p:nvPicPr>
          <p:cNvPr id="20" name="Picture 1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3212" y="3832668"/>
            <a:ext cx="1846066" cy="1384550"/>
          </a:xfrm>
          <a:prstGeom prst="rect">
            <a:avLst/>
          </a:prstGeom>
        </p:spPr>
      </p:pic>
      <p:pic>
        <p:nvPicPr>
          <p:cNvPr id="22" name="Picture 8"/>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8584195" y="3668358"/>
            <a:ext cx="1368099" cy="204193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a:spLocks noChangeArrowheads="1"/>
          </p:cNvSpPr>
          <p:nvPr/>
        </p:nvSpPr>
        <p:spPr bwMode="auto">
          <a:xfrm>
            <a:off x="669600" y="2214037"/>
            <a:ext cx="23724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lnSpc>
                <a:spcPct val="100000"/>
              </a:lnSpc>
              <a:spcBef>
                <a:spcPct val="0"/>
              </a:spcBef>
              <a:buFontTx/>
              <a:buNone/>
            </a:pPr>
            <a:r>
              <a:rPr lang="ga-IE" altLang="en-US" sz="1600" b="1" dirty="0" smtClean="0">
                <a:solidFill>
                  <a:schemeClr val="tx1"/>
                </a:solidFill>
                <a:latin typeface="Tw Cen MT" panose="020B0602020104020603" pitchFamily="34" charset="0"/>
              </a:rPr>
              <a:t>An fhuinseog</a:t>
            </a:r>
          </a:p>
          <a:p>
            <a:pPr algn="ctr" eaLnBrk="1" hangingPunct="1">
              <a:lnSpc>
                <a:spcPct val="100000"/>
              </a:lnSpc>
              <a:spcBef>
                <a:spcPct val="0"/>
              </a:spcBef>
              <a:buFontTx/>
              <a:buNone/>
            </a:pPr>
            <a:r>
              <a:rPr lang="ga-IE" altLang="en-US" sz="1600" dirty="0" smtClean="0">
                <a:solidFill>
                  <a:schemeClr val="tx1"/>
                </a:solidFill>
                <a:latin typeface="Tw Cen MT" panose="020B0602020104020603" pitchFamily="34" charset="0"/>
              </a:rPr>
              <a:t>Coirt mhín liath</a:t>
            </a:r>
            <a:endParaRPr lang="ga-IE" altLang="en-US" sz="1600" dirty="0">
              <a:solidFill>
                <a:schemeClr val="tx1"/>
              </a:solidFill>
              <a:latin typeface="Tw Cen MT" panose="020B0602020104020603" pitchFamily="34" charset="0"/>
            </a:endParaRPr>
          </a:p>
        </p:txBody>
      </p:sp>
      <p:sp>
        <p:nvSpPr>
          <p:cNvPr id="18" name="TextBox 17"/>
          <p:cNvSpPr txBox="1">
            <a:spLocks noChangeArrowheads="1"/>
          </p:cNvSpPr>
          <p:nvPr/>
        </p:nvSpPr>
        <p:spPr bwMode="auto">
          <a:xfrm>
            <a:off x="9169199" y="2223120"/>
            <a:ext cx="23724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lnSpc>
                <a:spcPct val="100000"/>
              </a:lnSpc>
              <a:spcBef>
                <a:spcPct val="0"/>
              </a:spcBef>
              <a:buFontTx/>
              <a:buNone/>
            </a:pPr>
            <a:r>
              <a:rPr lang="ga-IE" altLang="en-US" sz="1600" b="1" dirty="0" smtClean="0">
                <a:solidFill>
                  <a:schemeClr val="tx1"/>
                </a:solidFill>
                <a:latin typeface="Tw Cen MT" panose="020B0602020104020603" pitchFamily="34" charset="0"/>
              </a:rPr>
              <a:t>An crann cnó capaill</a:t>
            </a:r>
          </a:p>
          <a:p>
            <a:pPr algn="ctr">
              <a:lnSpc>
                <a:spcPct val="100000"/>
              </a:lnSpc>
              <a:spcBef>
                <a:spcPct val="0"/>
              </a:spcBef>
              <a:buNone/>
            </a:pPr>
            <a:r>
              <a:rPr lang="ga-IE" altLang="en-US" sz="1600" dirty="0" smtClean="0">
                <a:solidFill>
                  <a:schemeClr val="tx1"/>
                </a:solidFill>
                <a:latin typeface="Tw Cen MT" panose="020B0602020104020603" pitchFamily="34" charset="0"/>
              </a:rPr>
              <a:t>Coirt screamhach</a:t>
            </a:r>
            <a:r>
              <a:rPr lang="en-IE" altLang="en-US" sz="1600" dirty="0" smtClean="0">
                <a:solidFill>
                  <a:schemeClr val="tx1"/>
                </a:solidFill>
                <a:latin typeface="Tw Cen MT" panose="020B0602020104020603" pitchFamily="34" charset="0"/>
              </a:rPr>
              <a:t> </a:t>
            </a:r>
            <a:r>
              <a:rPr lang="ga-IE" altLang="en-US" sz="1600" dirty="0">
                <a:solidFill>
                  <a:schemeClr val="tx1"/>
                </a:solidFill>
                <a:latin typeface="Tw Cen MT" panose="020B0602020104020603" pitchFamily="34" charset="0"/>
              </a:rPr>
              <a:t>dhonn </a:t>
            </a:r>
            <a:endParaRPr lang="ga-IE" altLang="en-US" dirty="0">
              <a:solidFill>
                <a:schemeClr val="tx1"/>
              </a:solidFill>
              <a:latin typeface="Tw Cen MT" panose="020B0602020104020603" pitchFamily="34" charset="0"/>
            </a:endParaRPr>
          </a:p>
        </p:txBody>
      </p:sp>
      <p:sp>
        <p:nvSpPr>
          <p:cNvPr id="23" name="TextBox 22"/>
          <p:cNvSpPr txBox="1">
            <a:spLocks noChangeArrowheads="1"/>
          </p:cNvSpPr>
          <p:nvPr/>
        </p:nvSpPr>
        <p:spPr bwMode="auto">
          <a:xfrm>
            <a:off x="1800000" y="5587185"/>
            <a:ext cx="237249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lnSpc>
                <a:spcPct val="100000"/>
              </a:lnSpc>
              <a:spcBef>
                <a:spcPct val="0"/>
              </a:spcBef>
              <a:buFontTx/>
              <a:buNone/>
            </a:pPr>
            <a:r>
              <a:rPr lang="ga-IE" altLang="en-US" sz="1600" b="1" dirty="0" smtClean="0">
                <a:solidFill>
                  <a:schemeClr val="tx1"/>
                </a:solidFill>
                <a:latin typeface="Tw Cen MT" panose="020B0602020104020603" pitchFamily="34" charset="0"/>
              </a:rPr>
              <a:t>An crann darach</a:t>
            </a:r>
          </a:p>
          <a:p>
            <a:pPr algn="ctr">
              <a:lnSpc>
                <a:spcPct val="100000"/>
              </a:lnSpc>
              <a:spcBef>
                <a:spcPct val="0"/>
              </a:spcBef>
              <a:buNone/>
            </a:pPr>
            <a:r>
              <a:rPr lang="ga-IE" altLang="en-US" sz="1600" dirty="0" smtClean="0">
                <a:latin typeface="Tw Cen MT" panose="020B0602020104020603" pitchFamily="34" charset="0"/>
              </a:rPr>
              <a:t>Bíonn iomairí doimhne </a:t>
            </a:r>
            <a:br>
              <a:rPr lang="ga-IE" altLang="en-US" sz="1600" dirty="0" smtClean="0">
                <a:latin typeface="Tw Cen MT" panose="020B0602020104020603" pitchFamily="34" charset="0"/>
              </a:rPr>
            </a:br>
            <a:r>
              <a:rPr lang="ga-IE" altLang="en-US" sz="1600" dirty="0" smtClean="0">
                <a:latin typeface="Tw Cen MT" panose="020B0602020104020603" pitchFamily="34" charset="0"/>
              </a:rPr>
              <a:t>ar an gcoirt. </a:t>
            </a:r>
          </a:p>
        </p:txBody>
      </p:sp>
      <p:sp>
        <p:nvSpPr>
          <p:cNvPr id="24" name="TextBox 23"/>
          <p:cNvSpPr txBox="1">
            <a:spLocks noChangeArrowheads="1"/>
          </p:cNvSpPr>
          <p:nvPr/>
        </p:nvSpPr>
        <p:spPr bwMode="auto">
          <a:xfrm>
            <a:off x="8082000" y="5710297"/>
            <a:ext cx="23724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lnSpc>
                <a:spcPct val="100000"/>
              </a:lnSpc>
              <a:spcBef>
                <a:spcPct val="0"/>
              </a:spcBef>
              <a:buFontTx/>
              <a:buNone/>
            </a:pPr>
            <a:r>
              <a:rPr lang="ga-IE" altLang="en-US" sz="1600" b="1" dirty="0" smtClean="0">
                <a:solidFill>
                  <a:schemeClr val="tx1"/>
                </a:solidFill>
                <a:latin typeface="Tw Cen MT" panose="020B0602020104020603" pitchFamily="34" charset="0"/>
              </a:rPr>
              <a:t>An seiceamar</a:t>
            </a:r>
          </a:p>
          <a:p>
            <a:pPr algn="ctr">
              <a:lnSpc>
                <a:spcPct val="100000"/>
              </a:lnSpc>
              <a:spcBef>
                <a:spcPct val="0"/>
              </a:spcBef>
              <a:buNone/>
            </a:pPr>
            <a:r>
              <a:rPr lang="ga-IE" altLang="en-US" sz="1600" dirty="0" smtClean="0">
                <a:solidFill>
                  <a:schemeClr val="tx1"/>
                </a:solidFill>
                <a:latin typeface="Tw Cen MT" panose="020B0602020104020603" pitchFamily="34" charset="0"/>
              </a:rPr>
              <a:t>Coirt gharbh </a:t>
            </a:r>
            <a:r>
              <a:rPr lang="ga-IE" altLang="en-US" sz="1600" dirty="0">
                <a:solidFill>
                  <a:schemeClr val="tx1"/>
                </a:solidFill>
                <a:latin typeface="Tw Cen MT" panose="020B0602020104020603" pitchFamily="34" charset="0"/>
              </a:rPr>
              <a:t>dhonn </a:t>
            </a:r>
          </a:p>
        </p:txBody>
      </p:sp>
      <p:sp>
        <p:nvSpPr>
          <p:cNvPr id="25" name="Oval 24"/>
          <p:cNvSpPr>
            <a:spLocks/>
          </p:cNvSpPr>
          <p:nvPr/>
        </p:nvSpPr>
        <p:spPr>
          <a:xfrm>
            <a:off x="4694400" y="3621600"/>
            <a:ext cx="3060000" cy="306000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2000" dirty="0" smtClean="0">
                <a:solidFill>
                  <a:schemeClr val="tx1"/>
                </a:solidFill>
                <a:latin typeface="Tw Cen MT" panose="020B0602020104020603" pitchFamily="34" charset="0"/>
              </a:rPr>
              <a:t>Cosnaíonn an choirt an stoc ar an gcuid is measa den teas agus den fhuacht. Cosnaíonn sí an stoc freisin ar </a:t>
            </a:r>
            <a:r>
              <a:rPr lang="ga-IE" sz="2000" dirty="0" err="1" smtClean="0">
                <a:solidFill>
                  <a:schemeClr val="tx1"/>
                </a:solidFill>
                <a:latin typeface="Tw Cen MT" panose="020B0602020104020603" pitchFamily="34" charset="0"/>
              </a:rPr>
              <a:t>fheithidí</a:t>
            </a:r>
            <a:r>
              <a:rPr lang="ga-IE" sz="2000" dirty="0" smtClean="0">
                <a:solidFill>
                  <a:schemeClr val="tx1"/>
                </a:solidFill>
                <a:latin typeface="Tw Cen MT" panose="020B0602020104020603" pitchFamily="34" charset="0"/>
              </a:rPr>
              <a:t> agus </a:t>
            </a:r>
            <a:br>
              <a:rPr lang="ga-IE" sz="2000" dirty="0" smtClean="0">
                <a:solidFill>
                  <a:schemeClr val="tx1"/>
                </a:solidFill>
                <a:latin typeface="Tw Cen MT" panose="020B0602020104020603" pitchFamily="34" charset="0"/>
              </a:rPr>
            </a:br>
            <a:r>
              <a:rPr lang="ga-IE" sz="2000" dirty="0" smtClean="0">
                <a:solidFill>
                  <a:schemeClr val="tx1"/>
                </a:solidFill>
                <a:latin typeface="Tw Cen MT" panose="020B0602020104020603" pitchFamily="34" charset="0"/>
              </a:rPr>
              <a:t>ar ainmhithe. </a:t>
            </a:r>
            <a:endParaRPr lang="ga-IE" sz="2000" dirty="0">
              <a:solidFill>
                <a:schemeClr val="tx1"/>
              </a:solidFill>
              <a:latin typeface="Tw Cen MT" panose="020B0602020104020603" pitchFamily="34" charset="0"/>
            </a:endParaRPr>
          </a:p>
        </p:txBody>
      </p:sp>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06245" y="557084"/>
            <a:ext cx="1824000" cy="1368000"/>
          </a:xfrm>
          <a:prstGeom prst="rect">
            <a:avLst/>
          </a:prstGeom>
        </p:spPr>
      </p:pic>
      <p:pic>
        <p:nvPicPr>
          <p:cNvPr id="5" name="Picture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79259" y="489874"/>
            <a:ext cx="1762487" cy="1321865"/>
          </a:xfrm>
          <a:prstGeom prst="rect">
            <a:avLst/>
          </a:prstGeom>
        </p:spPr>
      </p:pic>
    </p:spTree>
    <p:extLst>
      <p:ext uri="{BB962C8B-B14F-4D97-AF65-F5344CB8AC3E}">
        <p14:creationId xmlns:p14="http://schemas.microsoft.com/office/powerpoint/2010/main" val="132672141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0" nodeType="clickEffect">
                                  <p:stCondLst>
                                    <p:cond delay="0"/>
                                  </p:stCondLst>
                                  <p:childTnLst>
                                    <p:set>
                                      <p:cBhvr>
                                        <p:cTn id="31" dur="1" fill="hold">
                                          <p:stCondLst>
                                            <p:cond delay="0"/>
                                          </p:stCondLst>
                                        </p:cTn>
                                        <p:tgtEl>
                                          <p:spTgt spid="63"/>
                                        </p:tgtEl>
                                        <p:attrNameLst>
                                          <p:attrName>style.visibility</p:attrName>
                                        </p:attrNameLst>
                                      </p:cBhvr>
                                      <p:to>
                                        <p:strVal val="hidden"/>
                                      </p:to>
                                    </p:set>
                                  </p:childTnLst>
                                </p:cTn>
                              </p:par>
                              <p:par>
                                <p:cTn id="32" presetID="16" presetClass="entr" presetSubtype="21"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barn(inVertical)">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37" grpId="0"/>
      <p:bldP spid="17" grpId="0"/>
      <p:bldP spid="18" grpId="0"/>
      <p:bldP spid="23" grpId="0"/>
      <p:bldP spid="24" grpId="0"/>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bwMode="auto">
          <a:xfrm>
            <a:off x="4453111" y="2693509"/>
            <a:ext cx="6571934" cy="1691009"/>
          </a:xfrm>
          <a:prstGeom prst="roundRect">
            <a:avLst>
              <a:gd name="adj" fmla="val 12963"/>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2400" dirty="0" smtClean="0">
                <a:solidFill>
                  <a:schemeClr val="tx1"/>
                </a:solidFill>
                <a:latin typeface="Tw Cen MT" panose="020B0602020104020603" pitchFamily="34" charset="0"/>
              </a:rPr>
              <a:t>Fásann caonach ar choirt roinnt crann. Uaireanta bíonn coirt an chrainn clúdaithe go hiomlán </a:t>
            </a:r>
            <a:br>
              <a:rPr lang="ga-IE" sz="2400" dirty="0" smtClean="0">
                <a:solidFill>
                  <a:schemeClr val="tx1"/>
                </a:solidFill>
                <a:latin typeface="Tw Cen MT" panose="020B0602020104020603" pitchFamily="34" charset="0"/>
              </a:rPr>
            </a:br>
            <a:r>
              <a:rPr lang="ga-IE" sz="2400" dirty="0" smtClean="0">
                <a:solidFill>
                  <a:schemeClr val="tx1"/>
                </a:solidFill>
                <a:latin typeface="Tw Cen MT" panose="020B0602020104020603" pitchFamily="34" charset="0"/>
              </a:rPr>
              <a:t>le </a:t>
            </a:r>
            <a:r>
              <a:rPr lang="en-IE" sz="2400" dirty="0" smtClean="0">
                <a:solidFill>
                  <a:schemeClr val="tx1"/>
                </a:solidFill>
                <a:latin typeface="Tw Cen MT" panose="020B0602020104020603" pitchFamily="34" charset="0"/>
              </a:rPr>
              <a:t>brat </a:t>
            </a:r>
            <a:r>
              <a:rPr lang="ga-IE" sz="2400" dirty="0" smtClean="0">
                <a:solidFill>
                  <a:schemeClr val="tx1"/>
                </a:solidFill>
                <a:latin typeface="Tw Cen MT" panose="020B0602020104020603" pitchFamily="34" charset="0"/>
              </a:rPr>
              <a:t>de chaonach glas. Tarlaíonn sé sin </a:t>
            </a:r>
            <a:r>
              <a:rPr lang="en-GB" sz="2400" dirty="0" smtClean="0">
                <a:solidFill>
                  <a:schemeClr val="tx1"/>
                </a:solidFill>
                <a:latin typeface="Tw Cen MT" panose="020B0602020104020603" pitchFamily="34" charset="0"/>
              </a:rPr>
              <a:t/>
            </a:r>
            <a:br>
              <a:rPr lang="en-GB" sz="2400" dirty="0" smtClean="0">
                <a:solidFill>
                  <a:schemeClr val="tx1"/>
                </a:solidFill>
                <a:latin typeface="Tw Cen MT" panose="020B0602020104020603" pitchFamily="34" charset="0"/>
              </a:rPr>
            </a:br>
            <a:r>
              <a:rPr lang="ga-IE" sz="2400" dirty="0" smtClean="0">
                <a:solidFill>
                  <a:schemeClr val="tx1"/>
                </a:solidFill>
                <a:latin typeface="Tw Cen MT" panose="020B0602020104020603" pitchFamily="34" charset="0"/>
              </a:rPr>
              <a:t>go háirithe in áiteanna ina mbíonn an-chuid báistí.</a:t>
            </a:r>
            <a:endParaRPr lang="ga-IE" altLang="en-US" sz="2800" dirty="0">
              <a:solidFill>
                <a:schemeClr val="tx1"/>
              </a:solidFill>
              <a:latin typeface="Tw Cen MT" panose="020B0602020104020603" pitchFamily="34" charset="0"/>
            </a:endParaRPr>
          </a:p>
        </p:txBody>
      </p:sp>
      <p:sp>
        <p:nvSpPr>
          <p:cNvPr id="3" name="Rectangle 2"/>
          <p:cNvSpPr>
            <a:spLocks noChangeAspect="1"/>
          </p:cNvSpPr>
          <p:nvPr/>
        </p:nvSpPr>
        <p:spPr>
          <a:xfrm rot="5400000">
            <a:off x="929665" y="-233197"/>
            <a:ext cx="2019666" cy="3060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ga-IE" dirty="0"/>
          </a:p>
        </p:txBody>
      </p:sp>
      <p:sp>
        <p:nvSpPr>
          <p:cNvPr id="13" name="Rectangle 12"/>
          <p:cNvSpPr>
            <a:spLocks noChangeAspect="1"/>
          </p:cNvSpPr>
          <p:nvPr/>
        </p:nvSpPr>
        <p:spPr>
          <a:xfrm rot="5400000">
            <a:off x="983382" y="4166294"/>
            <a:ext cx="1927635" cy="3060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ga-IE" dirty="0"/>
          </a:p>
        </p:txBody>
      </p:sp>
      <p:sp>
        <p:nvSpPr>
          <p:cNvPr id="54" name="TextBox 53"/>
          <p:cNvSpPr txBox="1">
            <a:spLocks noChangeArrowheads="1"/>
          </p:cNvSpPr>
          <p:nvPr/>
        </p:nvSpPr>
        <p:spPr bwMode="auto">
          <a:xfrm>
            <a:off x="875454" y="1908827"/>
            <a:ext cx="18700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lnSpc>
                <a:spcPct val="100000"/>
              </a:lnSpc>
              <a:spcBef>
                <a:spcPct val="0"/>
              </a:spcBef>
              <a:buFontTx/>
              <a:buNone/>
            </a:pPr>
            <a:r>
              <a:rPr lang="ga-IE" altLang="en-US" dirty="0" smtClean="0">
                <a:solidFill>
                  <a:schemeClr val="tx1"/>
                </a:solidFill>
              </a:rPr>
              <a:t>Eidhneán</a:t>
            </a:r>
            <a:endParaRPr lang="ga-IE" altLang="en-US" dirty="0">
              <a:solidFill>
                <a:schemeClr val="tx1"/>
              </a:solidFill>
            </a:endParaRPr>
          </a:p>
        </p:txBody>
      </p:sp>
      <p:sp>
        <p:nvSpPr>
          <p:cNvPr id="55" name="TextBox 54"/>
          <p:cNvSpPr txBox="1">
            <a:spLocks noChangeArrowheads="1"/>
          </p:cNvSpPr>
          <p:nvPr/>
        </p:nvSpPr>
        <p:spPr bwMode="auto">
          <a:xfrm>
            <a:off x="904466" y="6187072"/>
            <a:ext cx="18700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lnSpc>
                <a:spcPct val="100000"/>
              </a:lnSpc>
              <a:spcBef>
                <a:spcPct val="0"/>
              </a:spcBef>
              <a:buFontTx/>
              <a:buNone/>
            </a:pPr>
            <a:r>
              <a:rPr lang="ga-IE" altLang="en-US" dirty="0" smtClean="0">
                <a:solidFill>
                  <a:schemeClr val="tx1"/>
                </a:solidFill>
              </a:rPr>
              <a:t>Raithneach</a:t>
            </a:r>
            <a:endParaRPr lang="ga-IE" altLang="en-US" dirty="0">
              <a:solidFill>
                <a:schemeClr val="tx1"/>
              </a:solidFill>
            </a:endParaRPr>
          </a:p>
        </p:txBody>
      </p:sp>
      <p:sp>
        <p:nvSpPr>
          <p:cNvPr id="35" name="Rectangle 34"/>
          <p:cNvSpPr>
            <a:spLocks noChangeAspect="1"/>
          </p:cNvSpPr>
          <p:nvPr/>
        </p:nvSpPr>
        <p:spPr>
          <a:xfrm rot="5400000">
            <a:off x="1065531" y="2009014"/>
            <a:ext cx="1763338" cy="3060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ga-IE" dirty="0"/>
          </a:p>
        </p:txBody>
      </p:sp>
      <p:sp>
        <p:nvSpPr>
          <p:cNvPr id="37" name="TextBox 36"/>
          <p:cNvSpPr txBox="1">
            <a:spLocks noChangeArrowheads="1"/>
          </p:cNvSpPr>
          <p:nvPr/>
        </p:nvSpPr>
        <p:spPr bwMode="auto">
          <a:xfrm>
            <a:off x="875453" y="4058371"/>
            <a:ext cx="18700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lnSpc>
                <a:spcPct val="100000"/>
              </a:lnSpc>
              <a:spcBef>
                <a:spcPct val="0"/>
              </a:spcBef>
              <a:buFontTx/>
              <a:buNone/>
            </a:pPr>
            <a:r>
              <a:rPr lang="ga-IE" altLang="en-US" dirty="0" smtClean="0">
                <a:solidFill>
                  <a:schemeClr val="tx1"/>
                </a:solidFill>
              </a:rPr>
              <a:t>Caonach</a:t>
            </a:r>
            <a:endParaRPr lang="ga-IE" altLang="en-US" dirty="0">
              <a:solidFill>
                <a:schemeClr val="tx1"/>
              </a:solidFill>
            </a:endParaRPr>
          </a:p>
        </p:txBody>
      </p:sp>
      <p:pic>
        <p:nvPicPr>
          <p:cNvPr id="23" name="Picture 6"/>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1419014" y="372400"/>
            <a:ext cx="985749" cy="147567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819895" y="372399"/>
            <a:ext cx="2215729" cy="147567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1395003" y="2790581"/>
            <a:ext cx="857943" cy="1284347"/>
          </a:xfrm>
          <a:prstGeom prst="rect">
            <a:avLst/>
          </a:prstGeom>
          <a:noFill/>
          <a:extLst>
            <a:ext uri="{909E8E84-426E-40DD-AFC4-6F175D3DCCD1}">
              <a14:hiddenFill xmlns:a14="http://schemas.microsoft.com/office/drawing/2010/main">
                <a:solidFill>
                  <a:srgbClr val="FFFFFF"/>
                </a:solidFill>
              </a14:hiddenFill>
            </a:ext>
          </a:extLst>
        </p:spPr>
      </p:pic>
      <p:sp>
        <p:nvSpPr>
          <p:cNvPr id="19" name="Rounded Rectangle 18"/>
          <p:cNvSpPr/>
          <p:nvPr/>
        </p:nvSpPr>
        <p:spPr bwMode="auto">
          <a:xfrm>
            <a:off x="4452152" y="155206"/>
            <a:ext cx="6810933" cy="2151430"/>
          </a:xfrm>
          <a:prstGeom prst="roundRect">
            <a:avLst>
              <a:gd name="adj" fmla="val 12963"/>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2400" dirty="0" smtClean="0">
                <a:solidFill>
                  <a:schemeClr val="tx1"/>
                </a:solidFill>
                <a:latin typeface="Tw Cen MT" panose="020B0602020104020603" pitchFamily="34" charset="0"/>
              </a:rPr>
              <a:t>Is minic a bhíonn eidhneán ag fás ar chrainn. Ar stoc</a:t>
            </a:r>
            <a:br>
              <a:rPr lang="ga-IE" sz="2400" dirty="0" smtClean="0">
                <a:solidFill>
                  <a:schemeClr val="tx1"/>
                </a:solidFill>
                <a:latin typeface="Tw Cen MT" panose="020B0602020104020603" pitchFamily="34" charset="0"/>
              </a:rPr>
            </a:br>
            <a:r>
              <a:rPr lang="ga-IE" sz="2400" dirty="0" smtClean="0">
                <a:solidFill>
                  <a:schemeClr val="tx1"/>
                </a:solidFill>
                <a:latin typeface="Tw Cen MT" panose="020B0602020104020603" pitchFamily="34" charset="0"/>
              </a:rPr>
              <a:t> na gcrann a fhásann sé. Maireann feithidí agus ainmhithe beaga san eidhneán. Tagann caora dubha ar an eidhneán go déanach sa bhliain. </a:t>
            </a:r>
            <a:r>
              <a:rPr lang="en-IE" sz="2400" dirty="0">
                <a:solidFill>
                  <a:schemeClr val="tx1"/>
                </a:solidFill>
                <a:latin typeface="Tw Cen MT" panose="020B0602020104020603" pitchFamily="34" charset="0"/>
              </a:rPr>
              <a:t/>
            </a:r>
            <a:br>
              <a:rPr lang="en-IE" sz="2400" dirty="0">
                <a:solidFill>
                  <a:schemeClr val="tx1"/>
                </a:solidFill>
                <a:latin typeface="Tw Cen MT" panose="020B0602020104020603" pitchFamily="34" charset="0"/>
              </a:rPr>
            </a:br>
            <a:r>
              <a:rPr lang="ga-IE" sz="2400" dirty="0" smtClean="0">
                <a:solidFill>
                  <a:schemeClr val="tx1"/>
                </a:solidFill>
                <a:latin typeface="Tw Cen MT" panose="020B0602020104020603" pitchFamily="34" charset="0"/>
              </a:rPr>
              <a:t>Bia tábhachtach do na héin is ea na caora sin. </a:t>
            </a:r>
            <a:endParaRPr lang="ga-IE" sz="2400" dirty="0">
              <a:solidFill>
                <a:schemeClr val="tx1"/>
              </a:solidFill>
              <a:latin typeface="Tw Cen MT" panose="020B0602020104020603" pitchFamily="34" charset="0"/>
            </a:endParaRPr>
          </a:p>
        </p:txBody>
      </p:sp>
      <p:sp>
        <p:nvSpPr>
          <p:cNvPr id="2" name="Rectangle 1"/>
          <p:cNvSpPr/>
          <p:nvPr/>
        </p:nvSpPr>
        <p:spPr>
          <a:xfrm>
            <a:off x="3350383" y="-1477328"/>
            <a:ext cx="6096000" cy="369332"/>
          </a:xfrm>
          <a:prstGeom prst="rect">
            <a:avLst/>
          </a:prstGeom>
        </p:spPr>
        <p:txBody>
          <a:bodyPr>
            <a:spAutoFit/>
          </a:bodyPr>
          <a:lstStyle/>
          <a:p>
            <a:pPr algn="ctr">
              <a:spcBef>
                <a:spcPct val="0"/>
              </a:spcBef>
            </a:pPr>
            <a:endParaRPr lang="ga-IE" altLang="en-US" dirty="0"/>
          </a:p>
        </p:txBody>
      </p:sp>
      <p:sp>
        <p:nvSpPr>
          <p:cNvPr id="22" name="Rounded Rectangle 21"/>
          <p:cNvSpPr/>
          <p:nvPr/>
        </p:nvSpPr>
        <p:spPr bwMode="auto">
          <a:xfrm>
            <a:off x="4452152" y="5230971"/>
            <a:ext cx="6571934" cy="930645"/>
          </a:xfrm>
          <a:prstGeom prst="roundRect">
            <a:avLst>
              <a:gd name="adj" fmla="val 12963"/>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ga-IE" sz="2400" dirty="0" smtClean="0">
                <a:solidFill>
                  <a:schemeClr val="tx1"/>
                </a:solidFill>
                <a:latin typeface="Tw Cen MT" panose="020B0602020104020603" pitchFamily="34" charset="0"/>
              </a:rPr>
              <a:t>Seo raithneach. Uaireanta feictear</a:t>
            </a:r>
            <a:r>
              <a:rPr lang="en-IE" sz="2400" dirty="0" smtClean="0">
                <a:solidFill>
                  <a:schemeClr val="tx1"/>
                </a:solidFill>
                <a:latin typeface="Tw Cen MT" panose="020B0602020104020603" pitchFamily="34" charset="0"/>
              </a:rPr>
              <a:t> </a:t>
            </a:r>
            <a:r>
              <a:rPr lang="ga-IE" sz="2400" dirty="0" smtClean="0">
                <a:solidFill>
                  <a:schemeClr val="tx1"/>
                </a:solidFill>
                <a:latin typeface="Tw Cen MT" panose="020B0602020104020603" pitchFamily="34" charset="0"/>
              </a:rPr>
              <a:t>raithneach </a:t>
            </a:r>
            <a:r>
              <a:rPr lang="en-GB" sz="2400" dirty="0" smtClean="0">
                <a:solidFill>
                  <a:schemeClr val="tx1"/>
                </a:solidFill>
                <a:latin typeface="Tw Cen MT" panose="020B0602020104020603" pitchFamily="34" charset="0"/>
              </a:rPr>
              <a:t/>
            </a:r>
            <a:br>
              <a:rPr lang="en-GB" sz="2400" dirty="0" smtClean="0">
                <a:solidFill>
                  <a:schemeClr val="tx1"/>
                </a:solidFill>
                <a:latin typeface="Tw Cen MT" panose="020B0602020104020603" pitchFamily="34" charset="0"/>
              </a:rPr>
            </a:br>
            <a:r>
              <a:rPr lang="ga-IE" sz="2400" dirty="0" smtClean="0">
                <a:solidFill>
                  <a:schemeClr val="tx1"/>
                </a:solidFill>
                <a:latin typeface="Tw Cen MT" panose="020B0602020104020603" pitchFamily="34" charset="0"/>
              </a:rPr>
              <a:t>ag fás ar choirt crann. </a:t>
            </a:r>
            <a:endParaRPr lang="ga-IE" sz="2400" dirty="0">
              <a:solidFill>
                <a:schemeClr val="tx1"/>
              </a:solidFill>
              <a:latin typeface="Tw Cen MT" panose="020B0602020104020603" pitchFamily="34" charset="0"/>
            </a:endParaRPr>
          </a:p>
        </p:txBody>
      </p:sp>
      <p:pic>
        <p:nvPicPr>
          <p:cNvPr id="1026" name="Picture 2"/>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819895" y="5051147"/>
            <a:ext cx="2102037" cy="1185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21652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3"/>
                                        </p:tgtEl>
                                        <p:attrNameLst>
                                          <p:attrName>style.visibility</p:attrName>
                                        </p:attrNameLst>
                                      </p:cBhvr>
                                      <p:to>
                                        <p:strVal val="hidden"/>
                                      </p:to>
                                    </p:set>
                                  </p:childTnLst>
                                </p:cTn>
                              </p:par>
                              <p:par>
                                <p:cTn id="7" presetID="53" presetClass="entr" presetSubtype="16" fill="hold" nodeType="withEffect">
                                  <p:stCondLst>
                                    <p:cond delay="0"/>
                                  </p:stCondLst>
                                  <p:childTnLst>
                                    <p:set>
                                      <p:cBhvr>
                                        <p:cTn id="8" dur="1" fill="hold">
                                          <p:stCondLst>
                                            <p:cond delay="0"/>
                                          </p:stCondLst>
                                        </p:cTn>
                                        <p:tgtEl>
                                          <p:spTgt spid="24"/>
                                        </p:tgtEl>
                                        <p:attrNameLst>
                                          <p:attrName>style.visibility</p:attrName>
                                        </p:attrNameLst>
                                      </p:cBhvr>
                                      <p:to>
                                        <p:strVal val="visible"/>
                                      </p:to>
                                    </p:set>
                                    <p:anim calcmode="lin" valueType="num">
                                      <p:cBhvr>
                                        <p:cTn id="9" dur="500" fill="hold"/>
                                        <p:tgtEl>
                                          <p:spTgt spid="24"/>
                                        </p:tgtEl>
                                        <p:attrNameLst>
                                          <p:attrName>ppt_w</p:attrName>
                                        </p:attrNameLst>
                                      </p:cBhvr>
                                      <p:tavLst>
                                        <p:tav tm="0">
                                          <p:val>
                                            <p:fltVal val="0"/>
                                          </p:val>
                                        </p:tav>
                                        <p:tav tm="100000">
                                          <p:val>
                                            <p:strVal val="#ppt_w"/>
                                          </p:val>
                                        </p:tav>
                                      </p:tavLst>
                                    </p:anim>
                                    <p:anim calcmode="lin" valueType="num">
                                      <p:cBhvr>
                                        <p:cTn id="10" dur="500" fill="hold"/>
                                        <p:tgtEl>
                                          <p:spTgt spid="24"/>
                                        </p:tgtEl>
                                        <p:attrNameLst>
                                          <p:attrName>ppt_h</p:attrName>
                                        </p:attrNameLst>
                                      </p:cBhvr>
                                      <p:tavLst>
                                        <p:tav tm="0">
                                          <p:val>
                                            <p:fltVal val="0"/>
                                          </p:val>
                                        </p:tav>
                                        <p:tav tm="100000">
                                          <p:val>
                                            <p:strVal val="#ppt_h"/>
                                          </p:val>
                                        </p:tav>
                                      </p:tavLst>
                                    </p:anim>
                                    <p:animEffect transition="in" filter="fade">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barn(inVertical)">
                                      <p:cBhvr>
                                        <p:cTn id="16" dur="500"/>
                                        <p:tgtEl>
                                          <p:spTgt spid="35"/>
                                        </p:tgtEl>
                                      </p:cBhvr>
                                    </p:animEffect>
                                  </p:childTnLst>
                                </p:cTn>
                              </p:par>
                              <p:par>
                                <p:cTn id="17" presetID="53" presetClass="entr" presetSubtype="16"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animEffect transition="in" filter="fade">
                                      <p:cBhvr>
                                        <p:cTn id="21" dur="500"/>
                                        <p:tgtEl>
                                          <p:spTgt spid="2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barn(inVertical)">
                                      <p:cBhvr>
                                        <p:cTn id="24" dur="500"/>
                                        <p:tgtEl>
                                          <p:spTgt spid="3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500"/>
                                        <p:tgtEl>
                                          <p:spTgt spid="55"/>
                                        </p:tgtEl>
                                      </p:cBhvr>
                                    </p:animEffect>
                                  </p:childTnLst>
                                </p:cTn>
                              </p:par>
                              <p:par>
                                <p:cTn id="36" presetID="22" presetClass="entr" presetSubtype="4" fill="hold" nodeType="withEffect">
                                  <p:stCondLst>
                                    <p:cond delay="0"/>
                                  </p:stCondLst>
                                  <p:childTnLst>
                                    <p:set>
                                      <p:cBhvr>
                                        <p:cTn id="37" dur="1" fill="hold">
                                          <p:stCondLst>
                                            <p:cond delay="0"/>
                                          </p:stCondLst>
                                        </p:cTn>
                                        <p:tgtEl>
                                          <p:spTgt spid="1026"/>
                                        </p:tgtEl>
                                        <p:attrNameLst>
                                          <p:attrName>style.visibility</p:attrName>
                                        </p:attrNameLst>
                                      </p:cBhvr>
                                      <p:to>
                                        <p:strVal val="visible"/>
                                      </p:to>
                                    </p:set>
                                    <p:animEffect transition="in" filter="wipe(down)">
                                      <p:cBhvr>
                                        <p:cTn id="38" dur="500"/>
                                        <p:tgtEl>
                                          <p:spTgt spid="1026"/>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barn(inVertical)">
                                      <p:cBhvr>
                                        <p:cTn id="4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3" grpId="0" animBg="1"/>
      <p:bldP spid="55" grpId="0"/>
      <p:bldP spid="35" grpId="0" animBg="1"/>
      <p:bldP spid="37" grpId="0"/>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6283966" y="1213936"/>
            <a:ext cx="5520658" cy="414049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2"/>
          <p:cNvSpPr>
            <a:spLocks/>
          </p:cNvSpPr>
          <p:nvPr/>
        </p:nvSpPr>
        <p:spPr bwMode="auto">
          <a:xfrm>
            <a:off x="223458" y="1980739"/>
            <a:ext cx="5132313" cy="2693048"/>
          </a:xfrm>
          <a:prstGeom prst="roundRect">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08000" tIns="108000" rIns="108000" bIns="108000" anchor="ct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None/>
            </a:pPr>
            <a:r>
              <a:rPr lang="ga-IE" sz="2400" dirty="0" smtClean="0">
                <a:latin typeface="Tw Cen MT" panose="020B0602020104020603" pitchFamily="34" charset="0"/>
              </a:rPr>
              <a:t>Seo trasghearradh de stoc crainn. </a:t>
            </a:r>
            <a:r>
              <a:rPr lang="en-GB" sz="2400" dirty="0" smtClean="0">
                <a:latin typeface="Tw Cen MT" panose="020B0602020104020603" pitchFamily="34" charset="0"/>
              </a:rPr>
              <a:t/>
            </a:r>
            <a:br>
              <a:rPr lang="en-GB" sz="2400" dirty="0" smtClean="0">
                <a:latin typeface="Tw Cen MT" panose="020B0602020104020603" pitchFamily="34" charset="0"/>
              </a:rPr>
            </a:br>
            <a:r>
              <a:rPr lang="ga-IE" sz="2400" dirty="0" smtClean="0">
                <a:latin typeface="Tw Cen MT" panose="020B0602020104020603" pitchFamily="34" charset="0"/>
              </a:rPr>
              <a:t>An bhfeiceann tú na fáinní? </a:t>
            </a:r>
            <a:r>
              <a:rPr lang="en-GB" sz="2400" dirty="0" smtClean="0">
                <a:latin typeface="Tw Cen MT" panose="020B0602020104020603" pitchFamily="34" charset="0"/>
              </a:rPr>
              <a:t/>
            </a:r>
            <a:br>
              <a:rPr lang="en-GB" sz="2400" dirty="0" smtClean="0">
                <a:latin typeface="Tw Cen MT" panose="020B0602020104020603" pitchFamily="34" charset="0"/>
              </a:rPr>
            </a:br>
            <a:r>
              <a:rPr lang="ga-IE" sz="2400" dirty="0" smtClean="0">
                <a:latin typeface="Tw Cen MT" panose="020B0602020104020603" pitchFamily="34" charset="0"/>
              </a:rPr>
              <a:t>Is ionann gach ceann acu agus bliain fáis i saol an chrainn. </a:t>
            </a:r>
            <a:r>
              <a:rPr lang="en-GB" sz="2400" dirty="0" smtClean="0">
                <a:latin typeface="Tw Cen MT" panose="020B0602020104020603" pitchFamily="34" charset="0"/>
              </a:rPr>
              <a:t>I</a:t>
            </a:r>
            <a:r>
              <a:rPr lang="ga-IE" sz="2400" dirty="0" smtClean="0">
                <a:latin typeface="Tw Cen MT" panose="020B0602020104020603" pitchFamily="34" charset="0"/>
              </a:rPr>
              <a:t>s </a:t>
            </a:r>
            <a:r>
              <a:rPr lang="ga-IE" sz="2400" dirty="0">
                <a:latin typeface="Tw Cen MT" panose="020B0602020104020603" pitchFamily="34" charset="0"/>
              </a:rPr>
              <a:t>féidir </a:t>
            </a:r>
            <a:r>
              <a:rPr lang="ga-IE" sz="2400" dirty="0" smtClean="0">
                <a:latin typeface="Tw Cen MT" panose="020B0602020104020603" pitchFamily="34" charset="0"/>
              </a:rPr>
              <a:t>aois </a:t>
            </a:r>
            <a:r>
              <a:rPr lang="en-IE" sz="2400" dirty="0" smtClean="0">
                <a:latin typeface="Tw Cen MT" panose="020B0602020104020603" pitchFamily="34" charset="0"/>
              </a:rPr>
              <a:t/>
            </a:r>
            <a:br>
              <a:rPr lang="en-IE" sz="2400" dirty="0" smtClean="0">
                <a:latin typeface="Tw Cen MT" panose="020B0602020104020603" pitchFamily="34" charset="0"/>
              </a:rPr>
            </a:br>
            <a:r>
              <a:rPr lang="ga-IE" sz="2400" dirty="0" smtClean="0">
                <a:latin typeface="Tw Cen MT" panose="020B0602020104020603" pitchFamily="34" charset="0"/>
              </a:rPr>
              <a:t>an </a:t>
            </a:r>
            <a:r>
              <a:rPr lang="ga-IE" sz="2400" dirty="0">
                <a:latin typeface="Tw Cen MT" panose="020B0602020104020603" pitchFamily="34" charset="0"/>
              </a:rPr>
              <a:t>chrainn a dhéanamh </a:t>
            </a:r>
            <a:r>
              <a:rPr lang="ga-IE" sz="2400" dirty="0" smtClean="0">
                <a:latin typeface="Tw Cen MT" panose="020B0602020104020603" pitchFamily="34" charset="0"/>
              </a:rPr>
              <a:t>amach</a:t>
            </a:r>
            <a:r>
              <a:rPr lang="en-GB" sz="2400" dirty="0" smtClean="0">
                <a:latin typeface="Tw Cen MT" panose="020B0602020104020603" pitchFamily="34" charset="0"/>
              </a:rPr>
              <a:t> ach</a:t>
            </a:r>
            <a:r>
              <a:rPr lang="ga-IE" sz="2400" dirty="0" smtClean="0">
                <a:latin typeface="Tw Cen MT" panose="020B0602020104020603" pitchFamily="34" charset="0"/>
              </a:rPr>
              <a:t> </a:t>
            </a:r>
            <a:r>
              <a:rPr lang="en-IE" sz="2400" dirty="0" smtClean="0">
                <a:latin typeface="Tw Cen MT" panose="020B0602020104020603" pitchFamily="34" charset="0"/>
              </a:rPr>
              <a:t/>
            </a:r>
            <a:br>
              <a:rPr lang="en-IE" sz="2400" dirty="0" smtClean="0">
                <a:latin typeface="Tw Cen MT" panose="020B0602020104020603" pitchFamily="34" charset="0"/>
              </a:rPr>
            </a:br>
            <a:r>
              <a:rPr lang="ga-IE" sz="2400" dirty="0" smtClean="0">
                <a:latin typeface="Tw Cen MT" panose="020B0602020104020603" pitchFamily="34" charset="0"/>
              </a:rPr>
              <a:t>na fáinní a chomhaireamh. </a:t>
            </a:r>
            <a:endParaRPr lang="ga-IE" altLang="en-US" sz="2800" dirty="0">
              <a:solidFill>
                <a:schemeClr val="tx1"/>
              </a:solidFill>
              <a:latin typeface="Tw Cen MT" panose="020B0602020104020603" pitchFamily="34" charset="0"/>
            </a:endParaRPr>
          </a:p>
        </p:txBody>
      </p:sp>
    </p:spTree>
    <p:extLst>
      <p:ext uri="{BB962C8B-B14F-4D97-AF65-F5344CB8AC3E}">
        <p14:creationId xmlns:p14="http://schemas.microsoft.com/office/powerpoint/2010/main" val="1070313478"/>
      </p:ext>
    </p:extLst>
  </p:cSld>
  <p:clrMapOvr>
    <a:masterClrMapping/>
  </p:clrMapOvr>
  <p:transition spd="slow">
    <p:comb/>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849582" y="6032539"/>
            <a:ext cx="10247084" cy="523220"/>
          </a:xfrm>
          <a:prstGeom prst="rect">
            <a:avLst/>
          </a:prstGeom>
          <a:noFill/>
        </p:spPr>
        <p:txBody>
          <a:bodyPr wrap="square" rtlCol="0">
            <a:spAutoFit/>
          </a:bodyPr>
          <a:lstStyle/>
          <a:p>
            <a:r>
              <a:rPr lang="ga-IE" sz="2800" dirty="0" smtClean="0">
                <a:latin typeface="Tw Cen MT" panose="020B0602020104020603" pitchFamily="34" charset="0"/>
              </a:rPr>
              <a:t>Líon isteach an t-eolas ar leathanach 32 agus 33 den leabhar oibre. </a:t>
            </a:r>
            <a:endParaRPr lang="ga-IE" sz="2800" dirty="0">
              <a:latin typeface="Tw Cen MT" panose="020B0602020104020603" pitchFamily="34" charset="0"/>
            </a:endParaRPr>
          </a:p>
        </p:txBody>
      </p:sp>
      <p:sp>
        <p:nvSpPr>
          <p:cNvPr id="14" name="Rectangle 3"/>
          <p:cNvSpPr txBox="1">
            <a:spLocks noChangeArrowheads="1"/>
          </p:cNvSpPr>
          <p:nvPr/>
        </p:nvSpPr>
        <p:spPr>
          <a:xfrm>
            <a:off x="4694829" y="1589349"/>
            <a:ext cx="7251921" cy="16074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ga-IE" altLang="en-US" dirty="0" smtClean="0">
                <a:latin typeface="Tw Cen MT" panose="020B0602020104020603" pitchFamily="34" charset="0"/>
              </a:rPr>
              <a:t>Tá sé in am filleadh ar an gcrann a bhfuil tú ag déanamh staidéir air. Téigh ag féachaint air agus scrúdaigh</a:t>
            </a:r>
            <a:r>
              <a:rPr lang="en-IE" altLang="en-US" dirty="0" smtClean="0">
                <a:latin typeface="Tw Cen MT" panose="020B0602020104020603" pitchFamily="34" charset="0"/>
              </a:rPr>
              <a:t> </a:t>
            </a:r>
            <a:r>
              <a:rPr lang="ga-IE" altLang="en-US" dirty="0" smtClean="0">
                <a:latin typeface="Tw Cen MT" panose="020B0602020104020603" pitchFamily="34" charset="0"/>
              </a:rPr>
              <a:t>cruth an chrainn</a:t>
            </a:r>
            <a:r>
              <a:rPr lang="en-IE" altLang="en-US" dirty="0" smtClean="0">
                <a:latin typeface="Tw Cen MT" panose="020B0602020104020603" pitchFamily="34" charset="0"/>
              </a:rPr>
              <a:t>,</a:t>
            </a:r>
            <a:r>
              <a:rPr lang="ga-IE" altLang="en-US" dirty="0" smtClean="0">
                <a:latin typeface="Tw Cen MT" panose="020B0602020104020603" pitchFamily="34" charset="0"/>
              </a:rPr>
              <a:t> na bachlóga agus </a:t>
            </a:r>
            <a:r>
              <a:rPr lang="en-IE" altLang="en-US" dirty="0" smtClean="0">
                <a:latin typeface="Tw Cen MT" panose="020B0602020104020603" pitchFamily="34" charset="0"/>
              </a:rPr>
              <a:t/>
            </a:r>
            <a:br>
              <a:rPr lang="en-IE" altLang="en-US" dirty="0" smtClean="0">
                <a:latin typeface="Tw Cen MT" panose="020B0602020104020603" pitchFamily="34" charset="0"/>
              </a:rPr>
            </a:br>
            <a:r>
              <a:rPr lang="ga-IE" altLang="en-US" dirty="0" smtClean="0">
                <a:latin typeface="Tw Cen MT" panose="020B0602020104020603" pitchFamily="34" charset="0"/>
              </a:rPr>
              <a:t>an choirt. </a:t>
            </a:r>
            <a:endParaRPr lang="ga-IE" altLang="en-US" dirty="0">
              <a:latin typeface="Tw Cen MT" panose="020B0602020104020603" pitchFamily="34" charset="0"/>
            </a:endParaRPr>
          </a:p>
        </p:txBody>
      </p:sp>
      <p:sp>
        <p:nvSpPr>
          <p:cNvPr id="23" name="Horizontal Scroll 22"/>
          <p:cNvSpPr/>
          <p:nvPr/>
        </p:nvSpPr>
        <p:spPr>
          <a:xfrm>
            <a:off x="4694830" y="-26078"/>
            <a:ext cx="7313814" cy="1149122"/>
          </a:xfrm>
          <a:prstGeom prst="horizont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ga-IE" dirty="0"/>
          </a:p>
        </p:txBody>
      </p:sp>
      <p:sp>
        <p:nvSpPr>
          <p:cNvPr id="5" name="TextBox 4"/>
          <p:cNvSpPr txBox="1"/>
          <p:nvPr/>
        </p:nvSpPr>
        <p:spPr>
          <a:xfrm>
            <a:off x="6119394" y="18749"/>
            <a:ext cx="4464684" cy="1107996"/>
          </a:xfrm>
          <a:prstGeom prst="rect">
            <a:avLst/>
          </a:prstGeom>
          <a:noFill/>
        </p:spPr>
        <p:txBody>
          <a:bodyPr wrap="none" rtlCol="0">
            <a:spAutoFit/>
          </a:bodyPr>
          <a:lstStyle/>
          <a:p>
            <a:r>
              <a:rPr lang="ga-IE" sz="6600" b="1" dirty="0" smtClean="0">
                <a:latin typeface="AR BLANCA" panose="02000000000000000000" pitchFamily="2" charset="0"/>
              </a:rPr>
              <a:t>Siúlóid Dúlra</a:t>
            </a:r>
            <a:endParaRPr lang="ga-IE" sz="6600" b="1" dirty="0">
              <a:latin typeface="AR BLANCA" panose="02000000000000000000" pitchFamily="2" charset="0"/>
            </a:endParaRPr>
          </a:p>
        </p:txBody>
      </p:sp>
      <p:pic>
        <p:nvPicPr>
          <p:cNvPr id="2050" name="Picture 2"/>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149273" y="1390666"/>
            <a:ext cx="4286250" cy="32575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txBox="1">
            <a:spLocks noChangeArrowheads="1"/>
          </p:cNvSpPr>
          <p:nvPr/>
        </p:nvSpPr>
        <p:spPr>
          <a:xfrm>
            <a:off x="4694830" y="3447001"/>
            <a:ext cx="7251921" cy="21119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ga-IE" dirty="0" smtClean="0">
                <a:latin typeface="Tw Cen MT" panose="020B0602020104020603" pitchFamily="34" charset="0"/>
              </a:rPr>
              <a:t>Cuir cruth an chrainn i gcomparáid leis an gcruth atá ar chrainn eile. Tabhair faoi deara freisin an difear idir an choirt agus na bachlóga atá ar do chrannsa agus an choirt agus na bachlóga atá ar chrainn eile.</a:t>
            </a:r>
            <a:endParaRPr lang="ga-IE" dirty="0">
              <a:latin typeface="Tw Cen MT" panose="020B0602020104020603" pitchFamily="34" charset="0"/>
            </a:endParaRPr>
          </a:p>
        </p:txBody>
      </p:sp>
    </p:spTree>
    <p:extLst>
      <p:ext uri="{BB962C8B-B14F-4D97-AF65-F5344CB8AC3E}">
        <p14:creationId xmlns:p14="http://schemas.microsoft.com/office/powerpoint/2010/main" val="286086400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3167</TotalTime>
  <Words>624</Words>
  <Application>Microsoft Office PowerPoint</Application>
  <PresentationFormat>Custom</PresentationFormat>
  <Paragraphs>91</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Crann Duillsilteach sa Gheimhreadh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maire ni ghallchobhair</dc:creator>
  <cp:lastModifiedBy>Cáit Nic Fhionnlaoich</cp:lastModifiedBy>
  <cp:revision>177</cp:revision>
  <dcterms:created xsi:type="dcterms:W3CDTF">2016-09-07T08:35:09Z</dcterms:created>
  <dcterms:modified xsi:type="dcterms:W3CDTF">2017-09-18T09:57:05Z</dcterms:modified>
</cp:coreProperties>
</file>