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8" r:id="rId2"/>
    <p:sldId id="290" r:id="rId3"/>
    <p:sldId id="269" r:id="rId4"/>
    <p:sldId id="275" r:id="rId5"/>
    <p:sldId id="307" r:id="rId6"/>
    <p:sldId id="299" r:id="rId7"/>
    <p:sldId id="296" r:id="rId8"/>
    <p:sldId id="281" r:id="rId9"/>
    <p:sldId id="300" r:id="rId10"/>
    <p:sldId id="302" r:id="rId11"/>
    <p:sldId id="266" r:id="rId12"/>
    <p:sldId id="284" r:id="rId13"/>
    <p:sldId id="285" r:id="rId14"/>
    <p:sldId id="287" r:id="rId15"/>
    <p:sldId id="308" r:id="rId16"/>
    <p:sldId id="257" r:id="rId17"/>
    <p:sldId id="309" r:id="rId18"/>
    <p:sldId id="310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C49CED-FE8B-4D92-A1D7-7B7498BF4E13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2881EE-A8E0-4C97-8C31-6DF1545834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057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AC3B67-3F12-4F37-A4A6-B86923348FB4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8A13FB-7286-450B-BCA4-52BBECDF79E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5713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DDABE-52DE-4385-A50A-1DC30CB8161F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CF191-99DD-4695-9BCA-E26CAA6EC2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AC6DD-719B-4124-AB5D-3BCCBDB030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9596D-1DF2-4D46-8FDD-7CECB849F37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5284-7B3E-4888-A5EC-34B35578AF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B8249-0B52-4B46-ACFC-6C4A1E5E6CDE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3D884-C570-4349-AD8F-CA7A98B1010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E1485-7776-4D60-BF15-F31E3CF4DC7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C572-86F8-48C9-B460-6043C8AD5F6D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B49D-604A-4DCA-864C-CB2F96F1182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A489-6B3E-40BE-9796-78D3794CB912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B3B2-8004-4E6A-AE1A-7F3D59EECAE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44F7-B4EF-4236-BCEB-DB7ADA326DFE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CF6B-E541-4591-B93A-CE7E338BB08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EAAF-1669-4670-89E3-EAC5FD91EF06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36EA-97D2-46E9-BAB0-61978508062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5B7-1DEE-42B0-83AF-25972FA09D07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E52D-C5D7-4434-9E77-99A63C20D4E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10E5-6FB6-4F43-B5C1-F767E01A7A14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2BB0-3B4F-4AFB-8069-4E03A563E67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54DC-DA16-4679-85BA-B9976F37E9FF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4F91-BA5B-4A51-8B5B-C0F468FD554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5E5F-9CDD-492C-B919-2EFEBD2771F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7F84-B241-4062-A518-39DDDBDD8DE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4722-8B37-4C7B-87B6-6A8A9C1B7E37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9587-616A-413F-923E-3A511AAE9C0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BF08-ECB4-4465-971F-A01A3F2C683F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3824-8DAF-48E5-8957-EF3B3F48768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E504-16B9-4CF8-A624-B2F478E2DE6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5B4E-8A28-48C6-9620-FA57255DF7A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B110F5-ACE1-4400-AA1B-914F678CF222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8F6AA6-798A-4DA8-B0F8-8384AF2BEE4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quiz/mquiz.asp?filename=MniGhallmagellan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P6KULGtXAk" TargetMode="External"/><Relationship Id="rId2" Type="http://schemas.openxmlformats.org/officeDocument/2006/relationships/hyperlink" Target="http://www.cogg.ie/wp-content/uploads/taiscealaiocht-agus-fionnachtana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755650" y="549275"/>
            <a:ext cx="79200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5400">
                <a:latin typeface="Algerian" pitchFamily="82" charset="0"/>
                <a:ea typeface="David"/>
                <a:cs typeface="David"/>
              </a:rPr>
              <a:t>Ferdinand Magellan</a:t>
            </a:r>
            <a:endParaRPr lang="ga-IE" sz="5400">
              <a:latin typeface="Algerian" pitchFamily="82" charset="0"/>
              <a:ea typeface="David"/>
              <a:cs typeface="David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2087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00063"/>
            <a:ext cx="782955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706438" y="5300663"/>
            <a:ext cx="7642225" cy="1325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>Ceithre mhí a chaith </a:t>
            </a:r>
            <a:r>
              <a:rPr lang="ga-IE" sz="2000" dirty="0" err="1" smtClean="0">
                <a:solidFill>
                  <a:srgbClr val="000000"/>
                </a:solidFill>
                <a:latin typeface="Comic Sans MS" pitchFamily="66" charset="0"/>
              </a:rPr>
              <a:t>Magellan</a:t>
            </a: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> agus a chriú ag seoladh ar an Aigéan Ciúin. Ar deireadh d’éirigh leo na hOileáin Fhilipíneacha a bhaint amach. Faoin am sin bhí cuid mhór den chriú tar éis bás a fháil leis an ocras agus le galair. </a:t>
            </a:r>
            <a:endParaRPr lang="ga-IE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8" name="Rectangle 113"/>
          <p:cNvSpPr>
            <a:spLocks noChangeArrowheads="1"/>
          </p:cNvSpPr>
          <p:nvPr/>
        </p:nvSpPr>
        <p:spPr bwMode="auto">
          <a:xfrm>
            <a:off x="179388" y="3429000"/>
            <a:ext cx="1871662" cy="504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tAigéan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Ciúin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48488" y="3429000"/>
            <a:ext cx="21955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75463" y="2924175"/>
            <a:ext cx="194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</a:rPr>
              <a:t>tAigéan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</a:rPr>
              <a:t> Ciúin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177925"/>
            <a:ext cx="23923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767513" y="3230563"/>
            <a:ext cx="217487" cy="396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8" grpId="0"/>
      <p:bldP spid="1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013324"/>
            <a:ext cx="799313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Is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é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Ferdinand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Magellan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an chéad Eorpach a sheol trasna an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Aigéin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iúin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. Ach níor éirigh leis an turas ar ais go dtí an </a:t>
            </a: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>Spáinn a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dhéanamh mar gur maraíodh é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sna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hOileáin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Fhilipíneacha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br>
              <a:rPr lang="en-GB" sz="2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sa bhliain 1521.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15913"/>
            <a:ext cx="55657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12700"/>
            <a:ext cx="6497637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4213" y="5589588"/>
            <a:ext cx="80645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Níor éirigh ach le long amháin an turas ar ais go dtí an Spáinn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 dhéanamh. 270 fear a sheol ó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Sevilla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sa bhliain 1519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ach níor tháinig ar ais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trí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bliana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ina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dhiaidh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sin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ach timpeall fiche duine.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4652963"/>
            <a:ext cx="80645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Ba mhór an t-éacht a rinne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Ferdinand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Magellan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. Chruthaigh sé go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bhféadfaí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Áise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bhaint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amach ach seoladh siar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ón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Eoraip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Is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é criú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Magellan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an chéad dream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eol timpeall an domhain.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04900"/>
            <a:ext cx="4673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01154"/>
              </p:ext>
            </p:extLst>
          </p:nvPr>
        </p:nvGraphicFramePr>
        <p:xfrm>
          <a:off x="252412" y="918210"/>
          <a:ext cx="8569325" cy="5732780"/>
        </p:xfrm>
        <a:graphic>
          <a:graphicData uri="http://schemas.openxmlformats.org/drawingml/2006/table">
            <a:tbl>
              <a:tblPr/>
              <a:tblGrid>
                <a:gridCol w="5237162"/>
                <a:gridCol w="1530698"/>
                <a:gridCol w="1801465"/>
              </a:tblGrid>
              <a:tr h="1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é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Ferdinand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Magellan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an chéad duine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 tháinig ar chríocha Mheiriceá.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 Spáinn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rugadh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Ferdinand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Magellan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Bhíodh trádáil ar siúl idir an Eoraip agus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Áise sa 16ú haois.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Chuir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Magellan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tús lena thuras sa bhliain 1621.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Thug rí na Spáinne airgead do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Magellan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 turas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dhéanamh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go dtí an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Áise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Níor éirigh ach le ceann amháin de na longa an turas ar ais go dtí an Spáinn a dhéanamh.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Maraíodh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Magellan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sna hOileáin Fhilipíneacha.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Is é </a:t>
                      </a:r>
                      <a:r>
                        <a:rPr lang="en-GB" sz="19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Ferdinand</a:t>
                      </a:r>
                      <a:r>
                        <a:rPr lang="en-GB" sz="1900" baseline="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ga-IE" sz="1900" noProof="0" dirty="0" err="1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Magellan</a:t>
                      </a:r>
                      <a:r>
                        <a:rPr lang="ga-IE" sz="19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an chéad Eorpach </a:t>
                      </a:r>
                      <a:r>
                        <a:rPr lang="en-GB" sz="19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/>
                      </a:r>
                      <a:br>
                        <a:rPr lang="en-GB" sz="19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</a:br>
                      <a:r>
                        <a:rPr lang="ga-IE" sz="19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a sheol trasna</a:t>
                      </a:r>
                      <a:r>
                        <a:rPr lang="ga-IE" sz="1900" baseline="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an Aigéin Chiúin</a:t>
                      </a:r>
                      <a:r>
                        <a:rPr lang="ga-IE" sz="19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000" y="15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000" y="273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000" y="21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000" y="410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000" y="342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000" y="543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000" y="475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000" y="612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1" name="Title 13"/>
          <p:cNvSpPr>
            <a:spLocks/>
          </p:cNvSpPr>
          <p:nvPr/>
        </p:nvSpPr>
        <p:spPr bwMode="auto">
          <a:xfrm>
            <a:off x="1620838" y="209550"/>
            <a:ext cx="5832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611188" y="1196975"/>
            <a:ext cx="79200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>
                <a:latin typeface="Comic Sans MS" pitchFamily="66" charset="0"/>
              </a:rPr>
              <a:t>Tráth na </a:t>
            </a:r>
            <a:r>
              <a:rPr lang="ga-IE" sz="3600" dirty="0" smtClean="0">
                <a:latin typeface="Comic Sans MS" pitchFamily="66" charset="0"/>
              </a:rPr>
              <a:t>gCeist</a:t>
            </a:r>
            <a:endParaRPr lang="ga-IE" sz="3600" dirty="0">
              <a:latin typeface="Comic Sans MS" pitchFamily="66" charset="0"/>
            </a:endParaRPr>
          </a:p>
          <a:p>
            <a:r>
              <a:rPr lang="en-IE" sz="3600" dirty="0">
                <a:latin typeface="Comic Sans MS" pitchFamily="66" charset="0"/>
                <a:hlinkClick r:id="rId2"/>
              </a:rPr>
              <a:t>http://www.oswego.org/ocsd-web/quiz/mquiz.asp?filename=MniGhallmagellan</a:t>
            </a:r>
            <a:r>
              <a:rPr lang="en-IE" sz="36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611187" y="3080395"/>
            <a:ext cx="79200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Tuilleadh eolais don mhúinteoir le fáil ar an suíomh seo:</a:t>
            </a:r>
          </a:p>
          <a:p>
            <a:r>
              <a:rPr lang="ga-IE" sz="2800" dirty="0">
                <a:latin typeface="Comic Sans MS" pitchFamily="66" charset="0"/>
                <a:hlinkClick r:id="rId2"/>
              </a:rPr>
              <a:t>http://www.cogg.ie/wp-content/uploads/taiscealaiocht-agus-fionnachtana.pdf</a:t>
            </a:r>
            <a:r>
              <a:rPr lang="ga-IE" sz="2800" dirty="0">
                <a:latin typeface="Comic Sans MS" pitchFamily="66" charset="0"/>
              </a:rPr>
              <a:t> 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11188" y="633413"/>
            <a:ext cx="79200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Tá físeán faoi </a:t>
            </a:r>
            <a:r>
              <a:rPr lang="ga-IE" sz="2800" dirty="0" err="1">
                <a:latin typeface="Comic Sans MS" pitchFamily="66" charset="0"/>
              </a:rPr>
              <a:t>Magellan</a:t>
            </a:r>
            <a:r>
              <a:rPr lang="ga-IE" sz="2800" dirty="0">
                <a:latin typeface="Comic Sans MS" pitchFamily="66" charset="0"/>
              </a:rPr>
              <a:t> le feiceáil ar an suíomh </a:t>
            </a:r>
            <a:r>
              <a:rPr lang="ga-IE" sz="2800" dirty="0" smtClean="0">
                <a:latin typeface="Comic Sans MS" pitchFamily="66" charset="0"/>
              </a:rPr>
              <a:t>seo</a:t>
            </a:r>
            <a:r>
              <a:rPr lang="en-GB" sz="2800" dirty="0" smtClean="0">
                <a:latin typeface="Comic Sans MS" pitchFamily="66" charset="0"/>
              </a:rPr>
              <a:t>. </a:t>
            </a:r>
            <a:r>
              <a:rPr lang="ga-IE" sz="2800" dirty="0" smtClean="0">
                <a:latin typeface="Comic Sans MS" pitchFamily="66" charset="0"/>
              </a:rPr>
              <a:t>Féach ar an bhfíseán </a:t>
            </a:r>
            <a:r>
              <a:rPr lang="en-GB" sz="2800" dirty="0" smtClean="0">
                <a:latin typeface="Comic Sans MS" pitchFamily="66" charset="0"/>
              </a:rPr>
              <a:t>ó 2:58 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ga-IE" sz="2800" dirty="0" smtClean="0">
                <a:latin typeface="Comic Sans MS" pitchFamily="66" charset="0"/>
              </a:rPr>
              <a:t>ar aghaidh</a:t>
            </a:r>
            <a:r>
              <a:rPr lang="en-GB" sz="2800" dirty="0" smtClean="0">
                <a:latin typeface="Comic Sans MS" pitchFamily="66" charset="0"/>
              </a:rPr>
              <a:t>.</a:t>
            </a:r>
            <a:endParaRPr lang="ga-IE" sz="2800" dirty="0">
              <a:latin typeface="Comic Sans MS" pitchFamily="66" charset="0"/>
            </a:endParaRPr>
          </a:p>
          <a:p>
            <a:r>
              <a:rPr lang="ga-IE" sz="2800" dirty="0">
                <a:latin typeface="Comic Sans MS" pitchFamily="66" charset="0"/>
                <a:hlinkClick r:id="rId3"/>
              </a:rPr>
              <a:t>https://www.youtube.com/watch?v=6P6KULGtXAk</a:t>
            </a:r>
            <a:r>
              <a:rPr lang="ga-IE" sz="28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 b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2565400"/>
            <a:ext cx="7104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>
                <a:latin typeface="Comic Sans MS" pitchFamily="66" charset="0"/>
              </a:rPr>
              <a:t>Cérbh é </a:t>
            </a:r>
            <a:r>
              <a:rPr lang="en-IE" sz="4000">
                <a:latin typeface="Comic Sans MS" pitchFamily="66" charset="0"/>
              </a:rPr>
              <a:t>Ferdinand Magellan</a:t>
            </a:r>
            <a:r>
              <a:rPr lang="ga-IE" sz="4000"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7313" y="1268413"/>
            <a:ext cx="3535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Taiscéalaí cáiliúil ba ea </a:t>
            </a:r>
            <a:r>
              <a:rPr lang="en-GB" sz="2400">
                <a:latin typeface="Comic Sans MS" pitchFamily="66" charset="0"/>
              </a:rPr>
              <a:t>Ferdinand </a:t>
            </a:r>
            <a:r>
              <a:rPr lang="ga-IE" sz="2400">
                <a:latin typeface="Comic Sans MS" pitchFamily="66" charset="0"/>
              </a:rPr>
              <a:t>Magellan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(‘Fernão de Magalhães’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sa Phortaingéilis)</a:t>
            </a:r>
            <a:r>
              <a:rPr lang="ga-IE" sz="2400">
                <a:latin typeface="Comic Sans MS" pitchFamily="66" charset="0"/>
              </a:rPr>
              <a:t>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Mhair sé níos mó ná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500 bliain ó shin.</a:t>
            </a:r>
          </a:p>
        </p:txBody>
      </p:sp>
      <p:sp>
        <p:nvSpPr>
          <p:cNvPr id="6" name="TextBox 5"/>
          <p:cNvSpPr txBox="1"/>
          <p:nvPr/>
        </p:nvSpPr>
        <p:spPr>
          <a:xfrm rot="21020885" flipH="1">
            <a:off x="4588078" y="4917844"/>
            <a:ext cx="319661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Cad is taiscéalaí ann?</a:t>
            </a:r>
          </a:p>
        </p:txBody>
      </p:sp>
      <p:sp>
        <p:nvSpPr>
          <p:cNvPr id="7" name="TextBox 6"/>
          <p:cNvSpPr txBox="1"/>
          <p:nvPr/>
        </p:nvSpPr>
        <p:spPr>
          <a:xfrm rot="21020885" flipH="1">
            <a:off x="3442222" y="4381175"/>
            <a:ext cx="5557676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FFFFFF"/>
                </a:solidFill>
                <a:latin typeface="Comic Sans MS" pitchFamily="66" charset="0"/>
              </a:rPr>
              <a:t>Is é is taiscéalaí ann ná duine a thaistealaíonn chuig áiteanna nua nach bhfuil aimsithe ag daoine eile</a:t>
            </a:r>
          </a:p>
          <a:p>
            <a:pPr>
              <a:defRPr/>
            </a:pPr>
            <a:r>
              <a:rPr lang="ga-IE" sz="2400" dirty="0">
                <a:solidFill>
                  <a:srgbClr val="FFFFFF"/>
                </a:solidFill>
                <a:latin typeface="Comic Sans MS" pitchFamily="66" charset="0"/>
              </a:rPr>
              <a:t>go fóill, nó chuig áiteanna nach bhfuil mórán eolais ag daoine orthu. </a:t>
            </a: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1152525"/>
            <a:ext cx="20716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200525"/>
            <a:ext cx="22336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111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241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06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500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370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435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565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630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824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694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889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 rot="-4145389">
            <a:off x="8640000" y="1908000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2000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 rot="-4145389">
            <a:off x="7308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1800</a:t>
            </a: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 rot="-4145389">
            <a:off x="6696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1700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 rot="-4145389">
            <a:off x="6012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1600</a:t>
            </a: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 rot="-4145389">
            <a:off x="5400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1500</a:t>
            </a:r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 rot="-4145389">
            <a:off x="4752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1400</a:t>
            </a:r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 rot="-4145389">
            <a:off x="4104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1300</a:t>
            </a:r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 rot="-4145389">
            <a:off x="3420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1200</a:t>
            </a:r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 rot="-4145389">
            <a:off x="2808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1100</a:t>
            </a:r>
          </a:p>
        </p:txBody>
      </p:sp>
      <p:sp>
        <p:nvSpPr>
          <p:cNvPr id="19481" name="Text Box 29"/>
          <p:cNvSpPr txBox="1">
            <a:spLocks noChangeArrowheads="1"/>
          </p:cNvSpPr>
          <p:nvPr/>
        </p:nvSpPr>
        <p:spPr bwMode="auto">
          <a:xfrm rot="-4145389">
            <a:off x="900000" y="1944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800</a:t>
            </a:r>
          </a:p>
        </p:txBody>
      </p:sp>
      <p:grpSp>
        <p:nvGrpSpPr>
          <p:cNvPr id="19482" name="Group 45"/>
          <p:cNvGrpSpPr>
            <a:grpSpLocks/>
          </p:cNvGrpSpPr>
          <p:nvPr/>
        </p:nvGrpSpPr>
        <p:grpSpPr bwMode="auto">
          <a:xfrm>
            <a:off x="7764317" y="2349501"/>
            <a:ext cx="1225461" cy="1585913"/>
            <a:chOff x="4801" y="1503"/>
            <a:chExt cx="771" cy="999"/>
          </a:xfrm>
        </p:grpSpPr>
        <p:sp>
          <p:nvSpPr>
            <p:cNvPr id="19494" name="Text Box 35"/>
            <p:cNvSpPr txBox="1">
              <a:spLocks noChangeArrowheads="1"/>
            </p:cNvSpPr>
            <p:nvPr/>
          </p:nvSpPr>
          <p:spPr bwMode="auto">
            <a:xfrm>
              <a:off x="4801" y="2093"/>
              <a:ext cx="771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ga-IE" dirty="0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9495" name="Line 38"/>
            <p:cNvSpPr>
              <a:spLocks noChangeShapeType="1"/>
            </p:cNvSpPr>
            <p:nvPr/>
          </p:nvSpPr>
          <p:spPr bwMode="auto">
            <a:xfrm flipV="1">
              <a:off x="557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19483" name="Group 53"/>
          <p:cNvGrpSpPr>
            <a:grpSpLocks/>
          </p:cNvGrpSpPr>
          <p:nvPr/>
        </p:nvGrpSpPr>
        <p:grpSpPr bwMode="auto">
          <a:xfrm>
            <a:off x="5148264" y="2349500"/>
            <a:ext cx="2087563" cy="1800225"/>
            <a:chOff x="2471" y="1435"/>
            <a:chExt cx="1315" cy="1134"/>
          </a:xfrm>
        </p:grpSpPr>
        <p:sp>
          <p:nvSpPr>
            <p:cNvPr id="19492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315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ga-IE" dirty="0">
                  <a:latin typeface="Comic Sans MS" pitchFamily="66" charset="0"/>
                </a:rPr>
                <a:t>Rugadh </a:t>
              </a:r>
              <a:r>
                <a:rPr lang="en-GB" dirty="0">
                  <a:latin typeface="Comic Sans MS" pitchFamily="66" charset="0"/>
                </a:rPr>
                <a:t>Ferdinand </a:t>
              </a:r>
              <a:r>
                <a:rPr lang="ga-IE" dirty="0" err="1">
                  <a:latin typeface="Comic Sans MS" pitchFamily="66" charset="0"/>
                </a:rPr>
                <a:t>Magellan</a:t>
              </a:r>
              <a:r>
                <a:rPr lang="ga-IE" dirty="0">
                  <a:latin typeface="Comic Sans MS" pitchFamily="66" charset="0"/>
                </a:rPr>
                <a:t> (1480).</a:t>
              </a:r>
            </a:p>
          </p:txBody>
        </p:sp>
        <p:sp>
          <p:nvSpPr>
            <p:cNvPr id="19493" name="Line 51"/>
            <p:cNvSpPr>
              <a:spLocks noChangeShapeType="1"/>
            </p:cNvSpPr>
            <p:nvPr/>
          </p:nvSpPr>
          <p:spPr bwMode="auto">
            <a:xfrm flipV="1">
              <a:off x="2707" y="1435"/>
              <a:ext cx="0" cy="72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9484" name="Text Box 18"/>
          <p:cNvSpPr txBox="1">
            <a:spLocks noChangeArrowheads="1"/>
          </p:cNvSpPr>
          <p:nvPr/>
        </p:nvSpPr>
        <p:spPr bwMode="auto">
          <a:xfrm rot="-4145389">
            <a:off x="7992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1900</a:t>
            </a:r>
          </a:p>
        </p:txBody>
      </p:sp>
      <p:sp>
        <p:nvSpPr>
          <p:cNvPr id="19485" name="Text Box 27"/>
          <p:cNvSpPr txBox="1">
            <a:spLocks noChangeArrowheads="1"/>
          </p:cNvSpPr>
          <p:nvPr/>
        </p:nvSpPr>
        <p:spPr bwMode="auto">
          <a:xfrm rot="-4145389">
            <a:off x="1512000" y="1944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900</a:t>
            </a:r>
          </a:p>
        </p:txBody>
      </p:sp>
      <p:sp>
        <p:nvSpPr>
          <p:cNvPr id="19486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7" name="Text Box 29"/>
          <p:cNvSpPr txBox="1">
            <a:spLocks noChangeArrowheads="1"/>
          </p:cNvSpPr>
          <p:nvPr/>
        </p:nvSpPr>
        <p:spPr bwMode="auto">
          <a:xfrm rot="-4145389">
            <a:off x="229956" y="1955801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700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19489" name="Text Box 26"/>
          <p:cNvSpPr txBox="1">
            <a:spLocks noChangeArrowheads="1"/>
          </p:cNvSpPr>
          <p:nvPr/>
        </p:nvSpPr>
        <p:spPr bwMode="auto">
          <a:xfrm rot="-4145389">
            <a:off x="2160000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1000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356100" y="4797425"/>
            <a:ext cx="3529013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latin typeface="Comic Sans MS" pitchFamily="66" charset="0"/>
              </a:rPr>
              <a:t>Rugadh </a:t>
            </a:r>
            <a:r>
              <a:rPr lang="en-GB" sz="2000" dirty="0">
                <a:latin typeface="Comic Sans MS" pitchFamily="66" charset="0"/>
              </a:rPr>
              <a:t>Ferdinand </a:t>
            </a:r>
            <a:r>
              <a:rPr lang="ga-IE" sz="2000" dirty="0" err="1">
                <a:latin typeface="Comic Sans MS" pitchFamily="66" charset="0"/>
              </a:rPr>
              <a:t>Magellan</a:t>
            </a:r>
            <a:r>
              <a:rPr lang="ga-IE" sz="2000" dirty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/>
            </a:r>
            <a:br>
              <a:rPr lang="en-GB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</a:rPr>
              <a:t>i dtuaisceart na Portaingéile </a:t>
            </a:r>
            <a:r>
              <a:rPr lang="en-GB" sz="2000" dirty="0">
                <a:latin typeface="Comic Sans MS" pitchFamily="66" charset="0"/>
              </a:rPr>
              <a:t/>
            </a:r>
            <a:br>
              <a:rPr lang="en-GB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</a:rPr>
              <a:t>sa bhliain 1480.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116013" y="4437063"/>
            <a:ext cx="885825" cy="287337"/>
          </a:xfrm>
          <a:prstGeom prst="line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250825" y="5348288"/>
            <a:ext cx="8424863" cy="12001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Léirigh </a:t>
            </a:r>
            <a:r>
              <a:rPr lang="ga-IE" sz="24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Magellan</a:t>
            </a:r>
            <a:r>
              <a:rPr lang="ga-IE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an-spéis sa taiscéalaíocht agus é ina fhear óg. Is iomaí turas a thug sé ar chósta na hAfraice agus ar an Áise.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" y="458788"/>
            <a:ext cx="783113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34925" y="44450"/>
            <a:ext cx="548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ga-IE" sz="400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7766" name="Line 118"/>
          <p:cNvSpPr>
            <a:spLocks noChangeShapeType="1"/>
          </p:cNvSpPr>
          <p:nvPr/>
        </p:nvSpPr>
        <p:spPr bwMode="auto">
          <a:xfrm flipV="1">
            <a:off x="6011863" y="3357563"/>
            <a:ext cx="288925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84452" y="3716338"/>
            <a:ext cx="54371" cy="1801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95738" y="2492375"/>
            <a:ext cx="144462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00563" y="4435475"/>
            <a:ext cx="144462" cy="1031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16463" y="4579938"/>
            <a:ext cx="217487" cy="650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03800" y="4508500"/>
            <a:ext cx="215900" cy="1444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6" name="Rectangle 113"/>
          <p:cNvSpPr>
            <a:spLocks noChangeArrowheads="1"/>
          </p:cNvSpPr>
          <p:nvPr/>
        </p:nvSpPr>
        <p:spPr bwMode="auto">
          <a:xfrm>
            <a:off x="4211638" y="3286125"/>
            <a:ext cx="1080000" cy="287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ga-IE" dirty="0">
                <a:solidFill>
                  <a:srgbClr val="000000"/>
                </a:solidFill>
                <a:latin typeface="Calibri" pitchFamily="34" charset="0"/>
              </a:rPr>
              <a:t>An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Afraic</a:t>
            </a:r>
            <a:endParaRPr lang="ga-IE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264814" y="3990976"/>
            <a:ext cx="72232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851275" y="2852738"/>
            <a:ext cx="73025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70324" y="3141663"/>
            <a:ext cx="107951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037806" y="3429794"/>
            <a:ext cx="108744" cy="2152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292725" y="4292600"/>
            <a:ext cx="215900" cy="1444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580063" y="4005263"/>
            <a:ext cx="144462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795963" y="3789363"/>
            <a:ext cx="144462" cy="1444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13"/>
          <p:cNvSpPr>
            <a:spLocks noChangeArrowheads="1"/>
          </p:cNvSpPr>
          <p:nvPr/>
        </p:nvSpPr>
        <p:spPr bwMode="auto">
          <a:xfrm>
            <a:off x="5580063" y="2565400"/>
            <a:ext cx="863600" cy="287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ga-IE" dirty="0">
                <a:solidFill>
                  <a:srgbClr val="000000"/>
                </a:solidFill>
                <a:latin typeface="Calibri" pitchFamily="34" charset="0"/>
              </a:rPr>
              <a:t>An Áise</a:t>
            </a: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467543" y="188913"/>
            <a:ext cx="809225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An t-am sin bhíodh trádáil ar siúl idir an Eoraip agus an Áise.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Cheannaíodh daoine san Eoraip spíosraí, seodra agus síoda </a:t>
            </a:r>
            <a:r>
              <a:rPr lang="ga-IE" sz="2000" dirty="0" smtClean="0">
                <a:solidFill>
                  <a:srgbClr val="000000"/>
                </a:solidFill>
                <a:latin typeface="Comic Sans MS" pitchFamily="66" charset="0"/>
              </a:rPr>
              <a:t>ón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Áise. </a:t>
            </a:r>
            <a:endParaRPr lang="ga-IE" sz="20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916113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1844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21812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323850" y="5589588"/>
            <a:ext cx="8569325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Sheolaidís</a:t>
            </a:r>
            <a:r>
              <a:rPr lang="en-GB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ga-IE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ó dheas</a:t>
            </a:r>
            <a:r>
              <a:rPr lang="en-GB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agus</a:t>
            </a:r>
            <a:r>
              <a:rPr lang="ga-IE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timpeall na hAfraice chun an Áise a bhaint amach. </a:t>
            </a:r>
            <a:endParaRPr lang="ga-IE" sz="20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0" name="Rectangle 113"/>
          <p:cNvSpPr>
            <a:spLocks noChangeArrowheads="1"/>
          </p:cNvSpPr>
          <p:nvPr/>
        </p:nvSpPr>
        <p:spPr bwMode="auto">
          <a:xfrm>
            <a:off x="4500562" y="1989138"/>
            <a:ext cx="1116000" cy="287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ga-IE" dirty="0">
                <a:solidFill>
                  <a:srgbClr val="000000"/>
                </a:solidFill>
                <a:latin typeface="Calibri" pitchFamily="34" charset="0"/>
              </a:rPr>
              <a:t>An Eoraip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375540" y="4263231"/>
            <a:ext cx="83348" cy="1492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6" grpId="0" animBg="1"/>
      <p:bldP spid="22546" grpId="0" animBg="1"/>
      <p:bldP spid="86" grpId="0" animBg="1"/>
      <p:bldP spid="23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"/>
          <p:cNvSpPr>
            <a:spLocks noChangeArrowheads="1"/>
          </p:cNvSpPr>
          <p:nvPr/>
        </p:nvSpPr>
        <p:spPr bwMode="auto">
          <a:xfrm>
            <a:off x="34925" y="44450"/>
            <a:ext cx="548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ga-IE" sz="400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149" name="Text Box 58"/>
          <p:cNvSpPr txBox="1">
            <a:spLocks noChangeArrowheads="1"/>
          </p:cNvSpPr>
          <p:nvPr/>
        </p:nvSpPr>
        <p:spPr bwMode="auto">
          <a:xfrm>
            <a:off x="250825" y="319088"/>
            <a:ext cx="8713788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Chreid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Magellan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dá seolfadh sé siar ón Eoraip go rachadh sé timpeall an domhain chomh fada leis an Áise. </a:t>
            </a:r>
          </a:p>
        </p:txBody>
      </p:sp>
      <p:sp>
        <p:nvSpPr>
          <p:cNvPr id="34" name="Text Box 109"/>
          <p:cNvSpPr txBox="1">
            <a:spLocks noChangeArrowheads="1"/>
          </p:cNvSpPr>
          <p:nvPr/>
        </p:nvSpPr>
        <p:spPr bwMode="auto">
          <a:xfrm>
            <a:off x="539750" y="5300663"/>
            <a:ext cx="7967663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000" dirty="0" smtClean="0">
                <a:latin typeface="Comic Sans MS" pitchFamily="66" charset="0"/>
              </a:rPr>
              <a:t>Roimhe sin, sa bhliain 1492, sheol Críostóir Colambas siar agus é ag súil go sroichfeadh sé an Áise. D’éirigh leis mór-roinn Mheiriceá a bhaint amach, ach níor éirigh leis dul chomh fada </a:t>
            </a:r>
            <a:br>
              <a:rPr lang="ga-IE" sz="2000" dirty="0" smtClean="0">
                <a:latin typeface="Comic Sans MS" pitchFamily="66" charset="0"/>
              </a:rPr>
            </a:br>
            <a:r>
              <a:rPr lang="ga-IE" sz="2000" dirty="0" smtClean="0">
                <a:latin typeface="Comic Sans MS" pitchFamily="66" charset="0"/>
              </a:rPr>
              <a:t>leis an Áise. </a:t>
            </a:r>
            <a:endParaRPr lang="ga-IE" sz="2000" dirty="0">
              <a:latin typeface="Comic Sans MS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600" y="3505200"/>
            <a:ext cx="23907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3243263" y="2997200"/>
            <a:ext cx="111125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159125" y="3346450"/>
            <a:ext cx="57150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079750" y="3668713"/>
            <a:ext cx="55563" cy="2428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943225" y="4022725"/>
            <a:ext cx="106363" cy="2095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776538" y="4324350"/>
            <a:ext cx="111125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640013" y="4635500"/>
            <a:ext cx="111125" cy="215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32038" y="4725988"/>
            <a:ext cx="168275" cy="1254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5288" y="3314700"/>
            <a:ext cx="169862" cy="1222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5638" y="3508375"/>
            <a:ext cx="152400" cy="1079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17713" y="4489450"/>
            <a:ext cx="2159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5100" y="3159125"/>
            <a:ext cx="171450" cy="107950"/>
          </a:xfrm>
          <a:prstGeom prst="line">
            <a:avLst/>
          </a:prstGeom>
          <a:ln w="317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8780463" y="3159125"/>
            <a:ext cx="215900" cy="76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8399463" y="3105150"/>
            <a:ext cx="215900" cy="9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8004175" y="3100388"/>
            <a:ext cx="215900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602538" y="3081338"/>
            <a:ext cx="215900" cy="9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204075" y="3081338"/>
            <a:ext cx="215900" cy="47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6861175" y="3076575"/>
            <a:ext cx="215900" cy="4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6524625" y="3059113"/>
            <a:ext cx="215900" cy="47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6183313" y="3052763"/>
            <a:ext cx="215900" cy="47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854700" y="3043238"/>
            <a:ext cx="215900" cy="47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518150" y="3036888"/>
            <a:ext cx="215900" cy="4762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476375" y="4090988"/>
            <a:ext cx="168275" cy="1254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01738" y="3895725"/>
            <a:ext cx="169862" cy="1254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20750" y="3695700"/>
            <a:ext cx="168275" cy="1254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63713" y="4306888"/>
            <a:ext cx="168275" cy="1254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0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1252538"/>
            <a:ext cx="574198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4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6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8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6649" name="Group 45"/>
          <p:cNvGrpSpPr>
            <a:grpSpLocks/>
          </p:cNvGrpSpPr>
          <p:nvPr/>
        </p:nvGrpSpPr>
        <p:grpSpPr bwMode="auto">
          <a:xfrm>
            <a:off x="7681913" y="2349500"/>
            <a:ext cx="1306512" cy="1585913"/>
            <a:chOff x="4839" y="1503"/>
            <a:chExt cx="823" cy="999"/>
          </a:xfrm>
        </p:grpSpPr>
        <p:sp>
          <p:nvSpPr>
            <p:cNvPr id="26661" name="Text Box 35"/>
            <p:cNvSpPr txBox="1">
              <a:spLocks noChangeArrowheads="1"/>
            </p:cNvSpPr>
            <p:nvPr/>
          </p:nvSpPr>
          <p:spPr bwMode="auto">
            <a:xfrm>
              <a:off x="4839" y="2093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 flipV="1">
              <a:off x="566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386389" y="2349500"/>
            <a:ext cx="792162" cy="1528763"/>
            <a:chOff x="2485" y="1435"/>
            <a:chExt cx="499" cy="963"/>
          </a:xfrm>
        </p:grpSpPr>
        <p:sp>
          <p:nvSpPr>
            <p:cNvPr id="26659" name="Text Box 50"/>
            <p:cNvSpPr txBox="1">
              <a:spLocks noChangeArrowheads="1"/>
            </p:cNvSpPr>
            <p:nvPr/>
          </p:nvSpPr>
          <p:spPr bwMode="auto">
            <a:xfrm>
              <a:off x="2485" y="2164"/>
              <a:ext cx="499" cy="23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="1" dirty="0">
                  <a:latin typeface="Calibri" pitchFamily="34" charset="0"/>
                </a:rPr>
                <a:t> </a:t>
              </a:r>
              <a:r>
                <a:rPr lang="ga-IE" dirty="0">
                  <a:latin typeface="Comic Sans MS" pitchFamily="66" charset="0"/>
                </a:rPr>
                <a:t>1519 </a:t>
              </a:r>
            </a:p>
          </p:txBody>
        </p:sp>
        <p:sp>
          <p:nvSpPr>
            <p:cNvPr id="26660" name="Line 51"/>
            <p:cNvSpPr>
              <a:spLocks noChangeShapeType="1"/>
            </p:cNvSpPr>
            <p:nvPr/>
          </p:nvSpPr>
          <p:spPr bwMode="auto">
            <a:xfrm flipV="1">
              <a:off x="2734" y="1435"/>
              <a:ext cx="0" cy="72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140200" y="4005263"/>
            <a:ext cx="4608513" cy="223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latin typeface="Comic Sans MS" pitchFamily="66" charset="0"/>
              </a:rPr>
              <a:t>Sa bhliain 1519 thug rí na Spáinne airgead do </a:t>
            </a:r>
            <a:r>
              <a:rPr lang="ga-IE" sz="2000" dirty="0" err="1">
                <a:latin typeface="Comic Sans MS" pitchFamily="66" charset="0"/>
              </a:rPr>
              <a:t>Magellan</a:t>
            </a:r>
            <a:r>
              <a:rPr lang="ga-IE" sz="2000" dirty="0">
                <a:latin typeface="Comic Sans MS" pitchFamily="66" charset="0"/>
              </a:rPr>
              <a:t> chun seoladh siar ón Eoraip go dtí an Áise. Fuair sé 5 long le haghaidh an turais. Chuir </a:t>
            </a:r>
            <a:r>
              <a:rPr lang="ga-IE" sz="2000" dirty="0" err="1">
                <a:latin typeface="Comic Sans MS" pitchFamily="66" charset="0"/>
              </a:rPr>
              <a:t>Magellan</a:t>
            </a:r>
            <a:r>
              <a:rPr lang="ga-IE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tús</a:t>
            </a:r>
            <a:r>
              <a:rPr lang="en-GB" sz="2000" dirty="0">
                <a:latin typeface="Comic Sans MS" pitchFamily="66" charset="0"/>
              </a:rPr>
              <a:t> leis an </a:t>
            </a:r>
            <a:r>
              <a:rPr lang="en-GB" sz="2000" dirty="0" err="1">
                <a:latin typeface="Comic Sans MS" pitchFamily="66" charset="0"/>
              </a:rPr>
              <a:t>turas</a:t>
            </a:r>
            <a:r>
              <a:rPr lang="en-GB" sz="2000" dirty="0">
                <a:latin typeface="Comic Sans MS" pitchFamily="66" charset="0"/>
              </a:rPr>
              <a:t> in </a:t>
            </a:r>
            <a:r>
              <a:rPr lang="en-GB" sz="2000" dirty="0" err="1">
                <a:latin typeface="Comic Sans MS" pitchFamily="66" charset="0"/>
              </a:rPr>
              <a:t>Sevilla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na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Spáinn</a:t>
            </a:r>
            <a:r>
              <a:rPr lang="en-GB" sz="2000" dirty="0">
                <a:latin typeface="Comic Sans MS" pitchFamily="66" charset="0"/>
              </a:rPr>
              <a:t>e</a:t>
            </a:r>
            <a:r>
              <a:rPr lang="ga-IE" sz="2000" dirty="0">
                <a:latin typeface="Comic Sans MS" pitchFamily="66" charset="0"/>
              </a:rPr>
              <a:t>. Bhí timpeall 270 fear </a:t>
            </a:r>
            <a:r>
              <a:rPr lang="en-GB" sz="2000" dirty="0">
                <a:latin typeface="Comic Sans MS" pitchFamily="66" charset="0"/>
              </a:rPr>
              <a:t/>
            </a:r>
            <a:br>
              <a:rPr lang="en-GB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</a:rPr>
              <a:t>ar bord na long.</a:t>
            </a:r>
          </a:p>
        </p:txBody>
      </p:sp>
      <p:pic>
        <p:nvPicPr>
          <p:cNvPr id="2665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3524250"/>
            <a:ext cx="2873375" cy="269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111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1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06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00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370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435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565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630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>
            <a:off x="824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694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889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 rot="-4145389">
            <a:off x="8640000" y="1908000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2000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 rot="-4145389">
            <a:off x="7308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1800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 rot="-4145389">
            <a:off x="6696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1700</a:t>
            </a: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 rot="-4145389">
            <a:off x="6012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1600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 rot="-4145389">
            <a:off x="5400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1500</a:t>
            </a: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 rot="-4145389">
            <a:off x="4752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1400</a:t>
            </a: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 rot="-4145389">
            <a:off x="4104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1300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 rot="-4145389">
            <a:off x="3420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1200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 rot="-4145389">
            <a:off x="2808000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1100</a:t>
            </a: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 rot="-4145389">
            <a:off x="900000" y="1944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800</a:t>
            </a: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 rot="-4145389">
            <a:off x="7992000" y="1908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1900</a:t>
            </a: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 rot="-4145389">
            <a:off x="1512000" y="1944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900</a:t>
            </a:r>
          </a:p>
        </p:txBody>
      </p:sp>
      <p:sp>
        <p:nvSpPr>
          <p:cNvPr id="67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 rot="-4145389">
            <a:off x="229956" y="1955801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700</a:t>
            </a: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 rot="-4145389">
            <a:off x="2160000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>
                <a:latin typeface="Calibri" pitchFamily="34" charset="0"/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-171450"/>
            <a:ext cx="78295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814888"/>
            <a:ext cx="349408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499992" y="2670175"/>
            <a:ext cx="4572000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rgbClr val="80008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Rug stoirmeacha uafásacha ar longa </a:t>
            </a:r>
            <a:r>
              <a:rPr lang="ga-IE" sz="2000" dirty="0" err="1">
                <a:latin typeface="Comic Sans MS" pitchFamily="66" charset="0"/>
              </a:rPr>
              <a:t>Magellan</a:t>
            </a:r>
            <a:r>
              <a:rPr lang="ga-IE" sz="2000" dirty="0">
                <a:latin typeface="Comic Sans MS" pitchFamily="66" charset="0"/>
              </a:rPr>
              <a:t> agus iad ag déanamh a mbealaigh a fhad le deisceart Mheiriceá Theas. Scriosadh ceann amháin de na longa sa drochaimsir.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19700" y="116632"/>
            <a:ext cx="3852000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solidFill>
                  <a:schemeClr val="tx1"/>
                </a:solidFill>
                <a:latin typeface="Comic Sans MS" pitchFamily="66" charset="0"/>
              </a:rPr>
              <a:t>Sheol </a:t>
            </a:r>
            <a:r>
              <a:rPr lang="ga-IE" sz="2000" dirty="0" err="1">
                <a:solidFill>
                  <a:schemeClr val="tx1"/>
                </a:solidFill>
                <a:latin typeface="Comic Sans MS" pitchFamily="66" charset="0"/>
              </a:rPr>
              <a:t>Magellan</a:t>
            </a:r>
            <a:r>
              <a:rPr lang="ga-IE" sz="2000" dirty="0">
                <a:solidFill>
                  <a:schemeClr val="tx1"/>
                </a:solidFill>
                <a:latin typeface="Comic Sans MS" pitchFamily="66" charset="0"/>
              </a:rPr>
              <a:t> agus a chriú </a:t>
            </a:r>
            <a:r>
              <a:rPr lang="ga-IE" sz="2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ga-IE" sz="2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ga-IE" sz="2000" dirty="0">
                <a:solidFill>
                  <a:schemeClr val="tx1"/>
                </a:solidFill>
                <a:latin typeface="Comic Sans MS" pitchFamily="66" charset="0"/>
              </a:rPr>
              <a:t>fhad le cósta na Brasaíle </a:t>
            </a:r>
            <a:r>
              <a:rPr lang="ga-IE" sz="2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ga-IE" sz="2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Comic Sans MS" pitchFamily="66" charset="0"/>
              </a:rPr>
              <a:t>ar </a:t>
            </a:r>
            <a:r>
              <a:rPr lang="ga-IE" sz="2000" dirty="0">
                <a:solidFill>
                  <a:schemeClr val="tx1"/>
                </a:solidFill>
                <a:latin typeface="Comic Sans MS" pitchFamily="66" charset="0"/>
              </a:rPr>
              <a:t>dtús agus ansin siar ó dheas feadh chósta Mheiriceá Theas.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499992" y="4300538"/>
            <a:ext cx="4551362" cy="2557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Comic Sans MS" pitchFamily="66" charset="0"/>
              </a:rPr>
              <a:t>Ach d’éirigh le </a:t>
            </a:r>
            <a:r>
              <a:rPr lang="ga-IE" sz="2000" dirty="0" err="1" smtClean="0">
                <a:latin typeface="Comic Sans MS" pitchFamily="66" charset="0"/>
              </a:rPr>
              <a:t>Magellan</a:t>
            </a:r>
            <a:r>
              <a:rPr lang="ga-IE" sz="2000" dirty="0" smtClean="0">
                <a:latin typeface="Comic Sans MS" pitchFamily="66" charset="0"/>
              </a:rPr>
              <a:t> agus a chriú seoladh trí chaolas i ndeisceart Mheiriceá Theas agus isteach i bhfarraige shocair ar an taobh thall. 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An </a:t>
            </a:r>
            <a:r>
              <a:rPr lang="ga-IE" sz="2000" b="1" dirty="0" err="1" smtClean="0">
                <a:solidFill>
                  <a:srgbClr val="FF0000"/>
                </a:solidFill>
                <a:latin typeface="Comic Sans MS" pitchFamily="66" charset="0"/>
              </a:rPr>
              <a:t>tAigéan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 Ciúin</a:t>
            </a:r>
            <a:r>
              <a:rPr lang="ga-IE" sz="2000" dirty="0" smtClean="0">
                <a:latin typeface="Comic Sans MS" pitchFamily="66" charset="0"/>
              </a:rPr>
              <a:t> a thug siad ar an bhfarraige ar an taobh thall. 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Caolas </a:t>
            </a:r>
            <a:r>
              <a:rPr lang="ga-IE" sz="2000" b="1" dirty="0" err="1" smtClean="0">
                <a:solidFill>
                  <a:srgbClr val="FF0000"/>
                </a:solidFill>
                <a:latin typeface="Comic Sans MS" pitchFamily="66" charset="0"/>
              </a:rPr>
              <a:t>Magellan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a thugtar sa lá atá inniu ann ar an gcaolas trínar sheol siad.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0" name="Rectangle 113"/>
          <p:cNvSpPr>
            <a:spLocks noChangeArrowheads="1"/>
          </p:cNvSpPr>
          <p:nvPr/>
        </p:nvSpPr>
        <p:spPr bwMode="auto">
          <a:xfrm>
            <a:off x="179388" y="2781300"/>
            <a:ext cx="1871662" cy="503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An tAigéan Ciúin</a:t>
            </a:r>
          </a:p>
        </p:txBody>
      </p:sp>
      <p:sp>
        <p:nvSpPr>
          <p:cNvPr id="11" name="Freeform 10"/>
          <p:cNvSpPr/>
          <p:nvPr/>
        </p:nvSpPr>
        <p:spPr>
          <a:xfrm>
            <a:off x="2805311" y="2060847"/>
            <a:ext cx="1190625" cy="2393677"/>
          </a:xfrm>
          <a:custGeom>
            <a:avLst/>
            <a:gdLst>
              <a:gd name="connsiteX0" fmla="*/ 1330037 w 1330037"/>
              <a:gd name="connsiteY0" fmla="*/ 0 h 2493818"/>
              <a:gd name="connsiteX1" fmla="*/ 1330037 w 1330037"/>
              <a:gd name="connsiteY1" fmla="*/ 0 h 2493818"/>
              <a:gd name="connsiteX2" fmla="*/ 1140031 w 1330037"/>
              <a:gd name="connsiteY2" fmla="*/ 71252 h 2493818"/>
              <a:gd name="connsiteX3" fmla="*/ 1056904 w 1330037"/>
              <a:gd name="connsiteY3" fmla="*/ 95002 h 2493818"/>
              <a:gd name="connsiteX4" fmla="*/ 997528 w 1330037"/>
              <a:gd name="connsiteY4" fmla="*/ 225631 h 2493818"/>
              <a:gd name="connsiteX5" fmla="*/ 997528 w 1330037"/>
              <a:gd name="connsiteY5" fmla="*/ 653142 h 2493818"/>
              <a:gd name="connsiteX6" fmla="*/ 973777 w 1330037"/>
              <a:gd name="connsiteY6" fmla="*/ 688768 h 2493818"/>
              <a:gd name="connsiteX7" fmla="*/ 938151 w 1330037"/>
              <a:gd name="connsiteY7" fmla="*/ 831272 h 2493818"/>
              <a:gd name="connsiteX8" fmla="*/ 926276 w 1330037"/>
              <a:gd name="connsiteY8" fmla="*/ 866898 h 2493818"/>
              <a:gd name="connsiteX9" fmla="*/ 902525 w 1330037"/>
              <a:gd name="connsiteY9" fmla="*/ 914400 h 2493818"/>
              <a:gd name="connsiteX10" fmla="*/ 878774 w 1330037"/>
              <a:gd name="connsiteY10" fmla="*/ 985652 h 2493818"/>
              <a:gd name="connsiteX11" fmla="*/ 855024 w 1330037"/>
              <a:gd name="connsiteY11" fmla="*/ 1021277 h 2493818"/>
              <a:gd name="connsiteX12" fmla="*/ 831273 w 1330037"/>
              <a:gd name="connsiteY12" fmla="*/ 1092529 h 2493818"/>
              <a:gd name="connsiteX13" fmla="*/ 819398 w 1330037"/>
              <a:gd name="connsiteY13" fmla="*/ 1128155 h 2493818"/>
              <a:gd name="connsiteX14" fmla="*/ 807522 w 1330037"/>
              <a:gd name="connsiteY14" fmla="*/ 1175657 h 2493818"/>
              <a:gd name="connsiteX15" fmla="*/ 783772 w 1330037"/>
              <a:gd name="connsiteY15" fmla="*/ 1211283 h 2493818"/>
              <a:gd name="connsiteX16" fmla="*/ 771896 w 1330037"/>
              <a:gd name="connsiteY16" fmla="*/ 1246909 h 2493818"/>
              <a:gd name="connsiteX17" fmla="*/ 736270 w 1330037"/>
              <a:gd name="connsiteY17" fmla="*/ 1270659 h 2493818"/>
              <a:gd name="connsiteX18" fmla="*/ 712520 w 1330037"/>
              <a:gd name="connsiteY18" fmla="*/ 1353787 h 2493818"/>
              <a:gd name="connsiteX19" fmla="*/ 700644 w 1330037"/>
              <a:gd name="connsiteY19" fmla="*/ 1389413 h 2493818"/>
              <a:gd name="connsiteX20" fmla="*/ 676894 w 1330037"/>
              <a:gd name="connsiteY20" fmla="*/ 1484415 h 2493818"/>
              <a:gd name="connsiteX21" fmla="*/ 653143 w 1330037"/>
              <a:gd name="connsiteY21" fmla="*/ 1531916 h 2493818"/>
              <a:gd name="connsiteX22" fmla="*/ 629393 w 1330037"/>
              <a:gd name="connsiteY22" fmla="*/ 1626919 h 2493818"/>
              <a:gd name="connsiteX23" fmla="*/ 605642 w 1330037"/>
              <a:gd name="connsiteY23" fmla="*/ 1698171 h 2493818"/>
              <a:gd name="connsiteX24" fmla="*/ 593767 w 1330037"/>
              <a:gd name="connsiteY24" fmla="*/ 1733797 h 2493818"/>
              <a:gd name="connsiteX25" fmla="*/ 570016 w 1330037"/>
              <a:gd name="connsiteY25" fmla="*/ 1793174 h 2493818"/>
              <a:gd name="connsiteX26" fmla="*/ 546265 w 1330037"/>
              <a:gd name="connsiteY26" fmla="*/ 1864426 h 2493818"/>
              <a:gd name="connsiteX27" fmla="*/ 534390 w 1330037"/>
              <a:gd name="connsiteY27" fmla="*/ 1900052 h 2493818"/>
              <a:gd name="connsiteX28" fmla="*/ 498764 w 1330037"/>
              <a:gd name="connsiteY28" fmla="*/ 1923802 h 2493818"/>
              <a:gd name="connsiteX29" fmla="*/ 403761 w 1330037"/>
              <a:gd name="connsiteY29" fmla="*/ 2006929 h 2493818"/>
              <a:gd name="connsiteX30" fmla="*/ 332509 w 1330037"/>
              <a:gd name="connsiteY30" fmla="*/ 2078181 h 2493818"/>
              <a:gd name="connsiteX31" fmla="*/ 225631 w 1330037"/>
              <a:gd name="connsiteY31" fmla="*/ 2196935 h 2493818"/>
              <a:gd name="connsiteX32" fmla="*/ 190006 w 1330037"/>
              <a:gd name="connsiteY32" fmla="*/ 2208810 h 2493818"/>
              <a:gd name="connsiteX33" fmla="*/ 166255 w 1330037"/>
              <a:gd name="connsiteY33" fmla="*/ 2244436 h 2493818"/>
              <a:gd name="connsiteX34" fmla="*/ 130629 w 1330037"/>
              <a:gd name="connsiteY34" fmla="*/ 2315688 h 2493818"/>
              <a:gd name="connsiteX35" fmla="*/ 95003 w 1330037"/>
              <a:gd name="connsiteY35" fmla="*/ 2386940 h 2493818"/>
              <a:gd name="connsiteX36" fmla="*/ 59377 w 1330037"/>
              <a:gd name="connsiteY36" fmla="*/ 2458192 h 2493818"/>
              <a:gd name="connsiteX37" fmla="*/ 0 w 1330037"/>
              <a:gd name="connsiteY37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30037" h="2493818">
                <a:moveTo>
                  <a:pt x="1330037" y="0"/>
                </a:moveTo>
                <a:lnTo>
                  <a:pt x="1330037" y="0"/>
                </a:lnTo>
                <a:cubicBezTo>
                  <a:pt x="1266702" y="23751"/>
                  <a:pt x="1205654" y="54847"/>
                  <a:pt x="1140031" y="71252"/>
                </a:cubicBezTo>
                <a:cubicBezTo>
                  <a:pt x="1080386" y="86163"/>
                  <a:pt x="1108013" y="77966"/>
                  <a:pt x="1056904" y="95002"/>
                </a:cubicBezTo>
                <a:cubicBezTo>
                  <a:pt x="1025855" y="188151"/>
                  <a:pt x="1046035" y="144786"/>
                  <a:pt x="997528" y="225631"/>
                </a:cubicBezTo>
                <a:cubicBezTo>
                  <a:pt x="1049086" y="380309"/>
                  <a:pt x="1026939" y="300216"/>
                  <a:pt x="997528" y="653142"/>
                </a:cubicBezTo>
                <a:cubicBezTo>
                  <a:pt x="996343" y="667365"/>
                  <a:pt x="981694" y="676893"/>
                  <a:pt x="973777" y="688768"/>
                </a:cubicBezTo>
                <a:cubicBezTo>
                  <a:pt x="957786" y="784717"/>
                  <a:pt x="969517" y="737175"/>
                  <a:pt x="938151" y="831272"/>
                </a:cubicBezTo>
                <a:cubicBezTo>
                  <a:pt x="934193" y="843147"/>
                  <a:pt x="931874" y="855702"/>
                  <a:pt x="926276" y="866898"/>
                </a:cubicBezTo>
                <a:cubicBezTo>
                  <a:pt x="918359" y="882732"/>
                  <a:pt x="909100" y="897963"/>
                  <a:pt x="902525" y="914400"/>
                </a:cubicBezTo>
                <a:cubicBezTo>
                  <a:pt x="893227" y="937645"/>
                  <a:pt x="892661" y="964821"/>
                  <a:pt x="878774" y="985652"/>
                </a:cubicBezTo>
                <a:cubicBezTo>
                  <a:pt x="870857" y="997527"/>
                  <a:pt x="860820" y="1008235"/>
                  <a:pt x="855024" y="1021277"/>
                </a:cubicBezTo>
                <a:cubicBezTo>
                  <a:pt x="844856" y="1044155"/>
                  <a:pt x="839190" y="1068778"/>
                  <a:pt x="831273" y="1092529"/>
                </a:cubicBezTo>
                <a:cubicBezTo>
                  <a:pt x="827315" y="1104404"/>
                  <a:pt x="822434" y="1116011"/>
                  <a:pt x="819398" y="1128155"/>
                </a:cubicBezTo>
                <a:cubicBezTo>
                  <a:pt x="815439" y="1143989"/>
                  <a:pt x="813951" y="1160655"/>
                  <a:pt x="807522" y="1175657"/>
                </a:cubicBezTo>
                <a:cubicBezTo>
                  <a:pt x="801900" y="1188775"/>
                  <a:pt x="790155" y="1198518"/>
                  <a:pt x="783772" y="1211283"/>
                </a:cubicBezTo>
                <a:cubicBezTo>
                  <a:pt x="778174" y="1222479"/>
                  <a:pt x="779716" y="1237134"/>
                  <a:pt x="771896" y="1246909"/>
                </a:cubicBezTo>
                <a:cubicBezTo>
                  <a:pt x="762980" y="1258054"/>
                  <a:pt x="748145" y="1262742"/>
                  <a:pt x="736270" y="1270659"/>
                </a:cubicBezTo>
                <a:cubicBezTo>
                  <a:pt x="707791" y="1356098"/>
                  <a:pt x="742351" y="1249381"/>
                  <a:pt x="712520" y="1353787"/>
                </a:cubicBezTo>
                <a:cubicBezTo>
                  <a:pt x="709081" y="1365823"/>
                  <a:pt x="703680" y="1377269"/>
                  <a:pt x="700644" y="1389413"/>
                </a:cubicBezTo>
                <a:cubicBezTo>
                  <a:pt x="689492" y="1434019"/>
                  <a:pt x="693181" y="1446413"/>
                  <a:pt x="676894" y="1484415"/>
                </a:cubicBezTo>
                <a:cubicBezTo>
                  <a:pt x="669921" y="1500686"/>
                  <a:pt x="661060" y="1516082"/>
                  <a:pt x="653143" y="1531916"/>
                </a:cubicBezTo>
                <a:cubicBezTo>
                  <a:pt x="645226" y="1563584"/>
                  <a:pt x="639716" y="1595952"/>
                  <a:pt x="629393" y="1626919"/>
                </a:cubicBezTo>
                <a:lnTo>
                  <a:pt x="605642" y="1698171"/>
                </a:lnTo>
                <a:cubicBezTo>
                  <a:pt x="601684" y="1710046"/>
                  <a:pt x="598416" y="1722175"/>
                  <a:pt x="593767" y="1733797"/>
                </a:cubicBezTo>
                <a:cubicBezTo>
                  <a:pt x="585850" y="1753589"/>
                  <a:pt x="577301" y="1773140"/>
                  <a:pt x="570016" y="1793174"/>
                </a:cubicBezTo>
                <a:cubicBezTo>
                  <a:pt x="561460" y="1816702"/>
                  <a:pt x="554182" y="1840675"/>
                  <a:pt x="546265" y="1864426"/>
                </a:cubicBezTo>
                <a:cubicBezTo>
                  <a:pt x="542307" y="1876301"/>
                  <a:pt x="544805" y="1893109"/>
                  <a:pt x="534390" y="1900052"/>
                </a:cubicBezTo>
                <a:lnTo>
                  <a:pt x="498764" y="1923802"/>
                </a:lnTo>
                <a:cubicBezTo>
                  <a:pt x="431468" y="2024744"/>
                  <a:pt x="542310" y="1868380"/>
                  <a:pt x="403761" y="2006929"/>
                </a:cubicBezTo>
                <a:cubicBezTo>
                  <a:pt x="380010" y="2030680"/>
                  <a:pt x="351140" y="2050233"/>
                  <a:pt x="332509" y="2078181"/>
                </a:cubicBezTo>
                <a:cubicBezTo>
                  <a:pt x="306423" y="2117312"/>
                  <a:pt x="265584" y="2183617"/>
                  <a:pt x="225631" y="2196935"/>
                </a:cubicBezTo>
                <a:lnTo>
                  <a:pt x="190006" y="2208810"/>
                </a:lnTo>
                <a:cubicBezTo>
                  <a:pt x="182089" y="2220685"/>
                  <a:pt x="172638" y="2231670"/>
                  <a:pt x="166255" y="2244436"/>
                </a:cubicBezTo>
                <a:cubicBezTo>
                  <a:pt x="117089" y="2342768"/>
                  <a:pt x="198696" y="2213588"/>
                  <a:pt x="130629" y="2315688"/>
                </a:cubicBezTo>
                <a:cubicBezTo>
                  <a:pt x="100781" y="2405235"/>
                  <a:pt x="141044" y="2294857"/>
                  <a:pt x="95003" y="2386940"/>
                </a:cubicBezTo>
                <a:cubicBezTo>
                  <a:pt x="75685" y="2425575"/>
                  <a:pt x="93412" y="2424158"/>
                  <a:pt x="59377" y="2458192"/>
                </a:cubicBezTo>
                <a:cubicBezTo>
                  <a:pt x="45049" y="2472520"/>
                  <a:pt x="18740" y="2484448"/>
                  <a:pt x="0" y="249381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907704" y="3486150"/>
            <a:ext cx="663575" cy="942975"/>
            <a:chOff x="1948814" y="3486468"/>
            <a:chExt cx="663757" cy="943028"/>
          </a:xfrm>
        </p:grpSpPr>
        <p:sp>
          <p:nvSpPr>
            <p:cNvPr id="19" name="Freeform 18"/>
            <p:cNvSpPr/>
            <p:nvPr/>
          </p:nvSpPr>
          <p:spPr>
            <a:xfrm>
              <a:off x="2387084" y="4121504"/>
              <a:ext cx="225487" cy="307992"/>
            </a:xfrm>
            <a:custGeom>
              <a:avLst/>
              <a:gdLst>
                <a:gd name="connsiteX0" fmla="*/ 225631 w 225631"/>
                <a:gd name="connsiteY0" fmla="*/ 308758 h 308758"/>
                <a:gd name="connsiteX1" fmla="*/ 225631 w 225631"/>
                <a:gd name="connsiteY1" fmla="*/ 308758 h 308758"/>
                <a:gd name="connsiteX2" fmla="*/ 142504 w 225631"/>
                <a:gd name="connsiteY2" fmla="*/ 249381 h 308758"/>
                <a:gd name="connsiteX3" fmla="*/ 130629 w 225631"/>
                <a:gd name="connsiteY3" fmla="*/ 213756 h 308758"/>
                <a:gd name="connsiteX4" fmla="*/ 106878 w 225631"/>
                <a:gd name="connsiteY4" fmla="*/ 178130 h 308758"/>
                <a:gd name="connsiteX5" fmla="*/ 47502 w 225631"/>
                <a:gd name="connsiteY5" fmla="*/ 106878 h 308758"/>
                <a:gd name="connsiteX6" fmla="*/ 23751 w 225631"/>
                <a:gd name="connsiteY6" fmla="*/ 35626 h 308758"/>
                <a:gd name="connsiteX7" fmla="*/ 0 w 225631"/>
                <a:gd name="connsiteY7" fmla="*/ 0 h 30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631" h="308758">
                  <a:moveTo>
                    <a:pt x="225631" y="308758"/>
                  </a:moveTo>
                  <a:lnTo>
                    <a:pt x="225631" y="308758"/>
                  </a:lnTo>
                  <a:cubicBezTo>
                    <a:pt x="197922" y="288966"/>
                    <a:pt x="166582" y="273459"/>
                    <a:pt x="142504" y="249381"/>
                  </a:cubicBezTo>
                  <a:cubicBezTo>
                    <a:pt x="133653" y="240530"/>
                    <a:pt x="136227" y="224952"/>
                    <a:pt x="130629" y="213756"/>
                  </a:cubicBezTo>
                  <a:cubicBezTo>
                    <a:pt x="124246" y="200990"/>
                    <a:pt x="116015" y="189094"/>
                    <a:pt x="106878" y="178130"/>
                  </a:cubicBezTo>
                  <a:cubicBezTo>
                    <a:pt x="80243" y="146168"/>
                    <a:pt x="64351" y="144788"/>
                    <a:pt x="47502" y="106878"/>
                  </a:cubicBezTo>
                  <a:cubicBezTo>
                    <a:pt x="37334" y="84000"/>
                    <a:pt x="37638" y="56457"/>
                    <a:pt x="23751" y="35626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1948814" y="3486468"/>
              <a:ext cx="438270" cy="6350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7" grpId="0" animBg="1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5856</TotalTime>
  <Words>691</Words>
  <Application>Microsoft Office PowerPoint</Application>
  <PresentationFormat>On-screen Show (4:3)</PresentationFormat>
  <Paragraphs>96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Cáit Nic Fhionnlaoich</cp:lastModifiedBy>
  <cp:revision>284</cp:revision>
  <cp:lastPrinted>2015-07-24T11:59:24Z</cp:lastPrinted>
  <dcterms:created xsi:type="dcterms:W3CDTF">2014-02-27T09:57:48Z</dcterms:created>
  <dcterms:modified xsi:type="dcterms:W3CDTF">2015-09-22T11:12:09Z</dcterms:modified>
</cp:coreProperties>
</file>