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6" r:id="rId4"/>
    <p:sldId id="281" r:id="rId5"/>
    <p:sldId id="267" r:id="rId6"/>
    <p:sldId id="268" r:id="rId7"/>
    <p:sldId id="269" r:id="rId8"/>
    <p:sldId id="271" r:id="rId9"/>
    <p:sldId id="272" r:id="rId10"/>
    <p:sldId id="270" r:id="rId11"/>
    <p:sldId id="261" r:id="rId12"/>
    <p:sldId id="277" r:id="rId13"/>
    <p:sldId id="257" r:id="rId14"/>
    <p:sldId id="280" r:id="rId15"/>
    <p:sldId id="273" r:id="rId16"/>
    <p:sldId id="275" r:id="rId17"/>
    <p:sldId id="287" r:id="rId18"/>
    <p:sldId id="284" r:id="rId19"/>
    <p:sldId id="285" r:id="rId20"/>
    <p:sldId id="286" r:id="rId21"/>
    <p:sldId id="259" r:id="rId22"/>
    <p:sldId id="274" r:id="rId23"/>
    <p:sldId id="276" r:id="rId24"/>
    <p:sldId id="278" r:id="rId25"/>
    <p:sldId id="279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2" autoAdjust="0"/>
    <p:restoredTop sz="86441" autoAdjust="0"/>
  </p:normalViewPr>
  <p:slideViewPr>
    <p:cSldViewPr>
      <p:cViewPr>
        <p:scale>
          <a:sx n="66" d="100"/>
          <a:sy n="66" d="100"/>
        </p:scale>
        <p:origin x="-25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6055842F-6A0A-488A-8233-B52F7CCA95B6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3B1FBF69-4EFE-4E82-BAC3-391F5090637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5006A1D2-A0B5-414D-82CD-C04C6279A3F3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F0FEE952-AB3A-44BC-89C2-634F5045E4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BD896-7EFC-45B2-B5B9-3D752908411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C3487E-743D-4C38-BE2E-0E40BF0D69A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70CAF-F819-456B-8069-6FB412B88CB4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62014-CC86-4305-8864-A81F8E4293B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B619B-4DB3-46CE-81A1-1D536855A9C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B5DFFF-E127-4E77-8AA2-2CC608FB07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88B0B-A6D0-473D-A8EE-F905AAD5223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C6544-3DDF-46EC-BCFD-1F3C1018C34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23B48-B68D-477E-B5B6-6E44FD6A120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72F6F-5426-4695-8764-8D48178A0AF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C12F4-94AC-4CF9-9066-6D4BD488AD3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A2988-6EE3-4630-B962-654C1322FAA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3449-58C6-4A61-81B0-97998BE9269E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B7F6-E217-4D28-860E-014A53CFF7A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E05D-A3ED-4121-BFE1-E92C7258F173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7465-DABC-4998-B8C4-99964897ED3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50FD-FEF0-4D08-A838-BCB6F2CB3503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616E-22E6-401D-B452-2F0EB49944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FABC-A92C-4777-86C5-13B360E3DF2A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DE7C2-5483-4A2A-BEB1-F4A98E5C7DB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EA12-ADD4-4AB8-94A9-F6357421B311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1295-C154-478D-8942-B5BA6D2FA43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1770-2E5E-4356-9774-A8BB5B74947E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915D-2519-43DA-96C7-7E349AC5F29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90E7-58F3-44DD-9CBA-A1DBF3C05345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D394-85BD-4448-A72E-414F20A987C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2478-014B-479C-9BDF-D8507578CF15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EA43-F2D3-4A45-95AB-43809966AD5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20DD-44B0-4853-BC5D-4E82833BFBF1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8799-ADE4-4238-A615-AE0F64C014E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2487-B3DC-4C3D-903D-92A858B9D81E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9854-5587-4571-B238-8F5A87660AD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C294-F49A-41E2-A47C-04E0EFC0C2BE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3377-565F-4ECA-B662-FC9C9CA7495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86B1AB-0BC2-48C2-A786-ACDB5B499E7D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2431B0-049E-4AB7-9DF2-AC0C344B8D8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ilnet.ie/Quiz.aspx?id=1212" TargetMode="External"/><Relationship Id="rId2" Type="http://schemas.openxmlformats.org/officeDocument/2006/relationships/hyperlink" Target="http://www.youtube.com/watch?v=1eDUXepmNL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zqpJkSfIrA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quiz/mquiz.asp?filename=MniGhallnaomhbrid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3860800"/>
            <a:ext cx="4103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4011613"/>
            <a:ext cx="3883025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169863"/>
            <a:ext cx="3367088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2788" y="260350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itle 1"/>
          <p:cNvSpPr>
            <a:spLocks noGrp="1"/>
          </p:cNvSpPr>
          <p:nvPr>
            <p:ph type="ctrTitle"/>
          </p:nvPr>
        </p:nvSpPr>
        <p:spPr>
          <a:xfrm>
            <a:off x="3132138" y="3644900"/>
            <a:ext cx="7772400" cy="1470025"/>
          </a:xfrm>
        </p:spPr>
        <p:txBody>
          <a:bodyPr/>
          <a:lstStyle/>
          <a:p>
            <a:pPr eaLnBrk="1" hangingPunct="1"/>
            <a:r>
              <a:rPr lang="ga-IE" sz="4000" b="1" smtClean="0">
                <a:latin typeface="Comic Sans MS" pitchFamily="66" charset="0"/>
              </a:rPr>
              <a:t>Lá Fhéile Bríde</a:t>
            </a:r>
          </a:p>
        </p:txBody>
      </p:sp>
      <p:pic>
        <p:nvPicPr>
          <p:cNvPr id="15366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1513" y="1250950"/>
            <a:ext cx="49974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323850" y="260350"/>
            <a:ext cx="85693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Creidtear gurbh í Bríd féin</a:t>
            </a:r>
            <a:r>
              <a:rPr lang="en-IE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a rinne an chéad chros Bríde. Uair amháin</a:t>
            </a:r>
            <a:r>
              <a:rPr lang="en-IE" sz="2400" baseline="0">
                <a:latin typeface="Comic Sans MS" pitchFamily="66" charset="0"/>
              </a:rPr>
              <a:t>,</a:t>
            </a:r>
            <a:r>
              <a:rPr lang="ga-IE" sz="2400" baseline="0">
                <a:latin typeface="Comic Sans MS" pitchFamily="66" charset="0"/>
              </a:rPr>
              <a:t> thug sí cuairt ar thaoiseach a bhí ar leaba a bháis. Phioc Bríd suas dornán luachra a bhí ar an urlár agus rinne sí cros </a:t>
            </a:r>
            <a:r>
              <a:rPr lang="en-IE" sz="2400" baseline="0">
                <a:latin typeface="Comic Sans MS" pitchFamily="66" charset="0"/>
              </a:rPr>
              <a:t>as </a:t>
            </a:r>
            <a:r>
              <a:rPr lang="ga-IE" sz="2400" baseline="0">
                <a:latin typeface="Comic Sans MS" pitchFamily="66" charset="0"/>
              </a:rPr>
              <a:t>lena mhíniú don taoiseach </a:t>
            </a:r>
            <a:r>
              <a:rPr lang="en-IE" sz="2400" baseline="0">
                <a:latin typeface="Comic Sans MS" pitchFamily="66" charset="0"/>
              </a:rPr>
              <a:t>go </a:t>
            </a:r>
            <a:r>
              <a:rPr lang="ga-IE" sz="2400" baseline="0">
                <a:latin typeface="Comic Sans MS" pitchFamily="66" charset="0"/>
              </a:rPr>
              <a:t>bhfuair Críost bás ar an gcros ar ár son. D’iarr an taoiseach ar Bhríd</a:t>
            </a:r>
          </a:p>
          <a:p>
            <a:r>
              <a:rPr lang="ga-IE" sz="2400" baseline="0">
                <a:latin typeface="Comic Sans MS" pitchFamily="66" charset="0"/>
              </a:rPr>
              <a:t>é a bhaisteadh sula bhfuair sé bás. </a:t>
            </a:r>
            <a:endParaRPr lang="ga-IE" sz="2400" b="1" baseline="0">
              <a:latin typeface="Comic Sans MS" pitchFamily="66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646363"/>
            <a:ext cx="6840538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363" y="333375"/>
            <a:ext cx="86756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Bhí</a:t>
            </a:r>
            <a:r>
              <a:rPr lang="en-GB" sz="2400" baseline="0">
                <a:latin typeface="Comic Sans MS" pitchFamily="66" charset="0"/>
              </a:rPr>
              <a:t>odh</a:t>
            </a:r>
            <a:r>
              <a:rPr lang="ga-IE" sz="2400" baseline="0">
                <a:latin typeface="Comic Sans MS" pitchFamily="66" charset="0"/>
              </a:rPr>
              <a:t> féile ag na Ceiltigh ag tús mhí Feabhra, an t-am céanna den bhliain a mbíonn Lá Fhéile Bríde ann. Is iad na Ceiltigh a bhí in Éirinn sular tháinig an Chríostaíocht anseo.</a:t>
            </a:r>
            <a:r>
              <a:rPr lang="en-IE" sz="2400" baseline="0">
                <a:latin typeface="Comic Sans MS" pitchFamily="66" charset="0"/>
              </a:rPr>
              <a:t> </a:t>
            </a:r>
            <a:endParaRPr lang="ga-IE" sz="2400" baseline="0">
              <a:latin typeface="Comic Sans MS" pitchFamily="66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090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827088" y="260350"/>
            <a:ext cx="7416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="1" baseline="0">
                <a:solidFill>
                  <a:srgbClr val="FF0000"/>
                </a:solidFill>
                <a:latin typeface="Comic Sans MS" pitchFamily="66" charset="0"/>
              </a:rPr>
              <a:t>Imbolg</a:t>
            </a:r>
            <a:r>
              <a:rPr lang="ga-IE" sz="2400" baseline="0">
                <a:latin typeface="Comic Sans MS" pitchFamily="66" charset="0"/>
              </a:rPr>
              <a:t> </a:t>
            </a:r>
            <a:r>
              <a:rPr lang="en-IE" sz="2400" baseline="0">
                <a:latin typeface="Comic Sans MS" pitchFamily="66" charset="0"/>
              </a:rPr>
              <a:t>a </a:t>
            </a:r>
            <a:r>
              <a:rPr lang="en-GB" sz="2400" baseline="0">
                <a:latin typeface="Comic Sans MS" pitchFamily="66" charset="0"/>
              </a:rPr>
              <a:t>thugtaí </a:t>
            </a:r>
            <a:r>
              <a:rPr lang="ga-IE" sz="2400" baseline="0">
                <a:latin typeface="Comic Sans MS" pitchFamily="66" charset="0"/>
              </a:rPr>
              <a:t>ar an bhféile</a:t>
            </a:r>
            <a:r>
              <a:rPr lang="en-IE" sz="2400" baseline="0">
                <a:latin typeface="Comic Sans MS" pitchFamily="66" charset="0"/>
              </a:rPr>
              <a:t> sin ag na Ceiltigh</a:t>
            </a:r>
            <a:r>
              <a:rPr lang="ga-IE" sz="2400" baseline="0">
                <a:latin typeface="Comic Sans MS" pitchFamily="66" charset="0"/>
              </a:rPr>
              <a:t>.</a:t>
            </a:r>
            <a:r>
              <a:rPr lang="en-IE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Bhí bandia ag na Ceiltigh darbh ainm </a:t>
            </a:r>
            <a:r>
              <a:rPr lang="en-IE" sz="2400" baseline="0">
                <a:latin typeface="Comic Sans MS" pitchFamily="66" charset="0"/>
              </a:rPr>
              <a:t>Bríd </a:t>
            </a:r>
            <a:r>
              <a:rPr lang="ga-IE" sz="2400" baseline="0">
                <a:latin typeface="Comic Sans MS" pitchFamily="66" charset="0"/>
              </a:rPr>
              <a:t>agus deirtear gur in ómós don bhandia sin a</a:t>
            </a:r>
            <a:r>
              <a:rPr lang="en-IE" sz="2400" baseline="0">
                <a:latin typeface="Comic Sans MS" pitchFamily="66" charset="0"/>
              </a:rPr>
              <a:t> dhéantaí </a:t>
            </a:r>
            <a:r>
              <a:rPr lang="ga-IE" sz="2400" baseline="0">
                <a:latin typeface="Comic Sans MS" pitchFamily="66" charset="0"/>
              </a:rPr>
              <a:t>Imbolg</a:t>
            </a:r>
            <a:r>
              <a:rPr lang="en-IE" sz="2400" baseline="0">
                <a:latin typeface="Comic Sans MS" pitchFamily="66" charset="0"/>
              </a:rPr>
              <a:t> a cheiliúradh</a:t>
            </a:r>
            <a:r>
              <a:rPr lang="ga-IE" sz="2400" baseline="0">
                <a:latin typeface="Comic Sans MS" pitchFamily="66" charset="0"/>
              </a:rPr>
              <a:t>.</a:t>
            </a:r>
            <a:r>
              <a:rPr lang="en-IE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Deirtear freisin gur as an mbandia sin a ainmníodh Naomh Bríd</a:t>
            </a:r>
            <a:r>
              <a:rPr lang="en-IE" sz="2400" baseline="0">
                <a:latin typeface="Comic Sans MS" pitchFamily="66" charset="0"/>
              </a:rPr>
              <a:t>.</a:t>
            </a:r>
            <a:endParaRPr lang="ga-IE" sz="2400" baseline="0">
              <a:latin typeface="Comic Sans MS" pitchFamily="66" charset="0"/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71725"/>
            <a:ext cx="80645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9663" y="1685925"/>
            <a:ext cx="5141912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59563" y="3054350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Imbolg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0413" y="3054350"/>
            <a:ext cx="158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Samhain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1850" y="4967288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aseline="0">
                <a:latin typeface="Comic Sans MS" pitchFamily="66" charset="0"/>
              </a:rPr>
              <a:t>Lúnasa</a:t>
            </a:r>
            <a:endParaRPr lang="ga-IE" sz="2400" baseline="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3050" y="4941888"/>
            <a:ext cx="1514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Bealtaine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1550" y="115888"/>
            <a:ext cx="7196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Bhí</a:t>
            </a:r>
            <a:r>
              <a:rPr lang="en-IE" sz="2400" baseline="0">
                <a:latin typeface="Comic Sans MS" pitchFamily="66" charset="0"/>
              </a:rPr>
              <a:t>odh</a:t>
            </a:r>
            <a:r>
              <a:rPr lang="ga-IE" sz="2400" baseline="0">
                <a:latin typeface="Comic Sans MS" pitchFamily="66" charset="0"/>
              </a:rPr>
              <a:t> ceithre fhéile mhóra ag na Ceiltigh chun ceiliúradh a dhéanamh ar an athrú ó shéasúr amháin go séasúr eile</a:t>
            </a:r>
            <a:r>
              <a:rPr lang="en-IE" sz="2400" baseline="0">
                <a:latin typeface="Comic Sans MS" pitchFamily="66" charset="0"/>
              </a:rPr>
              <a:t>.</a:t>
            </a:r>
            <a:endParaRPr lang="ga-IE" sz="2400" baseline="0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5113" y="1854200"/>
            <a:ext cx="3140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An cuimhin leat cé a bhíodh i gceannas ar na féilte</a:t>
            </a:r>
            <a:r>
              <a:rPr lang="en-IE" sz="2400" baseline="0">
                <a:latin typeface="Comic Sans MS" pitchFamily="66" charset="0"/>
              </a:rPr>
              <a:t> C</a:t>
            </a:r>
            <a:r>
              <a:rPr lang="ga-IE" sz="2400" baseline="0">
                <a:latin typeface="Comic Sans MS" pitchFamily="66" charset="0"/>
              </a:rPr>
              <a:t>eilteacha?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5113" y="3284538"/>
            <a:ext cx="30241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Is é an draoi, an sagart págánta, a </a:t>
            </a:r>
            <a:r>
              <a:rPr lang="en-IE" sz="2400" baseline="0">
                <a:latin typeface="Comic Sans MS" pitchFamily="66" charset="0"/>
              </a:rPr>
              <a:t>bhí</a:t>
            </a:r>
            <a:r>
              <a:rPr lang="ga-IE" sz="2400" baseline="0">
                <a:latin typeface="Comic Sans MS" pitchFamily="66" charset="0"/>
              </a:rPr>
              <a:t>odh</a:t>
            </a:r>
            <a:r>
              <a:rPr lang="en-IE" sz="2400" baseline="0">
                <a:latin typeface="Comic Sans MS" pitchFamily="66" charset="0"/>
              </a:rPr>
              <a:t> i gceannas ar</a:t>
            </a:r>
            <a:r>
              <a:rPr lang="ga-IE" sz="2400" baseline="0">
                <a:latin typeface="Comic Sans MS" pitchFamily="66" charset="0"/>
              </a:rPr>
              <a:t> na féilte</a:t>
            </a:r>
            <a:r>
              <a:rPr lang="en-IE" sz="2400" baseline="0">
                <a:latin typeface="Comic Sans MS" pitchFamily="66" charset="0"/>
              </a:rPr>
              <a:t>. 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566988" y="119697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An</a:t>
            </a:r>
            <a:r>
              <a:rPr lang="ga-IE"/>
              <a:t> </a:t>
            </a:r>
            <a:r>
              <a:rPr lang="ga-IE" sz="2400" baseline="0">
                <a:latin typeface="Comic Sans MS" pitchFamily="66" charset="0"/>
              </a:rPr>
              <a:t>cuimhin</a:t>
            </a:r>
            <a:r>
              <a:rPr lang="ga-IE"/>
              <a:t> </a:t>
            </a:r>
            <a:r>
              <a:rPr lang="ga-IE" sz="2400" baseline="0">
                <a:latin typeface="Comic Sans MS" pitchFamily="66" charset="0"/>
              </a:rPr>
              <a:t>leat</a:t>
            </a:r>
            <a:r>
              <a:rPr lang="ga-IE"/>
              <a:t> </a:t>
            </a:r>
            <a:r>
              <a:rPr lang="ga-IE" sz="2400" baseline="0">
                <a:latin typeface="Comic Sans MS" pitchFamily="66" charset="0"/>
              </a:rPr>
              <a:t>céard</a:t>
            </a:r>
            <a:r>
              <a:rPr lang="ga-IE"/>
              <a:t> </a:t>
            </a:r>
            <a:r>
              <a:rPr lang="ga-IE" sz="2400" baseline="0">
                <a:latin typeface="Comic Sans MS" pitchFamily="66" charset="0"/>
              </a:rPr>
              <a:t>iad?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0" grpId="0"/>
      <p:bldP spid="10" grpId="1"/>
      <p:bldP spid="12" grpId="0"/>
      <p:bldP spid="36874" grpId="0"/>
      <p:bldP spid="3687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04938" y="404813"/>
            <a:ext cx="59039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An cuimhin leat an t-ainm atá ar an áit ar thóg Bríd an clochar ar thalamh</a:t>
            </a:r>
          </a:p>
          <a:p>
            <a:r>
              <a:rPr lang="ga-IE" sz="2400" baseline="0">
                <a:latin typeface="Comic Sans MS" pitchFamily="66" charset="0"/>
              </a:rPr>
              <a:t>Rí Laighean?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6825" y="1819275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Cill Dara</a:t>
            </a:r>
            <a:endParaRPr lang="ga-IE" sz="1600" baseline="0"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38325" y="3254375"/>
            <a:ext cx="4894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An bhfuil a fhios agat cad is brí leis an bhfocal ‘cill’</a:t>
            </a:r>
            <a:r>
              <a:rPr lang="en-IE" sz="2400" baseline="0">
                <a:latin typeface="Comic Sans MS" pitchFamily="66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5738" y="4365625"/>
            <a:ext cx="4789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baseline="0">
                <a:latin typeface="Comic Sans MS" pitchFamily="66" charset="0"/>
              </a:rPr>
              <a:t>Is é ‘séipéal’ an bhrí atá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leis an bhfocal ‘cill’.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4925"/>
            <a:ext cx="698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Tá an focal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‘c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ill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 i roinnt de logainmneacha na hÉireann. Seo a leanas cuid acu:</a:t>
            </a:r>
          </a:p>
        </p:txBody>
      </p:sp>
      <p:sp>
        <p:nvSpPr>
          <p:cNvPr id="3" name="Explosion 2 2"/>
          <p:cNvSpPr/>
          <p:nvPr/>
        </p:nvSpPr>
        <p:spPr>
          <a:xfrm>
            <a:off x="6732588" y="2200275"/>
            <a:ext cx="2665412" cy="10795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baseline="0" dirty="0">
                <a:latin typeface="Comic Sans MS" pitchFamily="66" charset="0"/>
              </a:rPr>
              <a:t>Cill Dara</a:t>
            </a:r>
          </a:p>
        </p:txBody>
      </p:sp>
      <p:sp>
        <p:nvSpPr>
          <p:cNvPr id="4" name="Explosion 2 3"/>
          <p:cNvSpPr/>
          <p:nvPr/>
        </p:nvSpPr>
        <p:spPr>
          <a:xfrm>
            <a:off x="3708400" y="1235075"/>
            <a:ext cx="2519363" cy="10795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baseline="0" dirty="0">
                <a:latin typeface="Comic Sans MS" pitchFamily="66" charset="0"/>
              </a:rPr>
              <a:t>Cill Ala</a:t>
            </a:r>
          </a:p>
        </p:txBody>
      </p:sp>
      <p:sp>
        <p:nvSpPr>
          <p:cNvPr id="6" name="Explosion 2 5"/>
          <p:cNvSpPr/>
          <p:nvPr/>
        </p:nvSpPr>
        <p:spPr>
          <a:xfrm>
            <a:off x="7019925" y="3284538"/>
            <a:ext cx="2519363" cy="15843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baseline="0">
                <a:solidFill>
                  <a:srgbClr val="FFFFFF"/>
                </a:solidFill>
                <a:latin typeface="Comic Sans MS" pitchFamily="66" charset="0"/>
              </a:rPr>
              <a:t>Cill Mhic Réanáin</a:t>
            </a:r>
          </a:p>
        </p:txBody>
      </p:sp>
      <p:sp>
        <p:nvSpPr>
          <p:cNvPr id="7" name="Explosion 2 6"/>
          <p:cNvSpPr/>
          <p:nvPr/>
        </p:nvSpPr>
        <p:spPr>
          <a:xfrm>
            <a:off x="3563938" y="2924175"/>
            <a:ext cx="2808287" cy="10810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baseline="0" dirty="0">
                <a:latin typeface="Comic Sans MS" pitchFamily="66" charset="0"/>
              </a:rPr>
              <a:t>Cill Orglan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9050" y="1412875"/>
            <a:ext cx="40322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Aimsigh na háiteanna sin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 san </a:t>
            </a:r>
            <a:r>
              <a:rPr lang="ga-IE" sz="2400" i="1" baseline="0">
                <a:solidFill>
                  <a:schemeClr val="bg1"/>
                </a:solidFill>
                <a:latin typeface="Comic Sans MS" pitchFamily="66" charset="0"/>
              </a:rPr>
              <a:t>Atlas Bunscoile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. An bhfuil logainmneacha i do cheantar nó i do chúige a bhfuil 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an focal ‘cill’ iontu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? Lorg san Atlas iad.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468313" y="3321050"/>
            <a:ext cx="51117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Calibri" pitchFamily="34" charset="0"/>
              <a:buAutoNum type="arabicPeriod"/>
            </a:pPr>
            <a:r>
              <a:rPr lang="ga-IE" sz="2400" baseline="0">
                <a:latin typeface="Comic Sans MS" pitchFamily="66" charset="0"/>
              </a:rPr>
              <a:t>Fill sifín luachra ina dhá leath.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Fág sifín luachra amháin</a:t>
            </a:r>
          </a:p>
          <a:p>
            <a:pPr marL="363538" indent="-363538">
              <a:buFont typeface="Calibri" pitchFamily="34" charset="0"/>
              <a:buNone/>
            </a:pPr>
            <a:r>
              <a:rPr lang="ga-IE" sz="2400" baseline="0">
                <a:latin typeface="Comic Sans MS" pitchFamily="66" charset="0"/>
              </a:rPr>
              <a:t>	gan filleadh.</a:t>
            </a:r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96875" y="1527175"/>
            <a:ext cx="84963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Tx/>
              <a:buChar char="•"/>
            </a:pPr>
            <a:r>
              <a:rPr lang="ga-IE" sz="2400" baseline="0">
                <a:latin typeface="Comic Sans MS" pitchFamily="66" charset="0"/>
              </a:rPr>
              <a:t>luachair (feagacha) nó giolcacha (timpeall 30 píosa)</a:t>
            </a:r>
          </a:p>
          <a:p>
            <a:pPr marL="363538" indent="-363538">
              <a:buFontTx/>
              <a:buChar char="•"/>
            </a:pPr>
            <a:r>
              <a:rPr lang="ga-IE" sz="2400" baseline="0">
                <a:latin typeface="Comic Sans MS" pitchFamily="66" charset="0"/>
              </a:rPr>
              <a:t>siosúr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57800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baseline="0">
                <a:latin typeface="Comic Sans MS" pitchFamily="66" charset="0"/>
              </a:rPr>
              <a:t>Cros Bhríde a dhéanamh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/>
          <a:srcRect t="2768" r="80850" b="34471"/>
          <a:stretch>
            <a:fillRect/>
          </a:stretch>
        </p:blipFill>
        <p:spPr bwMode="auto">
          <a:xfrm>
            <a:off x="5832475" y="2636838"/>
            <a:ext cx="24844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68313" y="2684463"/>
            <a:ext cx="29733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u="sng" baseline="0">
                <a:latin typeface="Comic Sans MS" pitchFamily="66" charset="0"/>
              </a:rPr>
              <a:t>Treoracha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68313" y="1052513"/>
            <a:ext cx="22526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u="sng" baseline="0">
                <a:latin typeface="Comic Sans MS" pitchFamily="66" charset="0"/>
              </a:rPr>
              <a:t>Ag teastáil</a:t>
            </a:r>
          </a:p>
        </p:txBody>
      </p:sp>
      <p:pic>
        <p:nvPicPr>
          <p:cNvPr id="4199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5388" y="-6350"/>
            <a:ext cx="14382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0"/>
      <p:bldP spid="41987" grpId="0"/>
      <p:bldP spid="41990" grpId="0"/>
      <p:bldP spid="419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692275" y="404813"/>
            <a:ext cx="446405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Calibri" pitchFamily="34" charset="0"/>
              <a:buAutoNum type="arabicPeriod" startAt="2"/>
            </a:pPr>
            <a:r>
              <a:rPr lang="ga-IE" sz="2400" baseline="0">
                <a:latin typeface="Comic Sans MS" pitchFamily="66" charset="0"/>
              </a:rPr>
              <a:t>Tóg an sifín nach bhfuil fillte i do lámh agus cuir </a:t>
            </a:r>
            <a:r>
              <a:rPr lang="en-GB" sz="2400" baseline="0">
                <a:latin typeface="Comic Sans MS" pitchFamily="66" charset="0"/>
              </a:rPr>
              <a:t/>
            </a:r>
            <a:br>
              <a:rPr lang="en-GB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an sifín atá fillte</a:t>
            </a:r>
          </a:p>
          <a:p>
            <a:pPr marL="363538" indent="-363538">
              <a:buFont typeface="Calibri" pitchFamily="34" charset="0"/>
              <a:buNone/>
            </a:pPr>
            <a:r>
              <a:rPr lang="ga-IE" sz="2400" baseline="0">
                <a:latin typeface="Comic Sans MS" pitchFamily="66" charset="0"/>
              </a:rPr>
              <a:t>	timpeall air.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987675" y="4797425"/>
            <a:ext cx="4321175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 startAt="3"/>
            </a:pPr>
            <a:r>
              <a:rPr lang="ga-IE" sz="2400" baseline="0">
                <a:latin typeface="Comic Sans MS" pitchFamily="66" charset="0"/>
              </a:rPr>
              <a:t>Beir greim ar na sifíní san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áit a bhfuil an filleadh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agus fill sifín eile luachra trasna orthu. Cas na sifíní </a:t>
            </a:r>
            <a:r>
              <a:rPr lang="en-GB" sz="2400" baseline="0">
                <a:latin typeface="Comic Sans MS" pitchFamily="66" charset="0"/>
              </a:rPr>
              <a:t>90</a:t>
            </a:r>
            <a:r>
              <a:rPr lang="ga-IE" sz="2400" baseline="0">
                <a:latin typeface="Comic Sans MS" pitchFamily="66" charset="0"/>
              </a:rPr>
              <a:t>° ar dheis.</a:t>
            </a:r>
            <a:r>
              <a:rPr lang="en-GB" sz="2400" baseline="0">
                <a:latin typeface="Comic Sans MS" pitchFamily="66" charset="0"/>
              </a:rPr>
              <a:t> </a:t>
            </a:r>
            <a:endParaRPr lang="ga-IE" sz="2400" baseline="0">
              <a:latin typeface="Comic Sans MS" pitchFamily="66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/>
          <a:srcRect l="19702" t="36255" r="61429" b="2368"/>
          <a:stretch>
            <a:fillRect/>
          </a:stretch>
        </p:blipFill>
        <p:spPr bwMode="auto">
          <a:xfrm>
            <a:off x="6588125" y="115888"/>
            <a:ext cx="2447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/>
          <a:srcRect l="38020" t="1384" r="43111" b="37239"/>
          <a:stretch>
            <a:fillRect/>
          </a:stretch>
        </p:blipFill>
        <p:spPr bwMode="auto">
          <a:xfrm>
            <a:off x="107950" y="3573463"/>
            <a:ext cx="2447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116013" y="333375"/>
            <a:ext cx="4391025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Calibri" pitchFamily="34" charset="0"/>
              <a:buAutoNum type="arabicPeriod" startAt="4"/>
            </a:pPr>
            <a:r>
              <a:rPr lang="ga-IE" sz="2400" baseline="0">
                <a:latin typeface="Comic Sans MS" pitchFamily="66" charset="0"/>
              </a:rPr>
              <a:t>Beir greim ar na sifíní ansin san áit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a bhfuil an filleadh agus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fill sifín eile trasna orthu. Cas na sifíní </a:t>
            </a:r>
            <a:r>
              <a:rPr lang="en-GB" sz="2400" baseline="0">
                <a:latin typeface="Comic Sans MS" pitchFamily="66" charset="0"/>
              </a:rPr>
              <a:t>90</a:t>
            </a:r>
            <a:r>
              <a:rPr lang="ga-IE" sz="2400" baseline="0">
                <a:latin typeface="Comic Sans MS" pitchFamily="66" charset="0"/>
              </a:rPr>
              <a:t>° ar dheis arís.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779838" y="4751388"/>
            <a:ext cx="424815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Calibri" pitchFamily="34" charset="0"/>
              <a:buAutoNum type="arabicPeriod" startAt="5"/>
            </a:pPr>
            <a:r>
              <a:rPr lang="ga-IE" sz="2400" baseline="0">
                <a:latin typeface="Comic Sans MS" pitchFamily="66" charset="0"/>
              </a:rPr>
              <a:t>Beir greim ar na sifíní san áit a bhfuil an filleadh agus fill sifín eile trasna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orthu.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/>
          <a:srcRect l="54112" t="36255" r="22014"/>
          <a:stretch>
            <a:fillRect/>
          </a:stretch>
        </p:blipFill>
        <p:spPr bwMode="auto">
          <a:xfrm>
            <a:off x="5938838" y="188913"/>
            <a:ext cx="3097212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/>
          <a:srcRect l="75758" t="1384" b="38623"/>
          <a:stretch>
            <a:fillRect/>
          </a:stretch>
        </p:blipFill>
        <p:spPr bwMode="auto">
          <a:xfrm>
            <a:off x="179388" y="3571875"/>
            <a:ext cx="31448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403350" y="692150"/>
            <a:ext cx="648017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Calibri" pitchFamily="34" charset="0"/>
              <a:buAutoNum type="arabicPeriod" startAt="6"/>
            </a:pPr>
            <a:r>
              <a:rPr lang="ga-IE" sz="2400" baseline="0">
                <a:latin typeface="Comic Sans MS" pitchFamily="66" charset="0"/>
              </a:rPr>
              <a:t>Lean ort ag casadh na sifíní </a:t>
            </a:r>
            <a:r>
              <a:rPr lang="en-GB" sz="2400" baseline="0">
                <a:latin typeface="Comic Sans MS" pitchFamily="66" charset="0"/>
              </a:rPr>
              <a:t>90</a:t>
            </a:r>
            <a:r>
              <a:rPr lang="ga-IE" sz="2400" baseline="0">
                <a:latin typeface="Comic Sans MS" pitchFamily="66" charset="0"/>
              </a:rPr>
              <a:t>° ar dheis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agus ag filleadh sifíní trasna orthu go dtí nach mbeidh fágtha ach ceithre shifín luachra.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403350" y="2565400"/>
            <a:ext cx="604837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Calibri" pitchFamily="34" charset="0"/>
              <a:buAutoNum type="arabicPeriod" startAt="7"/>
            </a:pPr>
            <a:r>
              <a:rPr lang="ga-IE" sz="2400" baseline="0">
                <a:latin typeface="Comic Sans MS" pitchFamily="66" charset="0"/>
              </a:rPr>
              <a:t>Gearr ceithre chos na croise chun go mbeidh siad an fad céanna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(timpeall 12cm).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403350" y="4037013"/>
            <a:ext cx="6265863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Calibri" pitchFamily="34" charset="0"/>
              <a:buAutoNum type="arabicPeriod" startAt="8"/>
            </a:pPr>
            <a:r>
              <a:rPr lang="ga-IE" sz="2400" baseline="0">
                <a:latin typeface="Comic Sans MS" pitchFamily="66" charset="0"/>
              </a:rPr>
              <a:t>Beir greim ar chos amháin. Fill sifín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luachra timpeall ar cheann na coise agus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cuir snaidhm air. Déan an rud céanna</a:t>
            </a:r>
            <a:r>
              <a:rPr lang="en-GB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leis na cosa eile.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609600" y="847725"/>
            <a:ext cx="4032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Déanaimid</a:t>
            </a:r>
            <a:r>
              <a:rPr lang="en-IE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Lá Fhéile Bríde</a:t>
            </a:r>
            <a:r>
              <a:rPr lang="en-IE" sz="2400" baseline="0">
                <a:latin typeface="Comic Sans MS" pitchFamily="66" charset="0"/>
              </a:rPr>
              <a:t> a </a:t>
            </a:r>
            <a:r>
              <a:rPr lang="ga-IE" sz="2400" baseline="0">
                <a:latin typeface="Comic Sans MS" pitchFamily="66" charset="0"/>
              </a:rPr>
              <a:t>cheiliúradh ar </a:t>
            </a:r>
            <a:r>
              <a:rPr lang="en-IE" sz="2400" baseline="0">
                <a:latin typeface="Comic Sans MS" pitchFamily="66" charset="0"/>
              </a:rPr>
              <a:t>an </a:t>
            </a:r>
            <a:r>
              <a:rPr lang="ga-IE" sz="2400" baseline="0">
                <a:latin typeface="Comic Sans MS" pitchFamily="66" charset="0"/>
              </a:rPr>
              <a:t>gcéad lá de</a:t>
            </a:r>
            <a:r>
              <a:rPr lang="en-IE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mhí Feabhra. Is é </a:t>
            </a:r>
            <a:r>
              <a:rPr lang="en-IE" sz="2400" baseline="0">
                <a:latin typeface="Comic Sans MS" pitchFamily="66" charset="0"/>
              </a:rPr>
              <a:t>sin</a:t>
            </a:r>
            <a:r>
              <a:rPr lang="ga-IE" sz="2400" baseline="0">
                <a:latin typeface="Comic Sans MS" pitchFamily="66" charset="0"/>
              </a:rPr>
              <a:t>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an chéad lá den earrach. </a:t>
            </a:r>
            <a:endParaRPr lang="ga-IE" sz="2400" b="1" baseline="0">
              <a:latin typeface="Comic Sans MS" pitchFamily="66" charset="0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09600" y="3536950"/>
            <a:ext cx="41767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Is í Naomh Bríd banéarlamh na hÉireann. Tugtar</a:t>
            </a:r>
            <a:r>
              <a:rPr lang="en-IE" sz="2400" baseline="0">
                <a:latin typeface="Comic Sans MS" pitchFamily="66" charset="0"/>
              </a:rPr>
              <a:t> ‘</a:t>
            </a:r>
            <a:r>
              <a:rPr lang="ga-IE" sz="2400" baseline="0">
                <a:latin typeface="Comic Sans MS" pitchFamily="66" charset="0"/>
              </a:rPr>
              <a:t>Muire na nGael</a:t>
            </a:r>
            <a:r>
              <a:rPr lang="en-IE" sz="2400" baseline="0">
                <a:latin typeface="Comic Sans MS" pitchFamily="66" charset="0"/>
              </a:rPr>
              <a:t>’</a:t>
            </a:r>
            <a:r>
              <a:rPr lang="ga-IE" sz="2400" baseline="0">
                <a:latin typeface="Comic Sans MS" pitchFamily="66" charset="0"/>
              </a:rPr>
              <a:t> uirthi</a:t>
            </a:r>
            <a:r>
              <a:rPr lang="en-IE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uaireanta. </a:t>
            </a:r>
            <a:endParaRPr lang="ga-IE" sz="2400" b="1" baseline="0">
              <a:latin typeface="Comic Sans MS" pitchFamily="66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0"/>
            <a:ext cx="43053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547813" y="476250"/>
            <a:ext cx="6048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baseline="0">
                <a:latin typeface="Comic Sans MS" pitchFamily="66" charset="0"/>
              </a:rPr>
              <a:t>Anois tá Cros Bhríde déanta agat!</a:t>
            </a:r>
          </a:p>
        </p:txBody>
      </p:sp>
      <p:pic>
        <p:nvPicPr>
          <p:cNvPr id="532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1528763"/>
            <a:ext cx="3951288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 baseline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 baseline="0">
              <a:latin typeface="Calibri" pitchFamily="34" charset="0"/>
            </a:endParaRPr>
          </a:p>
        </p:txBody>
      </p:sp>
      <p:graphicFrame>
        <p:nvGraphicFramePr>
          <p:cNvPr id="47159" name="Group 55"/>
          <p:cNvGraphicFramePr>
            <a:graphicFrameLocks noGrp="1"/>
          </p:cNvGraphicFramePr>
          <p:nvPr/>
        </p:nvGraphicFramePr>
        <p:xfrm>
          <a:off x="395288" y="692150"/>
          <a:ext cx="8229600" cy="5948363"/>
        </p:xfrm>
        <a:graphic>
          <a:graphicData uri="http://schemas.openxmlformats.org/drawingml/2006/table">
            <a:tbl>
              <a:tblPr/>
              <a:tblGrid>
                <a:gridCol w="5256212"/>
                <a:gridCol w="1220788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Rugadh Naomh Bríd i gCo. Dhún na nGall.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Sagart págánta ba ea an draoi.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Bhunaigh Naomh Bríd clochar i gCill Dara.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Crochann daoine crosa Bhríde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ina dteach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chun iad féin a chosaint ó olc i rith na bliana.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Tugtar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‘Muire na nGael’ ar Naomh Bríd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uaireanta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odh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ceithre fhéile mhóra ag na Ceiltigh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chun ceiliúradh a dhéanamh ar an athrú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ó shéasúr amháin go séasúr eile.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Rugadh Naomh Bríd timpeall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450 RC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Titeann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Lá Fhéile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Bríde ar an gcéad lá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den samhradh.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3414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256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3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3789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31289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451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46497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60928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57" name="Title 13"/>
          <p:cNvSpPr>
            <a:spLocks/>
          </p:cNvSpPr>
          <p:nvPr/>
        </p:nvSpPr>
        <p:spPr bwMode="auto">
          <a:xfrm>
            <a:off x="1547813" y="188913"/>
            <a:ext cx="5832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 baseline="0">
                <a:latin typeface="Comic Sans MS" pitchFamily="66" charset="0"/>
              </a:rPr>
              <a:t>Fíor nó Bréagach?</a:t>
            </a:r>
            <a:endParaRPr lang="ga-IE" baseline="0"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539750" y="404813"/>
            <a:ext cx="77755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baseline="0">
                <a:latin typeface="Comic Sans MS" pitchFamily="66" charset="0"/>
              </a:rPr>
              <a:t>Tuilleadh eolais le fáil ar na suíomhanna seo:</a:t>
            </a:r>
          </a:p>
          <a:p>
            <a:endParaRPr lang="en-IE" baseline="0">
              <a:latin typeface="Calibri" pitchFamily="34" charset="0"/>
              <a:hlinkClick r:id="rId2"/>
            </a:endParaRPr>
          </a:p>
          <a:p>
            <a:r>
              <a:rPr lang="en-IE" sz="2800" baseline="0">
                <a:latin typeface="Comic Sans MS" pitchFamily="66" charset="0"/>
                <a:hlinkClick r:id="rId2"/>
              </a:rPr>
              <a:t>http://www.youtube.com/watch?v=1eDUXepmNLY</a:t>
            </a:r>
            <a:endParaRPr lang="en-IE" sz="2800" baseline="0">
              <a:latin typeface="Comic Sans MS" pitchFamily="66" charset="0"/>
              <a:hlinkClick r:id="rId3"/>
            </a:endParaRPr>
          </a:p>
          <a:p>
            <a:endParaRPr lang="en-IE" sz="2800" baseline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IE" sz="2800" baseline="0">
                <a:latin typeface="Comic Sans MS" pitchFamily="66" charset="0"/>
                <a:hlinkClick r:id="rId4"/>
              </a:rPr>
              <a:t>http://www.youtube.com/watch?v=zqpJkSfIrAc</a:t>
            </a:r>
            <a:endParaRPr lang="en-IE" sz="2800" baseline="0">
              <a:latin typeface="Comic Sans MS" pitchFamily="66" charset="0"/>
            </a:endParaRPr>
          </a:p>
          <a:p>
            <a:endParaRPr lang="en-IE" baseline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1403350" y="1268413"/>
            <a:ext cx="675957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aseline="0">
                <a:latin typeface="Calibri" pitchFamily="34" charset="0"/>
              </a:rPr>
              <a:t> </a:t>
            </a:r>
          </a:p>
          <a:p>
            <a:pPr algn="ctr"/>
            <a:r>
              <a:rPr lang="ga-IE" sz="3600" baseline="0">
                <a:latin typeface="Comic Sans MS" pitchFamily="66" charset="0"/>
              </a:rPr>
              <a:t>Tráth na gCeist</a:t>
            </a:r>
          </a:p>
          <a:p>
            <a:r>
              <a:rPr lang="en-IE" sz="3600" baseline="0">
                <a:latin typeface="Comic Sans MS" pitchFamily="66" charset="0"/>
                <a:hlinkClick r:id="rId2"/>
              </a:rPr>
              <a:t>http://www.oswego.org/ocsd-web/quiz/mquiz.asp?filename=MniGhallnaomhbrid</a:t>
            </a:r>
            <a:r>
              <a:rPr lang="en-IE" sz="3600" baseline="0">
                <a:latin typeface="Comic Sans MS" pitchFamily="66" charset="0"/>
              </a:rPr>
              <a:t> </a:t>
            </a:r>
          </a:p>
          <a:p>
            <a:r>
              <a:rPr lang="en-IE" sz="2800" baseline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/>
          <p:cNvSpPr txBox="1">
            <a:spLocks noChangeArrowheads="1"/>
          </p:cNvSpPr>
          <p:nvPr/>
        </p:nvSpPr>
        <p:spPr bwMode="auto">
          <a:xfrm>
            <a:off x="611188" y="774700"/>
            <a:ext cx="79216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 baseline="0">
                <a:latin typeface="Comic Sans MS" pitchFamily="66" charset="0"/>
                <a:cs typeface="Times New Roman" pitchFamily="18" charset="0"/>
              </a:rPr>
              <a:t>Íomhánna:</a:t>
            </a:r>
            <a:endParaRPr lang="ga-IE" baseline="0">
              <a:latin typeface="Comic Sans MS" pitchFamily="66" charset="0"/>
              <a:cs typeface="Times New Roman" pitchFamily="18" charset="0"/>
            </a:endParaRPr>
          </a:p>
          <a:p>
            <a:r>
              <a:rPr lang="ga-IE" baseline="0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 baseline="0">
                <a:latin typeface="Comic Sans MS" pitchFamily="66" charset="0"/>
                <a:cs typeface="Times New Roman" pitchFamily="18" charset="0"/>
              </a:rPr>
              <a:t>Christine Warner</a:t>
            </a:r>
            <a:endParaRPr lang="en-GB" baseline="0">
              <a:latin typeface="Comic Sans MS" pitchFamily="66" charset="0"/>
              <a:cs typeface="Times New Roman" pitchFamily="18" charset="0"/>
            </a:endParaRPr>
          </a:p>
          <a:p>
            <a:endParaRPr lang="ga-IE" baseline="0">
              <a:latin typeface="Comic Sans MS" pitchFamily="66" charset="0"/>
              <a:cs typeface="Times New Roman" pitchFamily="18" charset="0"/>
            </a:endParaRPr>
          </a:p>
          <a:p>
            <a:r>
              <a:rPr lang="ga-IE" baseline="0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baseline="0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 baseline="0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 baseline="0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baseline="0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baseline="0">
              <a:latin typeface="Comic Sans MS" pitchFamily="66" charset="0"/>
              <a:cs typeface="Times New Roman" pitchFamily="18" charset="0"/>
            </a:endParaRPr>
          </a:p>
          <a:p>
            <a:r>
              <a:rPr lang="ga-IE" baseline="0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 baseline="0">
                <a:latin typeface="Comic Sans MS" pitchFamily="66" charset="0"/>
                <a:cs typeface="Times New Roman" pitchFamily="18" charset="0"/>
              </a:rPr>
              <a:t>4</a:t>
            </a:r>
            <a:endParaRPr lang="ga-IE" baseline="0">
              <a:latin typeface="Comic Sans MS" pitchFamily="66" charset="0"/>
              <a:cs typeface="Times New Roman" pitchFamily="18" charset="0"/>
            </a:endParaRPr>
          </a:p>
          <a:p>
            <a:endParaRPr lang="ga-IE" baseline="0">
              <a:latin typeface="Comic Sans MS" pitchFamily="66" charset="0"/>
              <a:cs typeface="Times New Roman" pitchFamily="18" charset="0"/>
            </a:endParaRPr>
          </a:p>
          <a:p>
            <a:r>
              <a:rPr lang="ga-IE" baseline="0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 l="13179" t="10043" r="3392" b="14941"/>
          <a:stretch>
            <a:fillRect/>
          </a:stretch>
        </p:blipFill>
        <p:spPr bwMode="auto">
          <a:xfrm>
            <a:off x="6084888" y="2420938"/>
            <a:ext cx="11636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2000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1600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1400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1200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1000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77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800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78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600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79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400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80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200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 baseline="0">
                <a:latin typeface="Calibri" pitchFamily="34" charset="0"/>
              </a:rPr>
              <a:t>0</a:t>
            </a:r>
            <a:endParaRPr lang="en-US" sz="2400" baseline="0">
              <a:latin typeface="Calibri" pitchFamily="34" charset="0"/>
            </a:endParaRPr>
          </a:p>
        </p:txBody>
      </p:sp>
      <p:sp>
        <p:nvSpPr>
          <p:cNvPr id="19482" name="Text Box 29"/>
          <p:cNvSpPr txBox="1">
            <a:spLocks noChangeArrowheads="1"/>
          </p:cNvSpPr>
          <p:nvPr/>
        </p:nvSpPr>
        <p:spPr bwMode="auto">
          <a:xfrm rot="-4145389">
            <a:off x="911225" y="1925638"/>
            <a:ext cx="528638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400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83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84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baseline="0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 baseline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9485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baseline="0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 baseline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9486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87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19488" name="Group 45"/>
          <p:cNvGrpSpPr>
            <a:grpSpLocks/>
          </p:cNvGrpSpPr>
          <p:nvPr/>
        </p:nvGrpSpPr>
        <p:grpSpPr bwMode="auto">
          <a:xfrm>
            <a:off x="7543800" y="2349500"/>
            <a:ext cx="1296988" cy="1584325"/>
            <a:chOff x="4830" y="1503"/>
            <a:chExt cx="817" cy="998"/>
          </a:xfrm>
        </p:grpSpPr>
        <p:sp>
          <p:nvSpPr>
            <p:cNvPr id="19503" name="Text Box 35"/>
            <p:cNvSpPr txBox="1">
              <a:spLocks noChangeArrowheads="1"/>
            </p:cNvSpPr>
            <p:nvPr/>
          </p:nvSpPr>
          <p:spPr bwMode="auto">
            <a:xfrm>
              <a:off x="4830" y="2092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9504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492500" y="2349500"/>
            <a:ext cx="2592388" cy="1814513"/>
            <a:chOff x="2471" y="1435"/>
            <a:chExt cx="1633" cy="1143"/>
          </a:xfrm>
        </p:grpSpPr>
        <p:sp>
          <p:nvSpPr>
            <p:cNvPr id="19501" name="Text Box 50"/>
            <p:cNvSpPr txBox="1">
              <a:spLocks noChangeArrowheads="1"/>
            </p:cNvSpPr>
            <p:nvPr/>
          </p:nvSpPr>
          <p:spPr bwMode="auto">
            <a:xfrm>
              <a:off x="2471" y="2160"/>
              <a:ext cx="1633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latin typeface="Comic Sans MS" pitchFamily="66" charset="0"/>
                </a:rPr>
                <a:t>Rugadh Naomh Bríd (AD</a:t>
              </a:r>
              <a:r>
                <a:rPr lang="en-IE" baseline="0">
                  <a:latin typeface="Comic Sans MS" pitchFamily="66" charset="0"/>
                </a:rPr>
                <a:t> </a:t>
              </a:r>
              <a:r>
                <a:rPr lang="ga-IE" baseline="0">
                  <a:latin typeface="Comic Sans MS" pitchFamily="66" charset="0"/>
                </a:rPr>
                <a:t>450)</a:t>
              </a:r>
              <a:r>
                <a:rPr lang="en-GB" baseline="0">
                  <a:latin typeface="Comic Sans MS" pitchFamily="66" charset="0"/>
                </a:rPr>
                <a:t>.</a:t>
              </a:r>
              <a:endParaRPr lang="ga-IE" baseline="0">
                <a:latin typeface="Comic Sans MS" pitchFamily="66" charset="0"/>
              </a:endParaRPr>
            </a:p>
          </p:txBody>
        </p:sp>
        <p:sp>
          <p:nvSpPr>
            <p:cNvPr id="19502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9490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1800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91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200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19492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93" name="Text Box 29"/>
          <p:cNvSpPr txBox="1">
            <a:spLocks noChangeArrowheads="1"/>
          </p:cNvSpPr>
          <p:nvPr/>
        </p:nvSpPr>
        <p:spPr bwMode="auto">
          <a:xfrm rot="-4145389">
            <a:off x="371475" y="1903413"/>
            <a:ext cx="528638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latin typeface="Calibri" pitchFamily="34" charset="0"/>
              </a:rPr>
              <a:t>600</a:t>
            </a:r>
            <a:endParaRPr lang="en-US" baseline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baseline="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194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4475" y="115888"/>
            <a:ext cx="157638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189038" y="4508500"/>
            <a:ext cx="6911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Rugadh Naomh Bríd i bhFochair</a:t>
            </a:r>
            <a:r>
              <a:rPr lang="en-IE" sz="2400" baseline="0">
                <a:latin typeface="Comic Sans MS" pitchFamily="66" charset="0"/>
              </a:rPr>
              <a:t>d</a:t>
            </a:r>
            <a:r>
              <a:rPr lang="ga-IE" sz="2400" baseline="0">
                <a:latin typeface="Comic Sans MS" pitchFamily="66" charset="0"/>
              </a:rPr>
              <a:t> i gContae Lú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timpeall na bliana AD</a:t>
            </a:r>
            <a:r>
              <a:rPr lang="en-IE" sz="2400" baseline="0">
                <a:latin typeface="Comic Sans MS" pitchFamily="66" charset="0"/>
              </a:rPr>
              <a:t> </a:t>
            </a:r>
            <a:r>
              <a:rPr lang="ga-IE" sz="2400" baseline="0">
                <a:latin typeface="Comic Sans MS" pitchFamily="66" charset="0"/>
              </a:rPr>
              <a:t>450. </a:t>
            </a:r>
            <a:endParaRPr lang="ga-IE" sz="2400" baseline="0">
              <a:latin typeface="Calibri" pitchFamily="34" charset="0"/>
            </a:endParaRPr>
          </a:p>
        </p:txBody>
      </p:sp>
      <p:grpSp>
        <p:nvGrpSpPr>
          <p:cNvPr id="19496" name="Group 53"/>
          <p:cNvGrpSpPr>
            <a:grpSpLocks/>
          </p:cNvGrpSpPr>
          <p:nvPr/>
        </p:nvGrpSpPr>
        <p:grpSpPr bwMode="auto">
          <a:xfrm>
            <a:off x="179388" y="2349500"/>
            <a:ext cx="2592387" cy="1876425"/>
            <a:chOff x="2471" y="1435"/>
            <a:chExt cx="1633" cy="1182"/>
          </a:xfrm>
        </p:grpSpPr>
        <p:sp>
          <p:nvSpPr>
            <p:cNvPr id="19499" name="Text Box 50"/>
            <p:cNvSpPr txBox="1">
              <a:spLocks noChangeArrowheads="1"/>
            </p:cNvSpPr>
            <p:nvPr/>
          </p:nvSpPr>
          <p:spPr bwMode="auto">
            <a:xfrm>
              <a:off x="2471" y="2199"/>
              <a:ext cx="1633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latin typeface="Comic Sans MS" pitchFamily="66" charset="0"/>
                </a:rPr>
                <a:t>Tháinig na Ceiltigh </a:t>
              </a:r>
              <a:r>
                <a:rPr lang="en-IE" baseline="0">
                  <a:latin typeface="Comic Sans MS" pitchFamily="66" charset="0"/>
                </a:rPr>
                <a:t/>
              </a:r>
              <a:br>
                <a:rPr lang="en-IE" baseline="0">
                  <a:latin typeface="Comic Sans MS" pitchFamily="66" charset="0"/>
                </a:rPr>
              </a:br>
              <a:r>
                <a:rPr lang="ga-IE" baseline="0">
                  <a:latin typeface="Comic Sans MS" pitchFamily="66" charset="0"/>
                </a:rPr>
                <a:t>go hÉirinn</a:t>
              </a:r>
              <a:r>
                <a:rPr lang="en-IE" baseline="0">
                  <a:latin typeface="Comic Sans MS" pitchFamily="66" charset="0"/>
                </a:rPr>
                <a:t> </a:t>
              </a:r>
              <a:r>
                <a:rPr lang="ga-IE" baseline="0">
                  <a:latin typeface="Comic Sans MS" pitchFamily="66" charset="0"/>
                </a:rPr>
                <a:t>(600</a:t>
              </a:r>
              <a:r>
                <a:rPr lang="en-IE" baseline="0">
                  <a:latin typeface="Comic Sans MS" pitchFamily="66" charset="0"/>
                </a:rPr>
                <a:t> </a:t>
              </a:r>
              <a:r>
                <a:rPr lang="ga-IE" baseline="0">
                  <a:latin typeface="Comic Sans MS" pitchFamily="66" charset="0"/>
                </a:rPr>
                <a:t> RC</a:t>
              </a:r>
              <a:r>
                <a:rPr lang="en-IE" baseline="0">
                  <a:latin typeface="Comic Sans MS" pitchFamily="66" charset="0"/>
                </a:rPr>
                <a:t>h</a:t>
              </a:r>
              <a:r>
                <a:rPr lang="ga-IE" baseline="0">
                  <a:latin typeface="Comic Sans MS" pitchFamily="66" charset="0"/>
                </a:rPr>
                <a:t>)</a:t>
              </a:r>
              <a:r>
                <a:rPr lang="en-GB" baseline="0">
                  <a:latin typeface="Comic Sans MS" pitchFamily="66" charset="0"/>
                </a:rPr>
                <a:t>.</a:t>
              </a:r>
              <a:endParaRPr lang="ga-IE" baseline="0">
                <a:latin typeface="Comic Sans MS" pitchFamily="66" charset="0"/>
              </a:endParaRPr>
            </a:p>
          </p:txBody>
        </p:sp>
        <p:sp>
          <p:nvSpPr>
            <p:cNvPr id="19500" name="Line 51"/>
            <p:cNvSpPr>
              <a:spLocks noChangeShapeType="1"/>
            </p:cNvSpPr>
            <p:nvPr/>
          </p:nvSpPr>
          <p:spPr bwMode="auto">
            <a:xfrm flipV="1">
              <a:off x="2742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189038" y="5486400"/>
            <a:ext cx="669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Taoiseach págán</a:t>
            </a:r>
            <a:r>
              <a:rPr lang="en-IE" sz="2400" baseline="0">
                <a:latin typeface="Comic Sans MS" pitchFamily="66" charset="0"/>
              </a:rPr>
              <a:t>ta</a:t>
            </a:r>
            <a:r>
              <a:rPr lang="ga-IE" sz="2400" baseline="0">
                <a:latin typeface="Comic Sans MS" pitchFamily="66" charset="0"/>
              </a:rPr>
              <a:t> ba ea a hathair, Dufach.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Críostaí ba ea a máthair, Broicseach. </a:t>
            </a:r>
            <a:endParaRPr lang="ga-IE" sz="2400" baseline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06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2000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0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1600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1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1400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2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1200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3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1000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800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5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600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6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400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7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200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 baseline="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sz="2400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400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31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baseline="0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21532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baseline="0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 baseline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21535" name="Group 45"/>
          <p:cNvGrpSpPr>
            <a:grpSpLocks/>
          </p:cNvGrpSpPr>
          <p:nvPr/>
        </p:nvGrpSpPr>
        <p:grpSpPr bwMode="auto">
          <a:xfrm>
            <a:off x="7461250" y="2349500"/>
            <a:ext cx="1296988" cy="1514475"/>
            <a:chOff x="4785" y="1503"/>
            <a:chExt cx="817" cy="954"/>
          </a:xfrm>
        </p:grpSpPr>
        <p:sp>
          <p:nvSpPr>
            <p:cNvPr id="21551" name="Text Box 35"/>
            <p:cNvSpPr txBox="1">
              <a:spLocks noChangeArrowheads="1"/>
            </p:cNvSpPr>
            <p:nvPr/>
          </p:nvSpPr>
          <p:spPr bwMode="auto">
            <a:xfrm>
              <a:off x="4785" y="2048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solidFill>
                    <a:srgbClr val="000000"/>
                  </a:solidFill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1552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21536" name="Group 53"/>
          <p:cNvGrpSpPr>
            <a:grpSpLocks/>
          </p:cNvGrpSpPr>
          <p:nvPr/>
        </p:nvGrpSpPr>
        <p:grpSpPr bwMode="auto">
          <a:xfrm>
            <a:off x="107950" y="2362200"/>
            <a:ext cx="2592388" cy="2489200"/>
            <a:chOff x="2471" y="1435"/>
            <a:chExt cx="1633" cy="988"/>
          </a:xfrm>
        </p:grpSpPr>
        <p:sp>
          <p:nvSpPr>
            <p:cNvPr id="21549" name="Text Box 50"/>
            <p:cNvSpPr txBox="1">
              <a:spLocks noChangeArrowheads="1"/>
            </p:cNvSpPr>
            <p:nvPr/>
          </p:nvSpPr>
          <p:spPr bwMode="auto">
            <a:xfrm>
              <a:off x="2471" y="2160"/>
              <a:ext cx="1633" cy="263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solidFill>
                    <a:srgbClr val="000000"/>
                  </a:solidFill>
                  <a:latin typeface="Comic Sans MS" pitchFamily="66" charset="0"/>
                </a:rPr>
                <a:t>Tháinig na Ceiltigh </a:t>
              </a:r>
              <a:r>
                <a:rPr lang="en-IE" baseline="0">
                  <a:solidFill>
                    <a:srgbClr val="000000"/>
                  </a:solidFill>
                  <a:latin typeface="Comic Sans MS" pitchFamily="66" charset="0"/>
                </a:rPr>
                <a:t/>
              </a:r>
              <a:br>
                <a:rPr lang="en-IE" baseline="0">
                  <a:solidFill>
                    <a:srgbClr val="000000"/>
                  </a:solidFill>
                  <a:latin typeface="Comic Sans MS" pitchFamily="66" charset="0"/>
                </a:rPr>
              </a:br>
              <a:r>
                <a:rPr lang="ga-IE" baseline="0">
                  <a:solidFill>
                    <a:srgbClr val="000000"/>
                  </a:solidFill>
                  <a:latin typeface="Comic Sans MS" pitchFamily="66" charset="0"/>
                </a:rPr>
                <a:t>go hÉirinn</a:t>
              </a:r>
              <a:r>
                <a:rPr lang="en-IE" baseline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GB" baseline="0">
                  <a:solidFill>
                    <a:srgbClr val="000000"/>
                  </a:solidFill>
                  <a:latin typeface="Comic Sans MS" pitchFamily="66" charset="0"/>
                </a:rPr>
                <a:t>(600 </a:t>
              </a:r>
              <a:r>
                <a:rPr lang="ga-IE" baseline="0">
                  <a:solidFill>
                    <a:srgbClr val="000000"/>
                  </a:solidFill>
                  <a:latin typeface="Comic Sans MS" pitchFamily="66" charset="0"/>
                </a:rPr>
                <a:t>RCh</a:t>
              </a:r>
              <a:r>
                <a:rPr lang="en-GB" baseline="0">
                  <a:solidFill>
                    <a:srgbClr val="000000"/>
                  </a:solidFill>
                  <a:latin typeface="Comic Sans MS" pitchFamily="66" charset="0"/>
                </a:rPr>
                <a:t>).</a:t>
              </a:r>
              <a:endParaRPr lang="en-US" baseline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0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1537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1800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38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200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39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40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baseline="0">
                <a:solidFill>
                  <a:srgbClr val="000000"/>
                </a:solidFill>
                <a:latin typeface="Calibri" pitchFamily="34" charset="0"/>
              </a:rPr>
              <a:t>600</a:t>
            </a:r>
            <a:endParaRPr lang="en-US" baseline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042988" y="5029200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aseline="0">
                <a:solidFill>
                  <a:srgbClr val="000000"/>
                </a:solidFill>
                <a:latin typeface="Comic Sans MS" pitchFamily="66" charset="0"/>
              </a:rPr>
              <a:t>‘I ndiaidh bhreith Íosa Críost’ atá i gceist le ‘AD’</a:t>
            </a:r>
            <a:r>
              <a:rPr lang="ga-IE" sz="2400" baseline="0">
                <a:solidFill>
                  <a:srgbClr val="000000"/>
                </a:solidFill>
                <a:latin typeface="Comic Sans MS" pitchFamily="66" charset="0"/>
              </a:rPr>
              <a:t>. Ciallaíonn </a:t>
            </a:r>
            <a:r>
              <a:rPr lang="en-IE" sz="2400" baseline="0">
                <a:solidFill>
                  <a:srgbClr val="000000"/>
                </a:solidFill>
                <a:latin typeface="Comic Sans MS" pitchFamily="66" charset="0"/>
              </a:rPr>
              <a:t>AD 450</a:t>
            </a:r>
            <a:r>
              <a:rPr lang="ga-IE" sz="2400" baseline="0">
                <a:solidFill>
                  <a:srgbClr val="000000"/>
                </a:solidFill>
                <a:latin typeface="Comic Sans MS" pitchFamily="66" charset="0"/>
              </a:rPr>
              <a:t>, mar sin, </a:t>
            </a:r>
            <a:r>
              <a:rPr lang="en-IE" sz="2400" baseline="0">
                <a:solidFill>
                  <a:srgbClr val="000000"/>
                </a:solidFill>
                <a:latin typeface="Comic Sans MS" pitchFamily="66" charset="0"/>
              </a:rPr>
              <a:t>450 </a:t>
            </a:r>
            <a:r>
              <a:rPr lang="ga-IE" sz="2400" baseline="0">
                <a:solidFill>
                  <a:srgbClr val="000000"/>
                </a:solidFill>
                <a:latin typeface="Comic Sans MS" pitchFamily="66" charset="0"/>
              </a:rPr>
              <a:t>bliain </a:t>
            </a:r>
            <a:r>
              <a:rPr lang="en-IE" sz="2400" baseline="0">
                <a:solidFill>
                  <a:srgbClr val="000000"/>
                </a:solidFill>
                <a:latin typeface="Comic Sans MS" pitchFamily="66" charset="0"/>
              </a:rPr>
              <a:t>i ndiaidh bhreith </a:t>
            </a:r>
            <a:r>
              <a:rPr lang="ga-IE" sz="2400" baseline="0">
                <a:solidFill>
                  <a:srgbClr val="000000"/>
                </a:solidFill>
                <a:latin typeface="Comic Sans MS" pitchFamily="66" charset="0"/>
              </a:rPr>
              <a:t>Íosa Críost. 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528763" y="2362200"/>
            <a:ext cx="2376487" cy="1255713"/>
            <a:chOff x="2186" y="1435"/>
            <a:chExt cx="1497" cy="1588"/>
          </a:xfrm>
        </p:grpSpPr>
        <p:sp>
          <p:nvSpPr>
            <p:cNvPr id="21547" name="Text Box 50"/>
            <p:cNvSpPr txBox="1">
              <a:spLocks noChangeArrowheads="1"/>
            </p:cNvSpPr>
            <p:nvPr/>
          </p:nvSpPr>
          <p:spPr bwMode="auto">
            <a:xfrm>
              <a:off x="2186" y="2184"/>
              <a:ext cx="1497" cy="83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solidFill>
                    <a:srgbClr val="000000"/>
                  </a:solidFill>
                  <a:latin typeface="Comic Sans MS" pitchFamily="66" charset="0"/>
                </a:rPr>
                <a:t>Rugadh Íosa Críost</a:t>
              </a:r>
            </a:p>
            <a:p>
              <a:r>
                <a:rPr lang="ga-IE" baseline="0">
                  <a:solidFill>
                    <a:srgbClr val="000000"/>
                  </a:solidFill>
                  <a:latin typeface="Comic Sans MS" pitchFamily="66" charset="0"/>
                </a:rPr>
                <a:t>an bhliain seo.</a:t>
              </a:r>
              <a:endParaRPr lang="en-US" baseline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48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3203575" y="2349500"/>
            <a:ext cx="1836738" cy="2311400"/>
            <a:chOff x="2176" y="1435"/>
            <a:chExt cx="1157" cy="1017"/>
          </a:xfrm>
        </p:grpSpPr>
        <p:sp>
          <p:nvSpPr>
            <p:cNvPr id="21545" name="Text Box 50"/>
            <p:cNvSpPr txBox="1">
              <a:spLocks noChangeArrowheads="1"/>
            </p:cNvSpPr>
            <p:nvPr/>
          </p:nvSpPr>
          <p:spPr bwMode="auto">
            <a:xfrm>
              <a:off x="2176" y="2160"/>
              <a:ext cx="1157" cy="292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aseline="0">
                  <a:latin typeface="Comic Sans MS" pitchFamily="66" charset="0"/>
                </a:rPr>
                <a:t>Rugadh Naomh Bríd (AD 450).</a:t>
              </a:r>
            </a:p>
          </p:txBody>
        </p:sp>
        <p:sp>
          <p:nvSpPr>
            <p:cNvPr id="21546" name="Line 51"/>
            <p:cNvSpPr>
              <a:spLocks noChangeShapeType="1"/>
            </p:cNvSpPr>
            <p:nvPr/>
          </p:nvSpPr>
          <p:spPr bwMode="auto">
            <a:xfrm flipV="1">
              <a:off x="2698" y="1435"/>
              <a:ext cx="0" cy="725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baseline="0" dirty="0">
                <a:latin typeface="Berlin Sans FB Demi" pitchFamily="34" charset="0"/>
              </a:rPr>
              <a:t>Amlíne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2175" y="4581525"/>
            <a:ext cx="78565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Nuair a d’fhás Bríd aníos</a:t>
            </a:r>
            <a:r>
              <a:rPr lang="en-IE" sz="2400" baseline="0">
                <a:latin typeface="Comic Sans MS" pitchFamily="66" charset="0"/>
              </a:rPr>
              <a:t>,</a:t>
            </a:r>
            <a:r>
              <a:rPr lang="ga-IE" sz="2400" baseline="0">
                <a:latin typeface="Comic Sans MS" pitchFamily="66" charset="0"/>
              </a:rPr>
              <a:t> shocraigh sí a bheith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ina bean rialta. Bhunaigh sí clochair in a lán </a:t>
            </a:r>
            <a:r>
              <a:rPr lang="en-IE" sz="2400" baseline="0">
                <a:latin typeface="Comic Sans MS" pitchFamily="66" charset="0"/>
              </a:rPr>
              <a:t>áiteanna</a:t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ar fud na tíre. Síltear gurbh í Bríd an chéad bhean rialta in Éirinn</a:t>
            </a:r>
            <a:r>
              <a:rPr lang="en-IE" sz="2400" baseline="0">
                <a:latin typeface="Comic Sans MS" pitchFamily="66" charset="0"/>
              </a:rPr>
              <a:t>.</a:t>
            </a:r>
            <a:endParaRPr lang="ga-IE" sz="2400" b="1" baseline="0">
              <a:latin typeface="Comic Sans MS" pitchFamily="66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-7938"/>
            <a:ext cx="4824413" cy="43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3800" y="476250"/>
            <a:ext cx="4032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Tá a lán scéalta againn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faoi Naomh Bríd. Duine grámhar, flaithiúil a bhí inti</a:t>
            </a:r>
            <a:r>
              <a:rPr lang="en-IE" sz="2400" baseline="0">
                <a:latin typeface="Comic Sans MS" pitchFamily="66" charset="0"/>
              </a:rPr>
              <a:t>,</a:t>
            </a:r>
            <a:r>
              <a:rPr lang="ga-IE" sz="2400" baseline="0">
                <a:latin typeface="Comic Sans MS" pitchFamily="66" charset="0"/>
              </a:rPr>
              <a:t> </a:t>
            </a:r>
            <a:r>
              <a:rPr lang="en-IE" sz="2400" baseline="0">
                <a:latin typeface="Comic Sans MS" pitchFamily="66" charset="0"/>
              </a:rPr>
              <a:t>de </a:t>
            </a:r>
            <a:r>
              <a:rPr lang="ga-IE" sz="2400" baseline="0">
                <a:latin typeface="Comic Sans MS" pitchFamily="66" charset="0"/>
              </a:rPr>
              <a:t>réir na scéalta.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Bhí sí i gcónaí fial, cineálta leis na bochtáin.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Bhí an-trua aici dóibh. </a:t>
            </a:r>
            <a:endParaRPr lang="ga-IE" sz="2400" b="1" baseline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Lá amháin</a:t>
            </a:r>
            <a:r>
              <a:rPr lang="en-IE" sz="2400" baseline="0">
                <a:latin typeface="Comic Sans MS" pitchFamily="66" charset="0"/>
              </a:rPr>
              <a:t>,</a:t>
            </a:r>
            <a:r>
              <a:rPr lang="ga-IE" sz="2400" baseline="0">
                <a:latin typeface="Comic Sans MS" pitchFamily="66" charset="0"/>
              </a:rPr>
              <a:t> chuaigh sí chuig Rí Laighean agus d’iarr sí roinnt talún air chun clochar a thógáil. Níor theastaigh ón rí aon talamh a thabhairt di. D’iarr sé uirthi a clóca a leagan</a:t>
            </a:r>
          </a:p>
          <a:p>
            <a:r>
              <a:rPr lang="ga-IE" sz="2400" baseline="0">
                <a:latin typeface="Comic Sans MS" pitchFamily="66" charset="0"/>
              </a:rPr>
              <a:t>ar an talamh. </a:t>
            </a:r>
            <a:r>
              <a:rPr lang="en-IE" sz="2400" baseline="0">
                <a:latin typeface="Comic Sans MS" pitchFamily="66" charset="0"/>
              </a:rPr>
              <a:t>	</a:t>
            </a:r>
          </a:p>
          <a:p>
            <a:r>
              <a:rPr lang="en-IE" sz="2400" baseline="0">
                <a:latin typeface="Comic Sans MS" pitchFamily="66" charset="0"/>
              </a:rPr>
              <a:t>	‘</a:t>
            </a:r>
            <a:r>
              <a:rPr lang="ga-IE" sz="2400" baseline="0">
                <a:latin typeface="Comic Sans MS" pitchFamily="66" charset="0"/>
              </a:rPr>
              <a:t>Tabharfaidh mé </a:t>
            </a:r>
            <a:r>
              <a:rPr lang="en-IE" sz="2400" baseline="0">
                <a:latin typeface="Comic Sans MS" pitchFamily="66" charset="0"/>
              </a:rPr>
              <a:t>an talamh </a:t>
            </a:r>
            <a:r>
              <a:rPr lang="ga-IE" sz="2400" baseline="0">
                <a:latin typeface="Comic Sans MS" pitchFamily="66" charset="0"/>
              </a:rPr>
              <a:t>faoi do chlóca duit,</a:t>
            </a:r>
            <a:r>
              <a:rPr lang="en-IE" sz="2400" baseline="0">
                <a:latin typeface="Comic Sans MS" pitchFamily="66" charset="0"/>
              </a:rPr>
              <a:t>’</a:t>
            </a:r>
            <a:r>
              <a:rPr lang="ga-IE" sz="2400" baseline="0">
                <a:latin typeface="Comic Sans MS" pitchFamily="66" charset="0"/>
              </a:rPr>
              <a:t> ar seisean léi.</a:t>
            </a:r>
          </a:p>
          <a:p>
            <a:r>
              <a:rPr lang="en-IE" sz="2400" baseline="0">
                <a:latin typeface="Comic Sans MS" pitchFamily="66" charset="0"/>
              </a:rPr>
              <a:t>	</a:t>
            </a:r>
            <a:r>
              <a:rPr lang="ga-IE" sz="2400" baseline="0">
                <a:latin typeface="Comic Sans MS" pitchFamily="66" charset="0"/>
              </a:rPr>
              <a:t>Ag magadh fúithi a bhí sé</a:t>
            </a:r>
            <a:r>
              <a:rPr lang="en-IE" sz="2400" baseline="0">
                <a:latin typeface="Comic Sans MS" pitchFamily="66" charset="0"/>
              </a:rPr>
              <a:t>,</a:t>
            </a:r>
            <a:r>
              <a:rPr lang="ga-IE" sz="2400" baseline="0">
                <a:latin typeface="Comic Sans MS" pitchFamily="66" charset="0"/>
              </a:rPr>
              <a:t> mar bhí a fhios aige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go maith nach gclúdódh a clóca mórán talún. </a:t>
            </a:r>
            <a:endParaRPr lang="ga-IE" sz="2400" b="1" baseline="0">
              <a:latin typeface="Comic Sans MS" pitchFamily="6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3281363"/>
            <a:ext cx="90916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50825" y="476250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Chuir Bríd a clóca ar an talamh. Thosaigh an clóca ag fás! Níorbh fhada go raibh réimse mór talún clúdaithe aige. Baineadh geit as an rí. Ní raibh an dara rogha aige ach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an talamh ar fad a bhí faoin gclóca a thabhairt </a:t>
            </a:r>
            <a:r>
              <a:rPr lang="en-IE" sz="2400" baseline="0">
                <a:latin typeface="Comic Sans MS" pitchFamily="66" charset="0"/>
              </a:rPr>
              <a:t>do Bhríd</a:t>
            </a:r>
            <a:r>
              <a:rPr lang="ga-IE" sz="2400" baseline="0">
                <a:latin typeface="Comic Sans MS" pitchFamily="66" charset="0"/>
              </a:rPr>
              <a:t>. </a:t>
            </a:r>
            <a:endParaRPr lang="ga-IE" sz="2400" b="1" baseline="0">
              <a:latin typeface="Comic Sans MS" pitchFamily="66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2133600"/>
            <a:ext cx="8628062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80513" cy="68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58750" y="0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Thóg Bríd clochar ar an talamh sin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, agus t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hóg sí 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‘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cill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 nó 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‘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séipéal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 faoi scáth crann darach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 ann.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Tug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tar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‘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Cill Dara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 ar an áit ó </a:t>
            </a:r>
            <a:r>
              <a:rPr lang="en-IE" sz="2400" baseline="0">
                <a:solidFill>
                  <a:schemeClr val="bg1"/>
                </a:solidFill>
                <a:latin typeface="Comic Sans MS" pitchFamily="66" charset="0"/>
              </a:rPr>
              <a:t>shin </a:t>
            </a:r>
            <a:r>
              <a:rPr lang="ga-IE" sz="2400" baseline="0">
                <a:solidFill>
                  <a:schemeClr val="bg1"/>
                </a:solidFill>
                <a:latin typeface="Comic Sans MS" pitchFamily="66" charset="0"/>
              </a:rPr>
              <a:t>i leith. </a:t>
            </a:r>
            <a:endParaRPr lang="ga-IE" sz="2400" b="1" baseline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356100" y="1989138"/>
            <a:ext cx="42481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aseline="0">
                <a:latin typeface="Comic Sans MS" pitchFamily="66" charset="0"/>
              </a:rPr>
              <a:t>Is iomaí nós a bhaineann le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Lá </a:t>
            </a:r>
            <a:r>
              <a:rPr lang="en-IE" sz="2400" baseline="0">
                <a:latin typeface="Comic Sans MS" pitchFamily="66" charset="0"/>
              </a:rPr>
              <a:t>Fhéile </a:t>
            </a:r>
            <a:r>
              <a:rPr lang="ga-IE" sz="2400" baseline="0">
                <a:latin typeface="Comic Sans MS" pitchFamily="66" charset="0"/>
              </a:rPr>
              <a:t>Bríde. Déantar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en-IE" sz="2400" baseline="0">
                <a:latin typeface="Comic Sans MS" pitchFamily="66" charset="0"/>
              </a:rPr>
              <a:t>crosa </a:t>
            </a:r>
            <a:r>
              <a:rPr lang="ga-IE" sz="2400" baseline="0">
                <a:latin typeface="Comic Sans MS" pitchFamily="66" charset="0"/>
              </a:rPr>
              <a:t>Bhríde as luachair agus crochtar sa teach</a:t>
            </a:r>
            <a:r>
              <a:rPr lang="en-IE" sz="2400" baseline="0">
                <a:latin typeface="Comic Sans MS" pitchFamily="66" charset="0"/>
              </a:rPr>
              <a:t> iad</a:t>
            </a:r>
            <a:r>
              <a:rPr lang="ga-IE" sz="2400" baseline="0">
                <a:latin typeface="Comic Sans MS" pitchFamily="66" charset="0"/>
              </a:rPr>
              <a:t>  chun muintir an tí a chosaint ó </a:t>
            </a:r>
            <a:r>
              <a:rPr lang="en-IE" sz="2400" baseline="0">
                <a:latin typeface="Comic Sans MS" pitchFamily="66" charset="0"/>
              </a:rPr>
              <a:t>thinte </a:t>
            </a:r>
            <a:r>
              <a:rPr lang="ga-IE" sz="2400" baseline="0">
                <a:latin typeface="Comic Sans MS" pitchFamily="66" charset="0"/>
              </a:rPr>
              <a:t>agus ó olc i rith </a:t>
            </a:r>
            <a:r>
              <a:rPr lang="en-IE" sz="2400" baseline="0">
                <a:latin typeface="Comic Sans MS" pitchFamily="66" charset="0"/>
              </a:rPr>
              <a:t/>
            </a:r>
            <a:br>
              <a:rPr lang="en-IE" sz="2400" baseline="0">
                <a:latin typeface="Comic Sans MS" pitchFamily="66" charset="0"/>
              </a:rPr>
            </a:br>
            <a:r>
              <a:rPr lang="ga-IE" sz="2400" baseline="0">
                <a:latin typeface="Comic Sans MS" pitchFamily="66" charset="0"/>
              </a:rPr>
              <a:t>na bliana</a:t>
            </a:r>
            <a:r>
              <a:rPr lang="ga-IE" baseline="0">
                <a:latin typeface="Comic Sans MS" pitchFamily="66" charset="0"/>
              </a:rPr>
              <a:t>. </a:t>
            </a:r>
            <a:endParaRPr lang="ga-IE" baseline="0">
              <a:latin typeface="Calibri" pitchFamily="34" charset="0"/>
            </a:endParaRPr>
          </a:p>
        </p:txBody>
      </p:sp>
      <p:pic>
        <p:nvPicPr>
          <p:cNvPr id="3072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052513"/>
            <a:ext cx="4486275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</TotalTime>
  <Words>1060</Words>
  <Application>Microsoft Office PowerPoint</Application>
  <PresentationFormat>On-screen Show (4:3)</PresentationFormat>
  <Paragraphs>140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Andalus</vt:lpstr>
      <vt:lpstr>Berlin Sans FB Demi</vt:lpstr>
      <vt:lpstr>Times New Roman</vt:lpstr>
      <vt:lpstr>Office Theme</vt:lpstr>
      <vt:lpstr>Lá Fhéile Bríde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 Fhéile Bríde</dc:title>
  <dc:creator>maire</dc:creator>
  <cp:lastModifiedBy>Méabh Ní Loingsigh</cp:lastModifiedBy>
  <cp:revision>243</cp:revision>
  <cp:lastPrinted>2014-08-01T08:50:31Z</cp:lastPrinted>
  <dcterms:created xsi:type="dcterms:W3CDTF">2013-10-10T08:28:27Z</dcterms:created>
  <dcterms:modified xsi:type="dcterms:W3CDTF">2014-09-05T16:13:39Z</dcterms:modified>
</cp:coreProperties>
</file>