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88" r:id="rId2"/>
    <p:sldId id="258" r:id="rId3"/>
    <p:sldId id="294" r:id="rId4"/>
    <p:sldId id="268" r:id="rId5"/>
    <p:sldId id="274" r:id="rId6"/>
    <p:sldId id="283" r:id="rId7"/>
    <p:sldId id="273" r:id="rId8"/>
    <p:sldId id="279" r:id="rId9"/>
    <p:sldId id="284" r:id="rId10"/>
    <p:sldId id="285" r:id="rId11"/>
    <p:sldId id="282" r:id="rId12"/>
    <p:sldId id="289" r:id="rId13"/>
    <p:sldId id="286" r:id="rId14"/>
    <p:sldId id="290" r:id="rId15"/>
    <p:sldId id="291" r:id="rId16"/>
    <p:sldId id="292" r:id="rId17"/>
    <p:sldId id="2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B59B"/>
    <a:srgbClr val="8DD723"/>
    <a:srgbClr val="EC1E24"/>
    <a:srgbClr val="FAFAFA"/>
    <a:srgbClr val="FCB936"/>
    <a:srgbClr val="F703A4"/>
    <a:srgbClr val="D2F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85286" autoAdjust="0"/>
  </p:normalViewPr>
  <p:slideViewPr>
    <p:cSldViewPr snapToGrid="0">
      <p:cViewPr>
        <p:scale>
          <a:sx n="75" d="100"/>
          <a:sy n="75" d="100"/>
        </p:scale>
        <p:origin x="-558" y="-174"/>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547" cy="457712"/>
          </a:xfrm>
          <a:prstGeom prst="rect">
            <a:avLst/>
          </a:prstGeom>
        </p:spPr>
        <p:txBody>
          <a:bodyPr vert="horz" lIns="91440" tIns="45720" rIns="91440" bIns="45720" rtlCol="0"/>
          <a:lstStyle>
            <a:lvl1pPr algn="l">
              <a:defRPr sz="1200"/>
            </a:lvl1pPr>
          </a:lstStyle>
          <a:p>
            <a:endParaRPr lang="ga-IE"/>
          </a:p>
        </p:txBody>
      </p:sp>
      <p:sp>
        <p:nvSpPr>
          <p:cNvPr id="3" name="Date Placeholder 2"/>
          <p:cNvSpPr>
            <a:spLocks noGrp="1"/>
          </p:cNvSpPr>
          <p:nvPr>
            <p:ph type="dt" sz="quarter" idx="1"/>
          </p:nvPr>
        </p:nvSpPr>
        <p:spPr>
          <a:xfrm>
            <a:off x="3883852" y="0"/>
            <a:ext cx="2972547" cy="457712"/>
          </a:xfrm>
          <a:prstGeom prst="rect">
            <a:avLst/>
          </a:prstGeom>
        </p:spPr>
        <p:txBody>
          <a:bodyPr vert="horz" lIns="91440" tIns="45720" rIns="91440" bIns="45720" rtlCol="0"/>
          <a:lstStyle>
            <a:lvl1pPr algn="r">
              <a:defRPr sz="1200"/>
            </a:lvl1pPr>
          </a:lstStyle>
          <a:p>
            <a:fld id="{DD3B9CA1-7CD2-46A4-9067-D8D6E191F40D}" type="datetimeFigureOut">
              <a:rPr lang="ga-IE" smtClean="0"/>
              <a:t>18/09/2017</a:t>
            </a:fld>
            <a:endParaRPr lang="ga-IE"/>
          </a:p>
        </p:txBody>
      </p:sp>
      <p:sp>
        <p:nvSpPr>
          <p:cNvPr id="4" name="Footer Placeholder 3"/>
          <p:cNvSpPr>
            <a:spLocks noGrp="1"/>
          </p:cNvSpPr>
          <p:nvPr>
            <p:ph type="ftr" sz="quarter" idx="2"/>
          </p:nvPr>
        </p:nvSpPr>
        <p:spPr>
          <a:xfrm>
            <a:off x="0" y="8684826"/>
            <a:ext cx="2972547" cy="457711"/>
          </a:xfrm>
          <a:prstGeom prst="rect">
            <a:avLst/>
          </a:prstGeom>
        </p:spPr>
        <p:txBody>
          <a:bodyPr vert="horz" lIns="91440" tIns="45720" rIns="91440" bIns="45720" rtlCol="0" anchor="b"/>
          <a:lstStyle>
            <a:lvl1pPr algn="l">
              <a:defRPr sz="1200"/>
            </a:lvl1pPr>
          </a:lstStyle>
          <a:p>
            <a:endParaRPr lang="ga-IE"/>
          </a:p>
        </p:txBody>
      </p:sp>
      <p:sp>
        <p:nvSpPr>
          <p:cNvPr id="5" name="Slide Number Placeholder 4"/>
          <p:cNvSpPr>
            <a:spLocks noGrp="1"/>
          </p:cNvSpPr>
          <p:nvPr>
            <p:ph type="sldNum" sz="quarter" idx="3"/>
          </p:nvPr>
        </p:nvSpPr>
        <p:spPr>
          <a:xfrm>
            <a:off x="3883852" y="8684826"/>
            <a:ext cx="2972547" cy="457711"/>
          </a:xfrm>
          <a:prstGeom prst="rect">
            <a:avLst/>
          </a:prstGeom>
        </p:spPr>
        <p:txBody>
          <a:bodyPr vert="horz" lIns="91440" tIns="45720" rIns="91440" bIns="45720" rtlCol="0" anchor="b"/>
          <a:lstStyle>
            <a:lvl1pPr algn="r">
              <a:defRPr sz="1200"/>
            </a:lvl1pPr>
          </a:lstStyle>
          <a:p>
            <a:fld id="{5CBCE00B-8EC8-40CF-9A10-5D01AA2D2716}" type="slidenum">
              <a:rPr lang="ga-IE" smtClean="0"/>
              <a:t>‹#›</a:t>
            </a:fld>
            <a:endParaRPr lang="ga-IE"/>
          </a:p>
        </p:txBody>
      </p:sp>
    </p:spTree>
    <p:extLst>
      <p:ext uri="{BB962C8B-B14F-4D97-AF65-F5344CB8AC3E}">
        <p14:creationId xmlns:p14="http://schemas.microsoft.com/office/powerpoint/2010/main" val="4126132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ga-IE"/>
          </a:p>
        </p:txBody>
      </p:sp>
      <p:sp>
        <p:nvSpPr>
          <p:cNvPr id="3" name="Date Placeholder 2"/>
          <p:cNvSpPr>
            <a:spLocks noGrp="1"/>
          </p:cNvSpPr>
          <p:nvPr>
            <p:ph type="dt" idx="1"/>
          </p:nvPr>
        </p:nvSpPr>
        <p:spPr>
          <a:xfrm>
            <a:off x="3884614" y="0"/>
            <a:ext cx="2971800" cy="457200"/>
          </a:xfrm>
          <a:prstGeom prst="rect">
            <a:avLst/>
          </a:prstGeom>
        </p:spPr>
        <p:txBody>
          <a:bodyPr vert="horz" lIns="91440" tIns="45720" rIns="91440" bIns="45720" rtlCol="0"/>
          <a:lstStyle>
            <a:lvl1pPr algn="r">
              <a:defRPr sz="1200"/>
            </a:lvl1pPr>
          </a:lstStyle>
          <a:p>
            <a:fld id="{2A6E5E61-6903-45FF-A608-E89E254D74E0}" type="datetimeFigureOut">
              <a:rPr lang="ga-IE" smtClean="0"/>
              <a:t>18/09/2017</a:t>
            </a:fld>
            <a:endParaRPr lang="ga-IE"/>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ga-IE"/>
          </a:p>
        </p:txBody>
      </p:sp>
      <p:sp>
        <p:nvSpPr>
          <p:cNvPr id="5" name="Notes Placeholder 4"/>
          <p:cNvSpPr>
            <a:spLocks noGrp="1"/>
          </p:cNvSpPr>
          <p:nvPr>
            <p:ph type="body" sz="quarter" idx="3"/>
          </p:nvPr>
        </p:nvSpPr>
        <p:spPr>
          <a:xfrm>
            <a:off x="685801"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ga-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ga-IE"/>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40" tIns="45720" rIns="91440" bIns="45720" rtlCol="0" anchor="b"/>
          <a:lstStyle>
            <a:lvl1pPr algn="r">
              <a:defRPr sz="1200"/>
            </a:lvl1pPr>
          </a:lstStyle>
          <a:p>
            <a:fld id="{E57769CC-5DEF-4F35-9B06-AFABF2F7A0F2}" type="slidenum">
              <a:rPr lang="ga-IE" smtClean="0"/>
              <a:t>‹#›</a:t>
            </a:fld>
            <a:endParaRPr lang="ga-IE"/>
          </a:p>
        </p:txBody>
      </p:sp>
    </p:spTree>
    <p:extLst>
      <p:ext uri="{BB962C8B-B14F-4D97-AF65-F5344CB8AC3E}">
        <p14:creationId xmlns:p14="http://schemas.microsoft.com/office/powerpoint/2010/main" val="3385821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E57769CC-5DEF-4F35-9B06-AFABF2F7A0F2}" type="slidenum">
              <a:rPr lang="ga-IE" smtClean="0"/>
              <a:t>5</a:t>
            </a:fld>
            <a:endParaRPr lang="ga-IE"/>
          </a:p>
        </p:txBody>
      </p:sp>
    </p:spTree>
    <p:extLst>
      <p:ext uri="{BB962C8B-B14F-4D97-AF65-F5344CB8AC3E}">
        <p14:creationId xmlns:p14="http://schemas.microsoft.com/office/powerpoint/2010/main" val="665674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E57769CC-5DEF-4F35-9B06-AFABF2F7A0F2}" type="slidenum">
              <a:rPr lang="ga-IE" smtClean="0"/>
              <a:t>6</a:t>
            </a:fld>
            <a:endParaRPr lang="ga-IE"/>
          </a:p>
        </p:txBody>
      </p:sp>
    </p:spTree>
    <p:extLst>
      <p:ext uri="{BB962C8B-B14F-4D97-AF65-F5344CB8AC3E}">
        <p14:creationId xmlns:p14="http://schemas.microsoft.com/office/powerpoint/2010/main" val="160091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0EA366-FCB9-4210-A8AA-A0F88E1814D1}" type="datetimeFigureOut">
              <a:rPr lang="en-GB" smtClean="0"/>
              <a:t>18/09/2017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4E3638-4B54-4AB6-810C-178667D60D33}" type="slidenum">
              <a:rPr lang="en-GB" smtClean="0"/>
              <a:t>‹#›</a:t>
            </a:fld>
            <a:endParaRPr lang="en-GB"/>
          </a:p>
        </p:txBody>
      </p:sp>
    </p:spTree>
    <p:extLst>
      <p:ext uri="{BB962C8B-B14F-4D97-AF65-F5344CB8AC3E}">
        <p14:creationId xmlns:p14="http://schemas.microsoft.com/office/powerpoint/2010/main" val="713221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0EA366-FCB9-4210-A8AA-A0F88E1814D1}" type="datetimeFigureOut">
              <a:rPr lang="en-GB" smtClean="0"/>
              <a:t>18/09/2017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4E3638-4B54-4AB6-810C-178667D60D33}" type="slidenum">
              <a:rPr lang="en-GB" smtClean="0"/>
              <a:t>‹#›</a:t>
            </a:fld>
            <a:endParaRPr lang="en-GB"/>
          </a:p>
        </p:txBody>
      </p:sp>
    </p:spTree>
    <p:extLst>
      <p:ext uri="{BB962C8B-B14F-4D97-AF65-F5344CB8AC3E}">
        <p14:creationId xmlns:p14="http://schemas.microsoft.com/office/powerpoint/2010/main" val="3612306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0EA366-FCB9-4210-A8AA-A0F88E1814D1}" type="datetimeFigureOut">
              <a:rPr lang="en-GB" smtClean="0"/>
              <a:t>18/09/2017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4E3638-4B54-4AB6-810C-178667D60D33}" type="slidenum">
              <a:rPr lang="en-GB" smtClean="0"/>
              <a:t>‹#›</a:t>
            </a:fld>
            <a:endParaRPr lang="en-GB"/>
          </a:p>
        </p:txBody>
      </p:sp>
    </p:spTree>
    <p:extLst>
      <p:ext uri="{BB962C8B-B14F-4D97-AF65-F5344CB8AC3E}">
        <p14:creationId xmlns:p14="http://schemas.microsoft.com/office/powerpoint/2010/main" val="1918179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2"/>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4121366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0EA366-FCB9-4210-A8AA-A0F88E1814D1}" type="datetimeFigureOut">
              <a:rPr lang="en-GB" smtClean="0"/>
              <a:t>18/09/2017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4E3638-4B54-4AB6-810C-178667D60D33}" type="slidenum">
              <a:rPr lang="en-GB" smtClean="0"/>
              <a:t>‹#›</a:t>
            </a:fld>
            <a:endParaRPr lang="en-GB"/>
          </a:p>
        </p:txBody>
      </p:sp>
    </p:spTree>
    <p:extLst>
      <p:ext uri="{BB962C8B-B14F-4D97-AF65-F5344CB8AC3E}">
        <p14:creationId xmlns:p14="http://schemas.microsoft.com/office/powerpoint/2010/main" val="3772774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0EA366-FCB9-4210-A8AA-A0F88E1814D1}" type="datetimeFigureOut">
              <a:rPr lang="en-GB" smtClean="0"/>
              <a:t>18/09/2017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4E3638-4B54-4AB6-810C-178667D60D33}" type="slidenum">
              <a:rPr lang="en-GB" smtClean="0"/>
              <a:t>‹#›</a:t>
            </a:fld>
            <a:endParaRPr lang="en-GB"/>
          </a:p>
        </p:txBody>
      </p:sp>
    </p:spTree>
    <p:extLst>
      <p:ext uri="{BB962C8B-B14F-4D97-AF65-F5344CB8AC3E}">
        <p14:creationId xmlns:p14="http://schemas.microsoft.com/office/powerpoint/2010/main" val="3166790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0EA366-FCB9-4210-A8AA-A0F88E1814D1}" type="datetimeFigureOut">
              <a:rPr lang="en-GB" smtClean="0"/>
              <a:t>18/09/2017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4E3638-4B54-4AB6-810C-178667D60D33}" type="slidenum">
              <a:rPr lang="en-GB" smtClean="0"/>
              <a:t>‹#›</a:t>
            </a:fld>
            <a:endParaRPr lang="en-GB"/>
          </a:p>
        </p:txBody>
      </p:sp>
    </p:spTree>
    <p:extLst>
      <p:ext uri="{BB962C8B-B14F-4D97-AF65-F5344CB8AC3E}">
        <p14:creationId xmlns:p14="http://schemas.microsoft.com/office/powerpoint/2010/main" val="76951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0EA366-FCB9-4210-A8AA-A0F88E1814D1}" type="datetimeFigureOut">
              <a:rPr lang="en-GB" smtClean="0"/>
              <a:t>18/09/2017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4E3638-4B54-4AB6-810C-178667D60D33}" type="slidenum">
              <a:rPr lang="en-GB" smtClean="0"/>
              <a:t>‹#›</a:t>
            </a:fld>
            <a:endParaRPr lang="en-GB"/>
          </a:p>
        </p:txBody>
      </p:sp>
    </p:spTree>
    <p:extLst>
      <p:ext uri="{BB962C8B-B14F-4D97-AF65-F5344CB8AC3E}">
        <p14:creationId xmlns:p14="http://schemas.microsoft.com/office/powerpoint/2010/main" val="3946237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0EA366-FCB9-4210-A8AA-A0F88E1814D1}" type="datetimeFigureOut">
              <a:rPr lang="en-GB" smtClean="0"/>
              <a:t>18/09/2017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4E3638-4B54-4AB6-810C-178667D60D33}" type="slidenum">
              <a:rPr lang="en-GB" smtClean="0"/>
              <a:t>‹#›</a:t>
            </a:fld>
            <a:endParaRPr lang="en-GB"/>
          </a:p>
        </p:txBody>
      </p:sp>
    </p:spTree>
    <p:extLst>
      <p:ext uri="{BB962C8B-B14F-4D97-AF65-F5344CB8AC3E}">
        <p14:creationId xmlns:p14="http://schemas.microsoft.com/office/powerpoint/2010/main" val="2366524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0EA366-FCB9-4210-A8AA-A0F88E1814D1}" type="datetimeFigureOut">
              <a:rPr lang="en-GB" smtClean="0"/>
              <a:t>18/09/2017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4E3638-4B54-4AB6-810C-178667D60D33}" type="slidenum">
              <a:rPr lang="en-GB" smtClean="0"/>
              <a:t>‹#›</a:t>
            </a:fld>
            <a:endParaRPr lang="en-GB"/>
          </a:p>
        </p:txBody>
      </p:sp>
    </p:spTree>
    <p:extLst>
      <p:ext uri="{BB962C8B-B14F-4D97-AF65-F5344CB8AC3E}">
        <p14:creationId xmlns:p14="http://schemas.microsoft.com/office/powerpoint/2010/main" val="127220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0EA366-FCB9-4210-A8AA-A0F88E1814D1}" type="datetimeFigureOut">
              <a:rPr lang="en-GB" smtClean="0"/>
              <a:t>18/09/2017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4E3638-4B54-4AB6-810C-178667D60D33}" type="slidenum">
              <a:rPr lang="en-GB" smtClean="0"/>
              <a:t>‹#›</a:t>
            </a:fld>
            <a:endParaRPr lang="en-GB"/>
          </a:p>
        </p:txBody>
      </p:sp>
    </p:spTree>
    <p:extLst>
      <p:ext uri="{BB962C8B-B14F-4D97-AF65-F5344CB8AC3E}">
        <p14:creationId xmlns:p14="http://schemas.microsoft.com/office/powerpoint/2010/main" val="3137319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0EA366-FCB9-4210-A8AA-A0F88E1814D1}" type="datetimeFigureOut">
              <a:rPr lang="en-GB" smtClean="0"/>
              <a:t>18/09/2017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4E3638-4B54-4AB6-810C-178667D60D33}" type="slidenum">
              <a:rPr lang="en-GB" smtClean="0"/>
              <a:t>‹#›</a:t>
            </a:fld>
            <a:endParaRPr lang="en-GB"/>
          </a:p>
        </p:txBody>
      </p:sp>
    </p:spTree>
    <p:extLst>
      <p:ext uri="{BB962C8B-B14F-4D97-AF65-F5344CB8AC3E}">
        <p14:creationId xmlns:p14="http://schemas.microsoft.com/office/powerpoint/2010/main" val="390328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2F17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EA366-FCB9-4210-A8AA-A0F88E1814D1}" type="datetimeFigureOut">
              <a:rPr lang="en-GB" smtClean="0"/>
              <a:t>18/09/2017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4E3638-4B54-4AB6-810C-178667D60D33}" type="slidenum">
              <a:rPr lang="en-GB" smtClean="0"/>
              <a:t>‹#›</a:t>
            </a:fld>
            <a:endParaRPr lang="en-GB"/>
          </a:p>
        </p:txBody>
      </p:sp>
    </p:spTree>
    <p:extLst>
      <p:ext uri="{BB962C8B-B14F-4D97-AF65-F5344CB8AC3E}">
        <p14:creationId xmlns:p14="http://schemas.microsoft.com/office/powerpoint/2010/main" val="1150680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cogg.ie/wp-content/uploads/eureka-2-22.pdf" TargetMode="External"/><Relationship Id="rId2" Type="http://schemas.openxmlformats.org/officeDocument/2006/relationships/hyperlink" Target="http://www.animalfactguide.com/animal-facts" TargetMode="External"/><Relationship Id="rId1" Type="http://schemas.openxmlformats.org/officeDocument/2006/relationships/slideLayout" Target="../slideLayouts/slideLayout1.xml"/><Relationship Id="rId4" Type="http://schemas.openxmlformats.org/officeDocument/2006/relationships/hyperlink" Target="https://www.worldwildlife.org/species/directory?direction=desc&amp;page=2&amp;sort=extinction_statu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18" Type="http://schemas.openxmlformats.org/officeDocument/2006/relationships/image" Target="../media/image12.png"/><Relationship Id="rId26" Type="http://schemas.openxmlformats.org/officeDocument/2006/relationships/image" Target="../media/image17.png"/><Relationship Id="rId3" Type="http://schemas.microsoft.com/office/2007/relationships/hdphoto" Target="../media/hdphoto2.wdp"/><Relationship Id="rId21" Type="http://schemas.microsoft.com/office/2007/relationships/hdphoto" Target="../media/hdphoto10.wdp"/><Relationship Id="rId7" Type="http://schemas.microsoft.com/office/2007/relationships/hdphoto" Target="../media/hdphoto4.wdp"/><Relationship Id="rId12" Type="http://schemas.openxmlformats.org/officeDocument/2006/relationships/image" Target="../media/image8.png"/><Relationship Id="rId17" Type="http://schemas.microsoft.com/office/2007/relationships/hdphoto" Target="../media/hdphoto8.wdp"/><Relationship Id="rId25" Type="http://schemas.openxmlformats.org/officeDocument/2006/relationships/image" Target="../media/image16.png"/><Relationship Id="rId2" Type="http://schemas.openxmlformats.org/officeDocument/2006/relationships/image" Target="../media/image3.png"/><Relationship Id="rId16" Type="http://schemas.openxmlformats.org/officeDocument/2006/relationships/image" Target="../media/image11.png"/><Relationship Id="rId20"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hdphoto" Target="../media/hdphoto6.wdp"/><Relationship Id="rId24" Type="http://schemas.openxmlformats.org/officeDocument/2006/relationships/image" Target="../media/image15.png"/><Relationship Id="rId5" Type="http://schemas.microsoft.com/office/2007/relationships/hdphoto" Target="../media/hdphoto3.wdp"/><Relationship Id="rId15" Type="http://schemas.microsoft.com/office/2007/relationships/hdphoto" Target="../media/hdphoto7.wdp"/><Relationship Id="rId23" Type="http://schemas.microsoft.com/office/2007/relationships/hdphoto" Target="../media/hdphoto11.wdp"/><Relationship Id="rId10" Type="http://schemas.openxmlformats.org/officeDocument/2006/relationships/image" Target="../media/image7.png"/><Relationship Id="rId19" Type="http://schemas.microsoft.com/office/2007/relationships/hdphoto" Target="../media/hdphoto9.wdp"/><Relationship Id="rId4" Type="http://schemas.openxmlformats.org/officeDocument/2006/relationships/image" Target="../media/image4.png"/><Relationship Id="rId9" Type="http://schemas.microsoft.com/office/2007/relationships/hdphoto" Target="../media/hdphoto5.wdp"/><Relationship Id="rId14" Type="http://schemas.openxmlformats.org/officeDocument/2006/relationships/image" Target="../media/image10.png"/><Relationship Id="rId22"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pbslearningmedia.org/resource/idptv11.sci.life.eco.d4kend/endangered-species/" TargetMode="External"/><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2805" y="5117580"/>
            <a:ext cx="9836224" cy="1390568"/>
          </a:xfrm>
          <a:prstGeom prst="rect">
            <a:avLst/>
          </a:prstGeom>
          <a:solidFill>
            <a:srgbClr val="C3B59B"/>
          </a:solidFill>
          <a:ln w="76200">
            <a:noFill/>
          </a:ln>
        </p:spPr>
        <p:txBody>
          <a:bodyPr wrap="square" lIns="36000" tIns="0" rIns="36000" bIns="0" rtlCol="0" anchor="ctr" anchorCtr="1">
            <a:spAutoFit/>
          </a:bodyPr>
          <a:lstStyle/>
          <a:p>
            <a:r>
              <a:rPr lang="en-GB" sz="8800" dirty="0" smtClean="0">
                <a:solidFill>
                  <a:srgbClr val="FF0000"/>
                </a:solidFill>
                <a:latin typeface="Berlin Sans FB Demi" panose="020E0802020502020306" pitchFamily="34" charset="0"/>
              </a:rPr>
              <a:t>Ainmhithe </a:t>
            </a:r>
            <a:r>
              <a:rPr lang="en-GB" sz="8800" dirty="0" err="1" smtClean="0">
                <a:solidFill>
                  <a:srgbClr val="FF0000"/>
                </a:solidFill>
                <a:latin typeface="Berlin Sans FB Demi" panose="020E0802020502020306" pitchFamily="34" charset="0"/>
              </a:rPr>
              <a:t>i</a:t>
            </a:r>
            <a:r>
              <a:rPr lang="en-GB" sz="8800" dirty="0" smtClean="0">
                <a:solidFill>
                  <a:srgbClr val="FF0000"/>
                </a:solidFill>
                <a:latin typeface="Berlin Sans FB Demi" panose="020E0802020502020306" pitchFamily="34" charset="0"/>
              </a:rPr>
              <a:t> </a:t>
            </a:r>
            <a:r>
              <a:rPr lang="ga-IE" sz="8800" dirty="0" smtClean="0">
                <a:solidFill>
                  <a:srgbClr val="FF0000"/>
                </a:solidFill>
                <a:latin typeface="Berlin Sans FB Demi" panose="020E0802020502020306" pitchFamily="34" charset="0"/>
              </a:rPr>
              <a:t>mBaol</a:t>
            </a:r>
            <a:endParaRPr lang="ga-IE" sz="8800" dirty="0">
              <a:solidFill>
                <a:srgbClr val="FF0000"/>
              </a:solidFill>
              <a:latin typeface="Berlin Sans FB Demi" panose="020E0802020502020306" pitchFamily="34" charset="0"/>
            </a:endParaRPr>
          </a:p>
        </p:txBody>
      </p:sp>
    </p:spTree>
    <p:extLst>
      <p:ext uri="{BB962C8B-B14F-4D97-AF65-F5344CB8AC3E}">
        <p14:creationId xmlns:p14="http://schemas.microsoft.com/office/powerpoint/2010/main" val="31255684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38073" y="4107317"/>
            <a:ext cx="5438613" cy="797610"/>
          </a:xfrm>
          <a:prstGeom prst="roundRect">
            <a:avLst>
              <a:gd name="adj" fmla="val 12963"/>
            </a:avLst>
          </a:prstGeom>
          <a:solidFill>
            <a:srgbClr val="8DD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altLang="en-US" sz="2200" dirty="0" smtClean="0">
                <a:solidFill>
                  <a:schemeClr val="tx1"/>
                </a:solidFill>
                <a:latin typeface="Tw Cen MT" panose="020B0602020104020603" pitchFamily="34" charset="0"/>
              </a:rPr>
              <a:t>Gnáthóg</a:t>
            </a:r>
            <a:r>
              <a:rPr lang="ga-IE" altLang="en-US" sz="2200" dirty="0">
                <a:solidFill>
                  <a:schemeClr val="tx1"/>
                </a:solidFill>
                <a:latin typeface="Tw Cen MT" panose="020B0602020104020603" pitchFamily="34" charset="0"/>
              </a:rPr>
              <a:t>: Foraoisí bambú i sléibhte na Síne </a:t>
            </a:r>
          </a:p>
        </p:txBody>
      </p:sp>
      <p:sp>
        <p:nvSpPr>
          <p:cNvPr id="17" name="Rounded Rectangle 16"/>
          <p:cNvSpPr/>
          <p:nvPr/>
        </p:nvSpPr>
        <p:spPr bwMode="auto">
          <a:xfrm>
            <a:off x="338074" y="3085854"/>
            <a:ext cx="2289012" cy="660413"/>
          </a:xfrm>
          <a:prstGeom prst="roundRect">
            <a:avLst>
              <a:gd name="adj" fmla="val 12963"/>
            </a:avLst>
          </a:prstGeom>
          <a:solidFill>
            <a:srgbClr val="8DD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200" dirty="0" smtClean="0">
                <a:solidFill>
                  <a:schemeClr val="tx1"/>
                </a:solidFill>
                <a:latin typeface="Tw Cen MT" panose="020B0602020104020603" pitchFamily="34" charset="0"/>
              </a:rPr>
              <a:t>An </a:t>
            </a:r>
            <a:r>
              <a:rPr lang="ga-IE" sz="2200" dirty="0" err="1" smtClean="0">
                <a:solidFill>
                  <a:schemeClr val="tx1"/>
                </a:solidFill>
                <a:latin typeface="Tw Cen MT" panose="020B0602020104020603" pitchFamily="34" charset="0"/>
              </a:rPr>
              <a:t>tOllphanda</a:t>
            </a:r>
            <a:endParaRPr lang="ga-IE" sz="2200" dirty="0">
              <a:solidFill>
                <a:schemeClr val="tx1"/>
              </a:solidFill>
              <a:latin typeface="Tw Cen MT" panose="020B0602020104020603" pitchFamily="34" charset="0"/>
            </a:endParaRPr>
          </a:p>
        </p:txBody>
      </p:sp>
      <p:sp>
        <p:nvSpPr>
          <p:cNvPr id="21" name="Rounded Rectangle 20"/>
          <p:cNvSpPr/>
          <p:nvPr/>
        </p:nvSpPr>
        <p:spPr bwMode="auto">
          <a:xfrm>
            <a:off x="358642" y="5208478"/>
            <a:ext cx="11455987" cy="1381008"/>
          </a:xfrm>
          <a:prstGeom prst="roundRect">
            <a:avLst>
              <a:gd name="adj" fmla="val 12963"/>
            </a:avLst>
          </a:prstGeom>
          <a:solidFill>
            <a:srgbClr val="8DD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altLang="en-US" sz="2200" dirty="0" smtClean="0">
                <a:solidFill>
                  <a:schemeClr val="tx1"/>
                </a:solidFill>
                <a:latin typeface="Tw Cen MT" panose="020B0602020104020603" pitchFamily="34" charset="0"/>
              </a:rPr>
              <a:t>Tá gnáthóg an </a:t>
            </a:r>
            <a:r>
              <a:rPr lang="ga-IE" altLang="en-US" sz="2200" dirty="0" err="1" smtClean="0">
                <a:solidFill>
                  <a:schemeClr val="tx1"/>
                </a:solidFill>
                <a:latin typeface="Tw Cen MT" panose="020B0602020104020603" pitchFamily="34" charset="0"/>
              </a:rPr>
              <a:t>phanda</a:t>
            </a:r>
            <a:r>
              <a:rPr lang="ga-IE" altLang="en-US" sz="2200" dirty="0" smtClean="0">
                <a:solidFill>
                  <a:schemeClr val="tx1"/>
                </a:solidFill>
                <a:latin typeface="Tw Cen MT" panose="020B0602020104020603" pitchFamily="34" charset="0"/>
              </a:rPr>
              <a:t> i mbaol de bharr go bhfuil na foraoisí bambú sa tSín á scriosadh </a:t>
            </a:r>
            <a:br>
              <a:rPr lang="ga-IE" altLang="en-US" sz="2200" dirty="0" smtClean="0">
                <a:solidFill>
                  <a:schemeClr val="tx1"/>
                </a:solidFill>
                <a:latin typeface="Tw Cen MT" panose="020B0602020104020603" pitchFamily="34" charset="0"/>
              </a:rPr>
            </a:br>
            <a:r>
              <a:rPr lang="ga-IE" altLang="en-US" sz="2200" dirty="0" smtClean="0">
                <a:solidFill>
                  <a:schemeClr val="tx1"/>
                </a:solidFill>
                <a:latin typeface="Tw Cen MT" panose="020B0602020104020603" pitchFamily="34" charset="0"/>
              </a:rPr>
              <a:t>chun spás a dhéanamh do bhóithre, d’fhoirgnimh agus d’fheirmeacha. Is é bambú príomhbhia </a:t>
            </a:r>
            <a:br>
              <a:rPr lang="ga-IE" altLang="en-US" sz="2200" dirty="0" smtClean="0">
                <a:solidFill>
                  <a:schemeClr val="tx1"/>
                </a:solidFill>
                <a:latin typeface="Tw Cen MT" panose="020B0602020104020603" pitchFamily="34" charset="0"/>
              </a:rPr>
            </a:br>
            <a:r>
              <a:rPr lang="ga-IE" altLang="en-US" sz="2200" dirty="0" smtClean="0">
                <a:solidFill>
                  <a:schemeClr val="tx1"/>
                </a:solidFill>
                <a:latin typeface="Tw Cen MT" panose="020B0602020104020603" pitchFamily="34" charset="0"/>
              </a:rPr>
              <a:t>an </a:t>
            </a:r>
            <a:r>
              <a:rPr lang="ga-IE" altLang="en-US" sz="2200" dirty="0" err="1" smtClean="0">
                <a:solidFill>
                  <a:schemeClr val="tx1"/>
                </a:solidFill>
                <a:latin typeface="Tw Cen MT" panose="020B0602020104020603" pitchFamily="34" charset="0"/>
              </a:rPr>
              <a:t>phanda</a:t>
            </a:r>
            <a:r>
              <a:rPr lang="ga-IE" altLang="en-US" sz="2200" dirty="0" smtClean="0">
                <a:solidFill>
                  <a:schemeClr val="tx1"/>
                </a:solidFill>
                <a:latin typeface="Tw Cen MT" panose="020B0602020104020603" pitchFamily="34" charset="0"/>
              </a:rPr>
              <a:t> agus cuireann na forbairtí sin isteach ar a sholáthar bia. </a:t>
            </a:r>
            <a:endParaRPr lang="ga-IE" altLang="en-US" sz="2200" dirty="0">
              <a:solidFill>
                <a:schemeClr val="tx1"/>
              </a:solidFill>
              <a:latin typeface="Tw Cen MT" panose="020B0602020104020603" pitchFamily="34" charset="0"/>
            </a:endParaRPr>
          </a:p>
        </p:txBody>
      </p:sp>
      <p:pic>
        <p:nvPicPr>
          <p:cNvPr id="24"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6774747" y="1533731"/>
            <a:ext cx="4279832" cy="285892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549927" y="1515358"/>
            <a:ext cx="4595671" cy="259195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6768329" y="1522509"/>
            <a:ext cx="4286250" cy="285892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5"/>
          <p:cNvSpPr txBox="1">
            <a:spLocks/>
          </p:cNvSpPr>
          <p:nvPr/>
        </p:nvSpPr>
        <p:spPr>
          <a:xfrm>
            <a:off x="2709034" y="210910"/>
            <a:ext cx="6487886" cy="9413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ga-IE" sz="7200" dirty="0" smtClean="0">
                <a:latin typeface="AR DELANEY" panose="02000000000000000000" pitchFamily="2" charset="0"/>
              </a:rPr>
              <a:t>Ainmhí atá i mBaol</a:t>
            </a:r>
            <a:endParaRPr lang="ga-IE" sz="7200" dirty="0">
              <a:latin typeface="AR DELANEY" panose="02000000000000000000" pitchFamily="2" charset="0"/>
            </a:endParaRPr>
          </a:p>
        </p:txBody>
      </p:sp>
    </p:spTree>
    <p:extLst>
      <p:ext uri="{BB962C8B-B14F-4D97-AF65-F5344CB8AC3E}">
        <p14:creationId xmlns:p14="http://schemas.microsoft.com/office/powerpoint/2010/main" val="13355236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2" presetClass="entr" presetSubtype="8"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additive="base">
                                        <p:cTn id="9" dur="500" fill="hold"/>
                                        <p:tgtEl>
                                          <p:spTgt spid="13"/>
                                        </p:tgtEl>
                                        <p:attrNameLst>
                                          <p:attrName>ppt_x</p:attrName>
                                        </p:attrNameLst>
                                      </p:cBhvr>
                                      <p:tavLst>
                                        <p:tav tm="0">
                                          <p:val>
                                            <p:strVal val="0-#ppt_w/2"/>
                                          </p:val>
                                        </p:tav>
                                        <p:tav tm="100000">
                                          <p:val>
                                            <p:strVal val="#ppt_x"/>
                                          </p:val>
                                        </p:tav>
                                      </p:tavLst>
                                    </p:anim>
                                    <p:anim calcmode="lin" valueType="num">
                                      <p:cBhvr additive="base">
                                        <p:cTn id="10" dur="500" fill="hold"/>
                                        <p:tgtEl>
                                          <p:spTgt spid="13"/>
                                        </p:tgtEl>
                                        <p:attrNameLst>
                                          <p:attrName>ppt_y</p:attrName>
                                        </p:attrNameLst>
                                      </p:cBhvr>
                                      <p:tavLst>
                                        <p:tav tm="0">
                                          <p:val>
                                            <p:strVal val="#ppt_y"/>
                                          </p:val>
                                        </p:tav>
                                        <p:tav tm="100000">
                                          <p:val>
                                            <p:strVal val="#ppt_y"/>
                                          </p:val>
                                        </p:tav>
                                      </p:tavLst>
                                    </p:anim>
                                  </p:childTnLst>
                                </p:cTn>
                              </p:par>
                              <p:par>
                                <p:cTn id="11" presetID="16" presetClass="entr" presetSubtype="21"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5"/>
                                        </p:tgtEl>
                                        <p:attrNameLst>
                                          <p:attrName>style.visibility</p:attrName>
                                        </p:attrNameLst>
                                      </p:cBhvr>
                                      <p:to>
                                        <p:strVal val="hidden"/>
                                      </p:to>
                                    </p:set>
                                  </p:childTnLst>
                                </p:cTn>
                              </p:par>
                              <p:par>
                                <p:cTn id="18" presetID="16" presetClass="entr" presetSubtype="21"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arn(inVertical)">
                                      <p:cBhvr>
                                        <p:cTn id="20" dur="500"/>
                                        <p:tgtEl>
                                          <p:spTgt spid="28"/>
                                        </p:tgtEl>
                                      </p:cBhvr>
                                    </p:animEffect>
                                  </p:childTnLst>
                                </p:cTn>
                              </p:par>
                              <p:par>
                                <p:cTn id="21" presetID="2" presetClass="entr" presetSubtype="8"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38073" y="4623977"/>
            <a:ext cx="4233927" cy="797610"/>
          </a:xfrm>
          <a:prstGeom prst="roundRect">
            <a:avLst>
              <a:gd name="adj" fmla="val 12963"/>
            </a:avLst>
          </a:prstGeom>
          <a:solidFill>
            <a:srgbClr val="8DD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altLang="en-US" sz="2200" dirty="0" smtClean="0">
                <a:solidFill>
                  <a:schemeClr val="tx1"/>
                </a:solidFill>
                <a:latin typeface="Tw Cen MT" panose="020B0602020104020603" pitchFamily="34" charset="0"/>
              </a:rPr>
              <a:t>Gnáthóg</a:t>
            </a:r>
            <a:r>
              <a:rPr lang="ga-IE" altLang="en-US" sz="2200" dirty="0">
                <a:solidFill>
                  <a:schemeClr val="tx1"/>
                </a:solidFill>
                <a:latin typeface="Tw Cen MT" panose="020B0602020104020603" pitchFamily="34" charset="0"/>
              </a:rPr>
              <a:t>: Farraigí an domhain </a:t>
            </a:r>
          </a:p>
        </p:txBody>
      </p:sp>
      <p:sp>
        <p:nvSpPr>
          <p:cNvPr id="17" name="Rounded Rectangle 16"/>
          <p:cNvSpPr/>
          <p:nvPr/>
        </p:nvSpPr>
        <p:spPr bwMode="auto">
          <a:xfrm>
            <a:off x="338073" y="3657617"/>
            <a:ext cx="2245470" cy="660413"/>
          </a:xfrm>
          <a:prstGeom prst="roundRect">
            <a:avLst>
              <a:gd name="adj" fmla="val 12963"/>
            </a:avLst>
          </a:prstGeom>
          <a:solidFill>
            <a:srgbClr val="8DD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200" dirty="0" smtClean="0">
                <a:solidFill>
                  <a:schemeClr val="tx1"/>
                </a:solidFill>
                <a:latin typeface="Tw Cen MT" panose="020B0602020104020603" pitchFamily="34" charset="0"/>
              </a:rPr>
              <a:t>An Míol Mór</a:t>
            </a:r>
            <a:endParaRPr lang="ga-IE" sz="2200" dirty="0">
              <a:solidFill>
                <a:schemeClr val="tx1"/>
              </a:solidFill>
              <a:latin typeface="Tw Cen MT" panose="020B0602020104020603" pitchFamily="34" charset="0"/>
            </a:endParaRPr>
          </a:p>
        </p:txBody>
      </p:sp>
      <p:sp>
        <p:nvSpPr>
          <p:cNvPr id="21" name="Rounded Rectangle 20"/>
          <p:cNvSpPr/>
          <p:nvPr/>
        </p:nvSpPr>
        <p:spPr bwMode="auto">
          <a:xfrm>
            <a:off x="338073" y="5683371"/>
            <a:ext cx="11549128" cy="812923"/>
          </a:xfrm>
          <a:prstGeom prst="roundRect">
            <a:avLst>
              <a:gd name="adj" fmla="val 12963"/>
            </a:avLst>
          </a:prstGeom>
          <a:solidFill>
            <a:srgbClr val="8DD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altLang="en-US" sz="2200" dirty="0" smtClean="0">
                <a:solidFill>
                  <a:schemeClr val="tx1"/>
                </a:solidFill>
                <a:latin typeface="Tw Cen MT" panose="020B0602020104020603" pitchFamily="34" charset="0"/>
              </a:rPr>
              <a:t>Tá líon na míolta móra i ndiaidh titim de bharr go ndéantar seilg orthu faoi choinne a gcuid feola. </a:t>
            </a:r>
            <a:br>
              <a:rPr lang="ga-IE" altLang="en-US" sz="2200" dirty="0" smtClean="0">
                <a:solidFill>
                  <a:schemeClr val="tx1"/>
                </a:solidFill>
                <a:latin typeface="Tw Cen MT" panose="020B0602020104020603" pitchFamily="34" charset="0"/>
              </a:rPr>
            </a:br>
            <a:r>
              <a:rPr lang="ga-IE" altLang="en-US" sz="2200" dirty="0" smtClean="0">
                <a:solidFill>
                  <a:schemeClr val="tx1"/>
                </a:solidFill>
                <a:latin typeface="Tw Cen MT" panose="020B0602020104020603" pitchFamily="34" charset="0"/>
              </a:rPr>
              <a:t>Tá an míol mór i mbaol freisin de bharr truailliú sna farraigí. </a:t>
            </a:r>
            <a:endParaRPr lang="ga-IE" altLang="en-US" sz="2200" dirty="0">
              <a:solidFill>
                <a:schemeClr val="tx1"/>
              </a:solidFill>
              <a:latin typeface="Tw Cen MT" panose="020B0602020104020603" pitchFamily="34" charset="0"/>
            </a:endParaRPr>
          </a:p>
        </p:txBody>
      </p:sp>
      <p:pic>
        <p:nvPicPr>
          <p:cNvPr id="26" name="Picture 4"/>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5369681" y="1373411"/>
            <a:ext cx="5206567" cy="347798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5366120" y="1514198"/>
            <a:ext cx="5205881" cy="3196411"/>
          </a:xfrm>
          <a:prstGeom prst="rect">
            <a:avLst/>
          </a:prstGeom>
          <a:noFill/>
          <a:extLst>
            <a:ext uri="{909E8E84-426E-40DD-AFC4-6F175D3DCCD1}">
              <a14:hiddenFill xmlns:a14="http://schemas.microsoft.com/office/drawing/2010/main">
                <a:solidFill>
                  <a:srgbClr val="FFFFFF"/>
                </a:solidFill>
              </a14:hiddenFill>
            </a:ext>
          </a:extLst>
        </p:spPr>
      </p:pic>
      <p:sp>
        <p:nvSpPr>
          <p:cNvPr id="9" name="Title 5"/>
          <p:cNvSpPr txBox="1">
            <a:spLocks/>
          </p:cNvSpPr>
          <p:nvPr/>
        </p:nvSpPr>
        <p:spPr>
          <a:xfrm>
            <a:off x="2709034" y="210910"/>
            <a:ext cx="6487886" cy="9413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ga-IE" sz="7200" dirty="0" smtClean="0">
                <a:latin typeface="AR DELANEY" panose="02000000000000000000" pitchFamily="2" charset="0"/>
              </a:rPr>
              <a:t>Ainmhí atá i mBaol</a:t>
            </a:r>
            <a:endParaRPr lang="ga-IE" sz="7200" dirty="0">
              <a:latin typeface="AR DELANEY" panose="02000000000000000000" pitchFamily="2" charset="0"/>
            </a:endParaRPr>
          </a:p>
        </p:txBody>
      </p:sp>
    </p:spTree>
    <p:extLst>
      <p:ext uri="{BB962C8B-B14F-4D97-AF65-F5344CB8AC3E}">
        <p14:creationId xmlns:p14="http://schemas.microsoft.com/office/powerpoint/2010/main" val="160843885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par>
                                <p:cTn id="15" presetID="1" presetClass="exit" presetSubtype="0" fill="hold" nodeType="withEffect">
                                  <p:stCondLst>
                                    <p:cond delay="0"/>
                                  </p:stCondLst>
                                  <p:childTnLst>
                                    <p:set>
                                      <p:cBhvr>
                                        <p:cTn id="16" dur="1" fill="hold">
                                          <p:stCondLst>
                                            <p:cond delay="0"/>
                                          </p:stCondLst>
                                        </p:cTn>
                                        <p:tgtEl>
                                          <p:spTgt spid="27"/>
                                        </p:tgtEl>
                                        <p:attrNameLst>
                                          <p:attrName>style.visibility</p:attrName>
                                        </p:attrNameLst>
                                      </p:cBhvr>
                                      <p:to>
                                        <p:strVal val="hidden"/>
                                      </p:to>
                                    </p:set>
                                  </p:childTnLst>
                                </p:cTn>
                              </p:par>
                              <p:par>
                                <p:cTn id="17" presetID="16" presetClass="entr" presetSubtype="21"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78819" y="4325257"/>
            <a:ext cx="4520530" cy="1117382"/>
          </a:xfrm>
          <a:prstGeom prst="roundRect">
            <a:avLst>
              <a:gd name="adj" fmla="val 12963"/>
            </a:avLst>
          </a:prstGeom>
          <a:solidFill>
            <a:srgbClr val="8DD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altLang="en-US" sz="2200" dirty="0" smtClean="0">
                <a:solidFill>
                  <a:schemeClr val="tx1"/>
                </a:solidFill>
                <a:latin typeface="Tw Cen MT" panose="020B0602020104020603" pitchFamily="34" charset="0"/>
              </a:rPr>
              <a:t>Gnáthóg</a:t>
            </a:r>
            <a:r>
              <a:rPr lang="ga-IE" altLang="en-US" sz="2200" dirty="0">
                <a:solidFill>
                  <a:schemeClr val="tx1"/>
                </a:solidFill>
                <a:latin typeface="Tw Cen MT" panose="020B0602020104020603" pitchFamily="34" charset="0"/>
              </a:rPr>
              <a:t>: </a:t>
            </a:r>
            <a:r>
              <a:rPr lang="ga-IE" altLang="en-US" sz="2200" dirty="0" smtClean="0">
                <a:solidFill>
                  <a:schemeClr val="tx1"/>
                </a:solidFill>
                <a:latin typeface="Tw Cen MT" panose="020B0602020104020603" pitchFamily="34" charset="0"/>
              </a:rPr>
              <a:t>Féarthailte, scrobarnach, talamh coille agus gaineamhlach</a:t>
            </a:r>
            <a:r>
              <a:rPr lang="en-GB" altLang="en-US" sz="2200" dirty="0" smtClean="0">
                <a:solidFill>
                  <a:schemeClr val="tx1"/>
                </a:solidFill>
                <a:latin typeface="Tw Cen MT" panose="020B0602020104020603" pitchFamily="34" charset="0"/>
              </a:rPr>
              <a:t> in </a:t>
            </a:r>
            <a:r>
              <a:rPr lang="ga-IE" altLang="en-US" sz="2200" dirty="0" smtClean="0">
                <a:solidFill>
                  <a:schemeClr val="tx1"/>
                </a:solidFill>
                <a:latin typeface="Tw Cen MT" panose="020B0602020104020603" pitchFamily="34" charset="0"/>
              </a:rPr>
              <a:t>oirthear agus</a:t>
            </a:r>
            <a:r>
              <a:rPr lang="en-GB" altLang="en-US" sz="2200" dirty="0" smtClean="0">
                <a:solidFill>
                  <a:schemeClr val="tx1"/>
                </a:solidFill>
                <a:latin typeface="Tw Cen MT" panose="020B0602020104020603" pitchFamily="34" charset="0"/>
              </a:rPr>
              <a:t> </a:t>
            </a:r>
            <a:r>
              <a:rPr lang="en-GB" altLang="en-US" sz="2200" dirty="0" err="1" smtClean="0">
                <a:solidFill>
                  <a:schemeClr val="tx1"/>
                </a:solidFill>
                <a:latin typeface="Tw Cen MT" panose="020B0602020104020603" pitchFamily="34" charset="0"/>
              </a:rPr>
              <a:t>i</a:t>
            </a:r>
            <a:r>
              <a:rPr lang="ga-IE" altLang="en-US" sz="2200" dirty="0" smtClean="0">
                <a:solidFill>
                  <a:schemeClr val="tx1"/>
                </a:solidFill>
                <a:latin typeface="Tw Cen MT" panose="020B0602020104020603" pitchFamily="34" charset="0"/>
              </a:rPr>
              <a:t> </a:t>
            </a:r>
            <a:r>
              <a:rPr lang="en-GB" altLang="en-US" sz="2200" dirty="0" smtClean="0">
                <a:solidFill>
                  <a:schemeClr val="tx1"/>
                </a:solidFill>
                <a:latin typeface="Tw Cen MT" panose="020B0602020104020603" pitchFamily="34" charset="0"/>
              </a:rPr>
              <a:t>n</a:t>
            </a:r>
            <a:r>
              <a:rPr lang="ga-IE" altLang="en-US" sz="2200" dirty="0" smtClean="0">
                <a:solidFill>
                  <a:schemeClr val="tx1"/>
                </a:solidFill>
                <a:latin typeface="Tw Cen MT" panose="020B0602020104020603" pitchFamily="34" charset="0"/>
              </a:rPr>
              <a:t>deisceart na hAfraice</a:t>
            </a:r>
            <a:endParaRPr lang="ga-IE" altLang="en-US" sz="2200" dirty="0">
              <a:solidFill>
                <a:schemeClr val="tx1"/>
              </a:solidFill>
              <a:latin typeface="Tw Cen MT" panose="020B0602020104020603" pitchFamily="34" charset="0"/>
            </a:endParaRPr>
          </a:p>
        </p:txBody>
      </p:sp>
      <p:sp>
        <p:nvSpPr>
          <p:cNvPr id="17" name="Rounded Rectangle 16"/>
          <p:cNvSpPr/>
          <p:nvPr/>
        </p:nvSpPr>
        <p:spPr bwMode="auto">
          <a:xfrm>
            <a:off x="359390" y="3538258"/>
            <a:ext cx="3101163" cy="660413"/>
          </a:xfrm>
          <a:prstGeom prst="roundRect">
            <a:avLst>
              <a:gd name="adj" fmla="val 12963"/>
            </a:avLst>
          </a:prstGeom>
          <a:solidFill>
            <a:srgbClr val="8DD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altLang="en-US" sz="2200" dirty="0" smtClean="0">
                <a:solidFill>
                  <a:schemeClr val="tx1"/>
                </a:solidFill>
                <a:latin typeface="Tw Cen MT" panose="020B0602020104020603" pitchFamily="34" charset="0"/>
              </a:rPr>
              <a:t>An </a:t>
            </a:r>
            <a:r>
              <a:rPr lang="ga-IE" altLang="en-US" sz="2200" dirty="0">
                <a:solidFill>
                  <a:schemeClr val="tx1"/>
                </a:solidFill>
                <a:latin typeface="Tw Cen MT" panose="020B0602020104020603" pitchFamily="34" charset="0"/>
              </a:rPr>
              <a:t>Srónbheannach Dubh </a:t>
            </a:r>
          </a:p>
        </p:txBody>
      </p:sp>
      <p:sp>
        <p:nvSpPr>
          <p:cNvPr id="21" name="Rounded Rectangle 20"/>
          <p:cNvSpPr/>
          <p:nvPr/>
        </p:nvSpPr>
        <p:spPr bwMode="auto">
          <a:xfrm>
            <a:off x="359393" y="5595542"/>
            <a:ext cx="11549127" cy="812923"/>
          </a:xfrm>
          <a:prstGeom prst="roundRect">
            <a:avLst>
              <a:gd name="adj" fmla="val 12963"/>
            </a:avLst>
          </a:prstGeom>
          <a:solidFill>
            <a:srgbClr val="8DD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altLang="en-US" sz="2200" dirty="0" smtClean="0">
                <a:solidFill>
                  <a:schemeClr val="tx1"/>
                </a:solidFill>
                <a:latin typeface="Tw Cen MT" panose="020B0602020104020603" pitchFamily="34" charset="0"/>
              </a:rPr>
              <a:t>Tá </a:t>
            </a:r>
            <a:r>
              <a:rPr lang="ga-IE" altLang="en-US" sz="2200" dirty="0">
                <a:solidFill>
                  <a:schemeClr val="tx1"/>
                </a:solidFill>
                <a:latin typeface="Tw Cen MT" panose="020B0602020104020603" pitchFamily="34" charset="0"/>
              </a:rPr>
              <a:t>an srónbheannach dubh i mbaol de bharr go ndéantar seilg air faoi choinne a chuid adharc. </a:t>
            </a:r>
            <a:r>
              <a:rPr lang="en-GB" altLang="en-US" sz="2200" dirty="0" smtClean="0">
                <a:solidFill>
                  <a:schemeClr val="tx1"/>
                </a:solidFill>
                <a:latin typeface="Tw Cen MT" panose="020B0602020104020603" pitchFamily="34" charset="0"/>
              </a:rPr>
              <a:t/>
            </a:r>
            <a:br>
              <a:rPr lang="en-GB" altLang="en-US" sz="2200" dirty="0" smtClean="0">
                <a:solidFill>
                  <a:schemeClr val="tx1"/>
                </a:solidFill>
                <a:latin typeface="Tw Cen MT" panose="020B0602020104020603" pitchFamily="34" charset="0"/>
              </a:rPr>
            </a:br>
            <a:r>
              <a:rPr lang="ga-IE" altLang="en-US" sz="2200" dirty="0" smtClean="0">
                <a:solidFill>
                  <a:schemeClr val="tx1"/>
                </a:solidFill>
                <a:latin typeface="Tw Cen MT" panose="020B0602020104020603" pitchFamily="34" charset="0"/>
              </a:rPr>
              <a:t>Níl </a:t>
            </a:r>
            <a:r>
              <a:rPr lang="ga-IE" altLang="en-US" sz="2200" dirty="0">
                <a:solidFill>
                  <a:schemeClr val="tx1"/>
                </a:solidFill>
                <a:latin typeface="Tw Cen MT" panose="020B0602020104020603" pitchFamily="34" charset="0"/>
              </a:rPr>
              <a:t>mórán </a:t>
            </a:r>
            <a:r>
              <a:rPr lang="ga-IE" altLang="en-US" sz="2200" dirty="0" err="1" smtClean="0">
                <a:solidFill>
                  <a:schemeClr val="tx1"/>
                </a:solidFill>
                <a:latin typeface="Tw Cen MT" panose="020B0602020104020603" pitchFamily="34" charset="0"/>
              </a:rPr>
              <a:t>srónbheannaigh</a:t>
            </a:r>
            <a:r>
              <a:rPr lang="ga-IE" altLang="en-US" sz="2200" dirty="0" smtClean="0">
                <a:solidFill>
                  <a:schemeClr val="tx1"/>
                </a:solidFill>
                <a:latin typeface="Tw Cen MT" panose="020B0602020104020603" pitchFamily="34" charset="0"/>
              </a:rPr>
              <a:t> fhiáine ann a </a:t>
            </a:r>
            <a:r>
              <a:rPr lang="ga-IE" altLang="en-US" sz="2200" dirty="0">
                <a:solidFill>
                  <a:schemeClr val="tx1"/>
                </a:solidFill>
                <a:latin typeface="Tw Cen MT" panose="020B0602020104020603" pitchFamily="34" charset="0"/>
              </a:rPr>
              <a:t>thuilleadh.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5257591" y="1492507"/>
            <a:ext cx="5278601" cy="34310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5589875" y="1492507"/>
            <a:ext cx="4614031" cy="3082173"/>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5"/>
          <p:cNvSpPr>
            <a:spLocks noGrp="1"/>
          </p:cNvSpPr>
          <p:nvPr>
            <p:ph type="title"/>
          </p:nvPr>
        </p:nvSpPr>
        <p:spPr>
          <a:xfrm>
            <a:off x="2709034" y="210910"/>
            <a:ext cx="6487886" cy="941388"/>
          </a:xfrm>
        </p:spPr>
        <p:txBody>
          <a:bodyPr rtlCol="0">
            <a:noAutofit/>
          </a:bodyPr>
          <a:lstStyle/>
          <a:p>
            <a:pPr>
              <a:defRPr/>
            </a:pPr>
            <a:r>
              <a:rPr lang="ga-IE" sz="7200" dirty="0" smtClean="0">
                <a:latin typeface="AR DELANEY" panose="02000000000000000000" pitchFamily="2" charset="0"/>
              </a:rPr>
              <a:t>Ainmhí atá i mBaol</a:t>
            </a:r>
            <a:endParaRPr lang="ga-IE" sz="7200" dirty="0">
              <a:latin typeface="AR DELANEY" panose="02000000000000000000" pitchFamily="2" charset="0"/>
            </a:endParaRPr>
          </a:p>
        </p:txBody>
      </p:sp>
    </p:spTree>
    <p:extLst>
      <p:ext uri="{BB962C8B-B14F-4D97-AF65-F5344CB8AC3E}">
        <p14:creationId xmlns:p14="http://schemas.microsoft.com/office/powerpoint/2010/main" val="646227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par>
                                <p:cTn id="15" presetID="1" presetClass="exit" presetSubtype="0" fill="hold" nodeType="withEffect">
                                  <p:stCondLst>
                                    <p:cond delay="0"/>
                                  </p:stCondLst>
                                  <p:childTnLst>
                                    <p:set>
                                      <p:cBhvr>
                                        <p:cTn id="16" dur="1" fill="hold">
                                          <p:stCondLst>
                                            <p:cond delay="0"/>
                                          </p:stCondLst>
                                        </p:cTn>
                                        <p:tgtEl>
                                          <p:spTgt spid="2050"/>
                                        </p:tgtEl>
                                        <p:attrNameLst>
                                          <p:attrName>style.visibility</p:attrName>
                                        </p:attrNameLst>
                                      </p:cBhvr>
                                      <p:to>
                                        <p:strVal val="hidden"/>
                                      </p:to>
                                    </p:set>
                                  </p:childTnLst>
                                </p:cTn>
                              </p:par>
                              <p:par>
                                <p:cTn id="17" presetID="16" presetClass="entr" presetSubtype="21"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barn(inVertical)">
                                      <p:cBhvr>
                                        <p:cTn id="1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7624889" y="1165039"/>
            <a:ext cx="1112401" cy="162157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5"/>
          <p:cNvSpPr txBox="1">
            <a:spLocks/>
          </p:cNvSpPr>
          <p:nvPr/>
        </p:nvSpPr>
        <p:spPr>
          <a:xfrm>
            <a:off x="1248228" y="77005"/>
            <a:ext cx="10435771" cy="941388"/>
          </a:xfrm>
          <a:prstGeom prst="rect">
            <a:avLst/>
          </a:prstGeom>
        </p:spPr>
        <p:txBody>
          <a:bodyPr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ga-IE" sz="7200" dirty="0" smtClean="0">
                <a:latin typeface="AR DELANEY" panose="02000000000000000000" pitchFamily="2" charset="0"/>
              </a:rPr>
              <a:t>Ainmhithe Fiáine a Chosaint</a:t>
            </a:r>
            <a:endParaRPr lang="ga-IE" sz="7200" dirty="0">
              <a:latin typeface="AR DELANEY" panose="02000000000000000000" pitchFamily="2" charset="0"/>
            </a:endParaRPr>
          </a:p>
        </p:txBody>
      </p:sp>
      <p:sp>
        <p:nvSpPr>
          <p:cNvPr id="9" name="Rounded Rectangle 8"/>
          <p:cNvSpPr/>
          <p:nvPr/>
        </p:nvSpPr>
        <p:spPr bwMode="auto">
          <a:xfrm>
            <a:off x="306942" y="3715658"/>
            <a:ext cx="6819571" cy="1364342"/>
          </a:xfrm>
          <a:prstGeom prst="roundRect">
            <a:avLst>
              <a:gd name="adj" fmla="val 12963"/>
            </a:avLst>
          </a:prstGeom>
          <a:solidFill>
            <a:srgbClr val="8DD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200" dirty="0" smtClean="0">
                <a:solidFill>
                  <a:schemeClr val="tx1"/>
                </a:solidFill>
                <a:latin typeface="Tw Cen MT" panose="020B0602020104020603" pitchFamily="34" charset="0"/>
              </a:rPr>
              <a:t>Tá dlíthe tugtha isteach ag rialtais éagsúla thar na blianta chun cosc a chur ar mharú na n-ainmhithe atá i mbaol. </a:t>
            </a:r>
            <a:r>
              <a:rPr lang="en-IE" sz="2200" dirty="0" smtClean="0">
                <a:solidFill>
                  <a:schemeClr val="tx1"/>
                </a:solidFill>
                <a:latin typeface="Tw Cen MT" panose="020B0602020104020603" pitchFamily="34" charset="0"/>
              </a:rPr>
              <a:t/>
            </a:r>
            <a:br>
              <a:rPr lang="en-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Tá tearmainn dúlra agus páirceanna náisiúnta </a:t>
            </a:r>
            <a:r>
              <a:rPr lang="en-IE" sz="2200" dirty="0" smtClean="0">
                <a:solidFill>
                  <a:schemeClr val="tx1"/>
                </a:solidFill>
                <a:latin typeface="Tw Cen MT" panose="020B0602020104020603" pitchFamily="34" charset="0"/>
              </a:rPr>
              <a:t/>
            </a:r>
            <a:br>
              <a:rPr lang="en-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i dtíortha éagsúla chomh maith. </a:t>
            </a:r>
            <a:endParaRPr lang="ga-IE" sz="2200" dirty="0">
              <a:solidFill>
                <a:schemeClr val="tx1"/>
              </a:solidFill>
              <a:latin typeface="Tw Cen MT" panose="020B0602020104020603" pitchFamily="34" charset="0"/>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9059655" y="1279099"/>
            <a:ext cx="2086013" cy="13934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8519408" y="2855036"/>
            <a:ext cx="1494490" cy="1494490"/>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bwMode="auto">
          <a:xfrm>
            <a:off x="306941" y="2106155"/>
            <a:ext cx="6819572" cy="1431344"/>
          </a:xfrm>
          <a:prstGeom prst="roundRect">
            <a:avLst>
              <a:gd name="adj" fmla="val 12963"/>
            </a:avLst>
          </a:prstGeom>
          <a:solidFill>
            <a:srgbClr val="8DD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200" dirty="0" smtClean="0">
                <a:solidFill>
                  <a:schemeClr val="tx1"/>
                </a:solidFill>
                <a:latin typeface="Tw Cen MT" panose="020B0602020104020603" pitchFamily="34" charset="0"/>
              </a:rPr>
              <a:t>Tá go leor eagraíochtaí éagsúla ann a oibríonn chun </a:t>
            </a:r>
            <a:r>
              <a:rPr lang="en-IE" sz="2200" dirty="0" smtClean="0">
                <a:solidFill>
                  <a:schemeClr val="tx1"/>
                </a:solidFill>
                <a:latin typeface="Tw Cen MT" panose="020B0602020104020603" pitchFamily="34" charset="0"/>
              </a:rPr>
              <a:t/>
            </a:r>
            <a:br>
              <a:rPr lang="en-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na hainmhithe atá i mbaol a chaomhnú agus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a ngnáthóga a chosaint – leithéidí an WWF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a:t>
            </a:r>
            <a:r>
              <a:rPr lang="ga-IE" sz="2200" dirty="0" err="1" smtClean="0">
                <a:solidFill>
                  <a:schemeClr val="tx1"/>
                </a:solidFill>
                <a:latin typeface="Tw Cen MT" panose="020B0602020104020603" pitchFamily="34" charset="0"/>
              </a:rPr>
              <a:t>World</a:t>
            </a:r>
            <a:r>
              <a:rPr lang="ga-IE" sz="2200" dirty="0" smtClean="0">
                <a:solidFill>
                  <a:schemeClr val="tx1"/>
                </a:solidFill>
                <a:latin typeface="Tw Cen MT" panose="020B0602020104020603" pitchFamily="34" charset="0"/>
              </a:rPr>
              <a:t> </a:t>
            </a:r>
            <a:r>
              <a:rPr lang="ga-IE" sz="2200" dirty="0" err="1" smtClean="0">
                <a:solidFill>
                  <a:schemeClr val="tx1"/>
                </a:solidFill>
                <a:latin typeface="Tw Cen MT" panose="020B0602020104020603" pitchFamily="34" charset="0"/>
              </a:rPr>
              <a:t>Wildlife</a:t>
            </a:r>
            <a:r>
              <a:rPr lang="ga-IE" sz="2200" dirty="0" smtClean="0">
                <a:solidFill>
                  <a:schemeClr val="tx1"/>
                </a:solidFill>
                <a:latin typeface="Tw Cen MT" panose="020B0602020104020603" pitchFamily="34" charset="0"/>
              </a:rPr>
              <a:t> </a:t>
            </a:r>
            <a:r>
              <a:rPr lang="ga-IE" sz="2200" dirty="0" err="1" smtClean="0">
                <a:solidFill>
                  <a:schemeClr val="tx1"/>
                </a:solidFill>
                <a:latin typeface="Tw Cen MT" panose="020B0602020104020603" pitchFamily="34" charset="0"/>
              </a:rPr>
              <a:t>Fund</a:t>
            </a:r>
            <a:r>
              <a:rPr lang="ga-IE" sz="2200" dirty="0" smtClean="0">
                <a:solidFill>
                  <a:schemeClr val="tx1"/>
                </a:solidFill>
                <a:latin typeface="Tw Cen MT" panose="020B0602020104020603" pitchFamily="34" charset="0"/>
              </a:rPr>
              <a:t>) agus </a:t>
            </a:r>
            <a:r>
              <a:rPr lang="ga-IE" sz="2200" dirty="0" err="1" smtClean="0">
                <a:solidFill>
                  <a:schemeClr val="tx1"/>
                </a:solidFill>
                <a:latin typeface="Tw Cen MT" panose="020B0602020104020603" pitchFamily="34" charset="0"/>
              </a:rPr>
              <a:t>Greenpeace</a:t>
            </a:r>
            <a:r>
              <a:rPr lang="ga-IE" sz="2200" dirty="0" smtClean="0">
                <a:solidFill>
                  <a:schemeClr val="tx1"/>
                </a:solidFill>
                <a:latin typeface="Tw Cen MT" panose="020B0602020104020603" pitchFamily="34" charset="0"/>
              </a:rPr>
              <a:t>.</a:t>
            </a:r>
            <a:endParaRPr lang="ga-IE" sz="2200" dirty="0">
              <a:solidFill>
                <a:schemeClr val="tx1"/>
              </a:solidFill>
              <a:latin typeface="Tw Cen MT" panose="020B0602020104020603" pitchFamily="34" charset="0"/>
            </a:endParaRPr>
          </a:p>
        </p:txBody>
      </p:sp>
      <p:pic>
        <p:nvPicPr>
          <p:cNvPr id="1030" name="Picture 6"/>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7574468" y="4713675"/>
            <a:ext cx="3076574" cy="2048998"/>
          </a:xfrm>
          <a:prstGeom prst="rect">
            <a:avLst/>
          </a:prstGeom>
          <a:noFill/>
          <a:extLst>
            <a:ext uri="{909E8E84-426E-40DD-AFC4-6F175D3DCCD1}">
              <a14:hiddenFill xmlns:a14="http://schemas.microsoft.com/office/drawing/2010/main">
                <a:solidFill>
                  <a:srgbClr val="FFFFFF"/>
                </a:solidFill>
              </a14:hiddenFill>
            </a:ext>
          </a:extLst>
        </p:spPr>
      </p:pic>
      <p:sp>
        <p:nvSpPr>
          <p:cNvPr id="22" name="Rounded Rectangle 21"/>
          <p:cNvSpPr/>
          <p:nvPr/>
        </p:nvSpPr>
        <p:spPr bwMode="auto">
          <a:xfrm>
            <a:off x="306944" y="5239657"/>
            <a:ext cx="6819569" cy="1480457"/>
          </a:xfrm>
          <a:prstGeom prst="roundRect">
            <a:avLst>
              <a:gd name="adj" fmla="val 12963"/>
            </a:avLst>
          </a:prstGeom>
          <a:solidFill>
            <a:srgbClr val="8DD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ga-IE" sz="2200" dirty="0" smtClean="0">
                <a:solidFill>
                  <a:schemeClr val="tx1"/>
                </a:solidFill>
                <a:latin typeface="Tw Cen MT" panose="020B0602020104020603" pitchFamily="34" charset="0"/>
              </a:rPr>
              <a:t>Cuidíonn zúnna le hainmhithe atá i mbaol. Is féidir leis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na hainmhithe maireachtáil go sábháilte sa zú agus ainmhithe óga a thabhairt ar an saol ann. Uaireanta</a:t>
            </a:r>
            <a:r>
              <a:rPr lang="en-IE" sz="2200" dirty="0" smtClean="0">
                <a:solidFill>
                  <a:schemeClr val="tx1"/>
                </a:solidFill>
                <a:latin typeface="Tw Cen MT" panose="020B0602020104020603" pitchFamily="34" charset="0"/>
              </a:rPr>
              <a:t>,</a:t>
            </a:r>
            <a:r>
              <a:rPr lang="ga-IE" sz="2200" dirty="0" smtClean="0">
                <a:solidFill>
                  <a:schemeClr val="tx1"/>
                </a:solidFill>
                <a:latin typeface="Tw Cen MT" panose="020B0602020104020603" pitchFamily="34" charset="0"/>
              </a:rPr>
              <a:t> is féidir ainmhithe a tógadh sa zú a chur ar ais san fhiántas.</a:t>
            </a:r>
            <a:endParaRPr lang="ga-IE" sz="22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237831176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barn(inVertical)">
                                      <p:cBhvr>
                                        <p:cTn id="11" dur="500"/>
                                        <p:tgtEl>
                                          <p:spTgt spid="102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0-#ppt_w/2"/>
                                          </p:val>
                                        </p:tav>
                                        <p:tav tm="100000">
                                          <p:val>
                                            <p:strVal val="#ppt_x"/>
                                          </p:val>
                                        </p:tav>
                                      </p:tavLst>
                                    </p:anim>
                                    <p:anim calcmode="lin" valueType="num">
                                      <p:cBhvr additive="base">
                                        <p:cTn id="17" dur="500" fill="hold"/>
                                        <p:tgtEl>
                                          <p:spTgt spid="22"/>
                                        </p:tgtEl>
                                        <p:attrNameLst>
                                          <p:attrName>ppt_y</p:attrName>
                                        </p:attrNameLst>
                                      </p:cBhvr>
                                      <p:tavLst>
                                        <p:tav tm="0">
                                          <p:val>
                                            <p:strVal val="#ppt_y"/>
                                          </p:val>
                                        </p:tav>
                                        <p:tav tm="100000">
                                          <p:val>
                                            <p:strVal val="#ppt_y"/>
                                          </p:val>
                                        </p:tav>
                                      </p:tavLst>
                                    </p:anim>
                                  </p:childTnLst>
                                </p:cTn>
                              </p:par>
                              <p:par>
                                <p:cTn id="18" presetID="53" presetClass="entr" presetSubtype="16" fill="hold" nodeType="withEffect">
                                  <p:stCondLst>
                                    <p:cond delay="0"/>
                                  </p:stCondLst>
                                  <p:childTnLst>
                                    <p:set>
                                      <p:cBhvr>
                                        <p:cTn id="19" dur="1" fill="hold">
                                          <p:stCondLst>
                                            <p:cond delay="0"/>
                                          </p:stCondLst>
                                        </p:cTn>
                                        <p:tgtEl>
                                          <p:spTgt spid="1030"/>
                                        </p:tgtEl>
                                        <p:attrNameLst>
                                          <p:attrName>style.visibility</p:attrName>
                                        </p:attrNameLst>
                                      </p:cBhvr>
                                      <p:to>
                                        <p:strVal val="visible"/>
                                      </p:to>
                                    </p:set>
                                    <p:anim calcmode="lin" valueType="num">
                                      <p:cBhvr>
                                        <p:cTn id="20" dur="500" fill="hold"/>
                                        <p:tgtEl>
                                          <p:spTgt spid="1030"/>
                                        </p:tgtEl>
                                        <p:attrNameLst>
                                          <p:attrName>ppt_w</p:attrName>
                                        </p:attrNameLst>
                                      </p:cBhvr>
                                      <p:tavLst>
                                        <p:tav tm="0">
                                          <p:val>
                                            <p:fltVal val="0"/>
                                          </p:val>
                                        </p:tav>
                                        <p:tav tm="100000">
                                          <p:val>
                                            <p:strVal val="#ppt_w"/>
                                          </p:val>
                                        </p:tav>
                                      </p:tavLst>
                                    </p:anim>
                                    <p:anim calcmode="lin" valueType="num">
                                      <p:cBhvr>
                                        <p:cTn id="21" dur="500" fill="hold"/>
                                        <p:tgtEl>
                                          <p:spTgt spid="1030"/>
                                        </p:tgtEl>
                                        <p:attrNameLst>
                                          <p:attrName>ppt_h</p:attrName>
                                        </p:attrNameLst>
                                      </p:cBhvr>
                                      <p:tavLst>
                                        <p:tav tm="0">
                                          <p:val>
                                            <p:fltVal val="0"/>
                                          </p:val>
                                        </p:tav>
                                        <p:tav tm="100000">
                                          <p:val>
                                            <p:strVal val="#ppt_h"/>
                                          </p:val>
                                        </p:tav>
                                      </p:tavLst>
                                    </p:anim>
                                    <p:animEffect transition="in" filter="fade">
                                      <p:cBhvr>
                                        <p:cTn id="2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5241926" y="1184275"/>
            <a:ext cx="176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endParaRPr lang="ga-IE" altLang="en-US" dirty="0">
              <a:solidFill>
                <a:schemeClr val="bg1"/>
              </a:solidFill>
            </a:endParaRPr>
          </a:p>
        </p:txBody>
      </p:sp>
      <p:sp>
        <p:nvSpPr>
          <p:cNvPr id="23555" name="Text Box 3"/>
          <p:cNvSpPr txBox="1">
            <a:spLocks noChangeArrowheads="1"/>
          </p:cNvSpPr>
          <p:nvPr/>
        </p:nvSpPr>
        <p:spPr bwMode="auto">
          <a:xfrm>
            <a:off x="2438400" y="1565275"/>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endParaRPr lang="ga-IE" altLang="en-US" dirty="0"/>
          </a:p>
        </p:txBody>
      </p:sp>
      <p:graphicFrame>
        <p:nvGraphicFramePr>
          <p:cNvPr id="11363" name="Group 99"/>
          <p:cNvGraphicFramePr>
            <a:graphicFrameLocks noGrp="1"/>
          </p:cNvGraphicFramePr>
          <p:nvPr>
            <p:extLst>
              <p:ext uri="{D42A27DB-BD31-4B8C-83A1-F6EECF244321}">
                <p14:modId xmlns:p14="http://schemas.microsoft.com/office/powerpoint/2010/main" val="442809653"/>
              </p:ext>
            </p:extLst>
          </p:nvPr>
        </p:nvGraphicFramePr>
        <p:xfrm>
          <a:off x="1239885" y="848544"/>
          <a:ext cx="9852458" cy="5726872"/>
        </p:xfrm>
        <a:graphic>
          <a:graphicData uri="http://schemas.openxmlformats.org/drawingml/2006/table">
            <a:tbl>
              <a:tblPr/>
              <a:tblGrid>
                <a:gridCol w="6778172"/>
                <a:gridCol w="1030515"/>
                <a:gridCol w="2043771"/>
              </a:tblGrid>
              <a:tr h="694479">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altLang="en-US" sz="2800" b="0" i="0" u="none" strike="noStrike" cap="none" normalizeH="0" baseline="0" dirty="0" smtClean="0">
                          <a:ln>
                            <a:noFill/>
                          </a:ln>
                          <a:solidFill>
                            <a:schemeClr val="tx1"/>
                          </a:solidFill>
                          <a:effectLst/>
                          <a:latin typeface="Berlin Sans FB" panose="020E0602020502020306" pitchFamily="34" charset="0"/>
                          <a:cs typeface="Times New Roman" panose="02020603050405020304" pitchFamily="18" charset="0"/>
                        </a:rPr>
                        <a:t>Ráiteas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altLang="en-US" sz="2800" b="0" i="0" u="none" strike="noStrike" cap="none" normalizeH="0" baseline="0" dirty="0" smtClean="0">
                          <a:ln>
                            <a:noFill/>
                          </a:ln>
                          <a:solidFill>
                            <a:schemeClr val="tx1"/>
                          </a:solidFill>
                          <a:effectLst/>
                          <a:latin typeface="Berlin Sans FB" panose="020E0602020502020306" pitchFamily="34" charset="0"/>
                          <a:cs typeface="Times New Roman" panose="02020603050405020304" pitchFamily="18" charset="0"/>
                        </a:rPr>
                        <a:t>Fíor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altLang="en-US" sz="2800" b="0" i="0" u="none" strike="noStrike" cap="none" normalizeH="0" baseline="0" dirty="0" smtClean="0">
                          <a:ln>
                            <a:noFill/>
                          </a:ln>
                          <a:solidFill>
                            <a:schemeClr val="tx1"/>
                          </a:solidFill>
                          <a:effectLst/>
                          <a:latin typeface="Berlin Sans FB" panose="020E0602020502020306" pitchFamily="34" charset="0"/>
                          <a:cs typeface="Times New Roman" panose="02020603050405020304" pitchFamily="18" charset="0"/>
                        </a:rPr>
                        <a:t>Bréagach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0218">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sz="2400" noProof="0" dirty="0" smtClean="0">
                          <a:latin typeface="Tw Cen MT" panose="020B0602020104020603" pitchFamily="34" charset="0"/>
                        </a:rPr>
                        <a:t>Tugtar ‘</a:t>
                      </a:r>
                      <a:r>
                        <a:rPr lang="ga-IE" sz="2400" b="0" noProof="0" dirty="0" smtClean="0">
                          <a:latin typeface="Tw Cen MT" panose="020B0602020104020603" pitchFamily="34" charset="0"/>
                        </a:rPr>
                        <a:t>gnáthóg’ a</a:t>
                      </a:r>
                      <a:r>
                        <a:rPr lang="ga-IE" sz="2400" noProof="0" dirty="0" smtClean="0">
                          <a:latin typeface="Tw Cen MT" panose="020B0602020104020603" pitchFamily="34" charset="0"/>
                        </a:rPr>
                        <a:t>r an áit ina maireann</a:t>
                      </a:r>
                      <a:r>
                        <a:rPr lang="ga-IE" sz="2400" baseline="0" noProof="0" dirty="0" smtClean="0">
                          <a:latin typeface="Tw Cen MT" panose="020B0602020104020603" pitchFamily="34" charset="0"/>
                        </a:rPr>
                        <a:t> ainmhí nó planda. </a:t>
                      </a:r>
                      <a:endParaRPr lang="ga-IE" sz="2400" noProof="0" dirty="0" smtClean="0">
                        <a:latin typeface="Tw Cen MT" panose="020B06020201040206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4075">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altLang="en-US" sz="24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rPr>
                        <a:t>Maireann an goraille sléibhe i sléibhte na hÉireann.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9611">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ga-IE" altLang="en-US" sz="2400" noProof="0" dirty="0" smtClean="0">
                          <a:latin typeface="Tw Cen MT" panose="020B0602020104020603" pitchFamily="34" charset="0"/>
                        </a:rPr>
                        <a:t>Dochar a dhéanamh don timpeallacht is ea </a:t>
                      </a:r>
                      <a:r>
                        <a:rPr lang="ga-IE" altLang="en-US" sz="2400" b="0" noProof="0" dirty="0" smtClean="0">
                          <a:latin typeface="Tw Cen MT" panose="020B0602020104020603" pitchFamily="34" charset="0"/>
                        </a:rPr>
                        <a:t>truailliú</a:t>
                      </a:r>
                      <a:r>
                        <a:rPr lang="ga-IE" altLang="en-US" sz="2400" noProof="0" dirty="0" smtClean="0">
                          <a:latin typeface="Tw Cen MT" panose="020B0602020104020603" pitchFamily="34" charset="0"/>
                        </a:rPr>
                        <a:t>. </a:t>
                      </a:r>
                      <a:endParaRPr lang="ga-IE" sz="2400" noProof="0" dirty="0" smtClean="0">
                        <a:latin typeface="Tw Cen MT" panose="020B06020201040206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0218">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ga-IE" sz="2400" noProof="0" dirty="0" smtClean="0">
                          <a:latin typeface="Tw Cen MT" panose="020B0602020104020603" pitchFamily="34" charset="0"/>
                        </a:rPr>
                        <a:t>Itheann an</a:t>
                      </a:r>
                      <a:r>
                        <a:rPr lang="ga-IE" sz="2400" baseline="0" noProof="0" dirty="0" smtClean="0">
                          <a:latin typeface="Tw Cen MT" panose="020B0602020104020603" pitchFamily="34" charset="0"/>
                        </a:rPr>
                        <a:t> t-ollphanda tornapaí.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883">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sz="2400" kern="1200" noProof="0" dirty="0" smtClean="0">
                          <a:solidFill>
                            <a:schemeClr val="tx1"/>
                          </a:solidFill>
                          <a:effectLst/>
                          <a:latin typeface="Tw Cen MT" panose="020B0602020104020603" pitchFamily="34" charset="0"/>
                          <a:ea typeface="+mn-ea"/>
                          <a:cs typeface="Times New Roman" panose="02020603050405020304" pitchFamily="18" charset="0"/>
                        </a:rPr>
                        <a:t>Déantar seilg ar</a:t>
                      </a:r>
                      <a:r>
                        <a:rPr lang="ga-IE" sz="2400" kern="1200" baseline="0" noProof="0" dirty="0" smtClean="0">
                          <a:solidFill>
                            <a:schemeClr val="tx1"/>
                          </a:solidFill>
                          <a:effectLst/>
                          <a:latin typeface="Tw Cen MT" panose="020B0602020104020603" pitchFamily="34" charset="0"/>
                          <a:ea typeface="+mn-ea"/>
                          <a:cs typeface="Times New Roman" panose="02020603050405020304" pitchFamily="18" charset="0"/>
                        </a:rPr>
                        <a:t> an srónbheannach</a:t>
                      </a:r>
                      <a:r>
                        <a:rPr lang="ga-IE" sz="2400" kern="1200" noProof="0" dirty="0" smtClean="0">
                          <a:solidFill>
                            <a:schemeClr val="tx1"/>
                          </a:solidFill>
                          <a:effectLst/>
                          <a:latin typeface="Tw Cen MT" panose="020B0602020104020603" pitchFamily="34" charset="0"/>
                          <a:ea typeface="+mn-ea"/>
                          <a:cs typeface="Times New Roman" panose="02020603050405020304" pitchFamily="18" charset="0"/>
                        </a:rPr>
                        <a:t> dubh faoi choinne </a:t>
                      </a:r>
                      <a:br>
                        <a:rPr lang="ga-IE" sz="2400" kern="1200" noProof="0" dirty="0" smtClean="0">
                          <a:solidFill>
                            <a:schemeClr val="tx1"/>
                          </a:solidFill>
                          <a:effectLst/>
                          <a:latin typeface="Tw Cen MT" panose="020B0602020104020603" pitchFamily="34" charset="0"/>
                          <a:ea typeface="+mn-ea"/>
                          <a:cs typeface="Times New Roman" panose="02020603050405020304" pitchFamily="18" charset="0"/>
                        </a:rPr>
                      </a:br>
                      <a:r>
                        <a:rPr lang="ga-IE" sz="2400" kern="1200" noProof="0" dirty="0" smtClean="0">
                          <a:solidFill>
                            <a:schemeClr val="tx1"/>
                          </a:solidFill>
                          <a:effectLst/>
                          <a:latin typeface="Tw Cen MT" panose="020B0602020104020603" pitchFamily="34" charset="0"/>
                          <a:ea typeface="+mn-ea"/>
                          <a:cs typeface="Times New Roman" panose="02020603050405020304" pitchFamily="18" charset="0"/>
                        </a:rPr>
                        <a:t>a chuid adharc.</a:t>
                      </a:r>
                      <a:r>
                        <a:rPr lang="ga-IE" sz="2400" b="1" kern="1200" noProof="0" dirty="0" smtClean="0">
                          <a:solidFill>
                            <a:schemeClr val="tx1"/>
                          </a:solidFill>
                          <a:effectLst/>
                          <a:latin typeface="Tw Cen MT" panose="020B0602020104020603" pitchFamily="34" charset="0"/>
                          <a:ea typeface="+mn-ea"/>
                          <a:cs typeface="Times New Roman" panose="02020603050405020304" pitchFamily="18" charset="0"/>
                        </a:rPr>
                        <a:t> </a:t>
                      </a:r>
                      <a:endParaRPr lang="ga-IE" sz="2400" noProof="0" dirty="0" smtClean="0">
                        <a:latin typeface="Tw Cen MT" panose="020B06020201040206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0218">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altLang="en-US" sz="24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rPr>
                        <a:t>Eagraíocht is ea an </a:t>
                      </a:r>
                      <a:r>
                        <a:rPr kumimoji="0" lang="ga-IE" altLang="en-US" sz="2400" b="0" i="0" u="none" strike="noStrike" cap="none" normalizeH="0" baseline="0" noProof="0" dirty="0" err="1" smtClean="0">
                          <a:ln>
                            <a:noFill/>
                          </a:ln>
                          <a:solidFill>
                            <a:schemeClr val="tx1"/>
                          </a:solidFill>
                          <a:effectLst/>
                          <a:latin typeface="Tw Cen MT" panose="020B0602020104020603" pitchFamily="34" charset="0"/>
                          <a:cs typeface="Times New Roman" panose="02020603050405020304" pitchFamily="18" charset="0"/>
                        </a:rPr>
                        <a:t>World</a:t>
                      </a:r>
                      <a:r>
                        <a:rPr kumimoji="0" lang="ga-IE" altLang="en-US" sz="24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rPr>
                        <a:t> </a:t>
                      </a:r>
                      <a:r>
                        <a:rPr kumimoji="0" lang="ga-IE" altLang="en-US" sz="2400" b="0" i="0" u="none" strike="noStrike" cap="none" normalizeH="0" baseline="0" noProof="0" dirty="0" err="1" smtClean="0">
                          <a:ln>
                            <a:noFill/>
                          </a:ln>
                          <a:solidFill>
                            <a:schemeClr val="tx1"/>
                          </a:solidFill>
                          <a:effectLst/>
                          <a:latin typeface="Tw Cen MT" panose="020B0602020104020603" pitchFamily="34" charset="0"/>
                          <a:cs typeface="Times New Roman" panose="02020603050405020304" pitchFamily="18" charset="0"/>
                        </a:rPr>
                        <a:t>Wildlife</a:t>
                      </a:r>
                      <a:r>
                        <a:rPr kumimoji="0" lang="ga-IE" altLang="en-US" sz="24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rPr>
                        <a:t> </a:t>
                      </a:r>
                      <a:r>
                        <a:rPr kumimoji="0" lang="ga-IE" altLang="en-US" sz="2400" b="0" i="0" u="none" strike="noStrike" cap="none" normalizeH="0" baseline="0" noProof="0" dirty="0" err="1" smtClean="0">
                          <a:ln>
                            <a:noFill/>
                          </a:ln>
                          <a:solidFill>
                            <a:schemeClr val="tx1"/>
                          </a:solidFill>
                          <a:effectLst/>
                          <a:latin typeface="Tw Cen MT" panose="020B0602020104020603" pitchFamily="34" charset="0"/>
                          <a:cs typeface="Times New Roman" panose="02020603050405020304" pitchFamily="18" charset="0"/>
                        </a:rPr>
                        <a:t>Fund</a:t>
                      </a:r>
                      <a:r>
                        <a:rPr kumimoji="0" lang="ga-IE" altLang="en-US" sz="24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rPr>
                        <a:t> </a:t>
                      </a:r>
                      <a:r>
                        <a:rPr lang="ga-IE" sz="2400" dirty="0" smtClean="0">
                          <a:solidFill>
                            <a:schemeClr val="tx1"/>
                          </a:solidFill>
                          <a:latin typeface="Tw Cen MT" panose="020B0602020104020603" pitchFamily="34" charset="0"/>
                        </a:rPr>
                        <a:t>a oibríonn chun na hainmhithe atá i mbaol a chaomhnú</a:t>
                      </a:r>
                      <a:r>
                        <a:rPr kumimoji="0" lang="ga-IE" altLang="en-US" sz="24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960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altLang="en-US" sz="2400" noProof="0" dirty="0" smtClean="0">
                          <a:latin typeface="Tw Cen MT" panose="020B0602020104020603" pitchFamily="34" charset="0"/>
                        </a:rPr>
                        <a:t>Maireann an </a:t>
                      </a:r>
                      <a:r>
                        <a:rPr lang="ga-IE" altLang="en-US" sz="2400" noProof="0" dirty="0" err="1" smtClean="0">
                          <a:latin typeface="Tw Cen MT" panose="020B0602020104020603" pitchFamily="34" charset="0"/>
                        </a:rPr>
                        <a:t>dódó</a:t>
                      </a:r>
                      <a:r>
                        <a:rPr lang="ga-IE" altLang="en-US" sz="2400" noProof="0" dirty="0" smtClean="0">
                          <a:latin typeface="Tw Cen MT" panose="020B0602020104020603" pitchFamily="34" charset="0"/>
                        </a:rPr>
                        <a:t> in Árainn</a:t>
                      </a:r>
                      <a:r>
                        <a:rPr lang="ga-IE" altLang="en-US" sz="2400" baseline="0" noProof="0" dirty="0" smtClean="0">
                          <a:latin typeface="Tw Cen MT" panose="020B0602020104020603"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365" name="Picture 101"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80000" y="1728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 name="Picture 103"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80000" y="3024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 name="Picture 104"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56000" y="2412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 name="Picture 105"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80000" y="4464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70" name="Picture 106"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56000" y="3708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72" name="Picture 108"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80000" y="5292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97" name="Text Box 45"/>
          <p:cNvSpPr txBox="1">
            <a:spLocks noChangeArrowheads="1"/>
          </p:cNvSpPr>
          <p:nvPr/>
        </p:nvSpPr>
        <p:spPr bwMode="auto">
          <a:xfrm>
            <a:off x="3285596" y="130703"/>
            <a:ext cx="57610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ga-IE" altLang="en-US" sz="3200" dirty="0">
                <a:latin typeface="Berlin Sans FB" panose="020E0602020502020306" pitchFamily="34" charset="0"/>
              </a:rPr>
              <a:t>Fíor nó Bréagach?</a:t>
            </a:r>
          </a:p>
        </p:txBody>
      </p:sp>
      <p:pic>
        <p:nvPicPr>
          <p:cNvPr id="12" name="Picture 108"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56000" y="6012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65880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1363"/>
                                        </p:tgtEl>
                                        <p:attrNameLst>
                                          <p:attrName>style.visibility</p:attrName>
                                        </p:attrNameLst>
                                      </p:cBhvr>
                                      <p:to>
                                        <p:strVal val="visible"/>
                                      </p:to>
                                    </p:set>
                                    <p:animEffect transition="in" filter="blinds(horizontal)">
                                      <p:cBhvr>
                                        <p:cTn id="7" dur="500"/>
                                        <p:tgtEl>
                                          <p:spTgt spid="113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365"/>
                                        </p:tgtEl>
                                        <p:attrNameLst>
                                          <p:attrName>style.visibility</p:attrName>
                                        </p:attrNameLst>
                                      </p:cBhvr>
                                      <p:to>
                                        <p:strVal val="visible"/>
                                      </p:to>
                                    </p:set>
                                    <p:animEffect transition="in" filter="dissolve">
                                      <p:cBhvr>
                                        <p:cTn id="12" dur="500"/>
                                        <p:tgtEl>
                                          <p:spTgt spid="113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368"/>
                                        </p:tgtEl>
                                        <p:attrNameLst>
                                          <p:attrName>style.visibility</p:attrName>
                                        </p:attrNameLst>
                                      </p:cBhvr>
                                      <p:to>
                                        <p:strVal val="visible"/>
                                      </p:to>
                                    </p:set>
                                    <p:animEffect transition="in" filter="dissolve">
                                      <p:cBhvr>
                                        <p:cTn id="17" dur="500"/>
                                        <p:tgtEl>
                                          <p:spTgt spid="113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1367"/>
                                        </p:tgtEl>
                                        <p:attrNameLst>
                                          <p:attrName>style.visibility</p:attrName>
                                        </p:attrNameLst>
                                      </p:cBhvr>
                                      <p:to>
                                        <p:strVal val="visible"/>
                                      </p:to>
                                    </p:set>
                                    <p:animEffect transition="in" filter="dissolve">
                                      <p:cBhvr>
                                        <p:cTn id="22" dur="500"/>
                                        <p:tgtEl>
                                          <p:spTgt spid="113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1370"/>
                                        </p:tgtEl>
                                        <p:attrNameLst>
                                          <p:attrName>style.visibility</p:attrName>
                                        </p:attrNameLst>
                                      </p:cBhvr>
                                      <p:to>
                                        <p:strVal val="visible"/>
                                      </p:to>
                                    </p:set>
                                    <p:animEffect transition="in" filter="dissolve">
                                      <p:cBhvr>
                                        <p:cTn id="27" dur="500"/>
                                        <p:tgtEl>
                                          <p:spTgt spid="113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1369"/>
                                        </p:tgtEl>
                                        <p:attrNameLst>
                                          <p:attrName>style.visibility</p:attrName>
                                        </p:attrNameLst>
                                      </p:cBhvr>
                                      <p:to>
                                        <p:strVal val="visible"/>
                                      </p:to>
                                    </p:set>
                                    <p:animEffect transition="in" filter="dissolve">
                                      <p:cBhvr>
                                        <p:cTn id="32" dur="500"/>
                                        <p:tgtEl>
                                          <p:spTgt spid="113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1372"/>
                                        </p:tgtEl>
                                        <p:attrNameLst>
                                          <p:attrName>style.visibility</p:attrName>
                                        </p:attrNameLst>
                                      </p:cBhvr>
                                      <p:to>
                                        <p:strVal val="visible"/>
                                      </p:to>
                                    </p:set>
                                    <p:animEffect transition="in" filter="dissolve">
                                      <p:cBhvr>
                                        <p:cTn id="37" dur="500"/>
                                        <p:tgtEl>
                                          <p:spTgt spid="1137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8" y="1102369"/>
            <a:ext cx="8389433" cy="927184"/>
          </a:xfrm>
        </p:spPr>
        <p:txBody>
          <a:bodyPr>
            <a:normAutofit fontScale="90000"/>
          </a:bodyPr>
          <a:lstStyle/>
          <a:p>
            <a:r>
              <a:rPr lang="ga-IE" sz="2000" dirty="0" smtClean="0"/>
              <a:t/>
            </a:r>
            <a:br>
              <a:rPr lang="ga-IE" sz="2000" dirty="0" smtClean="0"/>
            </a:br>
            <a:r>
              <a:rPr lang="ga-IE" sz="2000" dirty="0" smtClean="0"/>
              <a:t/>
            </a:r>
            <a:br>
              <a:rPr lang="ga-IE" sz="2000" dirty="0" smtClean="0"/>
            </a:br>
            <a:endParaRPr lang="ga-IE" dirty="0"/>
          </a:p>
        </p:txBody>
      </p:sp>
      <p:sp>
        <p:nvSpPr>
          <p:cNvPr id="13" name="Text Box 3"/>
          <p:cNvSpPr txBox="1">
            <a:spLocks noChangeArrowheads="1"/>
          </p:cNvSpPr>
          <p:nvPr/>
        </p:nvSpPr>
        <p:spPr bwMode="auto">
          <a:xfrm>
            <a:off x="1415902" y="1102369"/>
            <a:ext cx="8893175"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r>
              <a:rPr lang="ga-IE" altLang="en-US" sz="3200" dirty="0" smtClean="0">
                <a:latin typeface="Tw Cen MT" panose="020B0602020104020603" pitchFamily="34" charset="0"/>
              </a:rPr>
              <a:t>Tuilleadh eolais ar na suíomhanna seo:</a:t>
            </a:r>
          </a:p>
          <a:p>
            <a:r>
              <a:rPr lang="ga-IE" sz="3200" dirty="0" smtClean="0">
                <a:latin typeface="Tw Cen MT" panose="020B0602020104020603" pitchFamily="34" charset="0"/>
                <a:hlinkClick r:id="rId2"/>
              </a:rPr>
              <a:t>http://www.animalfactguide.com/animal-facts</a:t>
            </a:r>
            <a:r>
              <a:rPr lang="ga-IE" sz="3200" dirty="0" smtClean="0">
                <a:latin typeface="Tw Cen MT" panose="020B0602020104020603" pitchFamily="34" charset="0"/>
              </a:rPr>
              <a:t> </a:t>
            </a:r>
          </a:p>
          <a:p>
            <a:endParaRPr lang="ga-IE" sz="3200" dirty="0" smtClean="0">
              <a:latin typeface="Tw Cen MT" panose="020B0602020104020603" pitchFamily="34" charset="0"/>
              <a:hlinkClick r:id="rId3"/>
            </a:endParaRPr>
          </a:p>
          <a:p>
            <a:r>
              <a:rPr lang="ga-IE" sz="3200" dirty="0" smtClean="0">
                <a:latin typeface="Tw Cen MT" panose="020B0602020104020603" pitchFamily="34" charset="0"/>
                <a:hlinkClick r:id="rId3"/>
              </a:rPr>
              <a:t>http://www.cogg.ie/wp-content/uploads/eureka-2-22.pdf</a:t>
            </a:r>
            <a:r>
              <a:rPr lang="ga-IE" sz="3200" dirty="0" smtClean="0">
                <a:latin typeface="Tw Cen MT" panose="020B0602020104020603" pitchFamily="34" charset="0"/>
              </a:rPr>
              <a:t> </a:t>
            </a:r>
          </a:p>
          <a:p>
            <a:endParaRPr lang="ga-IE" sz="3200" dirty="0" smtClean="0">
              <a:latin typeface="Tw Cen MT" panose="020B0602020104020603" pitchFamily="34" charset="0"/>
            </a:endParaRPr>
          </a:p>
          <a:p>
            <a:r>
              <a:rPr lang="ga-IE" sz="3200" dirty="0" smtClean="0">
                <a:latin typeface="Tw Cen MT" panose="020B0602020104020603" pitchFamily="34" charset="0"/>
                <a:hlinkClick r:id="rId4"/>
              </a:rPr>
              <a:t>https://www.worldwildlife.org/species/directory?direction=desc&amp;page=2&amp;sort=extinction_status</a:t>
            </a:r>
            <a:endParaRPr lang="ga-IE" sz="3200" dirty="0" smtClean="0">
              <a:latin typeface="Tw Cen MT" panose="020B0602020104020603" pitchFamily="34" charset="0"/>
            </a:endParaRPr>
          </a:p>
        </p:txBody>
      </p:sp>
    </p:spTree>
    <p:extLst>
      <p:ext uri="{BB962C8B-B14F-4D97-AF65-F5344CB8AC3E}">
        <p14:creationId xmlns:p14="http://schemas.microsoft.com/office/powerpoint/2010/main" val="1465463059"/>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11188" y="671513"/>
            <a:ext cx="11085512" cy="3170099"/>
          </a:xfrm>
          <a:prstGeom prst="rect">
            <a:avLst/>
          </a:prstGeom>
          <a:noFill/>
          <a:ln w="9525">
            <a:noFill/>
            <a:miter lim="800000"/>
            <a:headEnd/>
            <a:tailEnd/>
          </a:ln>
        </p:spPr>
        <p:txBody>
          <a:bodyPr wrap="square">
            <a:spAutoFit/>
          </a:bodyPr>
          <a:lstStyle/>
          <a:p>
            <a:r>
              <a:rPr lang="ga-IE" sz="2000" b="1" baseline="0" dirty="0" smtClean="0">
                <a:solidFill>
                  <a:srgbClr val="000000"/>
                </a:solidFill>
                <a:latin typeface="Tw Cen MT" panose="020B0602020104020603" pitchFamily="34" charset="0"/>
                <a:cs typeface="Times New Roman" pitchFamily="18" charset="0"/>
              </a:rPr>
              <a:t>Íomhánna:</a:t>
            </a:r>
            <a:endParaRPr lang="en-GB" sz="2000" b="1" baseline="0" dirty="0" smtClean="0">
              <a:solidFill>
                <a:srgbClr val="000000"/>
              </a:solidFill>
              <a:latin typeface="Tw Cen MT" panose="020B0602020104020603" pitchFamily="34" charset="0"/>
              <a:cs typeface="Times New Roman" pitchFamily="18" charset="0"/>
            </a:endParaRPr>
          </a:p>
          <a:p>
            <a:r>
              <a:rPr lang="en-GB" sz="2000" baseline="0" dirty="0" smtClean="0">
                <a:solidFill>
                  <a:srgbClr val="000000"/>
                </a:solidFill>
                <a:latin typeface="Tw Cen MT" panose="020B0602020104020603" pitchFamily="34" charset="0"/>
                <a:cs typeface="Times New Roman" pitchFamily="18" charset="0"/>
              </a:rPr>
              <a:t>Shutterstock</a:t>
            </a:r>
          </a:p>
          <a:p>
            <a:endParaRPr lang="ga-IE" sz="2000" baseline="0" dirty="0">
              <a:solidFill>
                <a:srgbClr val="000000"/>
              </a:solidFill>
              <a:latin typeface="Tw Cen MT" panose="020B0602020104020603" pitchFamily="34" charset="0"/>
              <a:cs typeface="Times New Roman" pitchFamily="18" charset="0"/>
            </a:endParaRPr>
          </a:p>
          <a:p>
            <a:r>
              <a:rPr lang="ga-IE" sz="2000" baseline="0" dirty="0">
                <a:solidFill>
                  <a:srgbClr val="000000"/>
                </a:solidFill>
                <a:latin typeface="Tw Cen MT" panose="020B0602020104020603" pitchFamily="34" charset="0"/>
                <a:cs typeface="Times New Roman" pitchFamily="18" charset="0"/>
              </a:rPr>
              <a:t>Rinneadh gach iarracht teacht ar úinéir an chóipchirt i gcás na n‑íomhánna atá ar na sleamhnáin seo. </a:t>
            </a:r>
            <a:r>
              <a:rPr lang="en-GB" sz="2000" baseline="0" dirty="0" smtClean="0">
                <a:solidFill>
                  <a:srgbClr val="000000"/>
                </a:solidFill>
                <a:latin typeface="Tw Cen MT" panose="020B0602020104020603" pitchFamily="34" charset="0"/>
                <a:cs typeface="Times New Roman" pitchFamily="18" charset="0"/>
              </a:rPr>
              <a:t/>
            </a:r>
            <a:br>
              <a:rPr lang="en-GB" sz="2000" baseline="0" dirty="0" smtClean="0">
                <a:solidFill>
                  <a:srgbClr val="000000"/>
                </a:solidFill>
                <a:latin typeface="Tw Cen MT" panose="020B0602020104020603" pitchFamily="34" charset="0"/>
                <a:cs typeface="Times New Roman" pitchFamily="18" charset="0"/>
              </a:rPr>
            </a:br>
            <a:r>
              <a:rPr lang="ga-IE" sz="2000" baseline="0" dirty="0" smtClean="0">
                <a:solidFill>
                  <a:srgbClr val="000000"/>
                </a:solidFill>
                <a:latin typeface="Tw Cen MT" panose="020B0602020104020603" pitchFamily="34" charset="0"/>
                <a:cs typeface="Times New Roman" pitchFamily="18" charset="0"/>
              </a:rPr>
              <a:t>Má </a:t>
            </a:r>
            <a:r>
              <a:rPr lang="ga-IE" sz="2000" baseline="0" dirty="0">
                <a:solidFill>
                  <a:srgbClr val="000000"/>
                </a:solidFill>
                <a:latin typeface="Tw Cen MT" panose="020B0602020104020603" pitchFamily="34" charset="0"/>
                <a:cs typeface="Times New Roman" pitchFamily="18" charset="0"/>
              </a:rPr>
              <a:t>rinneadh fail</a:t>
            </a:r>
            <a:r>
              <a:rPr lang="en-GB" sz="2000" baseline="0" dirty="0">
                <a:solidFill>
                  <a:srgbClr val="000000"/>
                </a:solidFill>
                <a:latin typeface="Tw Cen MT" panose="020B0602020104020603" pitchFamily="34" charset="0"/>
                <a:cs typeface="Times New Roman" pitchFamily="18" charset="0"/>
              </a:rPr>
              <a:t>l</a:t>
            </a:r>
            <a:r>
              <a:rPr lang="ga-IE" sz="2000" baseline="0" dirty="0">
                <a:solidFill>
                  <a:srgbClr val="000000"/>
                </a:solidFill>
                <a:latin typeface="Tw Cen MT" panose="020B0602020104020603" pitchFamily="34" charset="0"/>
                <a:cs typeface="Times New Roman" pitchFamily="18" charset="0"/>
              </a:rPr>
              <a:t>í ar aon </a:t>
            </a:r>
            <a:r>
              <a:rPr lang="ga-IE" sz="2000" baseline="0" dirty="0" smtClean="0">
                <a:solidFill>
                  <a:srgbClr val="000000"/>
                </a:solidFill>
                <a:latin typeface="Tw Cen MT" panose="020B0602020104020603" pitchFamily="34" charset="0"/>
                <a:cs typeface="Times New Roman" pitchFamily="18" charset="0"/>
              </a:rPr>
              <a:t>bhealach</a:t>
            </a:r>
            <a:r>
              <a:rPr lang="en-GB" sz="2000" baseline="0" dirty="0" smtClean="0">
                <a:solidFill>
                  <a:srgbClr val="000000"/>
                </a:solidFill>
                <a:latin typeface="Tw Cen MT" panose="020B0602020104020603" pitchFamily="34" charset="0"/>
                <a:cs typeface="Times New Roman" pitchFamily="18" charset="0"/>
              </a:rPr>
              <a:t> </a:t>
            </a:r>
            <a:r>
              <a:rPr lang="ga-IE" sz="2000" baseline="0" dirty="0" smtClean="0">
                <a:solidFill>
                  <a:srgbClr val="000000"/>
                </a:solidFill>
                <a:latin typeface="Tw Cen MT" panose="020B0602020104020603" pitchFamily="34" charset="0"/>
                <a:cs typeface="Times New Roman" pitchFamily="18" charset="0"/>
              </a:rPr>
              <a:t>ó </a:t>
            </a:r>
            <a:r>
              <a:rPr lang="ga-IE" sz="2000" baseline="0" dirty="0">
                <a:solidFill>
                  <a:srgbClr val="000000"/>
                </a:solidFill>
                <a:latin typeface="Tw Cen MT" panose="020B0602020104020603" pitchFamily="34" charset="0"/>
                <a:cs typeface="Times New Roman" pitchFamily="18" charset="0"/>
              </a:rPr>
              <a:t>thaobh cóipchirt de ba cheart d’úinéir an chóipchirt teagmháil</a:t>
            </a:r>
          </a:p>
          <a:p>
            <a:r>
              <a:rPr lang="ga-IE" sz="2000" baseline="0" dirty="0">
                <a:solidFill>
                  <a:srgbClr val="000000"/>
                </a:solidFill>
                <a:latin typeface="Tw Cen MT" panose="020B0602020104020603" pitchFamily="34" charset="0"/>
                <a:cs typeface="Times New Roman" pitchFamily="18" charset="0"/>
              </a:rPr>
              <a:t>a dhéanamh leis na foilsitheoirí. Beidh na foilsitheoirí lántoilteanach socruithe cuí a dhéanamh leis.</a:t>
            </a:r>
          </a:p>
          <a:p>
            <a:endParaRPr lang="ga-IE" sz="2000" baseline="0" dirty="0">
              <a:solidFill>
                <a:srgbClr val="000000"/>
              </a:solidFill>
              <a:latin typeface="Tw Cen MT" panose="020B0602020104020603" pitchFamily="34" charset="0"/>
              <a:cs typeface="Times New Roman" pitchFamily="18" charset="0"/>
            </a:endParaRPr>
          </a:p>
          <a:p>
            <a:r>
              <a:rPr lang="ga-IE" sz="2000" baseline="0" dirty="0">
                <a:solidFill>
                  <a:srgbClr val="000000"/>
                </a:solidFill>
                <a:latin typeface="Tw Cen MT" panose="020B0602020104020603" pitchFamily="34" charset="0"/>
                <a:cs typeface="Times New Roman" pitchFamily="18" charset="0"/>
              </a:rPr>
              <a:t>© Foras na Gaeilge, </a:t>
            </a:r>
            <a:r>
              <a:rPr lang="ga-IE" sz="2000" baseline="0" dirty="0" smtClean="0">
                <a:solidFill>
                  <a:srgbClr val="000000"/>
                </a:solidFill>
                <a:latin typeface="Tw Cen MT" panose="020B0602020104020603" pitchFamily="34" charset="0"/>
                <a:cs typeface="Times New Roman" pitchFamily="18" charset="0"/>
              </a:rPr>
              <a:t>201</a:t>
            </a:r>
            <a:r>
              <a:rPr lang="en-GB" sz="2000" dirty="0">
                <a:solidFill>
                  <a:srgbClr val="000000"/>
                </a:solidFill>
                <a:latin typeface="Tw Cen MT" panose="020B0602020104020603" pitchFamily="34" charset="0"/>
                <a:cs typeface="Times New Roman" pitchFamily="18" charset="0"/>
              </a:rPr>
              <a:t>7</a:t>
            </a:r>
            <a:endParaRPr lang="ga-IE" sz="2000" baseline="0" dirty="0">
              <a:solidFill>
                <a:srgbClr val="000000"/>
              </a:solidFill>
              <a:latin typeface="Tw Cen MT" panose="020B0602020104020603" pitchFamily="34" charset="0"/>
              <a:cs typeface="Times New Roman" pitchFamily="18" charset="0"/>
            </a:endParaRPr>
          </a:p>
          <a:p>
            <a:endParaRPr lang="ga-IE" sz="2000" baseline="0" dirty="0">
              <a:solidFill>
                <a:srgbClr val="000000"/>
              </a:solidFill>
              <a:latin typeface="Tw Cen MT" panose="020B0602020104020603" pitchFamily="34" charset="0"/>
              <a:cs typeface="Times New Roman" pitchFamily="18" charset="0"/>
            </a:endParaRPr>
          </a:p>
          <a:p>
            <a:r>
              <a:rPr lang="ga-IE" sz="2000" dirty="0">
                <a:solidFill>
                  <a:srgbClr val="000000"/>
                </a:solidFill>
                <a:latin typeface="Tw Cen MT" panose="020B0602020104020603" pitchFamily="34" charset="0"/>
                <a:cs typeface="Times New Roman" pitchFamily="18" charset="0"/>
              </a:rPr>
              <a:t>An Gúm, Foras na Gaeilge, 7 Cearnóg Mhuirfean, Baile Átha Cliath 2</a:t>
            </a:r>
          </a:p>
        </p:txBody>
      </p:sp>
    </p:spTree>
    <p:extLst>
      <p:ext uri="{BB962C8B-B14F-4D97-AF65-F5344CB8AC3E}">
        <p14:creationId xmlns:p14="http://schemas.microsoft.com/office/powerpoint/2010/main" val="2242733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4257056" y="2743965"/>
            <a:ext cx="3076575" cy="628650"/>
          </a:xfrm>
          <a:prstGeom prst="rect">
            <a:avLst/>
          </a:prstGeom>
          <a:noFill/>
          <a:ln w="9525">
            <a:noFill/>
            <a:miter lim="800000"/>
            <a:headEnd/>
            <a:tailEnd/>
          </a:ln>
        </p:spPr>
      </p:pic>
    </p:spTree>
    <p:extLst>
      <p:ext uri="{BB962C8B-B14F-4D97-AF65-F5344CB8AC3E}">
        <p14:creationId xmlns:p14="http://schemas.microsoft.com/office/powerpoint/2010/main" val="802089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1418642" y="1590540"/>
            <a:ext cx="4691872" cy="662284"/>
          </a:xfrm>
          <a:prstGeom prst="roundRect">
            <a:avLst>
              <a:gd name="adj" fmla="val 12963"/>
            </a:avLst>
          </a:prstGeom>
          <a:solidFill>
            <a:srgbClr val="8DD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400" dirty="0" smtClean="0">
                <a:solidFill>
                  <a:schemeClr val="tx1"/>
                </a:solidFill>
                <a:latin typeface="Tw Cen MT" panose="020B0602020104020603" pitchFamily="34" charset="0"/>
                <a:ea typeface="Sassoon Infant Rg" panose="02000503030000020003" pitchFamily="50" charset="0"/>
                <a:cs typeface="Sassoon Infant Rg" panose="02000503030000020003" pitchFamily="50" charset="0"/>
              </a:rPr>
              <a:t>An bhfaca tú an t-éan seo riamh?</a:t>
            </a:r>
            <a:endParaRPr lang="ga-IE" sz="2400" dirty="0">
              <a:solidFill>
                <a:schemeClr val="tx1"/>
              </a:solidFill>
              <a:latin typeface="Tw Cen MT" panose="020B0602020104020603" pitchFamily="34" charset="0"/>
              <a:ea typeface="Sassoon Infant Rg" panose="02000503030000020003" pitchFamily="50" charset="0"/>
              <a:cs typeface="Sassoon Infant Rg" panose="02000503030000020003" pitchFamily="50" charset="0"/>
            </a:endParaRPr>
          </a:p>
        </p:txBody>
      </p:sp>
      <p:sp>
        <p:nvSpPr>
          <p:cNvPr id="14" name="Rectangle 13"/>
          <p:cNvSpPr/>
          <p:nvPr/>
        </p:nvSpPr>
        <p:spPr>
          <a:xfrm>
            <a:off x="7481914" y="802905"/>
            <a:ext cx="3945182" cy="4475108"/>
          </a:xfrm>
          <a:prstGeom prst="rect">
            <a:avLst/>
          </a:prstGeom>
          <a:solidFill>
            <a:schemeClr val="bg1"/>
          </a:solidFill>
          <a:ln w="107950">
            <a:solidFill>
              <a:srgbClr val="8DD7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latin typeface="Tw Cen MT" panose="020B0602020104020603" pitchFamily="34" charset="0"/>
              </a:rPr>
              <a:t> z</a:t>
            </a:r>
            <a:endParaRPr lang="ga-IE" sz="2000" dirty="0">
              <a:latin typeface="Tw Cen MT" panose="020B0602020104020603" pitchFamily="34" charset="0"/>
            </a:endParaRPr>
          </a:p>
        </p:txBody>
      </p:sp>
      <p:pic>
        <p:nvPicPr>
          <p:cNvPr id="30" name="Picture 2"/>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5700" b="90800" l="10000" r="90000">
                        <a14:foregroundMark x1="63600" y1="12200" x2="63600" y2="5700"/>
                        <a14:foregroundMark x1="27500" y1="87400" x2="33000" y2="90800"/>
                      </a14:backgroundRemoval>
                    </a14:imgEffect>
                  </a14:imgLayer>
                </a14:imgProps>
              </a:ext>
              <a:ext uri="{28A0092B-C50C-407E-A947-70E740481C1C}">
                <a14:useLocalDpi xmlns:a14="http://schemas.microsoft.com/office/drawing/2010/main"/>
              </a:ext>
            </a:extLst>
          </a:blip>
          <a:stretch>
            <a:fillRect/>
          </a:stretch>
        </p:blipFill>
        <p:spPr bwMode="auto">
          <a:xfrm>
            <a:off x="7476555" y="1019292"/>
            <a:ext cx="4265862" cy="4265862"/>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bwMode="auto">
          <a:xfrm>
            <a:off x="188083" y="907128"/>
            <a:ext cx="6989031" cy="2237554"/>
          </a:xfrm>
          <a:prstGeom prst="roundRect">
            <a:avLst>
              <a:gd name="adj" fmla="val 12963"/>
            </a:avLst>
          </a:prstGeom>
          <a:solidFill>
            <a:srgbClr val="8DD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altLang="en-US" sz="2400" dirty="0" smtClean="0">
                <a:solidFill>
                  <a:schemeClr val="tx1"/>
                </a:solidFill>
                <a:latin typeface="Tw Cen MT" panose="020B0602020104020603" pitchFamily="34" charset="0"/>
              </a:rPr>
              <a:t>Ní fhaca, gan amhras! </a:t>
            </a:r>
            <a:r>
              <a:rPr lang="ga-IE" altLang="en-US" sz="2400" dirty="0" err="1" smtClean="0">
                <a:solidFill>
                  <a:schemeClr val="tx1"/>
                </a:solidFill>
                <a:latin typeface="Tw Cen MT" panose="020B0602020104020603" pitchFamily="34" charset="0"/>
              </a:rPr>
              <a:t>Dódó</a:t>
            </a:r>
            <a:r>
              <a:rPr lang="ga-IE" altLang="en-US" sz="2400" dirty="0" smtClean="0">
                <a:solidFill>
                  <a:schemeClr val="tx1"/>
                </a:solidFill>
                <a:latin typeface="Tw Cen MT" panose="020B0602020104020603" pitchFamily="34" charset="0"/>
              </a:rPr>
              <a:t> a thugtar ar an éan </a:t>
            </a:r>
            <a:br>
              <a:rPr lang="ga-IE" altLang="en-US" sz="2400" dirty="0" smtClean="0">
                <a:solidFill>
                  <a:schemeClr val="tx1"/>
                </a:solidFill>
                <a:latin typeface="Tw Cen MT" panose="020B0602020104020603" pitchFamily="34" charset="0"/>
              </a:rPr>
            </a:br>
            <a:r>
              <a:rPr lang="ga-IE" altLang="en-US" sz="2400" dirty="0" smtClean="0">
                <a:solidFill>
                  <a:schemeClr val="tx1"/>
                </a:solidFill>
                <a:latin typeface="Tw Cen MT" panose="020B0602020104020603" pitchFamily="34" charset="0"/>
              </a:rPr>
              <a:t>seo ach ní ann dó níos mó. Chuaigh an </a:t>
            </a:r>
            <a:r>
              <a:rPr lang="ga-IE" altLang="en-US" sz="2400" dirty="0" err="1" smtClean="0">
                <a:solidFill>
                  <a:schemeClr val="tx1"/>
                </a:solidFill>
                <a:latin typeface="Tw Cen MT" panose="020B0602020104020603" pitchFamily="34" charset="0"/>
              </a:rPr>
              <a:t>dódó</a:t>
            </a:r>
            <a:r>
              <a:rPr lang="ga-IE" altLang="en-US" sz="2400" dirty="0" smtClean="0">
                <a:solidFill>
                  <a:schemeClr val="tx1"/>
                </a:solidFill>
                <a:latin typeface="Tw Cen MT" panose="020B0602020104020603" pitchFamily="34" charset="0"/>
              </a:rPr>
              <a:t> in éag timpeall trí chéad bliain ó shin. Éan mór a bhí ann</a:t>
            </a:r>
            <a:br>
              <a:rPr lang="ga-IE" altLang="en-US" sz="2400" dirty="0" smtClean="0">
                <a:solidFill>
                  <a:schemeClr val="tx1"/>
                </a:solidFill>
                <a:latin typeface="Tw Cen MT" panose="020B0602020104020603" pitchFamily="34" charset="0"/>
              </a:rPr>
            </a:br>
            <a:r>
              <a:rPr lang="ga-IE" altLang="en-US" sz="2400" dirty="0" smtClean="0">
                <a:solidFill>
                  <a:schemeClr val="tx1"/>
                </a:solidFill>
                <a:latin typeface="Tw Cen MT" panose="020B0602020104020603" pitchFamily="34" charset="0"/>
              </a:rPr>
              <a:t> a mhair ar Oileán Mhuirís san Aigéan Indiach. </a:t>
            </a:r>
            <a:br>
              <a:rPr lang="ga-IE" altLang="en-US" sz="2400" dirty="0" smtClean="0">
                <a:solidFill>
                  <a:schemeClr val="tx1"/>
                </a:solidFill>
                <a:latin typeface="Tw Cen MT" panose="020B0602020104020603" pitchFamily="34" charset="0"/>
              </a:rPr>
            </a:br>
            <a:r>
              <a:rPr lang="ga-IE" altLang="en-US" sz="2400" dirty="0" smtClean="0">
                <a:solidFill>
                  <a:schemeClr val="tx1"/>
                </a:solidFill>
                <a:latin typeface="Tw Cen MT" panose="020B0602020104020603" pitchFamily="34" charset="0"/>
              </a:rPr>
              <a:t>Ní raibh eitilt ar bith aige agus dhéanadh sé a nead ar an talamh. </a:t>
            </a:r>
            <a:endParaRPr lang="ga-IE" altLang="en-US" sz="2400" dirty="0">
              <a:solidFill>
                <a:schemeClr val="tx1"/>
              </a:solidFill>
              <a:latin typeface="Tw Cen MT" panose="020B0602020104020603" pitchFamily="34" charset="0"/>
            </a:endParaRPr>
          </a:p>
        </p:txBody>
      </p:sp>
      <p:sp>
        <p:nvSpPr>
          <p:cNvPr id="6" name="Rounded Rectangle 5"/>
          <p:cNvSpPr/>
          <p:nvPr/>
        </p:nvSpPr>
        <p:spPr>
          <a:xfrm>
            <a:off x="253783" y="3445087"/>
            <a:ext cx="6923331" cy="1829356"/>
          </a:xfrm>
          <a:prstGeom prst="roundRect">
            <a:avLst/>
          </a:prstGeom>
          <a:solidFill>
            <a:srgbClr val="8DD72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nSpc>
                <a:spcPct val="100000"/>
              </a:lnSpc>
              <a:spcBef>
                <a:spcPct val="0"/>
              </a:spcBef>
              <a:buNone/>
            </a:pPr>
            <a:r>
              <a:rPr lang="ga-IE" altLang="en-US" sz="2400" dirty="0" smtClean="0">
                <a:solidFill>
                  <a:schemeClr val="tx1"/>
                </a:solidFill>
                <a:latin typeface="Tw Cen MT" panose="020B0602020104020603" pitchFamily="34" charset="0"/>
              </a:rPr>
              <a:t>Thug </a:t>
            </a:r>
            <a:r>
              <a:rPr lang="ga-IE" altLang="en-US" sz="2400" dirty="0" err="1" smtClean="0">
                <a:solidFill>
                  <a:schemeClr val="tx1"/>
                </a:solidFill>
                <a:latin typeface="Tw Cen MT" panose="020B0602020104020603" pitchFamily="34" charset="0"/>
              </a:rPr>
              <a:t>lonnaitheoirí</a:t>
            </a:r>
            <a:r>
              <a:rPr lang="ga-IE" altLang="en-US" sz="2400" dirty="0" smtClean="0">
                <a:solidFill>
                  <a:schemeClr val="tx1"/>
                </a:solidFill>
                <a:latin typeface="Tw Cen MT" panose="020B0602020104020603" pitchFamily="34" charset="0"/>
              </a:rPr>
              <a:t> ón Ísiltír madraí, muca agus francaigh chun an oileáin sa séú haois déag. Mharaigh na hainmhithe sin na </a:t>
            </a:r>
            <a:r>
              <a:rPr lang="ga-IE" altLang="en-US" sz="2400" dirty="0" err="1" smtClean="0">
                <a:solidFill>
                  <a:schemeClr val="tx1"/>
                </a:solidFill>
                <a:latin typeface="Tw Cen MT" panose="020B0602020104020603" pitchFamily="34" charset="0"/>
              </a:rPr>
              <a:t>dódónna</a:t>
            </a:r>
            <a:r>
              <a:rPr lang="ga-IE" altLang="en-US" sz="2400" dirty="0" smtClean="0">
                <a:solidFill>
                  <a:schemeClr val="tx1"/>
                </a:solidFill>
                <a:latin typeface="Tw Cen MT" panose="020B0602020104020603" pitchFamily="34" charset="0"/>
              </a:rPr>
              <a:t> agus ghoid siad a gcuid uibheacha. Bhí an </a:t>
            </a:r>
            <a:r>
              <a:rPr lang="ga-IE" altLang="en-US" sz="2400" dirty="0" err="1" smtClean="0">
                <a:solidFill>
                  <a:schemeClr val="tx1"/>
                </a:solidFill>
                <a:latin typeface="Tw Cen MT" panose="020B0602020104020603" pitchFamily="34" charset="0"/>
              </a:rPr>
              <a:t>dódó</a:t>
            </a:r>
            <a:r>
              <a:rPr lang="ga-IE" altLang="en-US" sz="2400" dirty="0" smtClean="0">
                <a:solidFill>
                  <a:schemeClr val="tx1"/>
                </a:solidFill>
                <a:latin typeface="Tw Cen MT" panose="020B0602020104020603" pitchFamily="34" charset="0"/>
              </a:rPr>
              <a:t> imithe in éag faoin mbliain 1700. </a:t>
            </a:r>
            <a:endParaRPr lang="ga-IE" altLang="en-US" sz="24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25496272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22" presetClass="entr" presetSubtype="4"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44565" y="156836"/>
            <a:ext cx="11522779" cy="830997"/>
          </a:xfrm>
          <a:prstGeom prst="rect">
            <a:avLst/>
          </a:prstGeom>
          <a:noFill/>
          <a:ln w="9525">
            <a:noFill/>
            <a:miter lim="800000"/>
            <a:headEnd/>
            <a:tailEnd/>
          </a:ln>
        </p:spPr>
        <p:txBody>
          <a:bodyPr wrap="square">
            <a:spAutoFit/>
          </a:bodyPr>
          <a:lstStyle/>
          <a:p>
            <a:r>
              <a:rPr lang="ga-IE" sz="2400" dirty="0">
                <a:latin typeface="Tw Cen MT" panose="020B0602020104020603" pitchFamily="34" charset="0"/>
              </a:rPr>
              <a:t>Mhair an dódó ar feadh na gcéadta bliain go dtí gur chuir gníomhaíocht dhaonna deireadh leis. Tharla an rud céanna i gcás éin agus ainmhithe fiáine eile le cúpla céad bliain anuas</a:t>
            </a:r>
            <a:r>
              <a:rPr lang="ga-IE" sz="2400" dirty="0" smtClean="0">
                <a:latin typeface="Tw Cen MT" panose="020B0602020104020603" pitchFamily="34" charset="0"/>
              </a:rPr>
              <a:t>.</a:t>
            </a:r>
            <a:endParaRPr lang="en-IE" sz="2400" dirty="0">
              <a:latin typeface="Tw Cen MT" panose="020B0602020104020603" pitchFamily="34" charset="0"/>
            </a:endParaRPr>
          </a:p>
        </p:txBody>
      </p:sp>
      <p:pic>
        <p:nvPicPr>
          <p:cNvPr id="1026" name="Picture 2"/>
          <p:cNvPicPr>
            <a:picLocks noChangeAspect="1" noChangeArrowheads="1"/>
          </p:cNvPicPr>
          <p:nvPr/>
        </p:nvPicPr>
        <p:blipFill>
          <a:blip r:embed="rId2" cstate="screen">
            <a:extLst>
              <a:ext uri="{BEBA8EAE-BF5A-486C-A8C5-ECC9F3942E4B}">
                <a14:imgProps xmlns:a14="http://schemas.microsoft.com/office/drawing/2010/main">
                  <a14:imgLayer r:embed="rId3">
                    <a14:imgEffect>
                      <a14:backgroundRemoval t="9981" b="89827" l="1205" r="90000"/>
                    </a14:imgEffect>
                  </a14:imgLayer>
                </a14:imgProps>
              </a:ext>
              <a:ext uri="{28A0092B-C50C-407E-A947-70E740481C1C}">
                <a14:useLocalDpi xmlns:a14="http://schemas.microsoft.com/office/drawing/2010/main"/>
              </a:ext>
            </a:extLst>
          </a:blip>
          <a:stretch>
            <a:fillRect/>
          </a:stretch>
        </p:blipFill>
        <p:spPr bwMode="auto">
          <a:xfrm>
            <a:off x="7692773" y="1063133"/>
            <a:ext cx="3455302" cy="2014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1861" b="95770" l="9960" r="95828">
                        <a14:foregroundMark x1="18304" y1="81557" x2="19246" y2="92217"/>
                        <a14:foregroundMark x1="53028" y1="89171" x2="55451" y2="95939"/>
                        <a14:foregroundMark x1="61507" y1="53976" x2="61507" y2="53976"/>
                        <a14:foregroundMark x1="80754" y1="16413" x2="82234" y2="2030"/>
                        <a14:foregroundMark x1="86003" y1="19459" x2="95828" y2="25719"/>
                      </a14:backgroundRemoval>
                    </a14:imgEffect>
                  </a14:imgLayer>
                </a14:imgProps>
              </a:ext>
              <a:ext uri="{28A0092B-C50C-407E-A947-70E740481C1C}">
                <a14:useLocalDpi xmlns:a14="http://schemas.microsoft.com/office/drawing/2010/main"/>
              </a:ext>
            </a:extLst>
          </a:blip>
          <a:stretch>
            <a:fillRect/>
          </a:stretch>
        </p:blipFill>
        <p:spPr bwMode="auto">
          <a:xfrm>
            <a:off x="118558" y="1057962"/>
            <a:ext cx="3085867" cy="2314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5546" b="91681" l="9946" r="89693">
                        <a14:foregroundMark x1="60579" y1="14558" x2="64376" y2="5719"/>
                        <a14:foregroundMark x1="28391" y1="86655" x2="30380" y2="91681"/>
                      </a14:backgroundRemoval>
                    </a14:imgEffect>
                  </a14:imgLayer>
                </a14:imgProps>
              </a:ext>
              <a:ext uri="{28A0092B-C50C-407E-A947-70E740481C1C}">
                <a14:useLocalDpi xmlns:a14="http://schemas.microsoft.com/office/drawing/2010/main"/>
              </a:ext>
            </a:extLst>
          </a:blip>
          <a:stretch>
            <a:fillRect/>
          </a:stretch>
        </p:blipFill>
        <p:spPr bwMode="auto">
          <a:xfrm>
            <a:off x="5543840" y="941100"/>
            <a:ext cx="2297965" cy="229796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8" cstate="screen">
            <a:extLst>
              <a:ext uri="{BEBA8EAE-BF5A-486C-A8C5-ECC9F3942E4B}">
                <a14:imgProps xmlns:a14="http://schemas.microsoft.com/office/drawing/2010/main">
                  <a14:imgLayer r:embed="rId9">
                    <a14:imgEffect>
                      <a14:backgroundRemoval t="10000" b="90000" l="10000" r="90000">
                        <a14:foregroundMark x1="36076" y1="58548" x2="64241" y2="36460"/>
                        <a14:foregroundMark x1="56013" y1="23147" x2="60918" y2="37519"/>
                      </a14:backgroundRemoval>
                    </a14:imgEffect>
                  </a14:imgLayer>
                </a14:imgProps>
              </a:ext>
              <a:ext uri="{28A0092B-C50C-407E-A947-70E740481C1C}">
                <a14:useLocalDpi xmlns:a14="http://schemas.microsoft.com/office/drawing/2010/main"/>
              </a:ext>
            </a:extLst>
          </a:blip>
          <a:stretch>
            <a:fillRect/>
          </a:stretch>
        </p:blipFill>
        <p:spPr bwMode="auto">
          <a:xfrm>
            <a:off x="3143288" y="900746"/>
            <a:ext cx="2628831" cy="262883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10" cstate="email">
            <a:extLst>
              <a:ext uri="{BEBA8EAE-BF5A-486C-A8C5-ECC9F3942E4B}">
                <a14:imgProps xmlns:a14="http://schemas.microsoft.com/office/drawing/2010/main">
                  <a14:imgLayer r:embed="rId11">
                    <a14:imgEffect>
                      <a14:backgroundRemoval t="9859" b="92113" l="10000" r="90000"/>
                    </a14:imgEffect>
                  </a14:imgLayer>
                </a14:imgProps>
              </a:ext>
              <a:ext uri="{28A0092B-C50C-407E-A947-70E740481C1C}">
                <a14:useLocalDpi xmlns:a14="http://schemas.microsoft.com/office/drawing/2010/main"/>
              </a:ext>
            </a:extLst>
          </a:blip>
          <a:stretch>
            <a:fillRect/>
          </a:stretch>
        </p:blipFill>
        <p:spPr bwMode="auto">
          <a:xfrm>
            <a:off x="8814674" y="1268760"/>
            <a:ext cx="1476000" cy="1476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p:cNvPicPr>
            <a:picLocks noChangeAspect="1" noChangeArrowheads="1"/>
          </p:cNvPicPr>
          <p:nvPr/>
        </p:nvPicPr>
        <p:blipFill>
          <a:blip r:embed="rId12" cstate="email">
            <a:extLst>
              <a:ext uri="{BEBA8EAE-BF5A-486C-A8C5-ECC9F3942E4B}">
                <a14:imgProps xmlns:a14="http://schemas.microsoft.com/office/drawing/2010/main">
                  <a14:imgLayer r:embed="rId11">
                    <a14:imgEffect>
                      <a14:backgroundRemoval t="9859" b="93521" l="10000" r="90000"/>
                    </a14:imgEffect>
                  </a14:imgLayer>
                </a14:imgProps>
              </a:ext>
              <a:ext uri="{28A0092B-C50C-407E-A947-70E740481C1C}">
                <a14:useLocalDpi xmlns:a14="http://schemas.microsoft.com/office/drawing/2010/main"/>
              </a:ext>
            </a:extLst>
          </a:blip>
          <a:stretch>
            <a:fillRect/>
          </a:stretch>
        </p:blipFill>
        <p:spPr bwMode="auto">
          <a:xfrm>
            <a:off x="5857758" y="1333412"/>
            <a:ext cx="1476000" cy="147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p:cNvPicPr>
            <a:picLocks noChangeAspect="1" noChangeArrowheads="1"/>
          </p:cNvPicPr>
          <p:nvPr/>
        </p:nvPicPr>
        <p:blipFill>
          <a:blip r:embed="rId13" cstate="email">
            <a:extLst>
              <a:ext uri="{BEBA8EAE-BF5A-486C-A8C5-ECC9F3942E4B}">
                <a14:imgProps xmlns:a14="http://schemas.microsoft.com/office/drawing/2010/main">
                  <a14:imgLayer r:embed="rId11">
                    <a14:imgEffect>
                      <a14:backgroundRemoval t="9859" b="92676" l="10000" r="90000"/>
                    </a14:imgEffect>
                  </a14:imgLayer>
                </a14:imgProps>
              </a:ext>
              <a:ext uri="{28A0092B-C50C-407E-A947-70E740481C1C}">
                <a14:useLocalDpi xmlns:a14="http://schemas.microsoft.com/office/drawing/2010/main"/>
              </a:ext>
            </a:extLst>
          </a:blip>
          <a:stretch>
            <a:fillRect/>
          </a:stretch>
        </p:blipFill>
        <p:spPr bwMode="auto">
          <a:xfrm>
            <a:off x="3791531" y="1333412"/>
            <a:ext cx="1476000" cy="1476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p:cNvPicPr>
            <a:picLocks noChangeAspect="1" noChangeArrowheads="1"/>
          </p:cNvPicPr>
          <p:nvPr/>
        </p:nvPicPr>
        <p:blipFill>
          <a:blip r:embed="rId12" cstate="email">
            <a:extLst>
              <a:ext uri="{BEBA8EAE-BF5A-486C-A8C5-ECC9F3942E4B}">
                <a14:imgProps xmlns:a14="http://schemas.microsoft.com/office/drawing/2010/main">
                  <a14:imgLayer r:embed="rId11">
                    <a14:imgEffect>
                      <a14:backgroundRemoval t="9859" b="93239" l="10000" r="90000"/>
                    </a14:imgEffect>
                  </a14:imgLayer>
                </a14:imgProps>
              </a:ext>
              <a:ext uri="{28A0092B-C50C-407E-A947-70E740481C1C}">
                <a14:useLocalDpi xmlns:a14="http://schemas.microsoft.com/office/drawing/2010/main"/>
              </a:ext>
            </a:extLst>
          </a:blip>
          <a:stretch>
            <a:fillRect/>
          </a:stretch>
        </p:blipFill>
        <p:spPr bwMode="auto">
          <a:xfrm>
            <a:off x="1054871" y="1352082"/>
            <a:ext cx="1476000" cy="1476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p:cNvPicPr>
            <a:picLocks noChangeAspect="1" noChangeArrowheads="1"/>
          </p:cNvPicPr>
          <p:nvPr/>
        </p:nvPicPr>
        <p:blipFill>
          <a:blip r:embed="rId14" cstate="screen">
            <a:extLst>
              <a:ext uri="{BEBA8EAE-BF5A-486C-A8C5-ECC9F3942E4B}">
                <a14:imgProps xmlns:a14="http://schemas.microsoft.com/office/drawing/2010/main">
                  <a14:imgLayer r:embed="rId15">
                    <a14:imgEffect>
                      <a14:backgroundRemoval t="3404" b="97569" l="9883" r="89987"/>
                    </a14:imgEffect>
                  </a14:imgLayer>
                </a14:imgProps>
              </a:ext>
              <a:ext uri="{28A0092B-C50C-407E-A947-70E740481C1C}">
                <a14:useLocalDpi xmlns:a14="http://schemas.microsoft.com/office/drawing/2010/main"/>
              </a:ext>
            </a:extLst>
          </a:blip>
          <a:stretch>
            <a:fillRect/>
          </a:stretch>
        </p:blipFill>
        <p:spPr bwMode="auto">
          <a:xfrm>
            <a:off x="5543840" y="3023634"/>
            <a:ext cx="3198729" cy="242143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p:cNvPicPr>
            <a:picLocks noChangeAspect="1" noChangeArrowheads="1"/>
          </p:cNvPicPr>
          <p:nvPr/>
        </p:nvPicPr>
        <p:blipFill>
          <a:blip r:embed="rId16" cstate="screen">
            <a:extLst>
              <a:ext uri="{BEBA8EAE-BF5A-486C-A8C5-ECC9F3942E4B}">
                <a14:imgProps xmlns:a14="http://schemas.microsoft.com/office/drawing/2010/main">
                  <a14:imgLayer r:embed="rId17">
                    <a14:imgEffect>
                      <a14:backgroundRemoval t="9938" b="89907" l="5983" r="95940"/>
                    </a14:imgEffect>
                  </a14:imgLayer>
                </a14:imgProps>
              </a:ext>
              <a:ext uri="{28A0092B-C50C-407E-A947-70E740481C1C}">
                <a14:useLocalDpi xmlns:a14="http://schemas.microsoft.com/office/drawing/2010/main"/>
              </a:ext>
            </a:extLst>
          </a:blip>
          <a:stretch>
            <a:fillRect/>
          </a:stretch>
        </p:blipFill>
        <p:spPr bwMode="auto">
          <a:xfrm>
            <a:off x="8112487" y="3268749"/>
            <a:ext cx="3890915" cy="250574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p:cNvPicPr>
            <a:picLocks noChangeAspect="1" noChangeArrowheads="1"/>
          </p:cNvPicPr>
          <p:nvPr/>
        </p:nvPicPr>
        <p:blipFill>
          <a:blip r:embed="rId18" cstate="screen">
            <a:extLst>
              <a:ext uri="{BEBA8EAE-BF5A-486C-A8C5-ECC9F3942E4B}">
                <a14:imgProps xmlns:a14="http://schemas.microsoft.com/office/drawing/2010/main">
                  <a14:imgLayer r:embed="rId19">
                    <a14:imgEffect>
                      <a14:backgroundRemoval t="5023" b="94521" l="9857" r="89825"/>
                    </a14:imgEffect>
                  </a14:imgLayer>
                </a14:imgProps>
              </a:ext>
              <a:ext uri="{28A0092B-C50C-407E-A947-70E740481C1C}">
                <a14:useLocalDpi xmlns:a14="http://schemas.microsoft.com/office/drawing/2010/main"/>
              </a:ext>
            </a:extLst>
          </a:blip>
          <a:stretch>
            <a:fillRect/>
          </a:stretch>
        </p:blipFill>
        <p:spPr bwMode="auto">
          <a:xfrm rot="5400000">
            <a:off x="9335618" y="4437456"/>
            <a:ext cx="2609615" cy="260961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p:cNvPicPr>
            <a:picLocks noChangeAspect="1" noChangeArrowheads="1"/>
          </p:cNvPicPr>
          <p:nvPr/>
        </p:nvPicPr>
        <p:blipFill>
          <a:blip r:embed="rId20" cstate="email">
            <a:extLst>
              <a:ext uri="{BEBA8EAE-BF5A-486C-A8C5-ECC9F3942E4B}">
                <a14:imgProps xmlns:a14="http://schemas.microsoft.com/office/drawing/2010/main">
                  <a14:imgLayer r:embed="rId21">
                    <a14:imgEffect>
                      <a14:backgroundRemoval t="9983" b="89673" l="0" r="100000"/>
                    </a14:imgEffect>
                  </a14:imgLayer>
                </a14:imgProps>
              </a:ext>
              <a:ext uri="{28A0092B-C50C-407E-A947-70E740481C1C}">
                <a14:useLocalDpi xmlns:a14="http://schemas.microsoft.com/office/drawing/2010/main"/>
              </a:ext>
            </a:extLst>
          </a:blip>
          <a:stretch>
            <a:fillRect/>
          </a:stretch>
        </p:blipFill>
        <p:spPr bwMode="auto">
          <a:xfrm>
            <a:off x="6528104" y="5008809"/>
            <a:ext cx="2892320" cy="228204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p:cNvPicPr>
            <a:picLocks noChangeAspect="1" noChangeArrowheads="1"/>
          </p:cNvPicPr>
          <p:nvPr/>
        </p:nvPicPr>
        <p:blipFill>
          <a:blip r:embed="rId22" cstate="email">
            <a:extLst>
              <a:ext uri="{BEBA8EAE-BF5A-486C-A8C5-ECC9F3942E4B}">
                <a14:imgProps xmlns:a14="http://schemas.microsoft.com/office/drawing/2010/main">
                  <a14:imgLayer r:embed="rId23">
                    <a14:imgEffect>
                      <a14:backgroundRemoval t="10000" b="90000" l="10000" r="90000">
                        <a14:foregroundMark x1="54108" y1="68916" x2="49008" y2="85276"/>
                      </a14:backgroundRemoval>
                    </a14:imgEffect>
                  </a14:imgLayer>
                </a14:imgProps>
              </a:ext>
              <a:ext uri="{28A0092B-C50C-407E-A947-70E740481C1C}">
                <a14:useLocalDpi xmlns:a14="http://schemas.microsoft.com/office/drawing/2010/main"/>
              </a:ext>
            </a:extLst>
          </a:blip>
          <a:stretch>
            <a:fillRect/>
          </a:stretch>
        </p:blipFill>
        <p:spPr bwMode="auto">
          <a:xfrm>
            <a:off x="6510089" y="3210270"/>
            <a:ext cx="1464176" cy="195223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4"/>
          <p:cNvPicPr>
            <a:picLocks noChangeAspect="1" noChangeArrowheads="1"/>
          </p:cNvPicPr>
          <p:nvPr/>
        </p:nvPicPr>
        <p:blipFill>
          <a:blip r:embed="rId24" cstate="email">
            <a:extLst>
              <a:ext uri="{BEBA8EAE-BF5A-486C-A8C5-ECC9F3942E4B}">
                <a14:imgProps xmlns:a14="http://schemas.microsoft.com/office/drawing/2010/main">
                  <a14:imgLayer r:embed="rId23">
                    <a14:imgEffect>
                      <a14:backgroundRemoval t="10000" b="90000" l="10000" r="90000">
                        <a14:foregroundMark x1="50425" y1="71166" x2="44476" y2="86708"/>
                      </a14:backgroundRemoval>
                    </a14:imgEffect>
                  </a14:imgLayer>
                </a14:imgProps>
              </a:ext>
              <a:ext uri="{28A0092B-C50C-407E-A947-70E740481C1C}">
                <a14:useLocalDpi xmlns:a14="http://schemas.microsoft.com/office/drawing/2010/main"/>
              </a:ext>
            </a:extLst>
          </a:blip>
          <a:stretch>
            <a:fillRect/>
          </a:stretch>
        </p:blipFill>
        <p:spPr bwMode="auto">
          <a:xfrm>
            <a:off x="7464330" y="5127913"/>
            <a:ext cx="1464176" cy="19522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4"/>
          <p:cNvPicPr>
            <a:picLocks noChangeAspect="1" noChangeArrowheads="1"/>
          </p:cNvPicPr>
          <p:nvPr/>
        </p:nvPicPr>
        <p:blipFill>
          <a:blip r:embed="rId25" cstate="email">
            <a:extLst>
              <a:ext uri="{BEBA8EAE-BF5A-486C-A8C5-ECC9F3942E4B}">
                <a14:imgProps xmlns:a14="http://schemas.microsoft.com/office/drawing/2010/main">
                  <a14:imgLayer r:embed="rId23">
                    <a14:imgEffect>
                      <a14:backgroundRemoval t="10000" b="90000" l="10000" r="90000">
                        <a14:foregroundMark x1="44759" y1="69939" x2="50708" y2="83231"/>
                      </a14:backgroundRemoval>
                    </a14:imgEffect>
                  </a14:imgLayer>
                </a14:imgProps>
              </a:ext>
              <a:ext uri="{28A0092B-C50C-407E-A947-70E740481C1C}">
                <a14:useLocalDpi xmlns:a14="http://schemas.microsoft.com/office/drawing/2010/main"/>
              </a:ext>
            </a:extLst>
          </a:blip>
          <a:stretch>
            <a:fillRect/>
          </a:stretch>
        </p:blipFill>
        <p:spPr bwMode="auto">
          <a:xfrm>
            <a:off x="10057944" y="4948181"/>
            <a:ext cx="1464176" cy="195223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4"/>
          <p:cNvPicPr>
            <a:picLocks noChangeAspect="1" noChangeArrowheads="1"/>
          </p:cNvPicPr>
          <p:nvPr/>
        </p:nvPicPr>
        <p:blipFill>
          <a:blip r:embed="rId26" cstate="email">
            <a:extLst>
              <a:ext uri="{BEBA8EAE-BF5A-486C-A8C5-ECC9F3942E4B}">
                <a14:imgProps xmlns:a14="http://schemas.microsoft.com/office/drawing/2010/main">
                  <a14:imgLayer r:embed="rId23">
                    <a14:imgEffect>
                      <a14:backgroundRemoval t="10000" b="90000" l="10000" r="90000">
                        <a14:foregroundMark x1="51841" y1="70348" x2="50708" y2="83027"/>
                      </a14:backgroundRemoval>
                    </a14:imgEffect>
                  </a14:imgLayer>
                </a14:imgProps>
              </a:ext>
              <a:ext uri="{28A0092B-C50C-407E-A947-70E740481C1C}">
                <a14:useLocalDpi xmlns:a14="http://schemas.microsoft.com/office/drawing/2010/main"/>
              </a:ext>
            </a:extLst>
          </a:blip>
          <a:stretch>
            <a:fillRect/>
          </a:stretch>
        </p:blipFill>
        <p:spPr bwMode="auto">
          <a:xfrm>
            <a:off x="9170096" y="3155819"/>
            <a:ext cx="1464176" cy="1952234"/>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4"/>
          <p:cNvSpPr txBox="1">
            <a:spLocks noChangeArrowheads="1"/>
          </p:cNvSpPr>
          <p:nvPr/>
        </p:nvSpPr>
        <p:spPr bwMode="auto">
          <a:xfrm>
            <a:off x="406627" y="3775680"/>
            <a:ext cx="5243272" cy="2677656"/>
          </a:xfrm>
          <a:prstGeom prst="rect">
            <a:avLst/>
          </a:prstGeom>
          <a:noFill/>
          <a:ln w="9525">
            <a:noFill/>
            <a:miter lim="800000"/>
            <a:headEnd/>
            <a:tailEnd/>
          </a:ln>
        </p:spPr>
        <p:txBody>
          <a:bodyPr wrap="square">
            <a:spAutoFit/>
          </a:bodyPr>
          <a:lstStyle/>
          <a:p>
            <a:r>
              <a:rPr lang="ga-IE" sz="2400" dirty="0">
                <a:latin typeface="Tw Cen MT" panose="020B0602020104020603" pitchFamily="34" charset="0"/>
              </a:rPr>
              <a:t>Sa lá atá inniu ann, tá an baol ann go dtarlóidh an rud céanna do chuid mhór ainmhithe fiáine eile ar fud an domhain. Tá na hainmhithe sin ag maireachtáil ina ngnáthóga nádúrtha le fada an lá ach </a:t>
            </a:r>
            <a:r>
              <a:rPr lang="en-GB" sz="2400" dirty="0" smtClean="0">
                <a:latin typeface="Tw Cen MT" panose="020B0602020104020603" pitchFamily="34" charset="0"/>
              </a:rPr>
              <a:t/>
            </a:r>
            <a:br>
              <a:rPr lang="en-GB" sz="2400" dirty="0" smtClean="0">
                <a:latin typeface="Tw Cen MT" panose="020B0602020104020603" pitchFamily="34" charset="0"/>
              </a:rPr>
            </a:br>
            <a:r>
              <a:rPr lang="ga-IE" sz="2400" dirty="0" smtClean="0">
                <a:latin typeface="Tw Cen MT" panose="020B0602020104020603" pitchFamily="34" charset="0"/>
              </a:rPr>
              <a:t>tá </a:t>
            </a:r>
            <a:r>
              <a:rPr lang="ga-IE" sz="2400" dirty="0">
                <a:latin typeface="Tw Cen MT" panose="020B0602020104020603" pitchFamily="34" charset="0"/>
              </a:rPr>
              <a:t>an ghníomhaíocht dhaonna á gcur </a:t>
            </a:r>
            <a:r>
              <a:rPr lang="en-GB" sz="2400" dirty="0" smtClean="0">
                <a:latin typeface="Tw Cen MT" panose="020B0602020104020603" pitchFamily="34" charset="0"/>
              </a:rPr>
              <a:t/>
            </a:r>
            <a:br>
              <a:rPr lang="en-GB" sz="2400" dirty="0" smtClean="0">
                <a:latin typeface="Tw Cen MT" panose="020B0602020104020603" pitchFamily="34" charset="0"/>
              </a:rPr>
            </a:br>
            <a:r>
              <a:rPr lang="ga-IE" sz="2400" dirty="0" smtClean="0">
                <a:latin typeface="Tw Cen MT" panose="020B0602020104020603" pitchFamily="34" charset="0"/>
              </a:rPr>
              <a:t>i </a:t>
            </a:r>
            <a:r>
              <a:rPr lang="ga-IE" sz="2400" dirty="0">
                <a:latin typeface="Tw Cen MT" panose="020B0602020104020603" pitchFamily="34" charset="0"/>
              </a:rPr>
              <a:t>mbaol.</a:t>
            </a:r>
            <a:endParaRPr lang="en-IE" sz="2400" dirty="0">
              <a:latin typeface="Tw Cen MT" panose="020B0602020104020603" pitchFamily="34" charset="0"/>
            </a:endParaRPr>
          </a:p>
        </p:txBody>
      </p:sp>
    </p:spTree>
    <p:extLst>
      <p:ext uri="{BB962C8B-B14F-4D97-AF65-F5344CB8AC3E}">
        <p14:creationId xmlns:p14="http://schemas.microsoft.com/office/powerpoint/2010/main" val="370182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fade">
                                      <p:cBhvr>
                                        <p:cTn id="10" dur="500"/>
                                        <p:tgtEl>
                                          <p:spTgt spid="1034"/>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038"/>
                                        </p:tgtEl>
                                        <p:attrNameLst>
                                          <p:attrName>style.visibility</p:attrName>
                                        </p:attrNameLst>
                                      </p:cBhvr>
                                      <p:to>
                                        <p:strVal val="visible"/>
                                      </p:to>
                                    </p:set>
                                    <p:animEffect transition="in" filter="fade">
                                      <p:cBhvr>
                                        <p:cTn id="24" dur="500"/>
                                        <p:tgtEl>
                                          <p:spTgt spid="1038"/>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randombar(horizont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40"/>
                                        </p:tgtEl>
                                        <p:attrNameLst>
                                          <p:attrName>style.visibility</p:attrName>
                                        </p:attrNameLst>
                                      </p:cBhvr>
                                      <p:to>
                                        <p:strVal val="visible"/>
                                      </p:to>
                                    </p:set>
                                    <p:animEffect transition="in" filter="fade">
                                      <p:cBhvr>
                                        <p:cTn id="37" dur="500"/>
                                        <p:tgtEl>
                                          <p:spTgt spid="1040"/>
                                        </p:tgtEl>
                                      </p:cBhvr>
                                    </p:animEffect>
                                  </p:childTnLst>
                                </p:cTn>
                              </p:par>
                              <p:par>
                                <p:cTn id="38" presetID="10" presetClass="entr" presetSubtype="0" fill="hold" nodeType="withEffect">
                                  <p:stCondLst>
                                    <p:cond delay="0"/>
                                  </p:stCondLst>
                                  <p:childTnLst>
                                    <p:set>
                                      <p:cBhvr>
                                        <p:cTn id="39" dur="1" fill="hold">
                                          <p:stCondLst>
                                            <p:cond delay="0"/>
                                          </p:stCondLst>
                                        </p:cTn>
                                        <p:tgtEl>
                                          <p:spTgt spid="1046"/>
                                        </p:tgtEl>
                                        <p:attrNameLst>
                                          <p:attrName>style.visibility</p:attrName>
                                        </p:attrNameLst>
                                      </p:cBhvr>
                                      <p:to>
                                        <p:strVal val="visible"/>
                                      </p:to>
                                    </p:set>
                                    <p:animEffect transition="in" filter="fade">
                                      <p:cBhvr>
                                        <p:cTn id="40" dur="500"/>
                                        <p:tgtEl>
                                          <p:spTgt spid="1046"/>
                                        </p:tgtEl>
                                      </p:cBhvr>
                                    </p:animEffect>
                                  </p:childTnLst>
                                </p:cTn>
                              </p:par>
                              <p:par>
                                <p:cTn id="41" presetID="10" presetClass="entr" presetSubtype="0" fill="hold" nodeType="withEffect">
                                  <p:stCondLst>
                                    <p:cond delay="0"/>
                                  </p:stCondLst>
                                  <p:childTnLst>
                                    <p:set>
                                      <p:cBhvr>
                                        <p:cTn id="42" dur="1" fill="hold">
                                          <p:stCondLst>
                                            <p:cond delay="0"/>
                                          </p:stCondLst>
                                        </p:cTn>
                                        <p:tgtEl>
                                          <p:spTgt spid="1042"/>
                                        </p:tgtEl>
                                        <p:attrNameLst>
                                          <p:attrName>style.visibility</p:attrName>
                                        </p:attrNameLst>
                                      </p:cBhvr>
                                      <p:to>
                                        <p:strVal val="visible"/>
                                      </p:to>
                                    </p:set>
                                    <p:animEffect transition="in" filter="fade">
                                      <p:cBhvr>
                                        <p:cTn id="43" dur="500"/>
                                        <p:tgtEl>
                                          <p:spTgt spid="1042"/>
                                        </p:tgtEl>
                                      </p:cBhvr>
                                    </p:animEffect>
                                  </p:childTnLst>
                                </p:cTn>
                              </p:par>
                              <p:par>
                                <p:cTn id="44" presetID="10" presetClass="entr" presetSubtype="0" fill="hold" nodeType="withEffect">
                                  <p:stCondLst>
                                    <p:cond delay="0"/>
                                  </p:stCondLst>
                                  <p:childTnLst>
                                    <p:set>
                                      <p:cBhvr>
                                        <p:cTn id="45" dur="1" fill="hold">
                                          <p:stCondLst>
                                            <p:cond delay="0"/>
                                          </p:stCondLst>
                                        </p:cTn>
                                        <p:tgtEl>
                                          <p:spTgt spid="1044"/>
                                        </p:tgtEl>
                                        <p:attrNameLst>
                                          <p:attrName>style.visibility</p:attrName>
                                        </p:attrNameLst>
                                      </p:cBhvr>
                                      <p:to>
                                        <p:strVal val="visible"/>
                                      </p:to>
                                    </p:set>
                                    <p:animEffect transition="in" filter="fade">
                                      <p:cBhvr>
                                        <p:cTn id="46" dur="500"/>
                                        <p:tgtEl>
                                          <p:spTgt spid="104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48"/>
                                        </p:tgtEl>
                                        <p:attrNameLst>
                                          <p:attrName>style.visibility</p:attrName>
                                        </p:attrNameLst>
                                      </p:cBhvr>
                                      <p:to>
                                        <p:strVal val="visible"/>
                                      </p:to>
                                    </p:set>
                                    <p:animEffect transition="in" filter="fade">
                                      <p:cBhvr>
                                        <p:cTn id="51" dur="500"/>
                                        <p:tgtEl>
                                          <p:spTgt spid="104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64773" y="3628"/>
            <a:ext cx="12356773" cy="69506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bwMode="auto">
          <a:xfrm rot="21000000">
            <a:off x="7588777" y="5233956"/>
            <a:ext cx="4529958" cy="1240155"/>
          </a:xfrm>
          <a:prstGeom prst="plaque">
            <a:avLst/>
          </a:prstGeom>
          <a:solidFill>
            <a:schemeClr val="bg1"/>
          </a:solidFill>
          <a:ln w="38100">
            <a:solidFill>
              <a:schemeClr val="tx1"/>
            </a:solidFill>
          </a:ln>
        </p:spPr>
        <p:txBody>
          <a:bodyPr wrap="square">
            <a:spAutoFit/>
          </a:bodyPr>
          <a:lstStyle/>
          <a:p>
            <a:pPr algn="ctr">
              <a:defRPr/>
            </a:pPr>
            <a:r>
              <a:rPr lang="ga-IE" sz="2800" dirty="0" smtClean="0">
                <a:latin typeface="Tw Cen MT" panose="020B0602020104020603" pitchFamily="34" charset="0"/>
              </a:rPr>
              <a:t>Cad a chuireann ainmhithe </a:t>
            </a:r>
            <a:r>
              <a:rPr lang="en-IE" sz="2800" dirty="0" smtClean="0">
                <a:latin typeface="Tw Cen MT" panose="020B0602020104020603" pitchFamily="34" charset="0"/>
              </a:rPr>
              <a:t/>
            </a:r>
            <a:br>
              <a:rPr lang="en-IE" sz="2800" dirty="0" smtClean="0">
                <a:latin typeface="Tw Cen MT" panose="020B0602020104020603" pitchFamily="34" charset="0"/>
              </a:rPr>
            </a:br>
            <a:r>
              <a:rPr lang="ga-IE" sz="2800" dirty="0" smtClean="0">
                <a:latin typeface="Tw Cen MT" panose="020B0602020104020603" pitchFamily="34" charset="0"/>
              </a:rPr>
              <a:t>i mbaol, meas tú?</a:t>
            </a:r>
            <a:endParaRPr lang="ga-IE" sz="2800" dirty="0">
              <a:latin typeface="Tw Cen MT" panose="020B0602020104020603" pitchFamily="34" charset="0"/>
            </a:endParaRPr>
          </a:p>
        </p:txBody>
      </p:sp>
      <p:sp>
        <p:nvSpPr>
          <p:cNvPr id="2" name="Rectangle 1"/>
          <p:cNvSpPr/>
          <p:nvPr/>
        </p:nvSpPr>
        <p:spPr>
          <a:xfrm>
            <a:off x="566057" y="3628"/>
            <a:ext cx="11495314" cy="1384995"/>
          </a:xfrm>
          <a:prstGeom prst="rect">
            <a:avLst/>
          </a:prstGeom>
        </p:spPr>
        <p:txBody>
          <a:bodyPr wrap="square">
            <a:spAutoFit/>
          </a:bodyPr>
          <a:lstStyle/>
          <a:p>
            <a:pPr>
              <a:lnSpc>
                <a:spcPct val="100000"/>
              </a:lnSpc>
              <a:spcBef>
                <a:spcPct val="0"/>
              </a:spcBef>
              <a:buNone/>
            </a:pPr>
            <a:r>
              <a:rPr lang="ga-IE" altLang="en-US" sz="2800" dirty="0">
                <a:latin typeface="Tw Cen MT" panose="020B0602020104020603" pitchFamily="34" charset="0"/>
              </a:rPr>
              <a:t>Is iomaí cineál ainmhí </a:t>
            </a:r>
            <a:r>
              <a:rPr lang="ga-IE" altLang="en-US" sz="2800" dirty="0" smtClean="0">
                <a:latin typeface="Tw Cen MT" panose="020B0602020104020603" pitchFamily="34" charset="0"/>
              </a:rPr>
              <a:t>atá </a:t>
            </a:r>
            <a:r>
              <a:rPr lang="ga-IE" altLang="en-US" sz="2800" dirty="0">
                <a:latin typeface="Tw Cen MT" panose="020B0602020104020603" pitchFamily="34" charset="0"/>
              </a:rPr>
              <a:t>i mbaol ar fud an domhain sa lá atá inniu ann. </a:t>
            </a:r>
            <a:r>
              <a:rPr lang="en-GB" altLang="en-US" sz="2800" dirty="0" smtClean="0">
                <a:latin typeface="Tw Cen MT" panose="020B0602020104020603" pitchFamily="34" charset="0"/>
              </a:rPr>
              <a:t/>
            </a:r>
            <a:br>
              <a:rPr lang="en-GB" altLang="en-US" sz="2800" dirty="0" smtClean="0">
                <a:latin typeface="Tw Cen MT" panose="020B0602020104020603" pitchFamily="34" charset="0"/>
              </a:rPr>
            </a:br>
            <a:r>
              <a:rPr lang="ga-IE" altLang="en-US" sz="2800" dirty="0" smtClean="0">
                <a:latin typeface="Tw Cen MT" panose="020B0602020104020603" pitchFamily="34" charset="0"/>
              </a:rPr>
              <a:t>Mura </a:t>
            </a:r>
            <a:r>
              <a:rPr lang="ga-IE" altLang="en-US" sz="2800" dirty="0">
                <a:latin typeface="Tw Cen MT" panose="020B0602020104020603" pitchFamily="34" charset="0"/>
              </a:rPr>
              <a:t>ndéanaimid iarracht iad a </a:t>
            </a:r>
            <a:r>
              <a:rPr lang="ga-IE" altLang="en-US" sz="2800" dirty="0" smtClean="0">
                <a:latin typeface="Tw Cen MT" panose="020B0602020104020603" pitchFamily="34" charset="0"/>
              </a:rPr>
              <a:t>chosaint</a:t>
            </a:r>
            <a:r>
              <a:rPr lang="en-GB" altLang="en-US" sz="2800" dirty="0" smtClean="0">
                <a:latin typeface="Tw Cen MT" panose="020B0602020104020603" pitchFamily="34" charset="0"/>
              </a:rPr>
              <a:t>,</a:t>
            </a:r>
            <a:r>
              <a:rPr lang="ga-IE" altLang="en-US" sz="2800" dirty="0" smtClean="0">
                <a:latin typeface="Tw Cen MT" panose="020B0602020104020603" pitchFamily="34" charset="0"/>
              </a:rPr>
              <a:t> </a:t>
            </a:r>
            <a:r>
              <a:rPr lang="ga-IE" altLang="en-US" sz="2800" dirty="0">
                <a:latin typeface="Tw Cen MT" panose="020B0602020104020603" pitchFamily="34" charset="0"/>
              </a:rPr>
              <a:t>tá an baol ann go rachaidh </a:t>
            </a:r>
            <a:r>
              <a:rPr lang="en-GB" altLang="en-US" sz="2800" dirty="0" smtClean="0">
                <a:latin typeface="Tw Cen MT" panose="020B0602020104020603" pitchFamily="34" charset="0"/>
              </a:rPr>
              <a:t/>
            </a:r>
            <a:br>
              <a:rPr lang="en-GB" altLang="en-US" sz="2800" dirty="0" smtClean="0">
                <a:latin typeface="Tw Cen MT" panose="020B0602020104020603" pitchFamily="34" charset="0"/>
              </a:rPr>
            </a:br>
            <a:r>
              <a:rPr lang="en-GB" altLang="en-US" sz="2800" dirty="0" err="1" smtClean="0">
                <a:latin typeface="Tw Cen MT" panose="020B0602020104020603" pitchFamily="34" charset="0"/>
              </a:rPr>
              <a:t>cuid</a:t>
            </a:r>
            <a:r>
              <a:rPr lang="en-GB" altLang="en-US" sz="2800" dirty="0" smtClean="0">
                <a:latin typeface="Tw Cen MT" panose="020B0602020104020603" pitchFamily="34" charset="0"/>
              </a:rPr>
              <a:t> </a:t>
            </a:r>
            <a:r>
              <a:rPr lang="ga-IE" altLang="en-US" sz="2800" dirty="0" smtClean="0">
                <a:latin typeface="Tw Cen MT" panose="020B0602020104020603" pitchFamily="34" charset="0"/>
              </a:rPr>
              <a:t>de </a:t>
            </a:r>
            <a:r>
              <a:rPr lang="ga-IE" altLang="en-US" sz="2800" dirty="0">
                <a:latin typeface="Tw Cen MT" panose="020B0602020104020603" pitchFamily="34" charset="0"/>
              </a:rPr>
              <a:t>na hainmhithe </a:t>
            </a:r>
            <a:r>
              <a:rPr lang="en-GB" altLang="en-US" sz="2800" dirty="0" smtClean="0">
                <a:latin typeface="Tw Cen MT" panose="020B0602020104020603" pitchFamily="34" charset="0"/>
              </a:rPr>
              <a:t>sin </a:t>
            </a:r>
            <a:r>
              <a:rPr lang="ga-IE" altLang="en-US" sz="2800" dirty="0" smtClean="0">
                <a:latin typeface="Tw Cen MT" panose="020B0602020104020603" pitchFamily="34" charset="0"/>
              </a:rPr>
              <a:t>in </a:t>
            </a:r>
            <a:r>
              <a:rPr lang="ga-IE" altLang="en-US" sz="2800" dirty="0">
                <a:latin typeface="Tw Cen MT" panose="020B0602020104020603" pitchFamily="34" charset="0"/>
              </a:rPr>
              <a:t>éag ar nós an </a:t>
            </a:r>
            <a:r>
              <a:rPr lang="ga-IE" altLang="en-US" sz="2800" dirty="0" err="1">
                <a:latin typeface="Tw Cen MT" panose="020B0602020104020603" pitchFamily="34" charset="0"/>
              </a:rPr>
              <a:t>dódó</a:t>
            </a:r>
            <a:r>
              <a:rPr lang="ga-IE" altLang="en-US" sz="2800" dirty="0">
                <a:latin typeface="Tw Cen MT" panose="020B0602020104020603" pitchFamily="34" charset="0"/>
              </a:rPr>
              <a:t>.</a:t>
            </a:r>
          </a:p>
        </p:txBody>
      </p:sp>
    </p:spTree>
    <p:extLst>
      <p:ext uri="{BB962C8B-B14F-4D97-AF65-F5344CB8AC3E}">
        <p14:creationId xmlns:p14="http://schemas.microsoft.com/office/powerpoint/2010/main" val="38723710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bwMode="auto">
          <a:xfrm>
            <a:off x="-246429" y="7333930"/>
            <a:ext cx="9683148" cy="958853"/>
          </a:xfrm>
          <a:prstGeom prst="roundRect">
            <a:avLst>
              <a:gd name="adj" fmla="val 1296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Rectangle 13"/>
          <p:cNvSpPr/>
          <p:nvPr/>
        </p:nvSpPr>
        <p:spPr bwMode="auto">
          <a:xfrm>
            <a:off x="-522514" y="7333930"/>
            <a:ext cx="1287727" cy="958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ounded Rectangle 1"/>
          <p:cNvSpPr/>
          <p:nvPr/>
        </p:nvSpPr>
        <p:spPr>
          <a:xfrm>
            <a:off x="331402" y="116114"/>
            <a:ext cx="10496255" cy="2191657"/>
          </a:xfrm>
          <a:prstGeom prst="roundRect">
            <a:avLst/>
          </a:prstGeom>
          <a:solidFill>
            <a:srgbClr val="8DD723">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ga-IE" altLang="en-US" sz="2800" dirty="0" smtClean="0">
                <a:solidFill>
                  <a:schemeClr val="bg1"/>
                </a:solidFill>
                <a:latin typeface="Tw Cen MT" panose="020B0602020104020603" pitchFamily="34" charset="0"/>
              </a:rPr>
              <a:t>Cuirtear</a:t>
            </a:r>
            <a:r>
              <a:rPr lang="en-GB" altLang="en-US" sz="2800" dirty="0" smtClean="0">
                <a:solidFill>
                  <a:schemeClr val="bg1"/>
                </a:solidFill>
                <a:latin typeface="Tw Cen MT" panose="020B0602020104020603" pitchFamily="34" charset="0"/>
              </a:rPr>
              <a:t> </a:t>
            </a:r>
            <a:r>
              <a:rPr lang="ga-IE" altLang="en-US" sz="2800" dirty="0" smtClean="0">
                <a:solidFill>
                  <a:schemeClr val="bg1"/>
                </a:solidFill>
                <a:latin typeface="Tw Cen MT" panose="020B0602020104020603" pitchFamily="34" charset="0"/>
              </a:rPr>
              <a:t>ainmhithe </a:t>
            </a:r>
            <a:r>
              <a:rPr lang="ga-IE" altLang="en-US" sz="2800" dirty="0">
                <a:solidFill>
                  <a:schemeClr val="bg1"/>
                </a:solidFill>
                <a:latin typeface="Tw Cen MT" panose="020B0602020104020603" pitchFamily="34" charset="0"/>
              </a:rPr>
              <a:t>i mbaol nuair a dhéantar damáiste dá ngnáthóga. </a:t>
            </a:r>
            <a:r>
              <a:rPr lang="ga-IE" sz="2800" dirty="0" smtClean="0">
                <a:solidFill>
                  <a:schemeClr val="bg1"/>
                </a:solidFill>
                <a:latin typeface="Tw Cen MT" panose="020B0602020104020603" pitchFamily="34" charset="0"/>
              </a:rPr>
              <a:t>Is éard is gnáthóg ann ná an áit </a:t>
            </a:r>
            <a:r>
              <a:rPr lang="ga-IE" sz="2800" dirty="0">
                <a:solidFill>
                  <a:schemeClr val="bg1"/>
                </a:solidFill>
                <a:latin typeface="Tw Cen MT" panose="020B0602020104020603" pitchFamily="34" charset="0"/>
              </a:rPr>
              <a:t>ina maireann planda nó ainmhí.</a:t>
            </a:r>
            <a:r>
              <a:rPr lang="en-GB" sz="2800" dirty="0">
                <a:solidFill>
                  <a:schemeClr val="bg1"/>
                </a:solidFill>
                <a:latin typeface="Tw Cen MT" panose="020B0602020104020603" pitchFamily="34" charset="0"/>
              </a:rPr>
              <a:t> </a:t>
            </a:r>
            <a:r>
              <a:rPr lang="ga-IE" altLang="en-US" sz="2800" dirty="0" smtClean="0">
                <a:solidFill>
                  <a:schemeClr val="bg1"/>
                </a:solidFill>
                <a:latin typeface="Tw Cen MT" panose="020B0602020104020603" pitchFamily="34" charset="0"/>
              </a:rPr>
              <a:t>Cuireann </a:t>
            </a:r>
            <a:r>
              <a:rPr lang="ga-IE" altLang="en-US" sz="2800" dirty="0">
                <a:solidFill>
                  <a:schemeClr val="bg1"/>
                </a:solidFill>
                <a:latin typeface="Tw Cen MT" panose="020B0602020104020603" pitchFamily="34" charset="0"/>
              </a:rPr>
              <a:t>daoine isteach ar ghnáthóga na n-ainmhithe nuair a réitíonn siad talamh </a:t>
            </a:r>
            <a:r>
              <a:rPr lang="ga-IE" altLang="en-US" sz="2800" dirty="0" smtClean="0">
                <a:solidFill>
                  <a:schemeClr val="bg1"/>
                </a:solidFill>
                <a:latin typeface="Tw Cen MT" panose="020B0602020104020603" pitchFamily="34" charset="0"/>
              </a:rPr>
              <a:t>faoi choinne tithe </a:t>
            </a:r>
            <a:r>
              <a:rPr lang="ga-IE" altLang="en-US" sz="2800" dirty="0">
                <a:solidFill>
                  <a:schemeClr val="bg1"/>
                </a:solidFill>
                <a:latin typeface="Tw Cen MT" panose="020B0602020104020603" pitchFamily="34" charset="0"/>
              </a:rPr>
              <a:t>nó chun barra a fhás. Scriostar gnáthóga nuair a leagtar crainn agus foraoisí faoi choinne adhmaid. </a:t>
            </a:r>
          </a:p>
        </p:txBody>
      </p:sp>
    </p:spTree>
    <p:extLst>
      <p:ext uri="{BB962C8B-B14F-4D97-AF65-F5344CB8AC3E}">
        <p14:creationId xmlns:p14="http://schemas.microsoft.com/office/powerpoint/2010/main" val="14856250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 y="-3"/>
            <a:ext cx="12211150" cy="6858003"/>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a:grpSpLocks/>
          </p:cNvGrpSpPr>
          <p:nvPr/>
        </p:nvGrpSpPr>
        <p:grpSpPr bwMode="auto">
          <a:xfrm>
            <a:off x="194701" y="3204995"/>
            <a:ext cx="9049006" cy="1344304"/>
            <a:chOff x="448731" y="1603445"/>
            <a:chExt cx="7846482" cy="1371600"/>
          </a:xfrm>
          <a:noFill/>
        </p:grpSpPr>
        <p:sp>
          <p:nvSpPr>
            <p:cNvPr id="16" name="Rounded Rectangle 15"/>
            <p:cNvSpPr/>
            <p:nvPr/>
          </p:nvSpPr>
          <p:spPr>
            <a:xfrm>
              <a:off x="666247" y="1603445"/>
              <a:ext cx="7628966" cy="1371600"/>
            </a:xfrm>
            <a:prstGeom prst="roundRect">
              <a:avLst>
                <a:gd name="adj" fmla="val 129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Rectangle 16"/>
            <p:cNvSpPr/>
            <p:nvPr/>
          </p:nvSpPr>
          <p:spPr>
            <a:xfrm>
              <a:off x="448731" y="1603445"/>
              <a:ext cx="1014549" cy="13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Rectangle 17"/>
            <p:cNvSpPr>
              <a:spLocks/>
            </p:cNvSpPr>
            <p:nvPr/>
          </p:nvSpPr>
          <p:spPr bwMode="auto">
            <a:xfrm>
              <a:off x="567266" y="2020965"/>
              <a:ext cx="7632700" cy="5365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None/>
              </a:pPr>
              <a:endParaRPr lang="en-GB" altLang="en-US" sz="2000" b="1" dirty="0">
                <a:solidFill>
                  <a:schemeClr val="bg1"/>
                </a:solidFill>
                <a:latin typeface="Comic Sans MS" panose="030F0702030302020204" pitchFamily="66" charset="0"/>
              </a:endParaRPr>
            </a:p>
          </p:txBody>
        </p:sp>
      </p:grpSp>
      <p:sp>
        <p:nvSpPr>
          <p:cNvPr id="2" name="TextBox 1"/>
          <p:cNvSpPr txBox="1"/>
          <p:nvPr/>
        </p:nvSpPr>
        <p:spPr>
          <a:xfrm>
            <a:off x="6660648" y="-23307"/>
            <a:ext cx="5531352" cy="3539430"/>
          </a:xfrm>
          <a:prstGeom prst="rect">
            <a:avLst/>
          </a:prstGeom>
          <a:solidFill>
            <a:schemeClr val="accent1">
              <a:lumMod val="40000"/>
              <a:lumOff val="60000"/>
              <a:alpha val="62000"/>
            </a:schemeClr>
          </a:solidFill>
        </p:spPr>
        <p:txBody>
          <a:bodyPr wrap="square" rtlCol="0">
            <a:spAutoFit/>
          </a:bodyPr>
          <a:lstStyle/>
          <a:p>
            <a:pPr>
              <a:defRPr/>
            </a:pPr>
            <a:r>
              <a:rPr lang="ga-IE" altLang="en-US" sz="2800" dirty="0">
                <a:latin typeface="Tw Cen MT" panose="020B0602020104020603" pitchFamily="34" charset="0"/>
              </a:rPr>
              <a:t>Is mór an dochar a dhéanann truailliú do ghnáthóga. Scaoiltear fuíollábhar agus ceimiceáin amach ó bhailte, </a:t>
            </a:r>
            <a:r>
              <a:rPr lang="en-IE" altLang="en-US" sz="2800" dirty="0" smtClean="0">
                <a:latin typeface="Tw Cen MT" panose="020B0602020104020603" pitchFamily="34" charset="0"/>
              </a:rPr>
              <a:t/>
            </a:r>
            <a:br>
              <a:rPr lang="en-IE" altLang="en-US" sz="2800" dirty="0" smtClean="0">
                <a:latin typeface="Tw Cen MT" panose="020B0602020104020603" pitchFamily="34" charset="0"/>
              </a:rPr>
            </a:br>
            <a:r>
              <a:rPr lang="ga-IE" altLang="en-US" sz="2800" dirty="0" smtClean="0">
                <a:latin typeface="Tw Cen MT" panose="020B0602020104020603" pitchFamily="34" charset="0"/>
              </a:rPr>
              <a:t>ó </a:t>
            </a:r>
            <a:r>
              <a:rPr lang="ga-IE" altLang="en-US" sz="2800" dirty="0">
                <a:latin typeface="Tw Cen MT" panose="020B0602020104020603" pitchFamily="34" charset="0"/>
              </a:rPr>
              <a:t>fheirmeacha agus ó mhonarchana gach lá. Is ar an talamh nó amach san fharraige a chuirtear na nithe sin. Cruthaíonn an truailliú sin cuid mhór fadhbanna d’ainmhithe. </a:t>
            </a:r>
          </a:p>
        </p:txBody>
      </p:sp>
    </p:spTree>
    <p:extLst>
      <p:ext uri="{BB962C8B-B14F-4D97-AF65-F5344CB8AC3E}">
        <p14:creationId xmlns:p14="http://schemas.microsoft.com/office/powerpoint/2010/main" val="3856331670"/>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52400" y="-180918"/>
            <a:ext cx="12344400" cy="770445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a:grpSpLocks/>
          </p:cNvGrpSpPr>
          <p:nvPr/>
        </p:nvGrpSpPr>
        <p:grpSpPr bwMode="auto">
          <a:xfrm>
            <a:off x="204168" y="2001853"/>
            <a:ext cx="7954904" cy="1941658"/>
            <a:chOff x="448731" y="1438481"/>
            <a:chExt cx="7955977" cy="1941658"/>
          </a:xfrm>
          <a:noFill/>
        </p:grpSpPr>
        <p:sp>
          <p:nvSpPr>
            <p:cNvPr id="16" name="Rounded Rectangle 15"/>
            <p:cNvSpPr/>
            <p:nvPr/>
          </p:nvSpPr>
          <p:spPr>
            <a:xfrm>
              <a:off x="666247" y="1603445"/>
              <a:ext cx="7628966" cy="1371600"/>
            </a:xfrm>
            <a:prstGeom prst="roundRect">
              <a:avLst>
                <a:gd name="adj" fmla="val 129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Rectangle 16"/>
            <p:cNvSpPr/>
            <p:nvPr/>
          </p:nvSpPr>
          <p:spPr>
            <a:xfrm>
              <a:off x="448731" y="1603445"/>
              <a:ext cx="1014549" cy="13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Rectangle 17"/>
            <p:cNvSpPr>
              <a:spLocks/>
            </p:cNvSpPr>
            <p:nvPr/>
          </p:nvSpPr>
          <p:spPr bwMode="auto">
            <a:xfrm>
              <a:off x="769039" y="1438481"/>
              <a:ext cx="7635669" cy="19416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None/>
              </a:pPr>
              <a:r>
                <a:rPr lang="ga-IE" altLang="en-US" sz="2800" dirty="0" smtClean="0">
                  <a:latin typeface="Tw Cen MT" panose="020B0602020104020603" pitchFamily="34" charset="0"/>
                </a:rPr>
                <a:t>Cuirtear ainmhithe i mbaol</a:t>
              </a:r>
              <a:r>
                <a:rPr lang="en-GB" altLang="en-US" sz="2800" dirty="0" smtClean="0">
                  <a:latin typeface="Tw Cen MT" panose="020B0602020104020603" pitchFamily="34" charset="0"/>
                </a:rPr>
                <a:t> </a:t>
              </a:r>
              <a:r>
                <a:rPr lang="ga-IE" altLang="en-US" sz="2800" dirty="0" smtClean="0">
                  <a:latin typeface="Tw Cen MT" panose="020B0602020104020603" pitchFamily="34" charset="0"/>
                </a:rPr>
                <a:t>nuair a dhéantar seilg orthu. Maraíonn sealgairí ainmhithe mar chaitheamh aimsire. Maraítear ainmhithe freisin faoi choinne </a:t>
              </a:r>
              <a:r>
                <a:rPr lang="en-IE" altLang="en-US" sz="2800" dirty="0" smtClean="0">
                  <a:latin typeface="Tw Cen MT" panose="020B0602020104020603" pitchFamily="34" charset="0"/>
                </a:rPr>
                <a:t/>
              </a:r>
              <a:br>
                <a:rPr lang="en-IE" altLang="en-US" sz="2800" dirty="0" smtClean="0">
                  <a:latin typeface="Tw Cen MT" panose="020B0602020104020603" pitchFamily="34" charset="0"/>
                </a:rPr>
              </a:br>
              <a:r>
                <a:rPr lang="ga-IE" altLang="en-US" sz="2800" dirty="0" smtClean="0">
                  <a:latin typeface="Tw Cen MT" panose="020B0602020104020603" pitchFamily="34" charset="0"/>
                </a:rPr>
                <a:t>a gcraicinn, a gcleití nó a gcuid feola. </a:t>
              </a:r>
              <a:endParaRPr lang="ga-IE" altLang="en-US" sz="2800" dirty="0">
                <a:latin typeface="Tw Cen MT" panose="020B0602020104020603" pitchFamily="34" charset="0"/>
              </a:endParaRPr>
            </a:p>
          </p:txBody>
        </p:sp>
      </p:grpSp>
      <p:sp>
        <p:nvSpPr>
          <p:cNvPr id="7" name="Rectangle 6"/>
          <p:cNvSpPr/>
          <p:nvPr/>
        </p:nvSpPr>
        <p:spPr>
          <a:xfrm>
            <a:off x="204168" y="5288161"/>
            <a:ext cx="6482382" cy="1569660"/>
          </a:xfrm>
          <a:prstGeom prst="rect">
            <a:avLst/>
          </a:prstGeom>
          <a:solidFill>
            <a:srgbClr val="EC1E24"/>
          </a:solidFill>
          <a:ln>
            <a:solidFill>
              <a:srgbClr val="FF0000"/>
            </a:solidFill>
          </a:ln>
        </p:spPr>
        <p:txBody>
          <a:bodyPr wrap="square">
            <a:spAutoFit/>
          </a:bodyPr>
          <a:lstStyle/>
          <a:p>
            <a:r>
              <a:rPr lang="ga-IE" sz="2400" dirty="0" smtClean="0">
                <a:latin typeface="Tw Cen MT" panose="020B0602020104020603" pitchFamily="34" charset="0"/>
              </a:rPr>
              <a:t>Cliceáil an nasc seo chun féachaint ar fhíseán </a:t>
            </a:r>
            <a:r>
              <a:rPr lang="en-IE" sz="2400" dirty="0" smtClean="0">
                <a:latin typeface="Tw Cen MT" panose="020B0602020104020603" pitchFamily="34" charset="0"/>
              </a:rPr>
              <a:t/>
            </a:r>
            <a:br>
              <a:rPr lang="en-IE" sz="2400" dirty="0" smtClean="0">
                <a:latin typeface="Tw Cen MT" panose="020B0602020104020603" pitchFamily="34" charset="0"/>
              </a:rPr>
            </a:br>
            <a:r>
              <a:rPr lang="ga-IE" sz="2400" dirty="0" smtClean="0">
                <a:latin typeface="Tw Cen MT" panose="020B0602020104020603" pitchFamily="34" charset="0"/>
              </a:rPr>
              <a:t>faoi ainmhithe i mbaol</a:t>
            </a:r>
            <a:r>
              <a:rPr lang="en-GB" sz="2400" dirty="0" smtClean="0">
                <a:latin typeface="Tw Cen MT" panose="020B0602020104020603" pitchFamily="34" charset="0"/>
              </a:rPr>
              <a:t>: </a:t>
            </a:r>
            <a:r>
              <a:rPr lang="ga-IE" sz="2400" dirty="0" smtClean="0">
                <a:latin typeface="Tw Cen MT" panose="020B0602020104020603" pitchFamily="34" charset="0"/>
                <a:hlinkClick r:id="rId3"/>
              </a:rPr>
              <a:t>http://www.pbslearningmedia.org/resource/</a:t>
            </a:r>
            <a:r>
              <a:rPr lang="en-IE" sz="2400" dirty="0" smtClean="0">
                <a:latin typeface="Tw Cen MT" panose="020B0602020104020603" pitchFamily="34" charset="0"/>
                <a:hlinkClick r:id="rId3"/>
              </a:rPr>
              <a:t/>
            </a:r>
            <a:br>
              <a:rPr lang="en-IE" sz="2400" dirty="0" smtClean="0">
                <a:latin typeface="Tw Cen MT" panose="020B0602020104020603" pitchFamily="34" charset="0"/>
                <a:hlinkClick r:id="rId3"/>
              </a:rPr>
            </a:br>
            <a:r>
              <a:rPr lang="ga-IE" sz="2400" dirty="0" smtClean="0">
                <a:latin typeface="Tw Cen MT" panose="020B0602020104020603" pitchFamily="34" charset="0"/>
                <a:hlinkClick r:id="rId3"/>
              </a:rPr>
              <a:t>idptv11.sci.life.eco.d4kend/</a:t>
            </a:r>
            <a:r>
              <a:rPr lang="ga-IE" sz="2400" dirty="0" err="1" smtClean="0">
                <a:latin typeface="Tw Cen MT" panose="020B0602020104020603" pitchFamily="34" charset="0"/>
                <a:hlinkClick r:id="rId3"/>
              </a:rPr>
              <a:t>endangered-species</a:t>
            </a:r>
            <a:r>
              <a:rPr lang="ga-IE" sz="2400" dirty="0" smtClean="0">
                <a:latin typeface="Tw Cen MT" panose="020B0602020104020603" pitchFamily="34" charset="0"/>
                <a:hlinkClick r:id="rId3"/>
              </a:rPr>
              <a:t>/</a:t>
            </a:r>
            <a:r>
              <a:rPr lang="ga-IE" sz="2400" dirty="0" smtClean="0">
                <a:latin typeface="Tw Cen MT" panose="020B0602020104020603" pitchFamily="34" charset="0"/>
              </a:rPr>
              <a:t> </a:t>
            </a:r>
          </a:p>
        </p:txBody>
      </p:sp>
    </p:spTree>
    <p:extLst>
      <p:ext uri="{BB962C8B-B14F-4D97-AF65-F5344CB8AC3E}">
        <p14:creationId xmlns:p14="http://schemas.microsoft.com/office/powerpoint/2010/main" val="38535421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p:cNvSpPr>
            <a:spLocks noGrp="1"/>
          </p:cNvSpPr>
          <p:nvPr>
            <p:ph type="title"/>
          </p:nvPr>
        </p:nvSpPr>
        <p:spPr>
          <a:xfrm>
            <a:off x="2709034" y="210910"/>
            <a:ext cx="6487886" cy="941388"/>
          </a:xfrm>
        </p:spPr>
        <p:txBody>
          <a:bodyPr rtlCol="0">
            <a:noAutofit/>
          </a:bodyPr>
          <a:lstStyle/>
          <a:p>
            <a:pPr>
              <a:defRPr/>
            </a:pPr>
            <a:r>
              <a:rPr lang="ga-IE" sz="7200" dirty="0" smtClean="0">
                <a:latin typeface="AR DELANEY" panose="02000000000000000000" pitchFamily="2" charset="0"/>
              </a:rPr>
              <a:t>Ainmhí atá i mBaol</a:t>
            </a:r>
            <a:endParaRPr lang="ga-IE" sz="7200" dirty="0">
              <a:latin typeface="AR DELANEY" panose="02000000000000000000" pitchFamily="2" charset="0"/>
            </a:endParaRPr>
          </a:p>
        </p:txBody>
      </p:sp>
      <p:sp>
        <p:nvSpPr>
          <p:cNvPr id="13" name="Rounded Rectangle 12"/>
          <p:cNvSpPr/>
          <p:nvPr/>
        </p:nvSpPr>
        <p:spPr bwMode="auto">
          <a:xfrm>
            <a:off x="181621" y="4354286"/>
            <a:ext cx="5771356" cy="647260"/>
          </a:xfrm>
          <a:prstGeom prst="roundRect">
            <a:avLst>
              <a:gd name="adj" fmla="val 12963"/>
            </a:avLst>
          </a:prstGeom>
          <a:solidFill>
            <a:srgbClr val="8DD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altLang="en-US" sz="2200" dirty="0" smtClean="0">
                <a:solidFill>
                  <a:schemeClr val="tx1"/>
                </a:solidFill>
                <a:latin typeface="Tw Cen MT" panose="020B0602020104020603" pitchFamily="34" charset="0"/>
              </a:rPr>
              <a:t>Gnáthóg</a:t>
            </a:r>
            <a:r>
              <a:rPr lang="ga-IE" altLang="en-US" sz="2200" dirty="0">
                <a:solidFill>
                  <a:schemeClr val="tx1"/>
                </a:solidFill>
                <a:latin typeface="Tw Cen MT" panose="020B0602020104020603" pitchFamily="34" charset="0"/>
              </a:rPr>
              <a:t>: Foraoisí sléibhe i lár na hAfraice </a:t>
            </a:r>
          </a:p>
        </p:txBody>
      </p:sp>
      <p:sp>
        <p:nvSpPr>
          <p:cNvPr id="21" name="Rounded Rectangle 20"/>
          <p:cNvSpPr/>
          <p:nvPr/>
        </p:nvSpPr>
        <p:spPr bwMode="auto">
          <a:xfrm>
            <a:off x="178413" y="5240963"/>
            <a:ext cx="11549127" cy="1290465"/>
          </a:xfrm>
          <a:prstGeom prst="roundRect">
            <a:avLst>
              <a:gd name="adj" fmla="val 12963"/>
            </a:avLst>
          </a:prstGeom>
          <a:solidFill>
            <a:srgbClr val="8DD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altLang="en-US" sz="2200" dirty="0" smtClean="0">
                <a:solidFill>
                  <a:schemeClr val="tx1"/>
                </a:solidFill>
                <a:latin typeface="Tw Cen MT" panose="020B0602020104020603" pitchFamily="34" charset="0"/>
              </a:rPr>
              <a:t>Níl ach timpeall 880 goraille sléibhe fiáin fágtha ar domhan. Tá na goraillí sin i mbaol de bharr go maraítear iad </a:t>
            </a:r>
            <a:r>
              <a:rPr lang="ga-IE" sz="2200" dirty="0" smtClean="0">
                <a:solidFill>
                  <a:schemeClr val="tx1"/>
                </a:solidFill>
                <a:latin typeface="Tw Cen MT" panose="020B0602020104020603" pitchFamily="34" charset="0"/>
              </a:rPr>
              <a:t>faoi choinne a gcuid feola. Gabhtar goraillí óga chun iad a dhíol mar </a:t>
            </a:r>
            <a:r>
              <a:rPr lang="ga-IE" sz="2200" dirty="0" err="1" smtClean="0">
                <a:solidFill>
                  <a:schemeClr val="tx1"/>
                </a:solidFill>
                <a:latin typeface="Tw Cen MT" panose="020B0602020104020603" pitchFamily="34" charset="0"/>
              </a:rPr>
              <a:t>pheataí</a:t>
            </a:r>
            <a:r>
              <a:rPr lang="ga-IE" sz="2200" dirty="0" smtClean="0">
                <a:solidFill>
                  <a:schemeClr val="tx1"/>
                </a:solidFill>
                <a:latin typeface="Tw Cen MT" panose="020B0602020104020603" pitchFamily="34" charset="0"/>
              </a:rPr>
              <a:t>.</a:t>
            </a:r>
            <a:r>
              <a:rPr lang="ga-IE" altLang="en-US" sz="2200" dirty="0" smtClean="0">
                <a:solidFill>
                  <a:schemeClr val="tx1"/>
                </a:solidFill>
                <a:latin typeface="Tw Cen MT" panose="020B0602020104020603" pitchFamily="34" charset="0"/>
              </a:rPr>
              <a:t> </a:t>
            </a:r>
            <a:br>
              <a:rPr lang="ga-IE" altLang="en-US" sz="2200" dirty="0" smtClean="0">
                <a:solidFill>
                  <a:schemeClr val="tx1"/>
                </a:solidFill>
                <a:latin typeface="Tw Cen MT" panose="020B0602020104020603" pitchFamily="34" charset="0"/>
              </a:rPr>
            </a:br>
            <a:r>
              <a:rPr lang="ga-IE" altLang="en-US" sz="2200" dirty="0" smtClean="0">
                <a:solidFill>
                  <a:schemeClr val="tx1"/>
                </a:solidFill>
                <a:latin typeface="Tw Cen MT" panose="020B0602020104020603" pitchFamily="34" charset="0"/>
              </a:rPr>
              <a:t>Chomh maith leis sin, tá gnáthóg an ghoraille sléibhe i mbaol de bharr </a:t>
            </a:r>
            <a:r>
              <a:rPr lang="ga-IE" sz="2200" dirty="0" smtClean="0">
                <a:solidFill>
                  <a:schemeClr val="tx1"/>
                </a:solidFill>
                <a:latin typeface="Tw Cen MT" panose="020B0602020104020603" pitchFamily="34" charset="0"/>
              </a:rPr>
              <a:t>dífhoraoisiú. </a:t>
            </a:r>
            <a:endParaRPr lang="ga-IE" altLang="en-US" sz="2200" dirty="0">
              <a:solidFill>
                <a:schemeClr val="tx1"/>
              </a:solidFill>
              <a:latin typeface="Tw Cen MT" panose="020B0602020104020603" pitchFamily="34" charset="0"/>
            </a:endParaRPr>
          </a:p>
        </p:txBody>
      </p:sp>
      <p:pic>
        <p:nvPicPr>
          <p:cNvPr id="24" name="Picture 6"/>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7042342" y="1462369"/>
            <a:ext cx="4844854" cy="32363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889939" y="1467214"/>
            <a:ext cx="4837601" cy="3231518"/>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181621" y="3606613"/>
            <a:ext cx="3203413" cy="575135"/>
          </a:xfrm>
          <a:prstGeom prst="roundRect">
            <a:avLst/>
          </a:prstGeom>
          <a:solidFill>
            <a:srgbClr val="8DD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2200" dirty="0" smtClean="0">
                <a:solidFill>
                  <a:schemeClr val="tx1"/>
                </a:solidFill>
                <a:latin typeface="Tw Cen MT" panose="020B0602020104020603" pitchFamily="34" charset="0"/>
              </a:rPr>
              <a:t>An Goraille Sléibhe</a:t>
            </a:r>
            <a:endParaRPr lang="ga-IE" sz="22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3147250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4"/>
                                        </p:tgtEl>
                                        <p:attrNameLst>
                                          <p:attrName>style.visibility</p:attrName>
                                        </p:attrNameLst>
                                      </p:cBhvr>
                                      <p:to>
                                        <p:strVal val="hidden"/>
                                      </p:to>
                                    </p:set>
                                  </p:childTnLst>
                                </p:cTn>
                              </p:par>
                              <p:par>
                                <p:cTn id="13" presetID="16" presetClass="entr" presetSubtype="21"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0-#ppt_w/2"/>
                                          </p:val>
                                        </p:tav>
                                        <p:tav tm="100000">
                                          <p:val>
                                            <p:strVal val="#ppt_x"/>
                                          </p:val>
                                        </p:tav>
                                      </p:tavLst>
                                    </p:anim>
                                    <p:anim calcmode="lin" valueType="num">
                                      <p:cBhvr additive="base">
                                        <p:cTn id="1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270013" y="4009103"/>
            <a:ext cx="6377530" cy="797610"/>
          </a:xfrm>
          <a:prstGeom prst="roundRect">
            <a:avLst>
              <a:gd name="adj" fmla="val 12963"/>
            </a:avLst>
          </a:prstGeom>
          <a:solidFill>
            <a:srgbClr val="8DD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200" dirty="0" smtClean="0">
                <a:solidFill>
                  <a:schemeClr val="tx1"/>
                </a:solidFill>
                <a:latin typeface="Tw Cen MT" panose="020B0602020104020603" pitchFamily="34" charset="0"/>
              </a:rPr>
              <a:t>Gnáthóg: Gnáthóga mara agus cósta, i gceantair thrópaiceacha agus </a:t>
            </a:r>
            <a:r>
              <a:rPr lang="ga-IE" sz="2200" dirty="0" err="1" smtClean="0">
                <a:solidFill>
                  <a:schemeClr val="tx1"/>
                </a:solidFill>
                <a:latin typeface="Tw Cen MT" panose="020B0602020104020603" pitchFamily="34" charset="0"/>
              </a:rPr>
              <a:t>fhothrópaiceacha</a:t>
            </a:r>
            <a:endParaRPr lang="ga-IE" altLang="en-US" sz="2200" dirty="0">
              <a:solidFill>
                <a:schemeClr val="tx1"/>
              </a:solidFill>
              <a:latin typeface="Tw Cen MT" panose="020B0602020104020603" pitchFamily="34" charset="0"/>
            </a:endParaRPr>
          </a:p>
        </p:txBody>
      </p:sp>
      <p:sp>
        <p:nvSpPr>
          <p:cNvPr id="17" name="Rounded Rectangle 16"/>
          <p:cNvSpPr/>
          <p:nvPr/>
        </p:nvSpPr>
        <p:spPr bwMode="auto">
          <a:xfrm>
            <a:off x="270013" y="3094702"/>
            <a:ext cx="2664434" cy="660413"/>
          </a:xfrm>
          <a:prstGeom prst="roundRect">
            <a:avLst>
              <a:gd name="adj" fmla="val 12963"/>
            </a:avLst>
          </a:prstGeom>
          <a:solidFill>
            <a:srgbClr val="8DD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200" dirty="0" smtClean="0">
                <a:solidFill>
                  <a:schemeClr val="tx1"/>
                </a:solidFill>
                <a:latin typeface="Tw Cen MT" panose="020B0602020104020603" pitchFamily="34" charset="0"/>
              </a:rPr>
              <a:t>An </a:t>
            </a:r>
            <a:r>
              <a:rPr lang="en-GB" sz="2200" dirty="0" err="1" smtClean="0">
                <a:solidFill>
                  <a:schemeClr val="tx1"/>
                </a:solidFill>
                <a:latin typeface="Tw Cen MT" panose="020B0602020104020603" pitchFamily="34" charset="0"/>
              </a:rPr>
              <a:t>Turtar</a:t>
            </a:r>
            <a:r>
              <a:rPr lang="en-GB" sz="2200" dirty="0" smtClean="0">
                <a:solidFill>
                  <a:schemeClr val="tx1"/>
                </a:solidFill>
                <a:latin typeface="Tw Cen MT" panose="020B0602020104020603" pitchFamily="34" charset="0"/>
              </a:rPr>
              <a:t> Mara</a:t>
            </a:r>
            <a:endParaRPr lang="ga-IE" sz="2200" dirty="0">
              <a:solidFill>
                <a:schemeClr val="tx1"/>
              </a:solidFill>
              <a:latin typeface="Tw Cen MT" panose="020B0602020104020603" pitchFamily="34" charset="0"/>
            </a:endParaRPr>
          </a:p>
        </p:txBody>
      </p:sp>
      <p:sp>
        <p:nvSpPr>
          <p:cNvPr id="21" name="Rounded Rectangle 20"/>
          <p:cNvSpPr/>
          <p:nvPr/>
        </p:nvSpPr>
        <p:spPr bwMode="auto">
          <a:xfrm>
            <a:off x="270013" y="5024432"/>
            <a:ext cx="11557105" cy="1637623"/>
          </a:xfrm>
          <a:prstGeom prst="roundRect">
            <a:avLst>
              <a:gd name="adj" fmla="val 12963"/>
            </a:avLst>
          </a:prstGeom>
          <a:solidFill>
            <a:srgbClr val="8DD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200" dirty="0" smtClean="0">
                <a:solidFill>
                  <a:schemeClr val="tx1"/>
                </a:solidFill>
                <a:latin typeface="Tw Cen MT" panose="020B0602020104020603" pitchFamily="34" charset="0"/>
              </a:rPr>
              <a:t>Maraítear an turtar mara </a:t>
            </a:r>
            <a:r>
              <a:rPr lang="ga-IE" altLang="en-US" sz="2200" dirty="0" smtClean="0">
                <a:solidFill>
                  <a:schemeClr val="tx1"/>
                </a:solidFill>
                <a:latin typeface="Tw Cen MT" panose="020B0602020104020603" pitchFamily="34" charset="0"/>
              </a:rPr>
              <a:t>faoi choinne </a:t>
            </a:r>
            <a:r>
              <a:rPr lang="ga-IE" sz="2200" dirty="0">
                <a:solidFill>
                  <a:schemeClr val="tx1"/>
                </a:solidFill>
                <a:latin typeface="Tw Cen MT" panose="020B0602020104020603" pitchFamily="34" charset="0"/>
              </a:rPr>
              <a:t>a </a:t>
            </a:r>
            <a:r>
              <a:rPr lang="ga-IE" sz="2200" dirty="0" smtClean="0">
                <a:solidFill>
                  <a:schemeClr val="tx1"/>
                </a:solidFill>
                <a:latin typeface="Tw Cen MT" panose="020B0602020104020603" pitchFamily="34" charset="0"/>
              </a:rPr>
              <a:t>bhlaoisce</a:t>
            </a:r>
            <a:r>
              <a:rPr lang="en-GB" sz="2200" dirty="0" smtClean="0">
                <a:solidFill>
                  <a:schemeClr val="tx1"/>
                </a:solidFill>
                <a:latin typeface="Tw Cen MT" panose="020B0602020104020603" pitchFamily="34" charset="0"/>
              </a:rPr>
              <a:t>, </a:t>
            </a:r>
            <a:r>
              <a:rPr lang="ga-IE" altLang="en-US" sz="2200" dirty="0" smtClean="0">
                <a:solidFill>
                  <a:schemeClr val="tx1"/>
                </a:solidFill>
                <a:latin typeface="Tw Cen MT" panose="020B0602020104020603" pitchFamily="34" charset="0"/>
              </a:rPr>
              <a:t>a chraicinn, a chuid feola</a:t>
            </a:r>
            <a:r>
              <a:rPr lang="en-GB" altLang="en-US" sz="2200" dirty="0" smtClean="0">
                <a:solidFill>
                  <a:schemeClr val="tx1"/>
                </a:solidFill>
                <a:latin typeface="Tw Cen MT" panose="020B0602020104020603" pitchFamily="34" charset="0"/>
              </a:rPr>
              <a:t> </a:t>
            </a:r>
            <a:r>
              <a:rPr lang="en-GB" altLang="en-US" sz="2200" dirty="0" err="1" smtClean="0">
                <a:solidFill>
                  <a:schemeClr val="tx1"/>
                </a:solidFill>
                <a:latin typeface="Tw Cen MT" panose="020B0602020104020603" pitchFamily="34" charset="0"/>
              </a:rPr>
              <a:t>agus</a:t>
            </a:r>
            <a:r>
              <a:rPr lang="ga-IE" altLang="en-US" sz="2200" dirty="0" smtClean="0">
                <a:solidFill>
                  <a:schemeClr val="tx1"/>
                </a:solidFill>
                <a:latin typeface="Tw Cen MT" panose="020B0602020104020603" pitchFamily="34" charset="0"/>
              </a:rPr>
              <a:t> a chuid uibheacha</a:t>
            </a:r>
            <a:r>
              <a:rPr lang="ga-IE" sz="2200" dirty="0" smtClean="0">
                <a:solidFill>
                  <a:schemeClr val="tx1"/>
                </a:solidFill>
                <a:latin typeface="Tw Cen MT" panose="020B0602020104020603" pitchFamily="34" charset="0"/>
              </a:rPr>
              <a:t>. Bíonn truailliú ag cur isteach go mór ar ghnáthóg an turtair. Faigheann turtair bás </a:t>
            </a:r>
            <a:r>
              <a:rPr lang="en-GB" sz="2200" dirty="0" smtClean="0">
                <a:solidFill>
                  <a:schemeClr val="tx1"/>
                </a:solidFill>
                <a:latin typeface="Tw Cen MT" panose="020B0602020104020603" pitchFamily="34" charset="0"/>
              </a:rPr>
              <a:t/>
            </a:r>
            <a:br>
              <a:rPr lang="en-GB"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nuair a théann siad i bhfostú i dtrealamh iascaireachta, mar shampla, nó nuair a shlogann siad málaí plaisteacha. Tógann báid iascaigh na mílte turtar ina líonta trí dhearmad gach bliain.</a:t>
            </a:r>
            <a:endParaRPr lang="ga-IE" altLang="en-US" sz="2200" dirty="0">
              <a:solidFill>
                <a:schemeClr val="tx1"/>
              </a:solidFill>
              <a:latin typeface="Tw Cen MT" panose="020B0602020104020603" pitchFamily="34" charset="0"/>
            </a:endParaRPr>
          </a:p>
        </p:txBody>
      </p:sp>
      <p:pic>
        <p:nvPicPr>
          <p:cNvPr id="24"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7097487" y="1240435"/>
            <a:ext cx="4729632" cy="354722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5"/>
          <p:cNvSpPr txBox="1">
            <a:spLocks/>
          </p:cNvSpPr>
          <p:nvPr/>
        </p:nvSpPr>
        <p:spPr>
          <a:xfrm>
            <a:off x="2709034" y="210910"/>
            <a:ext cx="6487886" cy="9413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ga-IE" sz="7200" smtClean="0">
                <a:latin typeface="AR DELANEY" panose="02000000000000000000" pitchFamily="2" charset="0"/>
              </a:rPr>
              <a:t>Ainmhí atá i mBaol</a:t>
            </a:r>
            <a:endParaRPr lang="ga-IE" sz="7200" dirty="0">
              <a:latin typeface="AR DELANEY" panose="02000000000000000000" pitchFamily="2" charset="0"/>
            </a:endParaRPr>
          </a:p>
        </p:txBody>
      </p:sp>
    </p:spTree>
    <p:extLst>
      <p:ext uri="{BB962C8B-B14F-4D97-AF65-F5344CB8AC3E}">
        <p14:creationId xmlns:p14="http://schemas.microsoft.com/office/powerpoint/2010/main" val="9669995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3287</TotalTime>
  <Words>639</Words>
  <Application>Microsoft Office PowerPoint</Application>
  <PresentationFormat>Custom</PresentationFormat>
  <Paragraphs>66</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Ainmhí atá i mBaol</vt:lpstr>
      <vt:lpstr>PowerPoint Presentation</vt:lpstr>
      <vt:lpstr>PowerPoint Presentation</vt:lpstr>
      <vt:lpstr>PowerPoint Presentation</vt:lpstr>
      <vt:lpstr>Ainmhí atá i mBaol</vt:lpstr>
      <vt:lpstr>PowerPoint Presentation</vt:lpstr>
      <vt:lpstr>PowerPoint Presentation</vt:lpstr>
      <vt:lpstr>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maire ni ghallchobhair</dc:creator>
  <cp:lastModifiedBy>Cáit Nic Fhionnlaoich</cp:lastModifiedBy>
  <cp:revision>204</cp:revision>
  <cp:lastPrinted>2017-08-17T12:38:19Z</cp:lastPrinted>
  <dcterms:created xsi:type="dcterms:W3CDTF">2017-02-01T11:59:21Z</dcterms:created>
  <dcterms:modified xsi:type="dcterms:W3CDTF">2017-09-18T14:14:03Z</dcterms:modified>
</cp:coreProperties>
</file>