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8" r:id="rId2"/>
    <p:sldId id="299" r:id="rId3"/>
    <p:sldId id="308" r:id="rId4"/>
    <p:sldId id="295" r:id="rId5"/>
    <p:sldId id="309" r:id="rId6"/>
    <p:sldId id="310" r:id="rId7"/>
    <p:sldId id="311" r:id="rId8"/>
    <p:sldId id="312" r:id="rId9"/>
    <p:sldId id="296" r:id="rId10"/>
    <p:sldId id="261" r:id="rId11"/>
    <p:sldId id="269" r:id="rId12"/>
    <p:sldId id="284" r:id="rId13"/>
    <p:sldId id="281" r:id="rId14"/>
    <p:sldId id="264" r:id="rId15"/>
    <p:sldId id="294" r:id="rId16"/>
    <p:sldId id="282" r:id="rId17"/>
    <p:sldId id="297" r:id="rId18"/>
    <p:sldId id="303" r:id="rId19"/>
    <p:sldId id="302" r:id="rId20"/>
    <p:sldId id="293" r:id="rId21"/>
    <p:sldId id="291" r:id="rId22"/>
    <p:sldId id="304" r:id="rId23"/>
    <p:sldId id="305" r:id="rId24"/>
    <p:sldId id="306" r:id="rId2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0000"/>
    <a:srgbClr val="570D8F"/>
    <a:srgbClr val="F7F5F9"/>
    <a:srgbClr val="800080"/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20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890473-185A-4218-AAF6-104E49B540CC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2097C4-CFE7-4719-9C62-E103F591BB5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51B074-C98F-4A20-B241-CACAAED40DA0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27CE5D-4611-4FD9-8F75-35984FF821E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824DE9-28D9-4B3A-8EB2-27201A7E39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A4994B-8110-4C9F-A72A-9740A9266629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I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BCD957-CA32-4500-BA62-51A2759CEF0D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I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AA521A-7326-4F50-8802-964B66B50A55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I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BF6660-F82E-4B29-9C5C-2A7557C7A9B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6BF0BA-25CB-44E7-8866-C4F7ADF88D61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GB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ga-I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C17D4A-DF61-4EFC-9BE9-D1D8F4EE5448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I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AFCFED-9FFA-49CF-AD6C-254765610E6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7E2D7CE-4056-4FB9-8392-A01EE3C81D2B}" type="slidenum">
              <a:rPr lang="en-US" sz="1200">
                <a:solidFill>
                  <a:srgbClr val="000000"/>
                </a:solidFill>
              </a:rPr>
              <a:pPr algn="r"/>
              <a:t>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B932922-E4DC-4A64-89B2-3BBAA334D70B}" type="slidenum">
              <a:rPr lang="en-US" sz="1200">
                <a:solidFill>
                  <a:srgbClr val="000000"/>
                </a:solidFill>
              </a:rPr>
              <a:pPr algn="r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6627" name="Slide Number Placeholder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92C7913-CA75-45B9-A267-7DADBB4AA3BD}" type="slidenum">
              <a:rPr lang="en-IE" sz="1200">
                <a:solidFill>
                  <a:srgbClr val="000000"/>
                </a:solidFill>
              </a:rPr>
              <a:pPr algn="r"/>
              <a:t>7</a:t>
            </a:fld>
            <a:endParaRPr lang="en-IE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C0CFEA-BAF5-46E9-9E7B-3256B5C629F1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I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CBCA6-4B9A-4894-9536-92E0F869CFF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333CAB-EA2B-4C7B-88D4-FA165DE01E90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I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E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144C52-1DA9-419F-A4D5-364145453150}" type="slidenum">
              <a:rPr lang="en-I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I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FB7C5-D3C0-482A-ABD7-C9C07D6ED8C5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8120A-E53A-4F61-92D9-640FB9E2B737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05ADE-6536-40DB-A4B6-E5455304749D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A0B2E-F706-4C63-99B9-8D4DC5951AB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F6BB0-2653-4220-B666-1735DFAED238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E3DF6-35B0-4541-85BB-4E21598CD8AD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D5EF2-2CD4-433F-A70A-A3E4DFBDDA08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C6BA6-03F8-4809-9B32-E031336D9D81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BC189-4AAE-43B4-A09B-F16E49FA13F5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0188F-4C56-45D0-A6DC-456B055F35CE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DFAB2-13A2-4884-A92C-17AABF50EC53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E87D8-17A1-4ED7-86E0-A993F0C2E772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6CE4F-CD7F-4388-BDEE-2C267CBAD90A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CA597-AAC8-4D1A-8BD9-FF1C59B40115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DA89-7669-467F-A612-D7C50862C522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2450F-16DB-45C9-98F6-D9381643E41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9A384-BFF3-4ABA-8DF5-52C6955F42B8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7CD7A-DD13-4117-A37B-7FD3AB67B076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42EF0-A859-4934-ACE0-CBE6ED84C537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2FFCD-4FAA-4923-B81B-F6108B1DC12A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E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DE759-5F73-4410-BE08-3AE6ACB57FE6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008E8-E9F6-46C5-8DE3-36CDD8DEE778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>
            <a:alpha val="7215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E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D1326B-5F2E-4F59-9A5E-40D1991D2603}" type="datetimeFigureOut">
              <a:rPr lang="en-IE"/>
              <a:pPr>
                <a:defRPr/>
              </a:pPr>
              <a:t>16/09/2014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6AF1C1-B987-4624-97C2-37F9CEE36794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youtube.com/watch?v=BzTt2uKUhY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hyperlink" Target="http://www.history.com/videos/where-did-it-come-from-ancient-rome---mobile-societ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6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istory.com/topics/ancient-history/colosseum/videos/games-in-the-coliseum?m=528e394da93ae&amp;s=undefined&amp;f=1&amp;free=false" TargetMode="External"/><Relationship Id="rId5" Type="http://schemas.openxmlformats.org/officeDocument/2006/relationships/hyperlink" Target="http://www.history.com/topics/ancient-history/colosseum/videos/where-did-it-come-from-ancient-romes-stadium?m=528e394da93ae&amp;s=undefined&amp;f=1&amp;free=false" TargetMode="External"/><Relationship Id="rId4" Type="http://schemas.openxmlformats.org/officeDocument/2006/relationships/hyperlink" Target="NUL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schools/primaryhistory/romans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knowtheromans.co.uk/Games/JigsawGame/" TargetMode="External"/><Relationship Id="rId5" Type="http://schemas.openxmlformats.org/officeDocument/2006/relationships/hyperlink" Target="http://www.knowtheromans.co.uk/" TargetMode="External"/><Relationship Id="rId4" Type="http://schemas.openxmlformats.org/officeDocument/2006/relationships/hyperlink" Target="http://www.cogg.ie/StudentMaterials/includes/documents/SD9720%20Eureka%205.4%20Irish.pd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-VmbxpEFAA" TargetMode="External"/><Relationship Id="rId2" Type="http://schemas.openxmlformats.org/officeDocument/2006/relationships/hyperlink" Target="http://www.youtube.com/watch?v=475sbcUj9t4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esourcesforhistory.com/map.htm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0"/>
            <a:ext cx="9180513" cy="918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60325" y="5287963"/>
            <a:ext cx="91170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9600">
                <a:latin typeface="Imprint MT Shadow" pitchFamily="82" charset="0"/>
              </a:rPr>
              <a:t>An tSean-Róimh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1713" y="838200"/>
            <a:ext cx="388461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9388" y="115888"/>
            <a:ext cx="8785225" cy="465137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400">
                <a:latin typeface="Comic Sans MS" pitchFamily="66" charset="0"/>
              </a:rPr>
              <a:t>An féidir leat</a:t>
            </a:r>
            <a:r>
              <a:rPr lang="en-US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airm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en-US" sz="2400">
                <a:latin typeface="Comic Sans MS" pitchFamily="66" charset="0"/>
              </a:rPr>
              <a:t>an t</a:t>
            </a:r>
            <a:r>
              <a:rPr lang="ga-IE" sz="2400">
                <a:latin typeface="Comic Sans MS" pitchFamily="66" charset="0"/>
              </a:rPr>
              <a:t>saighdiúra Rómhánaigh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 ainmniú</a:t>
            </a:r>
            <a:r>
              <a:rPr lang="en-US" sz="2400">
                <a:latin typeface="Comic Sans MS" pitchFamily="66" charset="0"/>
              </a:rPr>
              <a:t>?</a:t>
            </a:r>
          </a:p>
        </p:txBody>
      </p:sp>
      <p:sp>
        <p:nvSpPr>
          <p:cNvPr id="216077" name="Line 13"/>
          <p:cNvSpPr>
            <a:spLocks noChangeShapeType="1"/>
          </p:cNvSpPr>
          <p:nvPr/>
        </p:nvSpPr>
        <p:spPr bwMode="auto">
          <a:xfrm>
            <a:off x="2124075" y="1628775"/>
            <a:ext cx="1079500" cy="360363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6078" name="Line 14"/>
          <p:cNvSpPr>
            <a:spLocks noChangeShapeType="1"/>
          </p:cNvSpPr>
          <p:nvPr/>
        </p:nvSpPr>
        <p:spPr bwMode="auto">
          <a:xfrm flipH="1" flipV="1">
            <a:off x="4716463" y="1557338"/>
            <a:ext cx="107950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6079" name="Line 15"/>
          <p:cNvSpPr>
            <a:spLocks noChangeShapeType="1"/>
          </p:cNvSpPr>
          <p:nvPr/>
        </p:nvSpPr>
        <p:spPr bwMode="auto">
          <a:xfrm flipH="1">
            <a:off x="5724525" y="3429000"/>
            <a:ext cx="8636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323850" y="1341438"/>
            <a:ext cx="1800225" cy="401637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ga-IE" sz="2000">
                <a:latin typeface="Comic Sans MS" pitchFamily="66" charset="0"/>
              </a:rPr>
              <a:t>Sleá</a:t>
            </a:r>
          </a:p>
        </p:txBody>
      </p:sp>
      <p:sp>
        <p:nvSpPr>
          <p:cNvPr id="216072" name="Text Box 8"/>
          <p:cNvSpPr txBox="1">
            <a:spLocks noChangeArrowheads="1"/>
          </p:cNvSpPr>
          <p:nvPr/>
        </p:nvSpPr>
        <p:spPr bwMode="auto">
          <a:xfrm>
            <a:off x="6497638" y="3141663"/>
            <a:ext cx="2538412" cy="401637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ga-IE" sz="2000">
                <a:latin typeface="Comic Sans MS" pitchFamily="66" charset="0"/>
              </a:rPr>
              <a:t>Sciath</a:t>
            </a:r>
          </a:p>
        </p:txBody>
      </p:sp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179388" y="3068638"/>
            <a:ext cx="1908175" cy="403225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ga-IE" sz="2000">
                <a:latin typeface="Comic Sans MS" pitchFamily="66" charset="0"/>
              </a:rPr>
              <a:t>Claíomh</a:t>
            </a:r>
          </a:p>
        </p:txBody>
      </p:sp>
      <p:sp>
        <p:nvSpPr>
          <p:cNvPr id="216075" name="Text Box 11"/>
          <p:cNvSpPr txBox="1">
            <a:spLocks noChangeArrowheads="1"/>
          </p:cNvSpPr>
          <p:nvPr/>
        </p:nvSpPr>
        <p:spPr bwMode="auto">
          <a:xfrm>
            <a:off x="5795963" y="1528763"/>
            <a:ext cx="1763712" cy="401637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ga-IE" sz="2000">
                <a:latin typeface="Comic Sans MS" pitchFamily="66" charset="0"/>
              </a:rPr>
              <a:t>Clogad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 flipH="1">
            <a:off x="211138" y="6021388"/>
            <a:ext cx="61610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Tuilleadh eolais: </a:t>
            </a:r>
            <a:r>
              <a:rPr lang="en-IE" sz="2000">
                <a:latin typeface="Comic Sans MS" pitchFamily="66" charset="0"/>
                <a:hlinkClick r:id="rId4"/>
              </a:rPr>
              <a:t>http://www.youtube.com/watch?v=BzTt2uKUhYk</a:t>
            </a:r>
            <a:endParaRPr lang="en-IE" sz="2000">
              <a:latin typeface="Comic Sans MS" pitchFamily="66" charset="0"/>
            </a:endParaRPr>
          </a:p>
        </p:txBody>
      </p:sp>
      <p:sp>
        <p:nvSpPr>
          <p:cNvPr id="216081" name="Line 17"/>
          <p:cNvSpPr>
            <a:spLocks noChangeShapeType="1"/>
          </p:cNvSpPr>
          <p:nvPr/>
        </p:nvSpPr>
        <p:spPr bwMode="auto">
          <a:xfrm>
            <a:off x="2087563" y="3465513"/>
            <a:ext cx="1584325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6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6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6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6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60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6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6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6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6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6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216077" grpId="0" animBg="1"/>
      <p:bldP spid="216078" grpId="0" animBg="1"/>
      <p:bldP spid="216079" grpId="0" animBg="1"/>
      <p:bldP spid="216071" grpId="0" animBg="1"/>
      <p:bldP spid="216072" grpId="0" animBg="1"/>
      <p:bldP spid="216073" grpId="0" animBg="1"/>
      <p:bldP spid="216075" grpId="0" animBg="1"/>
      <p:bldP spid="13" grpId="0"/>
      <p:bldP spid="2160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4863636" y="354931"/>
            <a:ext cx="4270839" cy="28475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652120" y="3215630"/>
            <a:ext cx="3024336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42570" y="3340632"/>
            <a:ext cx="3290400" cy="2193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0" name="TextBox 9"/>
          <p:cNvSpPr txBox="1"/>
          <p:nvPr/>
        </p:nvSpPr>
        <p:spPr>
          <a:xfrm>
            <a:off x="1703388" y="6029325"/>
            <a:ext cx="5748337" cy="4619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An bhfuil a fhios agat céard </a:t>
            </a:r>
            <a:r>
              <a:rPr lang="en-GB" sz="2400" dirty="0" err="1">
                <a:latin typeface="Comic Sans MS" pitchFamily="66" charset="0"/>
              </a:rPr>
              <a:t>iad</a:t>
            </a:r>
            <a:r>
              <a:rPr lang="ga-IE" sz="2400" dirty="0">
                <a:latin typeface="Comic Sans MS" pitchFamily="66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9388" y="254000"/>
            <a:ext cx="7561262" cy="4603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Baineann na pictiúir seo uile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leis an tSean-Róimh.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14110" y="737362"/>
            <a:ext cx="3290624" cy="21830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314092" y="2402006"/>
            <a:ext cx="2441848" cy="1627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850900"/>
            <a:ext cx="4078288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464050" y="1550988"/>
            <a:ext cx="4572000" cy="3403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Bóthar Rómhánach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é seo</a:t>
            </a:r>
            <a:br>
              <a:rPr lang="en-GB" sz="2400">
                <a:solidFill>
                  <a:srgbClr val="000000"/>
                </a:solidFill>
                <a:latin typeface="Comic Sans MS" pitchFamily="66" charset="0"/>
              </a:rPr>
            </a:b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 tógadh timpeall 2000 bliain 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/>
            </a:r>
            <a:br>
              <a:rPr lang="en-GB" sz="2400">
                <a:solidFill>
                  <a:srgbClr val="000000"/>
                </a:solidFill>
                <a:latin typeface="Comic Sans MS" pitchFamily="66" charset="0"/>
              </a:rPr>
            </a:b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ó shin.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 Sa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Spáinn atá an bóthar áirithe seo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.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 Thóg na Rómhánaigh bóithre breátha gach áit dá ndeachaigh siad</a:t>
            </a:r>
            <a:r>
              <a:rPr lang="en-GB" sz="2400">
                <a:solidFill>
                  <a:srgbClr val="000000"/>
                </a:solidFill>
                <a:latin typeface="Comic Sans MS" pitchFamily="66" charset="0"/>
              </a:rPr>
              <a:t>, mar go </a:t>
            </a:r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raibh siad ag iarraidh gach cuid den impireacht</a:t>
            </a:r>
          </a:p>
          <a:p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a cheangal leis an Róimh.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1550" y="5157788"/>
            <a:ext cx="6985000" cy="13239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000" dirty="0">
                <a:latin typeface="Comic Sans MS" pitchFamily="66" charset="0"/>
              </a:rPr>
              <a:t>Cliceáil ar </a:t>
            </a:r>
            <a:r>
              <a:rPr lang="en-GB" sz="2000" dirty="0">
                <a:latin typeface="Comic Sans MS" pitchFamily="66" charset="0"/>
              </a:rPr>
              <a:t>an </a:t>
            </a:r>
            <a:r>
              <a:rPr lang="ga-IE" sz="2000" dirty="0">
                <a:latin typeface="Comic Sans MS" pitchFamily="66" charset="0"/>
              </a:rPr>
              <a:t>nasc thíos chun 3 </a:t>
            </a:r>
            <a:r>
              <a:rPr lang="en-GB" sz="2000" dirty="0" err="1">
                <a:latin typeface="Comic Sans MS" pitchFamily="66" charset="0"/>
              </a:rPr>
              <a:t>fhíseáin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ghearra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ga-IE" sz="2000" dirty="0">
                <a:latin typeface="Comic Sans MS" pitchFamily="66" charset="0"/>
              </a:rPr>
              <a:t>faoi bhóithre na Róimhe </a:t>
            </a:r>
            <a:r>
              <a:rPr lang="en-GB" sz="2000" dirty="0">
                <a:latin typeface="Comic Sans MS" pitchFamily="66" charset="0"/>
              </a:rPr>
              <a:t>a </a:t>
            </a:r>
            <a:r>
              <a:rPr lang="ga-IE" sz="2000" dirty="0">
                <a:latin typeface="Comic Sans MS" pitchFamily="66" charset="0"/>
              </a:rPr>
              <a:t>fheiceáil: </a:t>
            </a:r>
            <a:r>
              <a:rPr lang="ga-IE" sz="2000" dirty="0">
                <a:latin typeface="Comic Sans MS" pitchFamily="66" charset="0"/>
                <a:hlinkClick r:id="rId4"/>
              </a:rPr>
              <a:t>http://www.history.com/videos/where-did-it-come-from-ancient-rome---mobile-society</a:t>
            </a:r>
            <a:endParaRPr lang="ga-IE" sz="2000" dirty="0"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5900" y="115888"/>
            <a:ext cx="3600450" cy="585787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3200" dirty="0">
                <a:latin typeface="Comic Sans MS" pitchFamily="66" charset="0"/>
              </a:rPr>
              <a:t>Céard é seo?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55875" y="701675"/>
            <a:ext cx="145097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859338" y="1484313"/>
            <a:ext cx="4105275" cy="3403600"/>
          </a:xfrm>
          <a:prstGeom prst="rect">
            <a:avLst/>
          </a:prstGeom>
          <a:solidFill>
            <a:srgbClr val="F7F5F9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Seo Teampall na nDéithe sa Róimh. Thóg na Rómhánaigh teampaill mar seo ar fud na himpireachta in onóir dá gcuid déithe. Chuaigh na daoine go dtí na teampaill chun </a:t>
            </a:r>
            <a:r>
              <a:rPr lang="en-GB" sz="2400">
                <a:latin typeface="Comic Sans MS" pitchFamily="66" charset="0"/>
              </a:rPr>
              <a:t>a </a:t>
            </a:r>
            <a:r>
              <a:rPr lang="ga-IE" sz="2400">
                <a:latin typeface="Comic Sans MS" pitchFamily="66" charset="0"/>
              </a:rPr>
              <a:t>bheith ag guí agus chun buíochas a ghabháil leis na déithe.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55900" y="333375"/>
            <a:ext cx="3600450" cy="58420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3200" dirty="0">
                <a:latin typeface="Comic Sans MS" pitchFamily="66" charset="0"/>
              </a:rPr>
              <a:t>Céard é seo?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83568" y="1422538"/>
            <a:ext cx="3654000" cy="365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005263"/>
            <a:ext cx="14509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441976" y="907232"/>
            <a:ext cx="2527200" cy="2711130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799996" rev="21599994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020763" y="0"/>
            <a:ext cx="7164387" cy="9556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/>
            <a:r>
              <a:rPr lang="ga-IE" sz="2800">
                <a:latin typeface="Comic Sans MS" pitchFamily="66" charset="0"/>
              </a:rPr>
              <a:t>Bhí a lán déithe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éagsúla ag na Rómhánaigh.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Seo cuid acu: </a:t>
            </a:r>
            <a:endParaRPr lang="ga-IE" sz="2400">
              <a:latin typeface="Comic Sans MS" pitchFamily="66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84438" y="1304925"/>
            <a:ext cx="20859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Rí na n</a:t>
            </a:r>
            <a:r>
              <a:rPr lang="en-GB" sz="2400">
                <a:latin typeface="Comic Sans MS" pitchFamily="66" charset="0"/>
              </a:rPr>
              <a:t>D</a:t>
            </a:r>
            <a:r>
              <a:rPr lang="ga-IE" sz="2400">
                <a:latin typeface="Comic Sans MS" pitchFamily="66" charset="0"/>
              </a:rPr>
              <a:t>éithe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agus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Dia na Spéire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813" y="1074738"/>
            <a:ext cx="1379537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 b="1">
                <a:latin typeface="Comic Sans MS" pitchFamily="66" charset="0"/>
              </a:rPr>
              <a:t>Iúpatar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573713" y="1522413"/>
            <a:ext cx="1446212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ga-IE" sz="2400" b="1">
                <a:latin typeface="Comic Sans MS" pitchFamily="66" charset="0"/>
              </a:rPr>
              <a:t>Neiptiún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451725" y="950913"/>
            <a:ext cx="1646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Dia na Farraige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438" y="4354513"/>
            <a:ext cx="971550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IE" sz="2400" b="1">
                <a:latin typeface="Comic Sans MS" pitchFamily="66" charset="0"/>
              </a:rPr>
              <a:t>Mars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790825" y="5826125"/>
            <a:ext cx="2159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Dia an Chogaidh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445000" y="3963988"/>
            <a:ext cx="1135063" cy="4667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IE" sz="2400" b="1">
                <a:latin typeface="Comic Sans MS" pitchFamily="66" charset="0"/>
              </a:rPr>
              <a:t>Apalló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04025" y="6308725"/>
            <a:ext cx="2232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Dia na Gréine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206880" y="704850"/>
            <a:ext cx="1368000" cy="2686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5850" y="3963988"/>
            <a:ext cx="1670050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rcRect l="28641" t="25900" r="26122" b="6863"/>
          <a:stretch>
            <a:fillRect/>
          </a:stretch>
        </p:blipFill>
        <p:spPr bwMode="auto">
          <a:xfrm>
            <a:off x="5632450" y="3748088"/>
            <a:ext cx="2216150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3" grpId="0"/>
      <p:bldP spid="4" grpId="0" animBg="1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41424" y="912534"/>
            <a:ext cx="4747029" cy="3164993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443413" y="1295400"/>
            <a:ext cx="4016375" cy="1943100"/>
          </a:xfrm>
          <a:prstGeom prst="rect">
            <a:avLst/>
          </a:prstGeom>
          <a:solidFill>
            <a:srgbClr val="F7F5F9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Seo uiscerian a thóg na Rómhánaigh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sa Fhrainc timpeall 2000 bliain ó shin.</a:t>
            </a:r>
          </a:p>
          <a:p>
            <a:r>
              <a:rPr lang="ga-IE" sz="2400">
                <a:latin typeface="Comic Sans MS" pitchFamily="66" charset="0"/>
              </a:rPr>
              <a:t>Tá sé fós ina sheasamh</a:t>
            </a:r>
          </a:p>
          <a:p>
            <a:r>
              <a:rPr lang="ga-IE" sz="2400">
                <a:latin typeface="Comic Sans MS" pitchFamily="66" charset="0"/>
              </a:rPr>
              <a:t>sa lá atá inniu ann.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8038" y="4183063"/>
            <a:ext cx="4176712" cy="8302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2400" dirty="0">
                <a:latin typeface="Comic Sans MS" pitchFamily="66" charset="0"/>
              </a:rPr>
              <a:t>Cén úsáid a bhaintí </a:t>
            </a:r>
            <a:r>
              <a:rPr lang="en-GB" sz="2400" dirty="0">
                <a:latin typeface="Comic Sans MS" pitchFamily="66" charset="0"/>
              </a:rPr>
              <a:t>as </a:t>
            </a:r>
            <a:r>
              <a:rPr lang="ga-IE" sz="2400" dirty="0">
                <a:latin typeface="Comic Sans MS" pitchFamily="66" charset="0"/>
              </a:rPr>
              <a:t>an uiscerian, meas tú?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3375" y="5300663"/>
            <a:ext cx="8496300" cy="12001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>
                <a:latin typeface="Comic Sans MS" pitchFamily="66" charset="0"/>
              </a:rPr>
              <a:t>I</a:t>
            </a:r>
            <a:r>
              <a:rPr lang="ga-IE" sz="2400" dirty="0">
                <a:latin typeface="Comic Sans MS" pitchFamily="66" charset="0"/>
              </a:rPr>
              <a:t>nnealtóirí móra </a:t>
            </a:r>
            <a:r>
              <a:rPr lang="en-GB" sz="2400" dirty="0" err="1">
                <a:latin typeface="Comic Sans MS" pitchFamily="66" charset="0"/>
              </a:rPr>
              <a:t>ba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ea</a:t>
            </a:r>
            <a:r>
              <a:rPr lang="ga-IE" sz="2400" dirty="0">
                <a:latin typeface="Comic Sans MS" pitchFamily="66" charset="0"/>
              </a:rPr>
              <a:t> na Rómhánaigh.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ga-IE" sz="2400" dirty="0">
                <a:latin typeface="Comic Sans MS" pitchFamily="66" charset="0"/>
              </a:rPr>
              <a:t>Thóg siad </a:t>
            </a:r>
            <a:r>
              <a:rPr lang="en-GB" sz="2400" dirty="0">
                <a:latin typeface="Comic Sans MS" pitchFamily="66" charset="0"/>
              </a:rPr>
              <a:t>u</a:t>
            </a:r>
            <a:r>
              <a:rPr lang="ga-IE" sz="2400" dirty="0">
                <a:latin typeface="Comic Sans MS" pitchFamily="66" charset="0"/>
              </a:rPr>
              <a:t>iscerianta mar seo chun uisce a thabhairt ó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dirty="0" err="1">
                <a:latin typeface="Comic Sans MS" pitchFamily="66" charset="0"/>
              </a:rPr>
              <a:t>na</a:t>
            </a:r>
            <a:r>
              <a:rPr lang="ga-IE" sz="2400" dirty="0">
                <a:latin typeface="Comic Sans MS" pitchFamily="66" charset="0"/>
              </a:rPr>
              <a:t> lochanna </a:t>
            </a:r>
            <a:r>
              <a:rPr lang="en-GB" sz="2400" dirty="0">
                <a:latin typeface="Comic Sans MS" pitchFamily="66" charset="0"/>
              </a:rPr>
              <a:t/>
            </a:r>
            <a:br>
              <a:rPr lang="en-GB" sz="2400" dirty="0">
                <a:latin typeface="Comic Sans MS" pitchFamily="66" charset="0"/>
              </a:rPr>
            </a:br>
            <a:r>
              <a:rPr lang="ga-IE" sz="2400" dirty="0">
                <a:latin typeface="Comic Sans MS" pitchFamily="66" charset="0"/>
              </a:rPr>
              <a:t>go dtí na bailte agus na cathracha.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55900" y="115888"/>
            <a:ext cx="3600450" cy="585787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3200" dirty="0">
                <a:latin typeface="Comic Sans MS" pitchFamily="66" charset="0"/>
              </a:rPr>
              <a:t>Céard é seo?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2275" y="1527175"/>
            <a:ext cx="1450975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107504" y="836474"/>
            <a:ext cx="3499910" cy="2333273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787775" y="836613"/>
            <a:ext cx="5184775" cy="1944687"/>
          </a:xfrm>
          <a:prstGeom prst="rect">
            <a:avLst/>
          </a:prstGeom>
          <a:solidFill>
            <a:srgbClr val="EDEDED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Seo é an Colasaem sa Róimh. </a:t>
            </a:r>
            <a:r>
              <a:rPr lang="en-IE" sz="2000">
                <a:latin typeface="Comic Sans MS" pitchFamily="66" charset="0"/>
              </a:rPr>
              <a:t>A</a:t>
            </a:r>
            <a:r>
              <a:rPr lang="ga-IE" sz="2000">
                <a:latin typeface="Comic Sans MS" pitchFamily="66" charset="0"/>
              </a:rPr>
              <a:t>mf</a:t>
            </a:r>
            <a:r>
              <a:rPr lang="en-GB" sz="2000">
                <a:latin typeface="Comic Sans MS" pitchFamily="66" charset="0"/>
              </a:rPr>
              <a:t>a</a:t>
            </a:r>
            <a:r>
              <a:rPr lang="ga-IE" sz="2000">
                <a:latin typeface="Comic Sans MS" pitchFamily="66" charset="0"/>
              </a:rPr>
              <a:t>itéatar</a:t>
            </a:r>
            <a:r>
              <a:rPr lang="en-IE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atá</a:t>
            </a:r>
            <a:r>
              <a:rPr lang="en-IE" sz="2000">
                <a:latin typeface="Comic Sans MS" pitchFamily="66" charset="0"/>
              </a:rPr>
              <a:t> ann.</a:t>
            </a:r>
            <a:r>
              <a:rPr lang="ga-IE" sz="2000">
                <a:latin typeface="Comic Sans MS" pitchFamily="66" charset="0"/>
              </a:rPr>
              <a:t> </a:t>
            </a:r>
            <a:r>
              <a:rPr lang="en-GB" sz="2000">
                <a:latin typeface="Comic Sans MS" pitchFamily="66" charset="0"/>
              </a:rPr>
              <a:t>T</a:t>
            </a:r>
            <a:r>
              <a:rPr lang="ga-IE" sz="2000">
                <a:latin typeface="Comic Sans MS" pitchFamily="66" charset="0"/>
              </a:rPr>
              <a:t>ógadh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amf</a:t>
            </a:r>
            <a:r>
              <a:rPr lang="en-GB" sz="2000">
                <a:latin typeface="Comic Sans MS" pitchFamily="66" charset="0"/>
              </a:rPr>
              <a:t>a</a:t>
            </a:r>
            <a:r>
              <a:rPr lang="ga-IE" sz="2000">
                <a:latin typeface="Comic Sans MS" pitchFamily="66" charset="0"/>
              </a:rPr>
              <a:t>itéatair cosúil</a:t>
            </a:r>
            <a:r>
              <a:rPr lang="en-GB" sz="2000">
                <a:latin typeface="Comic Sans MS" pitchFamily="66" charset="0"/>
              </a:rPr>
              <a:t> leis </a:t>
            </a:r>
            <a:r>
              <a:rPr lang="ga-IE" sz="2000">
                <a:latin typeface="Comic Sans MS" pitchFamily="66" charset="0"/>
              </a:rPr>
              <a:t>seo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ar fud na himpireachta.</a:t>
            </a:r>
          </a:p>
          <a:p>
            <a:r>
              <a:rPr lang="en-IE" sz="1400">
                <a:latin typeface="Comic Sans MS" pitchFamily="66" charset="0"/>
                <a:hlinkClick r:id="rId4" invalidUrl="http:///"/>
              </a:rPr>
              <a:t>http://</a:t>
            </a:r>
            <a:r>
              <a:rPr lang="en-IE" sz="1400">
                <a:latin typeface="Comic Sans MS" pitchFamily="66" charset="0"/>
                <a:hlinkClick r:id="rId5"/>
              </a:rPr>
              <a:t>www.history.com/topics/ancient-history/colosseum/videos/where-did-it-come-from-ancient-romes-stadium?m=528e394da93ae&amp;s=undefined&amp;f=1&amp;free=false</a:t>
            </a:r>
            <a:r>
              <a:rPr lang="en-IE">
                <a:latin typeface="Comic Sans MS" pitchFamily="66" charset="0"/>
              </a:rPr>
              <a:t>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950" y="3357563"/>
            <a:ext cx="5651500" cy="2889250"/>
          </a:xfrm>
          <a:prstGeom prst="rect">
            <a:avLst/>
          </a:prstGeom>
          <a:solidFill>
            <a:srgbClr val="EDEDED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000">
                <a:latin typeface="Comic Sans MS" pitchFamily="66" charset="0"/>
              </a:rPr>
              <a:t>Le linn thréimhse na himpireachta bhíodh cluichí comhraic ar bun sa</a:t>
            </a:r>
            <a:r>
              <a:rPr lang="en-IE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Cholasaem. </a:t>
            </a:r>
            <a:r>
              <a:rPr lang="ga-IE" sz="2000" b="1">
                <a:solidFill>
                  <a:srgbClr val="FF0000"/>
                </a:solidFill>
                <a:latin typeface="Comic Sans MS" pitchFamily="66" charset="0"/>
              </a:rPr>
              <a:t>Gliairí</a:t>
            </a:r>
            <a:r>
              <a:rPr lang="ga-IE" sz="20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a </a:t>
            </a:r>
            <a:r>
              <a:rPr lang="en-GB" sz="2000">
                <a:latin typeface="Comic Sans MS" pitchFamily="66" charset="0"/>
              </a:rPr>
              <a:t>thugtaí </a:t>
            </a:r>
            <a:r>
              <a:rPr lang="ga-IE" sz="2000">
                <a:latin typeface="Comic Sans MS" pitchFamily="66" charset="0"/>
              </a:rPr>
              <a:t>ar na daoine a ghlacadh páirt sna cluichí comhraic sin.</a:t>
            </a:r>
            <a:r>
              <a:rPr lang="en-IE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Uaireanta throideadh ainmhithe fiáine agus daoine a chéile ann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agus</a:t>
            </a:r>
            <a:r>
              <a:rPr lang="en-GB" sz="2000">
                <a:latin typeface="Comic Sans MS" pitchFamily="66" charset="0"/>
              </a:rPr>
              <a:t> in </a:t>
            </a:r>
            <a:r>
              <a:rPr lang="ga-IE" sz="2000">
                <a:latin typeface="Comic Sans MS" pitchFamily="66" charset="0"/>
              </a:rPr>
              <a:t>amanna mharaídís</a:t>
            </a:r>
            <a:r>
              <a:rPr lang="en-GB" sz="2000">
                <a:latin typeface="Comic Sans MS" pitchFamily="66" charset="0"/>
              </a:rPr>
              <a:t> a</a:t>
            </a:r>
            <a:r>
              <a:rPr lang="ga-IE" sz="2000">
                <a:latin typeface="Comic Sans MS" pitchFamily="66" charset="0"/>
              </a:rPr>
              <a:t> chéile. Chuirtí</a:t>
            </a:r>
            <a:r>
              <a:rPr lang="en-GB" sz="2000">
                <a:latin typeface="Comic Sans MS" pitchFamily="66" charset="0"/>
              </a:rPr>
              <a:t> </a:t>
            </a:r>
            <a:r>
              <a:rPr lang="ga-IE" sz="2000">
                <a:latin typeface="Comic Sans MS" pitchFamily="66" charset="0"/>
              </a:rPr>
              <a:t>rásaí carbad ar siúl sa Cholasaem freisin. </a:t>
            </a:r>
            <a:r>
              <a:rPr lang="en-IE" sz="1400">
                <a:latin typeface="Comic Sans MS" pitchFamily="66" charset="0"/>
                <a:hlinkClick r:id="rId4" invalidUrl="http:///"/>
              </a:rPr>
              <a:t>http://</a:t>
            </a:r>
            <a:r>
              <a:rPr lang="en-IE" sz="1400">
                <a:latin typeface="Comic Sans MS" pitchFamily="66" charset="0"/>
                <a:hlinkClick r:id="rId6"/>
              </a:rPr>
              <a:t>www.history.com/topics/ancient-history/colosseum/videos/games-in-the-coliseum?m=528e394da93ae&amp;s=undefined&amp;f=1&amp;free=false</a:t>
            </a:r>
            <a:r>
              <a:rPr lang="en-IE" sz="1400">
                <a:latin typeface="Comic Sans MS" pitchFamily="66" charset="0"/>
              </a:rPr>
              <a:t> </a:t>
            </a:r>
            <a:endParaRPr lang="ga-IE" sz="1400">
              <a:latin typeface="Comic Sans MS" pitchFamily="66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3595688"/>
            <a:ext cx="3276600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755900" y="115888"/>
            <a:ext cx="3600450" cy="585787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3200" dirty="0">
                <a:latin typeface="Comic Sans MS" pitchFamily="66" charset="0"/>
              </a:rPr>
              <a:t>Céard é seo?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11113" y="-198438"/>
            <a:ext cx="1590676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597940" y="969894"/>
            <a:ext cx="3922504" cy="2613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716463" y="1163638"/>
            <a:ext cx="4248150" cy="847725"/>
          </a:xfrm>
          <a:prstGeom prst="rect">
            <a:avLst/>
          </a:prstGeom>
          <a:solidFill>
            <a:srgbClr val="EDEDED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Leac uaighe ón tSean-Róimh atá ann. 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725988" y="2365375"/>
            <a:ext cx="3997325" cy="847725"/>
          </a:xfrm>
          <a:prstGeom prst="rect">
            <a:avLst/>
          </a:prstGeom>
          <a:solidFill>
            <a:srgbClr val="EDEDED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Cén teanga atá </a:t>
            </a:r>
            <a:r>
              <a:rPr lang="en-GB" sz="2400">
                <a:latin typeface="Comic Sans MS" pitchFamily="66" charset="0"/>
              </a:rPr>
              <a:t>scríofa </a:t>
            </a:r>
            <a:r>
              <a:rPr lang="ga-IE" sz="2400">
                <a:latin typeface="Comic Sans MS" pitchFamily="66" charset="0"/>
              </a:rPr>
              <a:t>uirthi, meas tú? 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76600" y="4010025"/>
            <a:ext cx="5688013" cy="847725"/>
          </a:xfrm>
          <a:prstGeom prst="rect">
            <a:avLst/>
          </a:prstGeom>
          <a:solidFill>
            <a:srgbClr val="EDEDED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IE" sz="2400">
                <a:latin typeface="Comic Sans MS" pitchFamily="66" charset="0"/>
              </a:rPr>
              <a:t>An </a:t>
            </a:r>
            <a:r>
              <a:rPr lang="ga-IE" sz="2400">
                <a:latin typeface="Comic Sans MS" pitchFamily="66" charset="0"/>
              </a:rPr>
              <a:t>Laidin atá </a:t>
            </a:r>
            <a:r>
              <a:rPr lang="en-GB" sz="2400">
                <a:latin typeface="Comic Sans MS" pitchFamily="66" charset="0"/>
              </a:rPr>
              <a:t>ann</a:t>
            </a:r>
            <a:r>
              <a:rPr lang="ga-IE" sz="2400">
                <a:latin typeface="Comic Sans MS" pitchFamily="66" charset="0"/>
              </a:rPr>
              <a:t>. Ba í an Laidin teanga oifigiúil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Impireacht na Róimhe.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79388" y="5084763"/>
            <a:ext cx="8785225" cy="1577975"/>
          </a:xfrm>
          <a:prstGeom prst="rect">
            <a:avLst/>
          </a:prstGeom>
          <a:solidFill>
            <a:srgbClr val="EDEDED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Is féidir linn eolas a fháil ar an saol a bhíodh ag na daoine in Impireacht na Róimhe sna téacsanna éagsúla a scríobh scoláirí a mhair sa tSean-Róimh. Cad eile a thabharfadh eolas dúinn ar an saol in Impireacht na Róimhe, meas tú?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5900" y="115888"/>
            <a:ext cx="3600450" cy="585787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</a:gsLst>
            <a:lin ang="16200000" scaled="1"/>
          </a:gra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3200" dirty="0">
                <a:latin typeface="Comic Sans MS" pitchFamily="66" charset="0"/>
              </a:rPr>
              <a:t>Céard é seo?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52413" y="-61913"/>
            <a:ext cx="1416051" cy="188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0" grpId="1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68288" y="4724400"/>
            <a:ext cx="8624887" cy="1943100"/>
          </a:xfrm>
          <a:prstGeom prst="rect">
            <a:avLst/>
          </a:prstGeom>
          <a:solidFill>
            <a:srgbClr val="F7F5F9"/>
          </a:solidFill>
          <a:ln w="254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Slí amháin le heolas a fháil ar an saol in Impireacht na Róimhe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ná breathnú ar na nithe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 d’fhág na Rómhánaigh ina ndiaidh. Déanann </a:t>
            </a:r>
            <a:r>
              <a:rPr lang="ga-IE" sz="2400" b="1">
                <a:solidFill>
                  <a:srgbClr val="FF0000"/>
                </a:solidFill>
                <a:latin typeface="Comic Sans MS" pitchFamily="66" charset="0"/>
              </a:rPr>
              <a:t>seandálaithe</a:t>
            </a:r>
            <a:r>
              <a:rPr lang="ga-IE" sz="240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tochailt sa talamh chun teacht ar na nithe</a:t>
            </a:r>
            <a:r>
              <a:rPr lang="en-IE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sin. Fianaise is ea na nithe</a:t>
            </a:r>
            <a:r>
              <a:rPr lang="en-GB" sz="2400">
                <a:latin typeface="Comic Sans MS" pitchFamily="66" charset="0"/>
              </a:rPr>
              <a:t> sin</a:t>
            </a:r>
            <a:r>
              <a:rPr lang="ga-IE" sz="2400">
                <a:latin typeface="Comic Sans MS" pitchFamily="66" charset="0"/>
              </a:rPr>
              <a:t> ar an gcineál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saoil</a:t>
            </a:r>
            <a:r>
              <a:rPr lang="en-GB" sz="2400">
                <a:latin typeface="Comic Sans MS" pitchFamily="66" charset="0"/>
              </a:rPr>
              <a:t> </a:t>
            </a:r>
            <a:r>
              <a:rPr lang="ga-IE" sz="2400">
                <a:latin typeface="Comic Sans MS" pitchFamily="66" charset="0"/>
              </a:rPr>
              <a:t>a bhí ag na Rómhánaigh fadó.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188913"/>
            <a:ext cx="6380163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7106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7107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7108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7109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7110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7111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7112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7113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7114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7115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7116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7117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7118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7119" name="Text Box 18"/>
          <p:cNvSpPr txBox="1">
            <a:spLocks noChangeArrowheads="1"/>
          </p:cNvSpPr>
          <p:nvPr/>
        </p:nvSpPr>
        <p:spPr bwMode="auto">
          <a:xfrm rot="-4145389">
            <a:off x="8470106" y="1785145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47120" name="Text Box 19"/>
          <p:cNvSpPr txBox="1">
            <a:spLocks noChangeArrowheads="1"/>
          </p:cNvSpPr>
          <p:nvPr/>
        </p:nvSpPr>
        <p:spPr bwMode="auto">
          <a:xfrm rot="-4145389">
            <a:off x="74175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1600</a:t>
            </a:r>
            <a:endParaRPr lang="en-US">
              <a:latin typeface="Calibri" pitchFamily="34" charset="0"/>
            </a:endParaRPr>
          </a:p>
        </p:txBody>
      </p:sp>
      <p:sp>
        <p:nvSpPr>
          <p:cNvPr id="47121" name="Text Box 20"/>
          <p:cNvSpPr txBox="1">
            <a:spLocks noChangeArrowheads="1"/>
          </p:cNvSpPr>
          <p:nvPr/>
        </p:nvSpPr>
        <p:spPr bwMode="auto">
          <a:xfrm rot="-4145389">
            <a:off x="68413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1400</a:t>
            </a:r>
            <a:endParaRPr lang="en-US">
              <a:latin typeface="Calibri" pitchFamily="34" charset="0"/>
            </a:endParaRPr>
          </a:p>
        </p:txBody>
      </p:sp>
      <p:sp>
        <p:nvSpPr>
          <p:cNvPr id="47122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47123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47124" name="Text Box 23"/>
          <p:cNvSpPr txBox="1">
            <a:spLocks noChangeArrowheads="1"/>
          </p:cNvSpPr>
          <p:nvPr/>
        </p:nvSpPr>
        <p:spPr bwMode="auto">
          <a:xfrm rot="-4145389">
            <a:off x="49339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800</a:t>
            </a:r>
            <a:endParaRPr lang="en-US">
              <a:latin typeface="Calibri" pitchFamily="34" charset="0"/>
            </a:endParaRPr>
          </a:p>
        </p:txBody>
      </p:sp>
      <p:sp>
        <p:nvSpPr>
          <p:cNvPr id="47125" name="Text Box 24"/>
          <p:cNvSpPr txBox="1">
            <a:spLocks noChangeArrowheads="1"/>
          </p:cNvSpPr>
          <p:nvPr/>
        </p:nvSpPr>
        <p:spPr bwMode="auto">
          <a:xfrm rot="-4145389">
            <a:off x="42862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47126" name="Text Box 25"/>
          <p:cNvSpPr txBox="1">
            <a:spLocks noChangeArrowheads="1"/>
          </p:cNvSpPr>
          <p:nvPr/>
        </p:nvSpPr>
        <p:spPr bwMode="auto">
          <a:xfrm rot="-4145389">
            <a:off x="36385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47127" name="Text Box 26"/>
          <p:cNvSpPr txBox="1">
            <a:spLocks noChangeArrowheads="1"/>
          </p:cNvSpPr>
          <p:nvPr/>
        </p:nvSpPr>
        <p:spPr bwMode="auto">
          <a:xfrm rot="-4145389">
            <a:off x="2917826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47128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47129" name="Text Box 29"/>
          <p:cNvSpPr txBox="1">
            <a:spLocks noChangeArrowheads="1"/>
          </p:cNvSpPr>
          <p:nvPr/>
        </p:nvSpPr>
        <p:spPr bwMode="auto">
          <a:xfrm rot="-4145389">
            <a:off x="911226" y="186055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47130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7131" name="Text Box 31"/>
          <p:cNvSpPr txBox="1">
            <a:spLocks noChangeArrowheads="1"/>
          </p:cNvSpPr>
          <p:nvPr/>
        </p:nvSpPr>
        <p:spPr bwMode="auto">
          <a:xfrm>
            <a:off x="1619250" y="1125538"/>
            <a:ext cx="765175" cy="523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47132" name="Text Box 32"/>
          <p:cNvSpPr txBox="1">
            <a:spLocks noChangeArrowheads="1"/>
          </p:cNvSpPr>
          <p:nvPr/>
        </p:nvSpPr>
        <p:spPr bwMode="auto">
          <a:xfrm>
            <a:off x="2771775" y="1125538"/>
            <a:ext cx="698500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47133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7134" name="Line 34"/>
          <p:cNvSpPr>
            <a:spLocks noChangeShapeType="1"/>
          </p:cNvSpPr>
          <p:nvPr/>
        </p:nvSpPr>
        <p:spPr bwMode="auto">
          <a:xfrm flipH="1">
            <a:off x="755650" y="1412875"/>
            <a:ext cx="792163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47135" name="Group 45"/>
          <p:cNvGrpSpPr>
            <a:grpSpLocks/>
          </p:cNvGrpSpPr>
          <p:nvPr/>
        </p:nvGrpSpPr>
        <p:grpSpPr bwMode="auto">
          <a:xfrm>
            <a:off x="7740650" y="2349500"/>
            <a:ext cx="1149350" cy="2273300"/>
            <a:chOff x="4968" y="1503"/>
            <a:chExt cx="724" cy="1005"/>
          </a:xfrm>
        </p:grpSpPr>
        <p:sp>
          <p:nvSpPr>
            <p:cNvPr id="47145" name="Text Box 35"/>
            <p:cNvSpPr txBox="1">
              <a:spLocks noChangeArrowheads="1"/>
            </p:cNvSpPr>
            <p:nvPr/>
          </p:nvSpPr>
          <p:spPr bwMode="auto">
            <a:xfrm>
              <a:off x="4968" y="2093"/>
              <a:ext cx="724" cy="415"/>
            </a:xfrm>
            <a:prstGeom prst="rect">
              <a:avLst/>
            </a:prstGeom>
            <a:solidFill>
              <a:srgbClr val="F7F5F9"/>
            </a:solidFill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</a:t>
              </a:r>
              <a:r>
                <a:rPr lang="en-GB">
                  <a:latin typeface="Comic Sans MS" pitchFamily="66" charset="0"/>
                  <a:ea typeface="Andalus"/>
                  <a:cs typeface="Andalus"/>
                </a:rPr>
                <a:t>. </a:t>
              </a:r>
              <a:endParaRPr lang="en-US">
                <a:latin typeface="Comic Sans MS" pitchFamily="66" charset="0"/>
                <a:ea typeface="Andalus"/>
                <a:cs typeface="Andalus"/>
              </a:endParaRPr>
            </a:p>
          </p:txBody>
        </p:sp>
        <p:sp>
          <p:nvSpPr>
            <p:cNvPr id="47146" name="Line 38"/>
            <p:cNvSpPr>
              <a:spLocks noChangeShapeType="1"/>
            </p:cNvSpPr>
            <p:nvPr/>
          </p:nvSpPr>
          <p:spPr bwMode="auto">
            <a:xfrm flipV="1">
              <a:off x="5602" y="150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47136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1800</a:t>
            </a:r>
            <a:endParaRPr lang="en-US">
              <a:latin typeface="Calibri" pitchFamily="34" charset="0"/>
            </a:endParaRPr>
          </a:p>
        </p:txBody>
      </p:sp>
      <p:sp>
        <p:nvSpPr>
          <p:cNvPr id="47137" name="Text Box 27"/>
          <p:cNvSpPr txBox="1">
            <a:spLocks noChangeArrowheads="1"/>
          </p:cNvSpPr>
          <p:nvPr/>
        </p:nvSpPr>
        <p:spPr bwMode="auto">
          <a:xfrm rot="-4145389">
            <a:off x="1526381" y="1862932"/>
            <a:ext cx="6000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47138" name="Line 5"/>
          <p:cNvSpPr>
            <a:spLocks noChangeShapeType="1"/>
          </p:cNvSpPr>
          <p:nvPr/>
        </p:nvSpPr>
        <p:spPr bwMode="auto">
          <a:xfrm>
            <a:off x="611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47139" name="Text Box 29"/>
          <p:cNvSpPr txBox="1">
            <a:spLocks noChangeArrowheads="1"/>
          </p:cNvSpPr>
          <p:nvPr/>
        </p:nvSpPr>
        <p:spPr bwMode="auto">
          <a:xfrm rot="-4145389">
            <a:off x="379413" y="1903412"/>
            <a:ext cx="528638" cy="366713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843213" y="115888"/>
            <a:ext cx="2141537" cy="831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60" name="Text Box 35"/>
          <p:cNvSpPr txBox="1">
            <a:spLocks noChangeArrowheads="1"/>
          </p:cNvSpPr>
          <p:nvPr/>
        </p:nvSpPr>
        <p:spPr bwMode="auto">
          <a:xfrm>
            <a:off x="1331913" y="3213100"/>
            <a:ext cx="4176712" cy="2247900"/>
          </a:xfrm>
          <a:prstGeom prst="rect">
            <a:avLst/>
          </a:prstGeom>
          <a:solidFill>
            <a:srgbClr val="F7F5F9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000">
                <a:latin typeface="Comic Sans MS" pitchFamily="66" charset="0"/>
              </a:rPr>
              <a:t>Mhair Impireacht na Róimhe ón mbliain 27 RCh, nuair a ceapadh </a:t>
            </a:r>
            <a:r>
              <a:rPr lang="en-GB" sz="2000">
                <a:latin typeface="Comic Sans MS" pitchFamily="66" charset="0"/>
              </a:rPr>
              <a:t/>
            </a:r>
            <a:br>
              <a:rPr lang="en-GB" sz="2000">
                <a:latin typeface="Comic Sans MS" pitchFamily="66" charset="0"/>
              </a:rPr>
            </a:br>
            <a:r>
              <a:rPr lang="ga-IE" sz="2000">
                <a:latin typeface="Comic Sans MS" pitchFamily="66" charset="0"/>
              </a:rPr>
              <a:t>an chéad </a:t>
            </a:r>
            <a:r>
              <a:rPr lang="en-GB" sz="2000">
                <a:latin typeface="Comic Sans MS" pitchFamily="66" charset="0"/>
              </a:rPr>
              <a:t>i</a:t>
            </a:r>
            <a:r>
              <a:rPr lang="ga-IE" sz="2000">
                <a:latin typeface="Comic Sans MS" pitchFamily="66" charset="0"/>
              </a:rPr>
              <a:t>mpire, go dtí </a:t>
            </a:r>
            <a:r>
              <a:rPr lang="en-IE" sz="2000">
                <a:latin typeface="Comic Sans MS" pitchFamily="66" charset="0"/>
              </a:rPr>
              <a:t>AD </a:t>
            </a:r>
            <a:r>
              <a:rPr lang="ga-IE" sz="2000">
                <a:latin typeface="Comic Sans MS" pitchFamily="66" charset="0"/>
              </a:rPr>
              <a:t>4</a:t>
            </a:r>
            <a:r>
              <a:rPr lang="en-GB" sz="2000">
                <a:latin typeface="Comic Sans MS" pitchFamily="66" charset="0"/>
              </a:rPr>
              <a:t>76 nuair a baineadh an chumhacht den impire deireanach</a:t>
            </a:r>
            <a:r>
              <a:rPr lang="ga-IE" sz="2000">
                <a:latin typeface="Comic Sans MS" pitchFamily="66" charset="0"/>
              </a:rPr>
              <a:t>. Ina dhiaidh sin tháinig treibheanna eile i gcumhacht san Eoraip</a:t>
            </a:r>
            <a:r>
              <a:rPr lang="en-IE" sz="2000">
                <a:latin typeface="Comic Sans MS" pitchFamily="66" charset="0"/>
              </a:rPr>
              <a:t>.</a:t>
            </a:r>
            <a:endParaRPr lang="ga-IE" sz="2000"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59050" y="2817813"/>
            <a:ext cx="1076325" cy="0"/>
          </a:xfrm>
          <a:prstGeom prst="straightConnector1">
            <a:avLst/>
          </a:prstGeom>
          <a:ln w="22225">
            <a:solidFill>
              <a:srgbClr val="80008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39975" y="2349500"/>
            <a:ext cx="0" cy="863600"/>
          </a:xfrm>
          <a:prstGeom prst="line">
            <a:avLst/>
          </a:prstGeom>
          <a:ln w="22225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067175" y="2362200"/>
            <a:ext cx="0" cy="863600"/>
          </a:xfrm>
          <a:prstGeom prst="line">
            <a:avLst/>
          </a:prstGeom>
          <a:ln w="22225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ga-IE" sz="4000" dirty="0" smtClean="0">
                <a:latin typeface="Comic Sans MS" pitchFamily="66" charset="0"/>
              </a:rPr>
              <a:t>Cá háit ar domhan a bhfuil </a:t>
            </a:r>
            <a:br>
              <a:rPr lang="ga-IE" sz="4000" dirty="0" smtClean="0">
                <a:latin typeface="Comic Sans MS" pitchFamily="66" charset="0"/>
              </a:rPr>
            </a:br>
            <a:r>
              <a:rPr lang="ga-IE" sz="4000" dirty="0" smtClean="0">
                <a:latin typeface="Comic Sans MS" pitchFamily="66" charset="0"/>
              </a:rPr>
              <a:t>an Róimh</a:t>
            </a:r>
            <a:r>
              <a:rPr lang="en-IE" sz="4000" dirty="0" smtClean="0">
                <a:latin typeface="Comic Sans MS" pitchFamily="66" charset="0"/>
              </a:rPr>
              <a:t>?</a:t>
            </a:r>
            <a:endParaRPr lang="en-IE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/>
          <p:cNvSpPr txBox="1">
            <a:spLocks noChangeArrowheads="1"/>
          </p:cNvSpPr>
          <p:nvPr/>
        </p:nvSpPr>
        <p:spPr bwMode="auto">
          <a:xfrm>
            <a:off x="3717925" y="118427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9154" name="Text Box 3"/>
          <p:cNvSpPr txBox="1">
            <a:spLocks noChangeArrowheads="1"/>
          </p:cNvSpPr>
          <p:nvPr/>
        </p:nvSpPr>
        <p:spPr bwMode="auto">
          <a:xfrm>
            <a:off x="914400" y="1565275"/>
            <a:ext cx="708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ga-IE">
              <a:latin typeface="Calibri" pitchFamily="34" charset="0"/>
            </a:endParaRPr>
          </a:p>
        </p:txBody>
      </p:sp>
      <p:graphicFrame>
        <p:nvGraphicFramePr>
          <p:cNvPr id="49203" name="Group 51"/>
          <p:cNvGraphicFramePr>
            <a:graphicFrameLocks noGrp="1"/>
          </p:cNvGraphicFramePr>
          <p:nvPr/>
        </p:nvGraphicFramePr>
        <p:xfrm>
          <a:off x="349250" y="908050"/>
          <a:ext cx="8229600" cy="5080000"/>
        </p:xfrm>
        <a:graphic>
          <a:graphicData uri="http://schemas.openxmlformats.org/drawingml/2006/table">
            <a:tbl>
              <a:tblPr/>
              <a:tblGrid>
                <a:gridCol w="5113338"/>
                <a:gridCol w="1363662"/>
                <a:gridCol w="17526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Ráiteas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Fíor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Bréagach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Chuir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na Rómhánaigh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Éire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faoi smacht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  <a:endParaRPr kumimoji="0" lang="ga-I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Ba í an Laidin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teanga oifigiúil Impireacht na Róimhe.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Chreid na Rómhánaigh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san 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aon dia amháin.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Ba é Neiptiún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í na n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éithe.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Tógadh uiscerianta chun uisce a iompar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ó na lochanna go dtí na bailte.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Thóg na Rómhánaigh bóithre breátha. </a:t>
                      </a:r>
                      <a:endParaRPr kumimoji="0" lang="ga-I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2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uir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tí</a:t>
                      </a: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 cluichí comhraic ar siúl 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</a:br>
                      <a:r>
                        <a:rPr kumimoji="0" lang="ga-I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sa Cholaseum.</a:t>
                      </a:r>
                      <a:endParaRPr kumimoji="0" lang="ga-IE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ga-IE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367" name="Picture 103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2963" y="21955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8" name="Picture 104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15827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9" name="Picture 105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3348038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0" name="Picture 106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2771775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1" name="Picture 107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2963" y="46656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2" name="Picture 108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2963" y="401161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74" name="Picture 110" descr="C:\Users\maire\Downloads\maighnéid\40px-Red_check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2963" y="5313363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00" name="Title 13"/>
          <p:cNvSpPr>
            <a:spLocks/>
          </p:cNvSpPr>
          <p:nvPr/>
        </p:nvSpPr>
        <p:spPr bwMode="auto">
          <a:xfrm>
            <a:off x="1547813" y="188913"/>
            <a:ext cx="583247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ga-IE" sz="2800">
                <a:latin typeface="Comic Sans MS" pitchFamily="66" charset="0"/>
              </a:rPr>
              <a:t>Fíor nó Bréagach?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/>
          <p:cNvSpPr txBox="1">
            <a:spLocks noChangeArrowheads="1"/>
          </p:cNvSpPr>
          <p:nvPr/>
        </p:nvSpPr>
        <p:spPr bwMode="auto">
          <a:xfrm>
            <a:off x="468313" y="188913"/>
            <a:ext cx="8424862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800">
                <a:latin typeface="Comic Sans MS" pitchFamily="66" charset="0"/>
              </a:rPr>
              <a:t>Tá tuilleadh eolais le fáil ar na suíomhanna  seo:</a:t>
            </a:r>
          </a:p>
          <a:p>
            <a:r>
              <a:rPr lang="ga-IE" sz="2800">
                <a:latin typeface="Comic Sans MS" pitchFamily="66" charset="0"/>
                <a:hlinkClick r:id="rId3"/>
              </a:rPr>
              <a:t>http://www.bbc.co.uk/schools/primaryhistory/romans/</a:t>
            </a:r>
            <a:endParaRPr lang="ga-IE" sz="2800">
              <a:latin typeface="Comic Sans MS" pitchFamily="66" charset="0"/>
            </a:endParaRPr>
          </a:p>
          <a:p>
            <a:endParaRPr lang="ga-IE" sz="2800">
              <a:latin typeface="Comic Sans MS" pitchFamily="66" charset="0"/>
            </a:endParaRPr>
          </a:p>
          <a:p>
            <a:r>
              <a:rPr lang="ga-IE" sz="2800">
                <a:latin typeface="Comic Sans MS" pitchFamily="66" charset="0"/>
                <a:hlinkClick r:id="rId4"/>
              </a:rPr>
              <a:t>http://www.cogg.ie/StudentMaterials/includes/documents/SD9720%20Eureka%205.4%20Irish.pdf</a:t>
            </a:r>
            <a:r>
              <a:rPr lang="ga-IE" sz="2800">
                <a:latin typeface="Comic Sans MS" pitchFamily="66" charset="0"/>
              </a:rPr>
              <a:t> </a:t>
            </a:r>
          </a:p>
          <a:p>
            <a:endParaRPr lang="ga-IE" sz="2800">
              <a:latin typeface="Comic Sans MS" pitchFamily="66" charset="0"/>
            </a:endParaRPr>
          </a:p>
          <a:p>
            <a:r>
              <a:rPr lang="ga-IE" sz="2800">
                <a:latin typeface="Comic Sans MS" pitchFamily="66" charset="0"/>
                <a:hlinkClick r:id="rId5"/>
              </a:rPr>
              <a:t>http://www.knowtheromans.co.uk/</a:t>
            </a:r>
            <a:endParaRPr lang="ga-IE" sz="2800">
              <a:latin typeface="Comic Sans MS" pitchFamily="66" charset="0"/>
            </a:endParaRPr>
          </a:p>
          <a:p>
            <a:endParaRPr lang="ga-IE" sz="2800">
              <a:latin typeface="Comic Sans MS" pitchFamily="66" charset="0"/>
            </a:endParaRPr>
          </a:p>
          <a:p>
            <a:r>
              <a:rPr lang="en-GB" sz="2800">
                <a:latin typeface="Comic Sans MS" pitchFamily="66" charset="0"/>
              </a:rPr>
              <a:t>Is </a:t>
            </a:r>
            <a:r>
              <a:rPr lang="ga-IE" sz="2800">
                <a:latin typeface="Comic Sans MS" pitchFamily="66" charset="0"/>
              </a:rPr>
              <a:t>féidir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míreanna mearaí a dhéanamh</a:t>
            </a:r>
            <a:r>
              <a:rPr lang="en-GB" sz="2800">
                <a:latin typeface="Comic Sans MS" pitchFamily="66" charset="0"/>
              </a:rPr>
              <a:t> </a:t>
            </a:r>
            <a:r>
              <a:rPr lang="ga-IE" sz="2800">
                <a:latin typeface="Comic Sans MS" pitchFamily="66" charset="0"/>
              </a:rPr>
              <a:t>ar </a:t>
            </a:r>
            <a:r>
              <a:rPr lang="en-GB" sz="2800">
                <a:latin typeface="Comic Sans MS" pitchFamily="66" charset="0"/>
              </a:rPr>
              <a:t>an </a:t>
            </a:r>
            <a:r>
              <a:rPr lang="ga-IE" sz="2800">
                <a:latin typeface="Comic Sans MS" pitchFamily="66" charset="0"/>
              </a:rPr>
              <a:t>suíomh seo</a:t>
            </a:r>
            <a:r>
              <a:rPr lang="en-GB" sz="2800">
                <a:latin typeface="Comic Sans MS" pitchFamily="66" charset="0"/>
              </a:rPr>
              <a:t>:</a:t>
            </a:r>
            <a:r>
              <a:rPr lang="en-IE" sz="2800">
                <a:latin typeface="Comic Sans MS" pitchFamily="66" charset="0"/>
              </a:rPr>
              <a:t> </a:t>
            </a:r>
          </a:p>
          <a:p>
            <a:r>
              <a:rPr lang="en-IE" sz="2800" u="sng">
                <a:latin typeface="Comic Sans MS" pitchFamily="66" charset="0"/>
                <a:hlinkClick r:id="rId6"/>
              </a:rPr>
              <a:t>http://knowtheromans.co.uk/Games/JigsawGame/</a:t>
            </a:r>
            <a:r>
              <a:rPr lang="ga-IE" sz="2800" b="1">
                <a:latin typeface="Comic Sans MS" pitchFamily="66" charset="0"/>
              </a:rPr>
              <a:t> </a:t>
            </a:r>
            <a:endParaRPr lang="ga-IE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65125" y="765175"/>
            <a:ext cx="7993063" cy="308133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800">
                <a:solidFill>
                  <a:schemeClr val="tx1"/>
                </a:solidFill>
                <a:latin typeface="Comic Sans MS" pitchFamily="66" charset="0"/>
              </a:rPr>
              <a:t>Is féidir féachaint ar fhíseáin faoin </a:t>
            </a:r>
            <a:br>
              <a:rPr lang="ga-IE" sz="2800">
                <a:solidFill>
                  <a:schemeClr val="tx1"/>
                </a:solidFill>
                <a:latin typeface="Comic Sans MS" pitchFamily="66" charset="0"/>
              </a:rPr>
            </a:br>
            <a:r>
              <a:rPr lang="ga-IE" sz="2800">
                <a:solidFill>
                  <a:schemeClr val="tx1"/>
                </a:solidFill>
                <a:latin typeface="Comic Sans MS" pitchFamily="66" charset="0"/>
              </a:rPr>
              <a:t>tSean-Róimh ar na naisc thíos</a:t>
            </a:r>
            <a:r>
              <a:rPr lang="en-IE" sz="2800">
                <a:solidFill>
                  <a:schemeClr val="tx1"/>
                </a:solidFill>
                <a:latin typeface="Comic Sans MS" pitchFamily="66" charset="0"/>
              </a:rPr>
              <a:t>:</a:t>
            </a:r>
            <a:endParaRPr lang="en-IE" sz="2800">
              <a:solidFill>
                <a:schemeClr val="tx1"/>
              </a:solidFill>
              <a:latin typeface="Comic Sans MS" pitchFamily="66" charset="0"/>
              <a:hlinkClick r:id="rId2"/>
            </a:endParaRPr>
          </a:p>
          <a:p>
            <a:pPr>
              <a:defRPr/>
            </a:pPr>
            <a:r>
              <a:rPr lang="en-IE" sz="2800">
                <a:solidFill>
                  <a:srgbClr val="000000"/>
                </a:solidFill>
                <a:latin typeface="Comic Sans MS" pitchFamily="66" charset="0"/>
                <a:hlinkClick r:id="rId2"/>
              </a:rPr>
              <a:t>http://www.youtube.com/watch?v=475sbcUj9t4</a:t>
            </a:r>
            <a:r>
              <a:rPr lang="en-IE" sz="280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>
              <a:defRPr/>
            </a:pPr>
            <a:endParaRPr lang="en-IE" sz="280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defRPr/>
            </a:pPr>
            <a:r>
              <a:rPr lang="en-IE" sz="2800">
                <a:solidFill>
                  <a:srgbClr val="000000"/>
                </a:solidFill>
                <a:latin typeface="Comic Sans MS" pitchFamily="66" charset="0"/>
                <a:hlinkClick r:id="rId3"/>
              </a:rPr>
              <a:t>http://www.youtube.com/watch?v=D-VmbxpEFAA</a:t>
            </a:r>
            <a:endParaRPr lang="en-IE" sz="280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 Box 4"/>
          <p:cNvSpPr txBox="1">
            <a:spLocks noChangeArrowheads="1"/>
          </p:cNvSpPr>
          <p:nvPr/>
        </p:nvSpPr>
        <p:spPr bwMode="auto">
          <a:xfrm>
            <a:off x="611188" y="919163"/>
            <a:ext cx="7921625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b="1">
                <a:latin typeface="Comic Sans MS" pitchFamily="66" charset="0"/>
                <a:cs typeface="Times New Roman" pitchFamily="18" charset="0"/>
              </a:rPr>
              <a:t>Íomhánna: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Shutterstock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Christine Warner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l</a:t>
            </a:r>
            <a:r>
              <a:rPr lang="ga-IE">
                <a:latin typeface="Comic Sans MS" pitchFamily="66" charset="0"/>
                <a:cs typeface="Times New Roman" pitchFamily="18" charset="0"/>
              </a:rPr>
              <a:t>í ar aon bhealach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ó thaobh cóipchirt de ba cheart d’úinéir an chóipchirt teagmháil</a:t>
            </a: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 dhéanamh leis na foilsitheoirí. Beidh na foilsitheoirí lántoilteanach socruithe cuí a dhéanamh leis.</a:t>
            </a: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© Foras na Gaeilge, 201</a:t>
            </a:r>
            <a:r>
              <a:rPr lang="en-GB">
                <a:latin typeface="Comic Sans MS" pitchFamily="66" charset="0"/>
                <a:cs typeface="Times New Roman" pitchFamily="18" charset="0"/>
              </a:rPr>
              <a:t>4</a:t>
            </a:r>
            <a:endParaRPr lang="ga-IE">
              <a:latin typeface="Comic Sans MS" pitchFamily="66" charset="0"/>
              <a:cs typeface="Times New Roman" pitchFamily="18" charset="0"/>
            </a:endParaRPr>
          </a:p>
          <a:p>
            <a:endParaRPr lang="ga-IE">
              <a:latin typeface="Comic Sans MS" pitchFamily="66" charset="0"/>
              <a:cs typeface="Times New Roman" pitchFamily="18" charset="0"/>
            </a:endParaRPr>
          </a:p>
          <a:p>
            <a:r>
              <a:rPr lang="ga-IE">
                <a:latin typeface="Comic Sans MS" pitchFamily="66" charset="0"/>
                <a:cs typeface="Times New Roman" pitchFamily="18" charset="0"/>
              </a:rPr>
              <a:t>An Gúm, 24-27 Sráid Fhreidric Thuaidh, Baile Átha Cliath 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3713" y="3114675"/>
            <a:ext cx="3076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98425"/>
            <a:ext cx="5932487" cy="63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>
            <a:off x="4518025" y="4745038"/>
            <a:ext cx="1150938" cy="504825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5-Point Star 9"/>
          <p:cNvSpPr/>
          <p:nvPr/>
        </p:nvSpPr>
        <p:spPr>
          <a:xfrm>
            <a:off x="5821363" y="5233988"/>
            <a:ext cx="287337" cy="215900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ga-IE"/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250825" y="1444625"/>
            <a:ext cx="4176713" cy="54451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800">
                <a:solidFill>
                  <a:srgbClr val="000000"/>
                </a:solidFill>
                <a:latin typeface="Comic Sans MS" pitchFamily="66" charset="0"/>
              </a:rPr>
              <a:t>Tá an Róimh san Iodáil. </a:t>
            </a:r>
          </a:p>
        </p:txBody>
      </p:sp>
      <p:sp>
        <p:nvSpPr>
          <p:cNvPr id="6" name="Text Box 22"/>
          <p:cNvSpPr txBox="1">
            <a:spLocks noChangeArrowheads="1"/>
          </p:cNvSpPr>
          <p:nvPr/>
        </p:nvSpPr>
        <p:spPr bwMode="auto">
          <a:xfrm>
            <a:off x="179388" y="4910138"/>
            <a:ext cx="2736850" cy="1398587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800">
                <a:solidFill>
                  <a:srgbClr val="000000"/>
                </a:solidFill>
                <a:latin typeface="Comic Sans MS" pitchFamily="66" charset="0"/>
              </a:rPr>
              <a:t>Is í an Róimh</a:t>
            </a:r>
          </a:p>
          <a:p>
            <a:r>
              <a:rPr lang="ga-IE" sz="2800">
                <a:solidFill>
                  <a:srgbClr val="000000"/>
                </a:solidFill>
                <a:latin typeface="Comic Sans MS" pitchFamily="66" charset="0"/>
              </a:rPr>
              <a:t>príomhchathair</a:t>
            </a:r>
          </a:p>
          <a:p>
            <a:r>
              <a:rPr lang="ga-IE" sz="2800">
                <a:solidFill>
                  <a:srgbClr val="000000"/>
                </a:solidFill>
                <a:latin typeface="Comic Sans MS" pitchFamily="66" charset="0"/>
              </a:rPr>
              <a:t>na hIodáile.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Line 4"/>
          <p:cNvSpPr>
            <a:spLocks noChangeShapeType="1"/>
          </p:cNvSpPr>
          <p:nvPr/>
        </p:nvSpPr>
        <p:spPr bwMode="auto">
          <a:xfrm>
            <a:off x="0" y="2349500"/>
            <a:ext cx="9144000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58" name="Line 5"/>
          <p:cNvSpPr>
            <a:spLocks noChangeShapeType="1"/>
          </p:cNvSpPr>
          <p:nvPr/>
        </p:nvSpPr>
        <p:spPr bwMode="auto">
          <a:xfrm>
            <a:off x="1187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59" name="Line 6"/>
          <p:cNvSpPr>
            <a:spLocks noChangeShapeType="1"/>
          </p:cNvSpPr>
          <p:nvPr/>
        </p:nvSpPr>
        <p:spPr bwMode="auto">
          <a:xfrm>
            <a:off x="176371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0" name="Line 7"/>
          <p:cNvSpPr>
            <a:spLocks noChangeShapeType="1"/>
          </p:cNvSpPr>
          <p:nvPr/>
        </p:nvSpPr>
        <p:spPr bwMode="auto">
          <a:xfrm>
            <a:off x="248443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1" name="Line 8"/>
          <p:cNvSpPr>
            <a:spLocks noChangeShapeType="1"/>
          </p:cNvSpPr>
          <p:nvPr/>
        </p:nvSpPr>
        <p:spPr bwMode="auto">
          <a:xfrm>
            <a:off x="32035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2" name="Line 9"/>
          <p:cNvSpPr>
            <a:spLocks noChangeShapeType="1"/>
          </p:cNvSpPr>
          <p:nvPr/>
        </p:nvSpPr>
        <p:spPr bwMode="auto">
          <a:xfrm>
            <a:off x="50768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385127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>
            <a:off x="4500563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5" name="Line 12"/>
          <p:cNvSpPr>
            <a:spLocks noChangeShapeType="1"/>
          </p:cNvSpPr>
          <p:nvPr/>
        </p:nvSpPr>
        <p:spPr bwMode="auto">
          <a:xfrm>
            <a:off x="57245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6" name="Line 13"/>
          <p:cNvSpPr>
            <a:spLocks noChangeShapeType="1"/>
          </p:cNvSpPr>
          <p:nvPr/>
        </p:nvSpPr>
        <p:spPr bwMode="auto">
          <a:xfrm>
            <a:off x="63722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7" name="Line 14"/>
          <p:cNvSpPr>
            <a:spLocks noChangeShapeType="1"/>
          </p:cNvSpPr>
          <p:nvPr/>
        </p:nvSpPr>
        <p:spPr bwMode="auto">
          <a:xfrm>
            <a:off x="8172450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8" name="Line 15"/>
          <p:cNvSpPr>
            <a:spLocks noChangeShapeType="1"/>
          </p:cNvSpPr>
          <p:nvPr/>
        </p:nvSpPr>
        <p:spPr bwMode="auto">
          <a:xfrm>
            <a:off x="7019925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69" name="Line 16"/>
          <p:cNvSpPr>
            <a:spLocks noChangeShapeType="1"/>
          </p:cNvSpPr>
          <p:nvPr/>
        </p:nvSpPr>
        <p:spPr bwMode="auto">
          <a:xfrm>
            <a:off x="7596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70" name="Line 17"/>
          <p:cNvSpPr>
            <a:spLocks noChangeShapeType="1"/>
          </p:cNvSpPr>
          <p:nvPr/>
        </p:nvSpPr>
        <p:spPr bwMode="auto">
          <a:xfrm>
            <a:off x="86756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71" name="Text Box 18"/>
          <p:cNvSpPr txBox="1">
            <a:spLocks noChangeArrowheads="1"/>
          </p:cNvSpPr>
          <p:nvPr/>
        </p:nvSpPr>
        <p:spPr bwMode="auto">
          <a:xfrm rot="-4145389">
            <a:off x="8470106" y="1785145"/>
            <a:ext cx="7397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2000</a:t>
            </a:r>
            <a:endParaRPr lang="en-US">
              <a:latin typeface="Calibri" pitchFamily="34" charset="0"/>
            </a:endParaRPr>
          </a:p>
        </p:txBody>
      </p:sp>
      <p:sp>
        <p:nvSpPr>
          <p:cNvPr id="19472" name="Text Box 19"/>
          <p:cNvSpPr txBox="1">
            <a:spLocks noChangeArrowheads="1"/>
          </p:cNvSpPr>
          <p:nvPr/>
        </p:nvSpPr>
        <p:spPr bwMode="auto">
          <a:xfrm rot="-4145389">
            <a:off x="7417594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1600</a:t>
            </a:r>
            <a:endParaRPr lang="en-US">
              <a:latin typeface="Calibri" pitchFamily="34" charset="0"/>
            </a:endParaRPr>
          </a:p>
        </p:txBody>
      </p:sp>
      <p:sp>
        <p:nvSpPr>
          <p:cNvPr id="19473" name="Text Box 20"/>
          <p:cNvSpPr txBox="1">
            <a:spLocks noChangeArrowheads="1"/>
          </p:cNvSpPr>
          <p:nvPr/>
        </p:nvSpPr>
        <p:spPr bwMode="auto">
          <a:xfrm rot="-4145389">
            <a:off x="68413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1400</a:t>
            </a:r>
            <a:endParaRPr lang="en-US">
              <a:latin typeface="Calibri" pitchFamily="34" charset="0"/>
            </a:endParaRPr>
          </a:p>
        </p:txBody>
      </p:sp>
      <p:sp>
        <p:nvSpPr>
          <p:cNvPr id="19474" name="Text Box 21"/>
          <p:cNvSpPr txBox="1">
            <a:spLocks noChangeArrowheads="1"/>
          </p:cNvSpPr>
          <p:nvPr/>
        </p:nvSpPr>
        <p:spPr bwMode="auto">
          <a:xfrm rot="-4145389">
            <a:off x="61206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1200</a:t>
            </a:r>
            <a:endParaRPr lang="en-US">
              <a:latin typeface="Calibri" pitchFamily="34" charset="0"/>
            </a:endParaRPr>
          </a:p>
        </p:txBody>
      </p:sp>
      <p:sp>
        <p:nvSpPr>
          <p:cNvPr id="19475" name="Text Box 22"/>
          <p:cNvSpPr txBox="1">
            <a:spLocks noChangeArrowheads="1"/>
          </p:cNvSpPr>
          <p:nvPr/>
        </p:nvSpPr>
        <p:spPr bwMode="auto">
          <a:xfrm rot="-4145389">
            <a:off x="5472907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1000</a:t>
            </a:r>
            <a:endParaRPr lang="en-US">
              <a:latin typeface="Calibri" pitchFamily="34" charset="0"/>
            </a:endParaRPr>
          </a:p>
        </p:txBody>
      </p:sp>
      <p:sp>
        <p:nvSpPr>
          <p:cNvPr id="19476" name="Text Box 23"/>
          <p:cNvSpPr txBox="1">
            <a:spLocks noChangeArrowheads="1"/>
          </p:cNvSpPr>
          <p:nvPr/>
        </p:nvSpPr>
        <p:spPr bwMode="auto">
          <a:xfrm rot="-4145389">
            <a:off x="49339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800</a:t>
            </a:r>
            <a:endParaRPr lang="en-US">
              <a:latin typeface="Calibri" pitchFamily="34" charset="0"/>
            </a:endParaRPr>
          </a:p>
        </p:txBody>
      </p:sp>
      <p:sp>
        <p:nvSpPr>
          <p:cNvPr id="19477" name="Text Box 24"/>
          <p:cNvSpPr txBox="1">
            <a:spLocks noChangeArrowheads="1"/>
          </p:cNvSpPr>
          <p:nvPr/>
        </p:nvSpPr>
        <p:spPr bwMode="auto">
          <a:xfrm rot="-4145389">
            <a:off x="42862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19478" name="Text Box 25"/>
          <p:cNvSpPr txBox="1">
            <a:spLocks noChangeArrowheads="1"/>
          </p:cNvSpPr>
          <p:nvPr/>
        </p:nvSpPr>
        <p:spPr bwMode="auto">
          <a:xfrm rot="-4145389">
            <a:off x="3638551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19479" name="Text Box 26"/>
          <p:cNvSpPr txBox="1">
            <a:spLocks noChangeArrowheads="1"/>
          </p:cNvSpPr>
          <p:nvPr/>
        </p:nvSpPr>
        <p:spPr bwMode="auto">
          <a:xfrm rot="-4145389">
            <a:off x="2917826" y="1901825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19480" name="Text Box 28"/>
          <p:cNvSpPr txBox="1">
            <a:spLocks noChangeArrowheads="1"/>
          </p:cNvSpPr>
          <p:nvPr/>
        </p:nvSpPr>
        <p:spPr bwMode="auto">
          <a:xfrm>
            <a:off x="2339975" y="1916113"/>
            <a:ext cx="438150" cy="45720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alibri" pitchFamily="34" charset="0"/>
              </a:rPr>
              <a:t>0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19481" name="Text Box 29"/>
          <p:cNvSpPr txBox="1">
            <a:spLocks noChangeArrowheads="1"/>
          </p:cNvSpPr>
          <p:nvPr/>
        </p:nvSpPr>
        <p:spPr bwMode="auto">
          <a:xfrm rot="-4145389">
            <a:off x="911226" y="1860550"/>
            <a:ext cx="533400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400</a:t>
            </a:r>
            <a:endParaRPr lang="en-US">
              <a:latin typeface="Calibri" pitchFamily="34" charset="0"/>
            </a:endParaRPr>
          </a:p>
        </p:txBody>
      </p:sp>
      <p:sp>
        <p:nvSpPr>
          <p:cNvPr id="19482" name="Line 30"/>
          <p:cNvSpPr>
            <a:spLocks noChangeShapeType="1"/>
          </p:cNvSpPr>
          <p:nvPr/>
        </p:nvSpPr>
        <p:spPr bwMode="auto">
          <a:xfrm>
            <a:off x="2484438" y="692150"/>
            <a:ext cx="0" cy="118745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83" name="Text Box 31"/>
          <p:cNvSpPr txBox="1">
            <a:spLocks noChangeArrowheads="1"/>
          </p:cNvSpPr>
          <p:nvPr/>
        </p:nvSpPr>
        <p:spPr bwMode="auto">
          <a:xfrm>
            <a:off x="1489075" y="1125538"/>
            <a:ext cx="763588" cy="5238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ga-IE" sz="2800" b="1">
                <a:solidFill>
                  <a:srgbClr val="800080"/>
                </a:solidFill>
                <a:latin typeface="Calibri" pitchFamily="34" charset="0"/>
              </a:rPr>
              <a:t>RCh</a:t>
            </a:r>
          </a:p>
        </p:txBody>
      </p:sp>
      <p:sp>
        <p:nvSpPr>
          <p:cNvPr id="19484" name="Text Box 32"/>
          <p:cNvSpPr txBox="1">
            <a:spLocks noChangeArrowheads="1"/>
          </p:cNvSpPr>
          <p:nvPr/>
        </p:nvSpPr>
        <p:spPr bwMode="auto">
          <a:xfrm>
            <a:off x="3059113" y="1125538"/>
            <a:ext cx="620712" cy="5191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 sz="2800" b="1">
                <a:solidFill>
                  <a:srgbClr val="800080"/>
                </a:solidFill>
                <a:latin typeface="Calibri" pitchFamily="34" charset="0"/>
              </a:rPr>
              <a:t>AD</a:t>
            </a:r>
            <a:endParaRPr lang="en-US" sz="2800" b="1">
              <a:solidFill>
                <a:srgbClr val="800080"/>
              </a:solidFill>
              <a:latin typeface="Calibri" pitchFamily="34" charset="0"/>
            </a:endParaRPr>
          </a:p>
        </p:txBody>
      </p:sp>
      <p:sp>
        <p:nvSpPr>
          <p:cNvPr id="19485" name="Line 33"/>
          <p:cNvSpPr>
            <a:spLocks noChangeShapeType="1"/>
          </p:cNvSpPr>
          <p:nvPr/>
        </p:nvSpPr>
        <p:spPr bwMode="auto">
          <a:xfrm flipV="1">
            <a:off x="3635375" y="1341438"/>
            <a:ext cx="4392613" cy="34925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86" name="Line 34"/>
          <p:cNvSpPr>
            <a:spLocks noChangeShapeType="1"/>
          </p:cNvSpPr>
          <p:nvPr/>
        </p:nvSpPr>
        <p:spPr bwMode="auto">
          <a:xfrm flipH="1">
            <a:off x="936625" y="1412875"/>
            <a:ext cx="611188" cy="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grpSp>
        <p:nvGrpSpPr>
          <p:cNvPr id="19487" name="Group 45"/>
          <p:cNvGrpSpPr>
            <a:grpSpLocks/>
          </p:cNvGrpSpPr>
          <p:nvPr/>
        </p:nvGrpSpPr>
        <p:grpSpPr bwMode="auto">
          <a:xfrm>
            <a:off x="7594600" y="2349500"/>
            <a:ext cx="1169988" cy="1712913"/>
            <a:chOff x="4937" y="1546"/>
            <a:chExt cx="603" cy="950"/>
          </a:xfrm>
        </p:grpSpPr>
        <p:sp>
          <p:nvSpPr>
            <p:cNvPr id="19504" name="Text Box 35"/>
            <p:cNvSpPr txBox="1">
              <a:spLocks noChangeArrowheads="1"/>
            </p:cNvSpPr>
            <p:nvPr/>
          </p:nvSpPr>
          <p:spPr bwMode="auto">
            <a:xfrm>
              <a:off x="4937" y="2136"/>
              <a:ext cx="603" cy="360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  <a:ea typeface="Andalus"/>
                  <a:cs typeface="Andalus"/>
                </a:rPr>
                <a:t>An lá atá inniu ann. </a:t>
              </a:r>
            </a:p>
          </p:txBody>
        </p:sp>
        <p:sp>
          <p:nvSpPr>
            <p:cNvPr id="19505" name="Line 38"/>
            <p:cNvSpPr>
              <a:spLocks noChangeShapeType="1"/>
            </p:cNvSpPr>
            <p:nvPr/>
          </p:nvSpPr>
          <p:spPr bwMode="auto">
            <a:xfrm flipV="1">
              <a:off x="5540" y="1546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905000" y="2362200"/>
            <a:ext cx="2268538" cy="1825625"/>
            <a:chOff x="2471" y="1435"/>
            <a:chExt cx="1302" cy="1150"/>
          </a:xfrm>
        </p:grpSpPr>
        <p:sp>
          <p:nvSpPr>
            <p:cNvPr id="19502" name="Text Box 50"/>
            <p:cNvSpPr txBox="1">
              <a:spLocks noChangeArrowheads="1"/>
            </p:cNvSpPr>
            <p:nvPr/>
          </p:nvSpPr>
          <p:spPr bwMode="auto">
            <a:xfrm>
              <a:off x="2471" y="2176"/>
              <a:ext cx="1302" cy="409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Impireacht na Sean</a:t>
              </a:r>
              <a:r>
                <a:rPr lang="en-IE">
                  <a:latin typeface="Comic Sans MS" pitchFamily="66" charset="0"/>
                </a:rPr>
                <a:t>-</a:t>
              </a:r>
              <a:r>
                <a:rPr lang="ga-IE">
                  <a:latin typeface="Comic Sans MS" pitchFamily="66" charset="0"/>
                </a:rPr>
                <a:t>Róimh</a:t>
              </a:r>
              <a:r>
                <a:rPr lang="en-GB">
                  <a:latin typeface="Comic Sans MS" pitchFamily="66" charset="0"/>
                </a:rPr>
                <a:t>e.</a:t>
              </a:r>
              <a:endParaRPr lang="ga-IE">
                <a:latin typeface="Comic Sans MS" pitchFamily="66" charset="0"/>
              </a:endParaRPr>
            </a:p>
          </p:txBody>
        </p:sp>
        <p:sp>
          <p:nvSpPr>
            <p:cNvPr id="19503" name="Line 51"/>
            <p:cNvSpPr>
              <a:spLocks noChangeShapeType="1"/>
            </p:cNvSpPr>
            <p:nvPr/>
          </p:nvSpPr>
          <p:spPr bwMode="auto">
            <a:xfrm flipV="1">
              <a:off x="2699" y="1435"/>
              <a:ext cx="0" cy="749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19489" name="Text Box 18"/>
          <p:cNvSpPr txBox="1">
            <a:spLocks noChangeArrowheads="1"/>
          </p:cNvSpPr>
          <p:nvPr/>
        </p:nvSpPr>
        <p:spPr bwMode="auto">
          <a:xfrm rot="-4145389">
            <a:off x="7920832" y="1885156"/>
            <a:ext cx="649288" cy="371475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1800</a:t>
            </a:r>
            <a:endParaRPr lang="en-US">
              <a:latin typeface="Calibri" pitchFamily="34" charset="0"/>
            </a:endParaRPr>
          </a:p>
        </p:txBody>
      </p:sp>
      <p:sp>
        <p:nvSpPr>
          <p:cNvPr id="19490" name="Text Box 27"/>
          <p:cNvSpPr txBox="1">
            <a:spLocks noChangeArrowheads="1"/>
          </p:cNvSpPr>
          <p:nvPr/>
        </p:nvSpPr>
        <p:spPr bwMode="auto">
          <a:xfrm rot="-4145389">
            <a:off x="1526381" y="1862932"/>
            <a:ext cx="600075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200</a:t>
            </a:r>
            <a:endParaRPr lang="en-US">
              <a:latin typeface="Calibri" pitchFamily="34" charset="0"/>
            </a:endParaRPr>
          </a:p>
        </p:txBody>
      </p:sp>
      <p:sp>
        <p:nvSpPr>
          <p:cNvPr id="19491" name="Line 5"/>
          <p:cNvSpPr>
            <a:spLocks noChangeShapeType="1"/>
          </p:cNvSpPr>
          <p:nvPr/>
        </p:nvSpPr>
        <p:spPr bwMode="auto">
          <a:xfrm>
            <a:off x="611188" y="2349500"/>
            <a:ext cx="0" cy="215900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endParaRPr lang="ga-IE"/>
          </a:p>
        </p:txBody>
      </p:sp>
      <p:sp>
        <p:nvSpPr>
          <p:cNvPr id="19492" name="Text Box 29"/>
          <p:cNvSpPr txBox="1">
            <a:spLocks noChangeArrowheads="1"/>
          </p:cNvSpPr>
          <p:nvPr/>
        </p:nvSpPr>
        <p:spPr bwMode="auto">
          <a:xfrm rot="-4145389">
            <a:off x="371475" y="1903413"/>
            <a:ext cx="528638" cy="366712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GB">
                <a:latin typeface="Calibri" pitchFamily="34" charset="0"/>
              </a:rPr>
              <a:t>600</a:t>
            </a:r>
            <a:endParaRPr lang="en-US">
              <a:latin typeface="Calibri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171825" y="115888"/>
            <a:ext cx="2120900" cy="8239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ga-IE" sz="4800" dirty="0">
                <a:latin typeface="Berlin Sans FB Demi" pitchFamily="34" charset="0"/>
              </a:rPr>
              <a:t>Amlíne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1144588" y="4864100"/>
            <a:ext cx="69564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2400">
                <a:latin typeface="Comic Sans MS" pitchFamily="66" charset="0"/>
              </a:rPr>
              <a:t>Rachaimid siar timpeall</a:t>
            </a:r>
            <a:r>
              <a:rPr lang="en-GB" sz="2400">
                <a:latin typeface="Comic Sans MS" pitchFamily="66" charset="0"/>
              </a:rPr>
              <a:t> 2000 </a:t>
            </a:r>
            <a:r>
              <a:rPr lang="ga-IE" sz="2400">
                <a:latin typeface="Comic Sans MS" pitchFamily="66" charset="0"/>
              </a:rPr>
              <a:t>bliain anois chun cuairt a thabhairt ar an tSean-Róimh</a:t>
            </a:r>
            <a:r>
              <a:rPr lang="en-IE" sz="2400">
                <a:latin typeface="Comic Sans MS" pitchFamily="66" charset="0"/>
              </a:rPr>
              <a:t>. </a:t>
            </a:r>
            <a:r>
              <a:rPr lang="ga-IE" sz="2400">
                <a:latin typeface="Comic Sans MS" pitchFamily="66" charset="0"/>
              </a:rPr>
              <a:t>Bhí an Róimh ina mórchumhacht thart ar</a:t>
            </a:r>
            <a:r>
              <a:rPr lang="en-GB" sz="2400">
                <a:latin typeface="Comic Sans MS" pitchFamily="66" charset="0"/>
              </a:rPr>
              <a:t> an am sin</a:t>
            </a:r>
            <a:r>
              <a:rPr lang="en-IE" sz="2400">
                <a:latin typeface="Comic Sans MS" pitchFamily="66" charset="0"/>
              </a:rPr>
              <a:t>.</a:t>
            </a:r>
          </a:p>
        </p:txBody>
      </p:sp>
      <p:grpSp>
        <p:nvGrpSpPr>
          <p:cNvPr id="19495" name="Group 45"/>
          <p:cNvGrpSpPr>
            <a:grpSpLocks/>
          </p:cNvGrpSpPr>
          <p:nvPr/>
        </p:nvGrpSpPr>
        <p:grpSpPr bwMode="auto">
          <a:xfrm>
            <a:off x="144463" y="2349500"/>
            <a:ext cx="1403350" cy="2278063"/>
            <a:chOff x="4830" y="1543"/>
            <a:chExt cx="724" cy="1263"/>
          </a:xfrm>
        </p:grpSpPr>
        <p:sp>
          <p:nvSpPr>
            <p:cNvPr id="19500" name="Text Box 35"/>
            <p:cNvSpPr txBox="1">
              <a:spLocks noChangeArrowheads="1"/>
            </p:cNvSpPr>
            <p:nvPr/>
          </p:nvSpPr>
          <p:spPr bwMode="auto">
            <a:xfrm>
              <a:off x="4830" y="2134"/>
              <a:ext cx="724" cy="672"/>
            </a:xfrm>
            <a:prstGeom prst="rect">
              <a:avLst/>
            </a:prstGeom>
            <a:noFill/>
            <a:ln w="22225" algn="ctr">
              <a:solidFill>
                <a:srgbClr val="800080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ga-IE">
                  <a:latin typeface="Comic Sans MS" pitchFamily="66" charset="0"/>
                </a:rPr>
                <a:t>Tháinig na Ceiltigh go hÉir</a:t>
              </a:r>
              <a:r>
                <a:rPr lang="en-GB">
                  <a:latin typeface="Comic Sans MS" pitchFamily="66" charset="0"/>
                </a:rPr>
                <a:t>i</a:t>
              </a:r>
              <a:r>
                <a:rPr lang="ga-IE">
                  <a:latin typeface="Comic Sans MS" pitchFamily="66" charset="0"/>
                </a:rPr>
                <a:t>nn</a:t>
              </a:r>
              <a:r>
                <a:rPr lang="en-IE">
                  <a:latin typeface="Comic Sans MS" pitchFamily="66" charset="0"/>
                </a:rPr>
                <a:t> (600 RCh)</a:t>
              </a:r>
              <a:r>
                <a:rPr lang="ga-IE">
                  <a:latin typeface="Comic Sans MS" pitchFamily="66" charset="0"/>
                </a:rPr>
                <a:t>.</a:t>
              </a:r>
            </a:p>
          </p:txBody>
        </p:sp>
        <p:sp>
          <p:nvSpPr>
            <p:cNvPr id="19501" name="Line 38"/>
            <p:cNvSpPr>
              <a:spLocks noChangeShapeType="1"/>
            </p:cNvSpPr>
            <p:nvPr/>
          </p:nvSpPr>
          <p:spPr bwMode="auto">
            <a:xfrm flipV="1">
              <a:off x="5066" y="1543"/>
              <a:ext cx="0" cy="590"/>
            </a:xfrm>
            <a:prstGeom prst="line">
              <a:avLst/>
            </a:prstGeom>
            <a:noFill/>
            <a:ln w="22225">
              <a:solidFill>
                <a:srgbClr val="80008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/>
            <a:lstStyle/>
            <a:p>
              <a:endParaRPr lang="ga-IE"/>
            </a:p>
          </p:txBody>
        </p:sp>
      </p:grpSp>
      <p:sp>
        <p:nvSpPr>
          <p:cNvPr id="56" name="Line 51"/>
          <p:cNvSpPr>
            <a:spLocks noChangeShapeType="1"/>
          </p:cNvSpPr>
          <p:nvPr/>
        </p:nvSpPr>
        <p:spPr bwMode="auto">
          <a:xfrm flipV="1">
            <a:off x="4067175" y="2349500"/>
            <a:ext cx="0" cy="1189038"/>
          </a:xfrm>
          <a:prstGeom prst="line">
            <a:avLst/>
          </a:prstGeom>
          <a:noFill/>
          <a:ln w="22225">
            <a:solidFill>
              <a:srgbClr val="800080"/>
            </a:solidFill>
            <a:round/>
            <a:headEnd/>
            <a:tailEnd type="triangle" w="med" len="med"/>
          </a:ln>
        </p:spPr>
        <p:txBody>
          <a:bodyPr lIns="90000" tIns="46800" rIns="90000" bIns="46800"/>
          <a:lstStyle/>
          <a:p>
            <a:endParaRPr lang="ga-IE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2559050" y="2817813"/>
            <a:ext cx="1076325" cy="0"/>
          </a:xfrm>
          <a:prstGeom prst="straightConnector1">
            <a:avLst/>
          </a:prstGeom>
          <a:ln w="22225">
            <a:solidFill>
              <a:srgbClr val="80008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98" name="Picture 5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9550" y="115888"/>
            <a:ext cx="1655763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2188" y="528638"/>
            <a:ext cx="823912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59113" y="98425"/>
            <a:ext cx="5932487" cy="634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5-Point Star 16"/>
          <p:cNvSpPr/>
          <p:nvPr/>
        </p:nvSpPr>
        <p:spPr>
          <a:xfrm>
            <a:off x="5867400" y="5229225"/>
            <a:ext cx="215900" cy="144463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E">
              <a:solidFill>
                <a:prstClr val="white"/>
              </a:solidFill>
            </a:endParaRPr>
          </a:p>
        </p:txBody>
      </p:sp>
      <p:sp>
        <p:nvSpPr>
          <p:cNvPr id="56335" name="Text Box 15"/>
          <p:cNvSpPr txBox="1">
            <a:spLocks noChangeArrowheads="1"/>
          </p:cNvSpPr>
          <p:nvPr/>
        </p:nvSpPr>
        <p:spPr bwMode="auto">
          <a:xfrm>
            <a:off x="468313" y="184150"/>
            <a:ext cx="8221662" cy="1941513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400">
                <a:latin typeface="Comic Sans MS" pitchFamily="66" charset="0"/>
              </a:rPr>
              <a:t>Faoin mbliain </a:t>
            </a:r>
            <a:r>
              <a:rPr lang="en-GB" sz="2400">
                <a:latin typeface="Comic Sans MS" pitchFamily="66" charset="0"/>
              </a:rPr>
              <a:t>AD </a:t>
            </a:r>
            <a:r>
              <a:rPr lang="ga-IE" sz="2400">
                <a:latin typeface="Comic Sans MS" pitchFamily="66" charset="0"/>
              </a:rPr>
              <a:t>100</a:t>
            </a:r>
            <a:r>
              <a:rPr lang="en-GB" sz="2400">
                <a:latin typeface="Comic Sans MS" pitchFamily="66" charset="0"/>
              </a:rPr>
              <a:t>, áfach, impireacht mhór chumhachtach a bhí sa Róimh. Bhí arm an-láidir ag an </a:t>
            </a:r>
            <a:r>
              <a:rPr lang="ga-IE" sz="2400">
                <a:latin typeface="Comic Sans MS" pitchFamily="66" charset="0"/>
              </a:rPr>
              <a:t>i</a:t>
            </a:r>
            <a:r>
              <a:rPr lang="en-GB" sz="2400">
                <a:latin typeface="Comic Sans MS" pitchFamily="66" charset="0"/>
              </a:rPr>
              <a:t>mpireacht, agus d’éirigh leis an arm sin an chuid is mó den Eoraip, cuid den Afraic agus cuid den Áise a chur faoi smacht. </a:t>
            </a:r>
            <a:endParaRPr lang="ga-IE" sz="2400">
              <a:latin typeface="Comic Sans MS" pitchFamily="66" charset="0"/>
            </a:endParaRPr>
          </a:p>
        </p:txBody>
      </p:sp>
      <p:cxnSp>
        <p:nvCxnSpPr>
          <p:cNvPr id="4" name="Straight Arrow Connector 3"/>
          <p:cNvCxnSpPr>
            <a:cxnSpLocks noChangeShapeType="1"/>
          </p:cNvCxnSpPr>
          <p:nvPr/>
        </p:nvCxnSpPr>
        <p:spPr bwMode="auto">
          <a:xfrm flipV="1">
            <a:off x="4645025" y="5373688"/>
            <a:ext cx="1150938" cy="503237"/>
          </a:xfrm>
          <a:prstGeom prst="straightConnector1">
            <a:avLst/>
          </a:prstGeom>
          <a:noFill/>
          <a:ln w="50800" algn="ctr">
            <a:solidFill>
              <a:schemeClr val="tx1"/>
            </a:solidFill>
            <a:round/>
            <a:headEnd/>
            <a:tailEnd type="arrow" w="med" len="med"/>
          </a:ln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420938"/>
            <a:ext cx="1141413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2" name="Text Box 32"/>
          <p:cNvSpPr txBox="1">
            <a:spLocks noChangeArrowheads="1"/>
          </p:cNvSpPr>
          <p:nvPr/>
        </p:nvSpPr>
        <p:spPr bwMode="auto">
          <a:xfrm>
            <a:off x="323850" y="4813300"/>
            <a:ext cx="4105275" cy="121285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en-GB" sz="2400">
                <a:latin typeface="Comic Sans MS" pitchFamily="66" charset="0"/>
              </a:rPr>
              <a:t>Sa </a:t>
            </a:r>
            <a:r>
              <a:rPr lang="ga-IE" sz="2400">
                <a:latin typeface="Comic Sans MS" pitchFamily="66" charset="0"/>
              </a:rPr>
              <a:t>bhliain 700 RCh ní raibh</a:t>
            </a:r>
          </a:p>
          <a:p>
            <a:r>
              <a:rPr lang="ga-IE" sz="2400">
                <a:latin typeface="Comic Sans MS" pitchFamily="66" charset="0"/>
              </a:rPr>
              <a:t>sa Róimh ach baile beag tuaithe.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5" grpId="0" animBg="1"/>
      <p:bldP spid="82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2582863"/>
            <a:ext cx="4503738" cy="339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 Box 32"/>
          <p:cNvSpPr txBox="1">
            <a:spLocks noChangeArrowheads="1"/>
          </p:cNvSpPr>
          <p:nvPr/>
        </p:nvSpPr>
        <p:spPr bwMode="auto">
          <a:xfrm>
            <a:off x="1331913" y="188913"/>
            <a:ext cx="3384550" cy="194310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Chuir na Rómhánaigh an chuid is mó den Bhreatain faoi smacht ach níor ionsaigh siad Éire riamh.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789363"/>
            <a:ext cx="1439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52750" y="3789363"/>
            <a:ext cx="1397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2"/>
          <p:cNvSpPr txBox="1">
            <a:spLocks noChangeArrowheads="1"/>
          </p:cNvSpPr>
          <p:nvPr/>
        </p:nvSpPr>
        <p:spPr bwMode="auto">
          <a:xfrm>
            <a:off x="569913" y="260350"/>
            <a:ext cx="8064500" cy="1577975"/>
          </a:xfrm>
          <a:prstGeom prst="rect">
            <a:avLst/>
          </a:prstGeom>
          <a:solidFill>
            <a:srgbClr val="F7F5F9"/>
          </a:solidFill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>
            <a:spAutoFit/>
          </a:bodyPr>
          <a:lstStyle/>
          <a:p>
            <a:pPr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Féach an léarscáil seo d’Impireacht na Róimhe sa bhliain </a:t>
            </a:r>
            <a:r>
              <a:rPr lang="en-GB" sz="2400" dirty="0">
                <a:solidFill>
                  <a:srgbClr val="000000"/>
                </a:solidFill>
                <a:latin typeface="Comic Sans MS" pitchFamily="66" charset="0"/>
              </a:rPr>
              <a:t>AD </a:t>
            </a: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100. Seo iad na háiteanna ar fad a bhí faoi cheannas na Róimhe faoin am sin. Tá go leor áiteanna</a:t>
            </a:r>
          </a:p>
          <a:p>
            <a:pPr>
              <a:defRPr/>
            </a:pPr>
            <a:r>
              <a:rPr lang="ga-IE" sz="2400" dirty="0">
                <a:solidFill>
                  <a:srgbClr val="000000"/>
                </a:solidFill>
                <a:latin typeface="Comic Sans MS" pitchFamily="66" charset="0"/>
              </a:rPr>
              <a:t>i gceist, nach bhfuil!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19250" y="5661025"/>
            <a:ext cx="60610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Féach fás Impireacht na Róimhe anseo</a:t>
            </a:r>
            <a:r>
              <a:rPr lang="en-IE" sz="2400">
                <a:solidFill>
                  <a:srgbClr val="000000"/>
                </a:solidFill>
                <a:latin typeface="Comic Sans MS" pitchFamily="66" charset="0"/>
              </a:rPr>
              <a:t>:</a:t>
            </a:r>
            <a:endParaRPr lang="ga-IE" sz="2400">
              <a:solidFill>
                <a:srgbClr val="000000"/>
              </a:solidFill>
              <a:latin typeface="Comic Sans MS" pitchFamily="66" charset="0"/>
            </a:endParaRPr>
          </a:p>
          <a:p>
            <a:r>
              <a:rPr lang="en-IE" sz="2400">
                <a:solidFill>
                  <a:srgbClr val="000000"/>
                </a:solidFill>
                <a:latin typeface="Comic Sans MS" pitchFamily="66" charset="0"/>
                <a:hlinkClick r:id="rId3"/>
              </a:rPr>
              <a:t>http://resourcesforhistory.com/map.htm</a:t>
            </a:r>
            <a:endParaRPr lang="en-IE" sz="240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539750" y="5754688"/>
            <a:ext cx="7993063" cy="482600"/>
          </a:xfrm>
          <a:prstGeom prst="rect">
            <a:avLst/>
          </a:prstGeom>
          <a:solidFill>
            <a:srgbClr val="F7F5F9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r>
              <a:rPr lang="ga-IE" sz="2400">
                <a:solidFill>
                  <a:srgbClr val="000000"/>
                </a:solidFill>
                <a:latin typeface="Comic Sans MS" pitchFamily="66" charset="0"/>
              </a:rPr>
              <a:t>Cé na hainmneacha atá ar na tíortha éagsúla sin inniu?</a:t>
            </a:r>
          </a:p>
        </p:txBody>
      </p:sp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5463" y="1974850"/>
            <a:ext cx="5368925" cy="359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6628" grpId="0" animBg="1"/>
      <p:bldP spid="266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7"/>
          <p:cNvSpPr txBox="1">
            <a:spLocks noChangeArrowheads="1"/>
          </p:cNvSpPr>
          <p:nvPr/>
        </p:nvSpPr>
        <p:spPr bwMode="auto">
          <a:xfrm>
            <a:off x="1763713" y="1557338"/>
            <a:ext cx="5688012" cy="3041650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ga-IE" sz="3200">
                <a:latin typeface="Comic Sans MS" pitchFamily="66" charset="0"/>
              </a:rPr>
              <a:t>Is é is </a:t>
            </a:r>
            <a:r>
              <a:rPr lang="ga-IE" sz="3200" b="1">
                <a:solidFill>
                  <a:srgbClr val="FF0000"/>
                </a:solidFill>
                <a:latin typeface="Comic Sans MS" pitchFamily="66" charset="0"/>
              </a:rPr>
              <a:t>impireacht</a:t>
            </a:r>
            <a:r>
              <a:rPr lang="ga-IE" sz="3200">
                <a:latin typeface="Comic Sans MS" pitchFamily="66" charset="0"/>
              </a:rPr>
              <a:t> ann ná grúpa tíortha nó réigiún atá faoi cheannas ag duine amháin nó ag rialtas amháin.</a:t>
            </a:r>
            <a:r>
              <a:rPr lang="en-GB" sz="3200">
                <a:latin typeface="Comic Sans MS" pitchFamily="66" charset="0"/>
              </a:rPr>
              <a:t> </a:t>
            </a:r>
            <a:r>
              <a:rPr lang="ga-IE" sz="3200">
                <a:latin typeface="Comic Sans MS" pitchFamily="66" charset="0"/>
              </a:rPr>
              <a:t>Bhí an Róimh faoi cheannas Impire na Róimhe.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3132138" y="3797300"/>
            <a:ext cx="5688012" cy="855663"/>
          </a:xfrm>
          <a:prstGeom prst="wedgeRoundRectCallout">
            <a:avLst>
              <a:gd name="adj1" fmla="val -60102"/>
              <a:gd name="adj2" fmla="val -109741"/>
              <a:gd name="adj3" fmla="val 16667"/>
            </a:avLst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ga-IE" sz="2200">
                <a:latin typeface="Comic Sans MS" pitchFamily="66" charset="0"/>
              </a:rPr>
              <a:t>Thógamar bailte agus bóithre ar fud na himpireachta.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6600" y="187325"/>
            <a:ext cx="4287838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58750" y="1739900"/>
            <a:ext cx="3506788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0825" y="333375"/>
            <a:ext cx="3097213" cy="13366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Murach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Arm na Róimhe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, </a:t>
            </a:r>
            <a:br>
              <a:rPr lang="en-GB" sz="2000" dirty="0">
                <a:solidFill>
                  <a:srgbClr val="000000"/>
                </a:solidFill>
                <a:latin typeface="Comic Sans MS" pitchFamily="66" charset="0"/>
              </a:rPr>
            </a:b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ní bheadh 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an 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impireacht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chomh mór n</a:t>
            </a:r>
            <a:r>
              <a:rPr lang="en-GB" sz="2000" dirty="0">
                <a:solidFill>
                  <a:srgbClr val="000000"/>
                </a:solidFill>
                <a:latin typeface="Comic Sans MS" pitchFamily="66" charset="0"/>
              </a:rPr>
              <a:t>á</a:t>
            </a:r>
            <a:r>
              <a:rPr lang="ga-IE" sz="2000" dirty="0">
                <a:solidFill>
                  <a:srgbClr val="000000"/>
                </a:solidFill>
                <a:latin typeface="Comic Sans MS" pitchFamily="66" charset="0"/>
              </a:rPr>
              <a:t> chomh cumhachtach agus a bhí.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3059113" y="2636838"/>
            <a:ext cx="6011862" cy="792162"/>
          </a:xfrm>
          <a:prstGeom prst="wedgeRoundRectCallout">
            <a:avLst>
              <a:gd name="adj1" fmla="val -62833"/>
              <a:gd name="adj2" fmla="val -92282"/>
              <a:gd name="adj3" fmla="val 16667"/>
            </a:avLst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ga-IE" sz="2200">
                <a:latin typeface="Comic Sans MS" pitchFamily="66" charset="0"/>
              </a:rPr>
              <a:t>Bhuamar a lán cogaí</a:t>
            </a:r>
            <a:r>
              <a:rPr lang="en-GB" sz="2200">
                <a:latin typeface="Comic Sans MS" pitchFamily="66" charset="0"/>
              </a:rPr>
              <a:t> </a:t>
            </a:r>
            <a:r>
              <a:rPr lang="ga-IE" sz="2200">
                <a:latin typeface="Comic Sans MS" pitchFamily="66" charset="0"/>
              </a:rPr>
              <a:t>agus </a:t>
            </a:r>
            <a:r>
              <a:rPr lang="en-GB" sz="2200">
                <a:latin typeface="Comic Sans MS" pitchFamily="66" charset="0"/>
              </a:rPr>
              <a:t>chu</a:t>
            </a:r>
            <a:r>
              <a:rPr lang="ga-IE" sz="2200">
                <a:latin typeface="Comic Sans MS" pitchFamily="66" charset="0"/>
              </a:rPr>
              <a:t>ireamar tailte nua faoi smacht ar an mbealach </a:t>
            </a:r>
            <a:r>
              <a:rPr lang="en-GB" sz="2200">
                <a:latin typeface="Comic Sans MS" pitchFamily="66" charset="0"/>
              </a:rPr>
              <a:t>sin</a:t>
            </a:r>
            <a:r>
              <a:rPr lang="ga-IE" sz="2200">
                <a:latin typeface="Comic Sans MS" pitchFamily="66" charset="0"/>
              </a:rPr>
              <a:t>. 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3348038" y="5084763"/>
            <a:ext cx="4752975" cy="865187"/>
          </a:xfrm>
          <a:prstGeom prst="wedgeRoundRectCallout">
            <a:avLst>
              <a:gd name="adj1" fmla="val -64731"/>
              <a:gd name="adj2" fmla="val -99176"/>
              <a:gd name="adj3" fmla="val 16667"/>
            </a:avLst>
          </a:prstGeom>
          <a:solidFill>
            <a:schemeClr val="bg1"/>
          </a:solidFill>
          <a:ln w="22225" algn="ctr">
            <a:solidFill>
              <a:srgbClr val="800080"/>
            </a:solidFill>
            <a:miter lim="800000"/>
            <a:headEnd/>
            <a:tailEnd/>
          </a:ln>
        </p:spPr>
        <p:txBody>
          <a:bodyPr lIns="90000" tIns="46800" rIns="90000" bIns="46800"/>
          <a:lstStyle/>
          <a:p>
            <a:pPr algn="ctr"/>
            <a:r>
              <a:rPr lang="ga-IE" sz="2200">
                <a:latin typeface="Comic Sans MS" pitchFamily="66" charset="0"/>
              </a:rPr>
              <a:t>Choinníomar tailte na </a:t>
            </a:r>
            <a:r>
              <a:rPr lang="en-GB" sz="2200">
                <a:latin typeface="Comic Sans MS" pitchFamily="66" charset="0"/>
              </a:rPr>
              <a:t>h</a:t>
            </a:r>
            <a:r>
              <a:rPr lang="ga-IE" sz="2200">
                <a:latin typeface="Comic Sans MS" pitchFamily="66" charset="0"/>
              </a:rPr>
              <a:t>i</a:t>
            </a:r>
            <a:r>
              <a:rPr lang="en-GB" sz="2200">
                <a:latin typeface="Comic Sans MS" pitchFamily="66" charset="0"/>
              </a:rPr>
              <a:t>mpireachta </a:t>
            </a:r>
            <a:r>
              <a:rPr lang="ga-IE" sz="2200">
                <a:latin typeface="Comic Sans MS" pitchFamily="66" charset="0"/>
              </a:rPr>
              <a:t>saor ó ionsaithe.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12123</TotalTime>
  <Words>970</Words>
  <Application>Microsoft Office PowerPoint</Application>
  <PresentationFormat>On-screen Show (4:3)</PresentationFormat>
  <Paragraphs>149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Imprint MT Shadow</vt:lpstr>
      <vt:lpstr>Comic Sans MS</vt:lpstr>
      <vt:lpstr>Andalus</vt:lpstr>
      <vt:lpstr>Berlin Sans FB Demi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maire</dc:creator>
  <cp:lastModifiedBy>Méabh Ní Loingsigh</cp:lastModifiedBy>
  <cp:revision>302</cp:revision>
  <cp:lastPrinted>2014-08-14T08:48:35Z</cp:lastPrinted>
  <dcterms:created xsi:type="dcterms:W3CDTF">2013-10-22T08:55:04Z</dcterms:created>
  <dcterms:modified xsi:type="dcterms:W3CDTF">2014-09-16T10:42:09Z</dcterms:modified>
</cp:coreProperties>
</file>