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28"/>
  </p:notesMasterIdLst>
  <p:handoutMasterIdLst>
    <p:handoutMasterId r:id="rId29"/>
  </p:handoutMasterIdLst>
  <p:sldIdLst>
    <p:sldId id="303" r:id="rId2"/>
    <p:sldId id="290" r:id="rId3"/>
    <p:sldId id="291" r:id="rId4"/>
    <p:sldId id="274" r:id="rId5"/>
    <p:sldId id="293" r:id="rId6"/>
    <p:sldId id="305" r:id="rId7"/>
    <p:sldId id="277" r:id="rId8"/>
    <p:sldId id="278" r:id="rId9"/>
    <p:sldId id="279" r:id="rId10"/>
    <p:sldId id="280" r:id="rId11"/>
    <p:sldId id="281" r:id="rId12"/>
    <p:sldId id="296" r:id="rId13"/>
    <p:sldId id="286" r:id="rId14"/>
    <p:sldId id="297" r:id="rId15"/>
    <p:sldId id="298" r:id="rId16"/>
    <p:sldId id="300" r:id="rId17"/>
    <p:sldId id="301" r:id="rId18"/>
    <p:sldId id="304" r:id="rId19"/>
    <p:sldId id="288" r:id="rId20"/>
    <p:sldId id="306" r:id="rId21"/>
    <p:sldId id="282" r:id="rId22"/>
    <p:sldId id="302" r:id="rId23"/>
    <p:sldId id="273" r:id="rId24"/>
    <p:sldId id="272" r:id="rId25"/>
    <p:sldId id="307" r:id="rId26"/>
    <p:sldId id="308" r:id="rId27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64" autoAdjust="0"/>
    <p:restoredTop sz="94088" autoAdjust="0"/>
  </p:normalViewPr>
  <p:slideViewPr>
    <p:cSldViewPr>
      <p:cViewPr>
        <p:scale>
          <a:sx n="75" d="100"/>
          <a:sy n="75" d="100"/>
        </p:scale>
        <p:origin x="-57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ga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54144603869698"/>
          <c:y val="0.14029164484928719"/>
          <c:w val="0.62960738957827145"/>
          <c:h val="0.8197931218447129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chemeClr val="accent4"/>
              </a:solidFill>
              <a:ln w="18834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F0"/>
              </a:solidFill>
              <a:ln w="18834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F0"/>
              </a:solidFill>
              <a:ln w="18834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B0F0"/>
              </a:solidFill>
              <a:ln w="18834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4.7048680120449195E-2"/>
                  <c:y val="0.61297637662016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ga-IE" sz="2400" b="0" i="0" u="none" strike="noStrike" kern="1200" baseline="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defRPr>
                    </a:pPr>
                    <a:r>
                      <a:rPr lang="ga-IE" sz="2400" noProof="0" dirty="0" smtClean="0">
                        <a:latin typeface="Tw Cen MT" panose="020B0602020104020603" pitchFamily="34" charset="0"/>
                      </a:rPr>
                      <a:t>Sáile: 97%</a:t>
                    </a:r>
                    <a:endParaRPr lang="en-US" sz="2400" dirty="0">
                      <a:latin typeface="Tw Cen MT" panose="020B0602020104020603" pitchFamily="34" charset="0"/>
                    </a:endParaRPr>
                  </a:p>
                </c:rich>
              </c:tx>
              <c:spPr>
                <a:noFill/>
                <a:ln w="2517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spPr>
              <a:noFill/>
              <a:ln w="2517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ga-IE" sz="1183" b="0" i="0" u="none" strike="noStrike" kern="1200" baseline="0" noProof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ga-I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97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ga-I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2126E13-711B-4EA1-BB21-FB53DFA73590}" type="datetimeFigureOut">
              <a:rPr lang="en-GB"/>
              <a:pPr>
                <a:defRPr/>
              </a:pPr>
              <a:t>11/11/2016</a:t>
            </a:fld>
            <a:endParaRPr lang="en-GB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C70C91-BD39-4BA7-8A3E-949875D3D2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6189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48150AC-198F-4B3D-AB0F-2DD8CDE7FA9C}" type="datetimeFigureOut">
              <a:rPr lang="en-GB"/>
              <a:pPr>
                <a:defRPr/>
              </a:pPr>
              <a:t>11/11/2016</a:t>
            </a:fld>
            <a:endParaRPr lang="en-GB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BFF2EE-510E-4DC1-834D-A23D2264E5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5294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ga-IE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E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B215C636-1644-4326-9FBF-707D5A5FF652}" type="slidenum">
              <a:rPr lang="en-IE" altLang="en-US" sz="1200" smtClean="0"/>
              <a:pPr/>
              <a:t>5</a:t>
            </a:fld>
            <a:endParaRPr lang="en-IE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BFF2EE-510E-4DC1-834D-A23D2264E5AE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4700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BFF2EE-510E-4DC1-834D-A23D2264E5AE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8287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ga-IE" dirty="0" smtClean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BFF2EE-510E-4DC1-834D-A23D2264E5AE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6167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E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36CA6690-AB66-4B7E-9D74-9EC9465EF064}" type="slidenum">
              <a:rPr lang="en-IE" altLang="en-US" sz="1200" smtClean="0"/>
              <a:pPr/>
              <a:t>12</a:t>
            </a:fld>
            <a:endParaRPr lang="en-IE" alt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ED73B8D-9389-4D06-9721-3D1519B62B96}" type="slidenum">
              <a:rPr lang="en-GB" altLang="en-US" smtClean="0">
                <a:latin typeface="Arial" charset="0"/>
              </a:rPr>
              <a:pPr>
                <a:spcBef>
                  <a:spcPct val="0"/>
                </a:spcBef>
              </a:pPr>
              <a:t>13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E" alt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E37C1AD3-582C-4CCA-8371-8571C96A74C7}" type="slidenum">
              <a:rPr lang="en-IE" altLang="en-US" sz="1200" smtClean="0"/>
              <a:pPr/>
              <a:t>15</a:t>
            </a:fld>
            <a:endParaRPr lang="en-IE" alt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ga-IE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60BE5-DC31-4D38-977E-E4B8ECD9151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713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B065C-6AE7-47C0-9415-BD472B338A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452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ED157-C850-4BAD-8165-5FC717AEDE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710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CFC89-F474-4A57-82A7-52DD81DD4C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153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C2910-C4CE-4893-8D95-25C0B0BF38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9357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B1473-73A4-4C73-9456-AB5C516DA5E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050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9C90-5D8E-483E-AA09-D713434407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037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FE410-A527-47D4-BBDD-47C94A181A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96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C85B0-5D1E-4F34-8B1B-E339A06CE6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402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3996-C611-452C-AAFB-2E6153AC89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532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955A-5E06-46AE-A74F-1476DF3C64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630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3E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fld id="{4A1D2829-098E-497C-80D8-546CDB34C6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26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if"/><Relationship Id="rId5" Type="http://schemas.openxmlformats.org/officeDocument/2006/relationships/image" Target="../media/image10.jpeg"/><Relationship Id="rId4" Type="http://schemas.openxmlformats.org/officeDocument/2006/relationships/image" Target="../media/image12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iff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ethingfishy.ie/childirish/ceacht1/ceacht1index.htm" TargetMode="External"/><Relationship Id="rId2" Type="http://schemas.openxmlformats.org/officeDocument/2006/relationships/hyperlink" Target="http://www3.epa.gov/watersense/quiz/game_kids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cogg.ie/wp-content/uploads/eureka-8-19.pdf" TargetMode="External"/><Relationship Id="rId4" Type="http://schemas.openxmlformats.org/officeDocument/2006/relationships/hyperlink" Target="http://www.askaboutireland.ie/learning-zone/primary-students/3rd-+-4th-class/science/environment/water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tif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tif"/><Relationship Id="rId4" Type="http://schemas.openxmlformats.org/officeDocument/2006/relationships/image" Target="../media/image1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51962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940425" y="1196975"/>
            <a:ext cx="2441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GB" altLang="en-US" sz="7200" dirty="0" err="1">
                <a:latin typeface="Aharoni" pitchFamily="2" charset="-79"/>
                <a:cs typeface="Aharoni" pitchFamily="2" charset="-79"/>
              </a:rPr>
              <a:t>Uisce</a:t>
            </a:r>
            <a:endParaRPr lang="en-GB" altLang="en-US" sz="72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763"/>
            <a:ext cx="9138973" cy="684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51520" y="4061115"/>
            <a:ext cx="88874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ga-IE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Téann cuid mhór den uisce</a:t>
            </a:r>
            <a:r>
              <a:rPr lang="en-GB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 sin</a:t>
            </a:r>
            <a:r>
              <a:rPr lang="ga-IE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 ar ais </a:t>
            </a:r>
            <a:r>
              <a:rPr lang="en-GB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san fharraige, sna haibhneacha agus </a:t>
            </a:r>
            <a:r>
              <a:rPr lang="en-GB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sna lochanna arís.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43663" y="260350"/>
            <a:ext cx="2413000" cy="707886"/>
          </a:xfrm>
          <a:prstGeom prst="rect">
            <a:avLst/>
          </a:prstGeom>
          <a:solidFill>
            <a:srgbClr val="CCECFF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4000" dirty="0" err="1">
                <a:solidFill>
                  <a:srgbClr val="000000"/>
                </a:solidFill>
                <a:latin typeface="Tw Cen MT" panose="020B0602020104020603" pitchFamily="34" charset="0"/>
              </a:rPr>
              <a:t>Céim</a:t>
            </a:r>
            <a:r>
              <a:rPr lang="en-GB" altLang="en-US" sz="40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4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4</a:t>
            </a:r>
            <a:endParaRPr lang="en-US" altLang="en-US" sz="4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3" y="4763"/>
            <a:ext cx="913897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-2514" y="5373216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ga-IE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Tugtar </a:t>
            </a:r>
            <a:r>
              <a:rPr lang="ga-IE" altLang="en-US" sz="3200" b="1" dirty="0">
                <a:ln w="9525">
                  <a:noFill/>
                </a:ln>
                <a:latin typeface="Tw Cen MT" panose="020B0602020104020603" pitchFamily="34" charset="0"/>
              </a:rPr>
              <a:t>timthriall an uisce</a:t>
            </a:r>
            <a:r>
              <a:rPr lang="ga-IE" altLang="en-US" sz="3200" dirty="0">
                <a:latin typeface="Tw Cen MT" panose="020B0602020104020603" pitchFamily="34" charset="0"/>
              </a:rPr>
              <a:t> </a:t>
            </a:r>
            <a:r>
              <a:rPr lang="ga-IE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ar ghluaiseacht seo </a:t>
            </a:r>
            <a:r>
              <a:rPr lang="en-GB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an uisce </a:t>
            </a:r>
            <a:r>
              <a:rPr lang="en-GB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mar </a:t>
            </a:r>
            <a:r>
              <a:rPr lang="ga-IE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gur próis</a:t>
            </a:r>
            <a:r>
              <a:rPr lang="en-GB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e</a:t>
            </a:r>
            <a:r>
              <a:rPr lang="ga-IE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as leanúnach é. </a:t>
            </a:r>
            <a:r>
              <a:rPr lang="en-GB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Téann an t-uisce timpeall arís agus arís eile. </a:t>
            </a:r>
            <a:endParaRPr lang="ga-IE" altLang="en-US" sz="3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204503" y="4005263"/>
            <a:ext cx="12009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ga-IE" altLang="en-US" sz="4000" dirty="0">
                <a:solidFill>
                  <a:schemeClr val="bg1"/>
                </a:solidFill>
                <a:latin typeface="Tw Cen MT" panose="020B0602020104020603" pitchFamily="34" charset="0"/>
              </a:rPr>
              <a:t>Galú</a:t>
            </a:r>
          </a:p>
        </p:txBody>
      </p:sp>
      <p:sp>
        <p:nvSpPr>
          <p:cNvPr id="19" name="Up Arrow 18"/>
          <p:cNvSpPr/>
          <p:nvPr/>
        </p:nvSpPr>
        <p:spPr bwMode="auto">
          <a:xfrm>
            <a:off x="1042988" y="2997200"/>
            <a:ext cx="485775" cy="977900"/>
          </a:xfrm>
          <a:prstGeom prst="up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IE" sz="3600">
              <a:latin typeface="Comic Sans MS" pitchFamily="66" charset="0"/>
            </a:endParaRPr>
          </a:p>
        </p:txBody>
      </p:sp>
      <p:sp>
        <p:nvSpPr>
          <p:cNvPr id="20" name="Up Arrow 19"/>
          <p:cNvSpPr/>
          <p:nvPr/>
        </p:nvSpPr>
        <p:spPr bwMode="auto">
          <a:xfrm>
            <a:off x="1619250" y="2997200"/>
            <a:ext cx="485775" cy="977900"/>
          </a:xfrm>
          <a:prstGeom prst="up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IE" sz="3600">
              <a:latin typeface="Comic Sans MS" pitchFamily="66" charset="0"/>
            </a:endParaRPr>
          </a:p>
        </p:txBody>
      </p:sp>
      <p:sp>
        <p:nvSpPr>
          <p:cNvPr id="21" name="Up Arrow 20"/>
          <p:cNvSpPr/>
          <p:nvPr/>
        </p:nvSpPr>
        <p:spPr bwMode="auto">
          <a:xfrm>
            <a:off x="2124075" y="2997200"/>
            <a:ext cx="484188" cy="977900"/>
          </a:xfrm>
          <a:prstGeom prst="up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IE" sz="3600">
              <a:latin typeface="Comic Sans MS" pitchFamily="66" charset="0"/>
            </a:endParaRPr>
          </a:p>
        </p:txBody>
      </p:sp>
      <p:sp>
        <p:nvSpPr>
          <p:cNvPr id="26" name="Left Arrow 25"/>
          <p:cNvSpPr>
            <a:spLocks noChangeArrowheads="1"/>
          </p:cNvSpPr>
          <p:nvPr/>
        </p:nvSpPr>
        <p:spPr bwMode="auto">
          <a:xfrm rot="8079839">
            <a:off x="1807368" y="1621632"/>
            <a:ext cx="1262063" cy="647700"/>
          </a:xfrm>
          <a:prstGeom prst="leftArrow">
            <a:avLst>
              <a:gd name="adj1" fmla="val 50000"/>
              <a:gd name="adj2" fmla="val 49976"/>
            </a:avLst>
          </a:prstGeom>
          <a:solidFill>
            <a:srgbClr val="F0AD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IE" altLang="en-US" sz="3600">
              <a:latin typeface="Comic Sans MS" pitchFamily="66" charset="0"/>
            </a:endParaRP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5651500" y="2636838"/>
            <a:ext cx="720725" cy="14414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0AD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GB" altLang="en-US">
              <a:latin typeface="Arial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996549" y="4221163"/>
            <a:ext cx="21303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ga-IE" altLang="en-US" sz="4000" dirty="0">
                <a:solidFill>
                  <a:schemeClr val="bg1"/>
                </a:solidFill>
                <a:latin typeface="Tw Cen MT" panose="020B0602020104020603" pitchFamily="34" charset="0"/>
              </a:rPr>
              <a:t>Báisteach</a:t>
            </a:r>
          </a:p>
        </p:txBody>
      </p:sp>
      <p:sp>
        <p:nvSpPr>
          <p:cNvPr id="25" name="Left Arrow 24"/>
          <p:cNvSpPr>
            <a:spLocks noChangeArrowheads="1"/>
          </p:cNvSpPr>
          <p:nvPr/>
        </p:nvSpPr>
        <p:spPr bwMode="auto">
          <a:xfrm rot="510276">
            <a:off x="2452688" y="4248150"/>
            <a:ext cx="1397000" cy="647700"/>
          </a:xfrm>
          <a:prstGeom prst="leftArrow">
            <a:avLst>
              <a:gd name="adj1" fmla="val 50000"/>
              <a:gd name="adj2" fmla="val 49997"/>
            </a:avLst>
          </a:prstGeom>
          <a:solidFill>
            <a:srgbClr val="F0AD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IE" altLang="en-US" sz="3600">
              <a:latin typeface="Comic Sans MS" pitchFamily="66" charset="0"/>
            </a:endParaRPr>
          </a:p>
        </p:txBody>
      </p:sp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28711" y="-128772"/>
            <a:ext cx="2783151" cy="288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shutterstock_131835593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5424" y="412148"/>
            <a:ext cx="22574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194749" y="412783"/>
            <a:ext cx="27494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ga-IE" altLang="en-US" sz="4000" dirty="0">
                <a:solidFill>
                  <a:schemeClr val="bg1"/>
                </a:solidFill>
                <a:latin typeface="Tw Cen MT" panose="020B0602020104020603" pitchFamily="34" charset="0"/>
              </a:rPr>
              <a:t>Comhdhlúthú</a:t>
            </a:r>
          </a:p>
        </p:txBody>
      </p:sp>
      <p:pic>
        <p:nvPicPr>
          <p:cNvPr id="28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72975" y="836712"/>
            <a:ext cx="2278521" cy="236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 animBg="1"/>
      <p:bldP spid="20" grpId="0" animBg="1"/>
      <p:bldP spid="21" grpId="0" animBg="1"/>
      <p:bldP spid="26" grpId="0" animBg="1"/>
      <p:bldP spid="12301" grpId="0" animBg="1"/>
      <p:bldP spid="24" grpId="0"/>
      <p:bldP spid="25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E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763688" y="260648"/>
            <a:ext cx="4753001" cy="2521158"/>
          </a:xfrm>
          <a:prstGeom prst="wedgeEllipseCallout">
            <a:avLst>
              <a:gd name="adj1" fmla="val 67323"/>
              <a:gd name="adj2" fmla="val 66333"/>
            </a:avLst>
          </a:prstGeom>
          <a:solidFill>
            <a:schemeClr val="accent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alt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ga-IE" altLang="en-US" dirty="0">
                <a:solidFill>
                  <a:schemeClr val="bg1"/>
                </a:solidFill>
                <a:latin typeface="Tw Cen MT" panose="020B0602020104020603" pitchFamily="34" charset="0"/>
              </a:rPr>
              <a:t>Téann uisce chuig do theach i </a:t>
            </a:r>
            <a:r>
              <a:rPr lang="ga-IE" alt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bpíopaí</a:t>
            </a:r>
            <a:r>
              <a:rPr lang="ga-IE" altLang="en-US" dirty="0">
                <a:solidFill>
                  <a:schemeClr val="bg1"/>
                </a:solidFill>
                <a:latin typeface="Tw Cen MT" panose="020B0602020104020603" pitchFamily="34" charset="0"/>
              </a:rPr>
              <a:t> uisce atá faoi thalamh. Déantar </a:t>
            </a:r>
            <a:r>
              <a:rPr lang="ga-IE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ga-IE" altLang="en-US" dirty="0">
                <a:solidFill>
                  <a:schemeClr val="bg1"/>
                </a:solidFill>
                <a:latin typeface="Tw Cen MT" panose="020B0602020104020603" pitchFamily="34" charset="0"/>
              </a:rPr>
              <a:t>t-uisce </a:t>
            </a:r>
            <a:r>
              <a:rPr lang="ga-IE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 </a:t>
            </a:r>
            <a:r>
              <a:rPr lang="ga-IE" altLang="en-US" dirty="0">
                <a:solidFill>
                  <a:schemeClr val="bg1"/>
                </a:solidFill>
                <a:latin typeface="Tw Cen MT" panose="020B0602020104020603" pitchFamily="34" charset="0"/>
              </a:rPr>
              <a:t>ghlanadh </a:t>
            </a:r>
            <a:r>
              <a:rPr lang="ga-IE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sula </a:t>
            </a:r>
            <a:r>
              <a:rPr lang="ga-IE" altLang="en-US" dirty="0">
                <a:solidFill>
                  <a:schemeClr val="bg1"/>
                </a:solidFill>
                <a:latin typeface="Tw Cen MT" panose="020B0602020104020603" pitchFamily="34" charset="0"/>
              </a:rPr>
              <a:t>gcuirtear </a:t>
            </a:r>
            <a:r>
              <a:rPr lang="ga-IE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chuig na </a:t>
            </a:r>
            <a:r>
              <a:rPr lang="ga-IE" altLang="en-US" dirty="0">
                <a:solidFill>
                  <a:schemeClr val="bg1"/>
                </a:solidFill>
                <a:latin typeface="Tw Cen MT" panose="020B0602020104020603" pitchFamily="34" charset="0"/>
              </a:rPr>
              <a:t>tithe é, áfach.</a:t>
            </a:r>
          </a:p>
          <a:p>
            <a:pPr algn="ctr">
              <a:defRPr/>
            </a:pPr>
            <a:endParaRPr lang="ga-IE" dirty="0">
              <a:latin typeface="Comic Sans MS" panose="030F0702030302020204" pitchFamily="66" charset="0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2665175"/>
            <a:ext cx="2978719" cy="38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2957139" y="3896330"/>
            <a:ext cx="3815002" cy="1765637"/>
          </a:xfrm>
          <a:prstGeom prst="wedgeEllipseCallout">
            <a:avLst>
              <a:gd name="adj1" fmla="val -67470"/>
              <a:gd name="adj2" fmla="val 38483"/>
            </a:avLst>
          </a:prstGeom>
          <a:solidFill>
            <a:schemeClr val="accent3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dirty="0">
                <a:solidFill>
                  <a:schemeClr val="bg1"/>
                </a:solidFill>
                <a:latin typeface="Tw Cen MT" panose="020B0602020104020603" pitchFamily="34" charset="0"/>
              </a:rPr>
              <a:t>Conas a </a:t>
            </a:r>
            <a:r>
              <a:rPr lang="ga-IE" dirty="0" err="1">
                <a:solidFill>
                  <a:schemeClr val="bg1"/>
                </a:solidFill>
                <a:latin typeface="Tw Cen MT" panose="020B0602020104020603" pitchFamily="34" charset="0"/>
              </a:rPr>
              <a:t>shroicheann</a:t>
            </a:r>
            <a:r>
              <a:rPr lang="ga-IE" dirty="0">
                <a:solidFill>
                  <a:schemeClr val="bg1"/>
                </a:solidFill>
                <a:latin typeface="Tw Cen MT" panose="020B0602020104020603" pitchFamily="34" charset="0"/>
              </a:rPr>
              <a:t> an t-uisce sin </a:t>
            </a:r>
            <a:r>
              <a:rPr lang="ga-IE" dirty="0" smtClean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ga-IE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na </a:t>
            </a:r>
            <a:r>
              <a:rPr lang="ga-IE" dirty="0">
                <a:solidFill>
                  <a:schemeClr val="bg1"/>
                </a:solidFill>
                <a:latin typeface="Tw Cen MT" panose="020B0602020104020603" pitchFamily="34" charset="0"/>
              </a:rPr>
              <a:t>sconnaí i mo theachsa</a:t>
            </a:r>
            <a:r>
              <a:rPr lang="en-GB" dirty="0">
                <a:solidFill>
                  <a:schemeClr val="bg1"/>
                </a:solidFill>
                <a:latin typeface="Tw Cen MT" panose="020B0602020104020603" pitchFamily="34" charset="0"/>
              </a:rPr>
              <a:t>, mar sin</a:t>
            </a:r>
            <a:r>
              <a:rPr lang="ga-IE" dirty="0">
                <a:solidFill>
                  <a:schemeClr val="bg1"/>
                </a:solidFill>
                <a:latin typeface="Tw Cen MT" panose="020B0602020104020603" pitchFamily="34" charset="0"/>
              </a:rPr>
              <a:t>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72141" y="1271885"/>
            <a:ext cx="2122770" cy="524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09588" y="227013"/>
            <a:ext cx="3411809" cy="648512"/>
          </a:xfrm>
          <a:prstGeom prst="rect">
            <a:avLst/>
          </a:prstGeom>
          <a:noFill/>
          <a:ln w="25400" algn="ctr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3600" dirty="0">
                <a:latin typeface="Tw Cen MT" panose="020B0602020104020603" pitchFamily="34" charset="0"/>
              </a:rPr>
              <a:t>An Soláthar Uisce</a:t>
            </a: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179388" y="3213100"/>
            <a:ext cx="2695575" cy="833178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9933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ga-IE" altLang="en-US" b="1">
                <a:latin typeface="Tw Cen MT" panose="020B0602020104020603" pitchFamily="34" charset="0"/>
              </a:rPr>
              <a:t>Bailítear an t-uisce </a:t>
            </a:r>
            <a:br>
              <a:rPr lang="ga-IE" altLang="en-US" b="1">
                <a:latin typeface="Tw Cen MT" panose="020B0602020104020603" pitchFamily="34" charset="0"/>
              </a:rPr>
            </a:br>
            <a:r>
              <a:rPr lang="ga-IE" altLang="en-US" b="1">
                <a:latin typeface="Tw Cen MT" panose="020B0602020104020603" pitchFamily="34" charset="0"/>
              </a:rPr>
              <a:t>i dtaiscumar. </a:t>
            </a:r>
          </a:p>
        </p:txBody>
      </p:sp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3046413" y="5759450"/>
            <a:ext cx="2722562" cy="833178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9933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ga-IE" altLang="en-US" b="1">
                <a:latin typeface="Tw Cen MT" panose="020B0602020104020603" pitchFamily="34" charset="0"/>
              </a:rPr>
              <a:t>Glantar an t-uisce </a:t>
            </a:r>
            <a:br>
              <a:rPr lang="ga-IE" altLang="en-US" b="1">
                <a:latin typeface="Tw Cen MT" panose="020B0602020104020603" pitchFamily="34" charset="0"/>
              </a:rPr>
            </a:br>
            <a:r>
              <a:rPr lang="ga-IE" altLang="en-US" b="1">
                <a:latin typeface="Tw Cen MT" panose="020B0602020104020603" pitchFamily="34" charset="0"/>
              </a:rPr>
              <a:t>san ionad cóireála. </a:t>
            </a:r>
          </a:p>
        </p:txBody>
      </p:sp>
      <p:sp>
        <p:nvSpPr>
          <p:cNvPr id="225290" name="Line 10"/>
          <p:cNvSpPr>
            <a:spLocks noChangeShapeType="1"/>
          </p:cNvSpPr>
          <p:nvPr/>
        </p:nvSpPr>
        <p:spPr bwMode="auto">
          <a:xfrm flipV="1">
            <a:off x="3299618" y="1557338"/>
            <a:ext cx="2879725" cy="0"/>
          </a:xfrm>
          <a:prstGeom prst="line">
            <a:avLst/>
          </a:prstGeom>
          <a:noFill/>
          <a:ln w="127000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ga-IE"/>
          </a:p>
        </p:txBody>
      </p:sp>
      <p:sp>
        <p:nvSpPr>
          <p:cNvPr id="225291" name="Text Box 11"/>
          <p:cNvSpPr txBox="1">
            <a:spLocks noChangeArrowheads="1"/>
          </p:cNvSpPr>
          <p:nvPr/>
        </p:nvSpPr>
        <p:spPr bwMode="auto">
          <a:xfrm>
            <a:off x="3149599" y="1985651"/>
            <a:ext cx="3179762" cy="120251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9933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ga-IE" altLang="en-US" b="1" dirty="0">
                <a:latin typeface="Tw Cen MT" panose="020B0602020104020603" pitchFamily="34" charset="0"/>
              </a:rPr>
              <a:t>Glantar an t-uisce agus </a:t>
            </a:r>
            <a:r>
              <a:rPr lang="ga-IE" altLang="en-US" b="1" dirty="0" smtClean="0">
                <a:latin typeface="Tw Cen MT" panose="020B0602020104020603" pitchFamily="34" charset="0"/>
              </a:rPr>
              <a:t>cuirtear </a:t>
            </a:r>
            <a:r>
              <a:rPr lang="ga-IE" altLang="en-US" b="1" dirty="0">
                <a:latin typeface="Tw Cen MT" panose="020B0602020104020603" pitchFamily="34" charset="0"/>
              </a:rPr>
              <a:t>i </a:t>
            </a:r>
            <a:r>
              <a:rPr lang="ga-IE" altLang="en-US" b="1" dirty="0" err="1">
                <a:latin typeface="Tw Cen MT" panose="020B0602020104020603" pitchFamily="34" charset="0"/>
              </a:rPr>
              <a:t>bpíopaí</a:t>
            </a:r>
            <a:r>
              <a:rPr lang="ga-IE" altLang="en-US" b="1" dirty="0">
                <a:latin typeface="Tw Cen MT" panose="020B0602020104020603" pitchFamily="34" charset="0"/>
              </a:rPr>
              <a:t> uisce chuig na tithe é. </a:t>
            </a:r>
          </a:p>
        </p:txBody>
      </p:sp>
      <p:sp>
        <p:nvSpPr>
          <p:cNvPr id="225292" name="Text Box 12"/>
          <p:cNvSpPr txBox="1">
            <a:spLocks noChangeArrowheads="1"/>
          </p:cNvSpPr>
          <p:nvPr/>
        </p:nvSpPr>
        <p:spPr bwMode="auto">
          <a:xfrm>
            <a:off x="6516688" y="3995738"/>
            <a:ext cx="2481262" cy="231050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9933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ga-IE" altLang="en-US" b="1" dirty="0">
                <a:latin typeface="Tw Cen MT" panose="020B0602020104020603" pitchFamily="34" charset="0"/>
              </a:rPr>
              <a:t>An t-uisce salach ó na leithris agus na doirtil sna tithe, cuirtear chuig an ionad cóireála é. </a:t>
            </a:r>
          </a:p>
        </p:txBody>
      </p:sp>
      <p:sp>
        <p:nvSpPr>
          <p:cNvPr id="225293" name="Line 13"/>
          <p:cNvSpPr>
            <a:spLocks noChangeShapeType="1"/>
          </p:cNvSpPr>
          <p:nvPr/>
        </p:nvSpPr>
        <p:spPr bwMode="auto">
          <a:xfrm flipH="1">
            <a:off x="5976142" y="3213099"/>
            <a:ext cx="1081087" cy="1148737"/>
          </a:xfrm>
          <a:prstGeom prst="line">
            <a:avLst/>
          </a:prstGeom>
          <a:noFill/>
          <a:ln w="127000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ga-IE"/>
          </a:p>
        </p:txBody>
      </p:sp>
      <p:sp>
        <p:nvSpPr>
          <p:cNvPr id="225294" name="Line 14"/>
          <p:cNvSpPr>
            <a:spLocks noChangeShapeType="1"/>
          </p:cNvSpPr>
          <p:nvPr/>
        </p:nvSpPr>
        <p:spPr bwMode="auto">
          <a:xfrm flipH="1" flipV="1">
            <a:off x="1736725" y="4148138"/>
            <a:ext cx="1185863" cy="763587"/>
          </a:xfrm>
          <a:prstGeom prst="line">
            <a:avLst/>
          </a:prstGeom>
          <a:noFill/>
          <a:ln w="127000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ga-IE"/>
          </a:p>
        </p:txBody>
      </p:sp>
      <p:sp>
        <p:nvSpPr>
          <p:cNvPr id="225295" name="Text Box 15"/>
          <p:cNvSpPr txBox="1">
            <a:spLocks noChangeArrowheads="1"/>
          </p:cNvSpPr>
          <p:nvPr/>
        </p:nvSpPr>
        <p:spPr bwMode="auto">
          <a:xfrm>
            <a:off x="133350" y="4911725"/>
            <a:ext cx="2409825" cy="1571842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9933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ga-IE" altLang="en-US" b="1">
                <a:latin typeface="Tw Cen MT" panose="020B0602020104020603" pitchFamily="34" charset="0"/>
              </a:rPr>
              <a:t>Cuirtear </a:t>
            </a:r>
            <a:br>
              <a:rPr lang="ga-IE" altLang="en-US" b="1">
                <a:latin typeface="Tw Cen MT" panose="020B0602020104020603" pitchFamily="34" charset="0"/>
              </a:rPr>
            </a:br>
            <a:r>
              <a:rPr lang="ga-IE" altLang="en-US" b="1">
                <a:latin typeface="Tw Cen MT" panose="020B0602020104020603" pitchFamily="34" charset="0"/>
              </a:rPr>
              <a:t>an t-uisce glan </a:t>
            </a:r>
            <a:br>
              <a:rPr lang="ga-IE" altLang="en-US" b="1">
                <a:latin typeface="Tw Cen MT" panose="020B0602020104020603" pitchFamily="34" charset="0"/>
              </a:rPr>
            </a:br>
            <a:r>
              <a:rPr lang="ga-IE" altLang="en-US" b="1">
                <a:latin typeface="Tw Cen MT" panose="020B0602020104020603" pitchFamily="34" charset="0"/>
              </a:rPr>
              <a:t>ar ais sa soláthar uisce arís. </a:t>
            </a:r>
          </a:p>
        </p:txBody>
      </p:sp>
      <p:pic>
        <p:nvPicPr>
          <p:cNvPr id="16397" name="Picture 1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6097" y="1146883"/>
            <a:ext cx="2822155" cy="199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2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43150" y="3820866"/>
            <a:ext cx="2794088" cy="186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16689" y="875525"/>
            <a:ext cx="2233612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225289" grpId="0" animBg="1" autoUpdateAnimBg="0"/>
      <p:bldP spid="225290" grpId="0" animBg="1"/>
      <p:bldP spid="225291" grpId="0" animBg="1" autoUpdateAnimBg="0"/>
      <p:bldP spid="225292" grpId="0" animBg="1" autoUpdateAnimBg="0"/>
      <p:bldP spid="225293" grpId="0" animBg="1"/>
      <p:bldP spid="225294" grpId="0" animBg="1"/>
      <p:bldP spid="22529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714875" y="485775"/>
            <a:ext cx="431958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600" dirty="0">
                <a:latin typeface="Tw Cen MT" panose="020B0602020104020603" pitchFamily="34" charset="0"/>
              </a:rPr>
              <a:t>Ní bhíonn uisce reatha </a:t>
            </a:r>
          </a:p>
          <a:p>
            <a:pPr eaLnBrk="1" hangingPunct="1"/>
            <a:r>
              <a:rPr lang="ga-IE" altLang="en-US" sz="2600" dirty="0">
                <a:latin typeface="Tw Cen MT" panose="020B0602020104020603" pitchFamily="34" charset="0"/>
              </a:rPr>
              <a:t>sna tithe i ngach áit </a:t>
            </a:r>
            <a:br>
              <a:rPr lang="ga-IE" altLang="en-US" sz="2600" dirty="0">
                <a:latin typeface="Tw Cen MT" panose="020B0602020104020603" pitchFamily="34" charset="0"/>
              </a:rPr>
            </a:br>
            <a:r>
              <a:rPr lang="ga-IE" altLang="en-US" sz="2600" dirty="0">
                <a:latin typeface="Tw Cen MT" panose="020B0602020104020603" pitchFamily="34" charset="0"/>
              </a:rPr>
              <a:t>ar domhan, áfach. Bíonn </a:t>
            </a:r>
            <a:br>
              <a:rPr lang="ga-IE" altLang="en-US" sz="2600" dirty="0">
                <a:latin typeface="Tw Cen MT" panose="020B0602020104020603" pitchFamily="34" charset="0"/>
              </a:rPr>
            </a:br>
            <a:r>
              <a:rPr lang="ga-IE" altLang="en-US" sz="2600" dirty="0">
                <a:latin typeface="Tw Cen MT" panose="020B0602020104020603" pitchFamily="34" charset="0"/>
              </a:rPr>
              <a:t>ar dhaoine uisce a tharraingt as tobair i gcuid mhór áiteanna ar domhan. 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76225" y="3683000"/>
            <a:ext cx="3814763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600" dirty="0">
                <a:latin typeface="Tw Cen MT" panose="020B0602020104020603" pitchFamily="34" charset="0"/>
              </a:rPr>
              <a:t>Féach sa ghrianghraf thuas mná san India agus iad ag fáil uisce as tobar. Cuireann siad an t-uisce </a:t>
            </a:r>
            <a:br>
              <a:rPr lang="ga-IE" altLang="en-US" sz="2600" dirty="0">
                <a:latin typeface="Tw Cen MT" panose="020B0602020104020603" pitchFamily="34" charset="0"/>
              </a:rPr>
            </a:br>
            <a:r>
              <a:rPr lang="ga-IE" altLang="en-US" sz="2600" dirty="0">
                <a:latin typeface="Tw Cen MT" panose="020B0602020104020603" pitchFamily="34" charset="0"/>
              </a:rPr>
              <a:t>i </a:t>
            </a:r>
            <a:r>
              <a:rPr lang="ga-IE" altLang="en-US" sz="2600" dirty="0" err="1">
                <a:latin typeface="Tw Cen MT" panose="020B0602020104020603" pitchFamily="34" charset="0"/>
              </a:rPr>
              <a:t>bprócaí</a:t>
            </a:r>
            <a:r>
              <a:rPr lang="ga-IE" altLang="en-US" sz="2600" dirty="0">
                <a:latin typeface="Tw Cen MT" panose="020B0602020104020603" pitchFamily="34" charset="0"/>
              </a:rPr>
              <a:t> agus iompraíonn siad na prócaí abhaile </a:t>
            </a:r>
          </a:p>
          <a:p>
            <a:pPr eaLnBrk="1" hangingPunct="1"/>
            <a:r>
              <a:rPr lang="ga-IE" altLang="en-US" sz="2600" dirty="0">
                <a:latin typeface="Tw Cen MT" panose="020B0602020104020603" pitchFamily="34" charset="0"/>
              </a:rPr>
              <a:t>ar a gcloigeann.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64125" y="69999"/>
            <a:ext cx="4706599" cy="313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44356" y="3390816"/>
            <a:ext cx="4788877" cy="319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E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2782625"/>
            <a:ext cx="2978719" cy="38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2843213" y="1412875"/>
            <a:ext cx="3960812" cy="2232149"/>
          </a:xfrm>
          <a:prstGeom prst="wedgeEllipseCallout">
            <a:avLst>
              <a:gd name="adj1" fmla="val 66228"/>
              <a:gd name="adj2" fmla="val 32806"/>
            </a:avLst>
          </a:prstGeom>
          <a:solidFill>
            <a:schemeClr val="accent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Is é is truailliú </a:t>
            </a:r>
            <a:r>
              <a:rPr lang="en-IE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IE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uisce </a:t>
            </a: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ann ná dochar </a:t>
            </a:r>
            <a:b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a dhéanamh d’uisce. </a:t>
            </a:r>
            <a:b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Is féidir uisce </a:t>
            </a:r>
            <a:r>
              <a:rPr lang="en-IE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IE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 </a:t>
            </a: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thruailliú </a:t>
            </a:r>
            <a:b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ar go leor bealaí.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3348831" y="3902967"/>
            <a:ext cx="2949575" cy="1463675"/>
          </a:xfrm>
          <a:prstGeom prst="wedgeEllipseCallout">
            <a:avLst>
              <a:gd name="adj1" fmla="val -79646"/>
              <a:gd name="adj2" fmla="val 51054"/>
            </a:avLst>
          </a:prstGeom>
          <a:solidFill>
            <a:schemeClr val="accent3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200" dirty="0">
                <a:solidFill>
                  <a:schemeClr val="bg1"/>
                </a:solidFill>
                <a:latin typeface="Tw Cen MT" panose="020B0602020104020603" pitchFamily="34" charset="0"/>
              </a:rPr>
              <a:t>Cad atá i gceist le truailliú uisce?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737803" y="657224"/>
            <a:ext cx="5899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ga-IE" alt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Uaireanta déantar uisce a thruailliú. 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5521" y="262197"/>
            <a:ext cx="2447676" cy="183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76115" y="1389335"/>
            <a:ext cx="2122770" cy="524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7" grpId="0" animBg="1" autoUpdateAnimBg="0"/>
      <p:bldP spid="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746625" y="703263"/>
            <a:ext cx="4005263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600" dirty="0">
                <a:latin typeface="Tw Cen MT" panose="020B0602020104020603" pitchFamily="34" charset="0"/>
              </a:rPr>
              <a:t>Uaireanta cuirtear an dramhaíl ó mhonarchana agus ó thithe go díreach isteach </a:t>
            </a:r>
            <a:r>
              <a:rPr lang="en-GB" altLang="en-US" sz="2600" dirty="0">
                <a:latin typeface="Tw Cen MT" panose="020B0602020104020603" pitchFamily="34" charset="0"/>
              </a:rPr>
              <a:t>in </a:t>
            </a:r>
            <a:r>
              <a:rPr lang="ga-IE" altLang="en-US" sz="2600" dirty="0">
                <a:latin typeface="Tw Cen MT" panose="020B0602020104020603" pitchFamily="34" charset="0"/>
              </a:rPr>
              <a:t>aibhneacha </a:t>
            </a:r>
          </a:p>
          <a:p>
            <a:pPr eaLnBrk="1" hangingPunct="1"/>
            <a:r>
              <a:rPr lang="ga-IE" altLang="en-US" sz="2600" dirty="0">
                <a:latin typeface="Tw Cen MT" panose="020B0602020104020603" pitchFamily="34" charset="0"/>
              </a:rPr>
              <a:t>agus </a:t>
            </a:r>
            <a:r>
              <a:rPr lang="en-GB" altLang="en-US" sz="2600" dirty="0" err="1">
                <a:latin typeface="Tw Cen MT" panose="020B0602020104020603" pitchFamily="34" charset="0"/>
              </a:rPr>
              <a:t>i</a:t>
            </a:r>
            <a:r>
              <a:rPr lang="ga-IE" altLang="en-US" sz="2600" dirty="0">
                <a:latin typeface="Tw Cen MT" panose="020B0602020104020603" pitchFamily="34" charset="0"/>
              </a:rPr>
              <a:t> lochanna gan é </a:t>
            </a:r>
          </a:p>
          <a:p>
            <a:pPr eaLnBrk="1" hangingPunct="1"/>
            <a:r>
              <a:rPr lang="ga-IE" altLang="en-US" sz="2600" dirty="0">
                <a:latin typeface="Tw Cen MT" panose="020B0602020104020603" pitchFamily="34" charset="0"/>
              </a:rPr>
              <a:t>a ghlanadh. 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79388" y="3429000"/>
            <a:ext cx="424815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600" dirty="0">
                <a:latin typeface="Tw Cen MT" panose="020B0602020104020603" pitchFamily="34" charset="0"/>
              </a:rPr>
              <a:t>Ón talamh a thagann cuid den truailliú. Cuireann cuid mhór feirmeoirí ceimiceáin ar a gcuid talún. Téann </a:t>
            </a:r>
            <a:r>
              <a:rPr lang="ga-IE" altLang="en-US" sz="2600" dirty="0" smtClean="0">
                <a:latin typeface="Tw Cen MT" panose="020B0602020104020603" pitchFamily="34" charset="0"/>
              </a:rPr>
              <a:t>na </a:t>
            </a:r>
            <a:r>
              <a:rPr lang="ga-IE" altLang="en-US" sz="2600" dirty="0">
                <a:latin typeface="Tw Cen MT" panose="020B0602020104020603" pitchFamily="34" charset="0"/>
              </a:rPr>
              <a:t>ceimiceáin</a:t>
            </a:r>
            <a:r>
              <a:rPr lang="en-GB" altLang="en-US" sz="2600" dirty="0">
                <a:latin typeface="Tw Cen MT" panose="020B0602020104020603" pitchFamily="34" charset="0"/>
              </a:rPr>
              <a:t> </a:t>
            </a:r>
            <a:r>
              <a:rPr lang="ga-IE" altLang="en-US" sz="2600" dirty="0">
                <a:latin typeface="Tw Cen MT" panose="020B0602020104020603" pitchFamily="34" charset="0"/>
              </a:rPr>
              <a:t>sin isteach </a:t>
            </a:r>
            <a:r>
              <a:rPr lang="en-GB" altLang="en-US" sz="2600" dirty="0">
                <a:latin typeface="Tw Cen MT" panose="020B0602020104020603" pitchFamily="34" charset="0"/>
              </a:rPr>
              <a:t/>
            </a:r>
            <a:br>
              <a:rPr lang="en-GB" altLang="en-US" sz="2600" dirty="0">
                <a:latin typeface="Tw Cen MT" panose="020B0602020104020603" pitchFamily="34" charset="0"/>
              </a:rPr>
            </a:br>
            <a:r>
              <a:rPr lang="ga-IE" altLang="en-US" sz="2600" dirty="0">
                <a:latin typeface="Tw Cen MT" panose="020B0602020104020603" pitchFamily="34" charset="0"/>
              </a:rPr>
              <a:t>sna haibhneacha agus sna lochanna nuair a thiteann báisteach throm. 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1288" y="428625"/>
            <a:ext cx="4286250" cy="285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84514" y="3569004"/>
            <a:ext cx="4550911" cy="3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2220" y="-18000"/>
            <a:ext cx="9643720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1113" y="7938"/>
            <a:ext cx="683736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600" dirty="0">
                <a:solidFill>
                  <a:schemeClr val="bg1"/>
                </a:solidFill>
                <a:latin typeface="Tw Cen MT" panose="020B0602020104020603" pitchFamily="34" charset="0"/>
              </a:rPr>
              <a:t>Níl ach méid áirithe fíoruisce ar an bpláinéad. Chomh maith leis sin</a:t>
            </a:r>
            <a:r>
              <a:rPr lang="en-GB" altLang="en-US" sz="2600" dirty="0">
                <a:solidFill>
                  <a:schemeClr val="bg1"/>
                </a:solidFill>
                <a:latin typeface="Tw Cen MT" panose="020B0602020104020603" pitchFamily="34" charset="0"/>
              </a:rPr>
              <a:t>,</a:t>
            </a:r>
            <a:r>
              <a:rPr lang="ga-IE" altLang="en-US" sz="2600" dirty="0">
                <a:solidFill>
                  <a:schemeClr val="bg1"/>
                </a:solidFill>
                <a:latin typeface="Tw Cen MT" panose="020B0602020104020603" pitchFamily="34" charset="0"/>
              </a:rPr>
              <a:t> tá </a:t>
            </a: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méadú </a:t>
            </a:r>
            <a:b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ag teacht ar dhaonra </a:t>
            </a:r>
            <a:b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domhain </a:t>
            </a:r>
            <a:r>
              <a:rPr lang="ga-IE" altLang="en-US" sz="2600" dirty="0">
                <a:solidFill>
                  <a:schemeClr val="bg1"/>
                </a:solidFill>
                <a:latin typeface="Tw Cen MT" panose="020B0602020104020603" pitchFamily="34" charset="0"/>
              </a:rPr>
              <a:t>i gcónaí.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6988" y="4279900"/>
            <a:ext cx="482282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600" dirty="0">
                <a:solidFill>
                  <a:schemeClr val="bg1"/>
                </a:solidFill>
                <a:latin typeface="Tw Cen MT" panose="020B0602020104020603" pitchFamily="34" charset="0"/>
              </a:rPr>
              <a:t>Ba cheart dúinn </a:t>
            </a:r>
            <a:r>
              <a:rPr lang="ga-IE" altLang="en-US" sz="2600" dirty="0" err="1">
                <a:solidFill>
                  <a:schemeClr val="bg1"/>
                </a:solidFill>
                <a:latin typeface="Tw Cen MT" panose="020B0602020104020603" pitchFamily="34" charset="0"/>
              </a:rPr>
              <a:t>tréaniarracht</a:t>
            </a:r>
            <a:r>
              <a:rPr lang="ga-IE" altLang="en-US" sz="26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  <a:p>
            <a:pPr eaLnBrk="1" hangingPunct="1"/>
            <a:r>
              <a:rPr lang="ga-IE" altLang="en-US" sz="2600" dirty="0">
                <a:solidFill>
                  <a:schemeClr val="bg1"/>
                </a:solidFill>
                <a:latin typeface="Tw Cen MT" panose="020B0602020104020603" pitchFamily="34" charset="0"/>
              </a:rPr>
              <a:t>a dhéanamh uisce a chaomhnú</a:t>
            </a:r>
            <a:r>
              <a:rPr lang="en-GB" altLang="en-US" sz="2600" dirty="0">
                <a:solidFill>
                  <a:schemeClr val="bg1"/>
                </a:solidFill>
                <a:latin typeface="Tw Cen MT" panose="020B0602020104020603" pitchFamily="34" charset="0"/>
              </a:rPr>
              <a:t>,</a:t>
            </a:r>
            <a:r>
              <a:rPr lang="ga-IE" altLang="en-US" sz="2600" dirty="0">
                <a:solidFill>
                  <a:schemeClr val="bg1"/>
                </a:solidFill>
                <a:latin typeface="Tw Cen MT" panose="020B0602020104020603" pitchFamily="34" charset="0"/>
              </a:rPr>
              <a:t> mar sin, </a:t>
            </a: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lena dhéanamh </a:t>
            </a:r>
            <a:r>
              <a:rPr lang="ga-IE" altLang="en-US" sz="2600" dirty="0">
                <a:solidFill>
                  <a:schemeClr val="bg1"/>
                </a:solidFill>
                <a:latin typeface="Tw Cen MT" panose="020B0602020104020603" pitchFamily="34" charset="0"/>
              </a:rPr>
              <a:t>cinnte </a:t>
            </a: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go </a:t>
            </a:r>
            <a:r>
              <a:rPr lang="ga-IE" altLang="en-US" sz="2600" dirty="0">
                <a:solidFill>
                  <a:schemeClr val="bg1"/>
                </a:solidFill>
                <a:latin typeface="Tw Cen MT" panose="020B0602020104020603" pitchFamily="34" charset="0"/>
              </a:rPr>
              <a:t>mbeidh go leor uisce ar fáil </a:t>
            </a: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do </a:t>
            </a:r>
            <a:r>
              <a:rPr lang="ga-IE" altLang="en-US" sz="2600" dirty="0">
                <a:solidFill>
                  <a:schemeClr val="bg1"/>
                </a:solidFill>
                <a:latin typeface="Tw Cen MT" panose="020B0602020104020603" pitchFamily="34" charset="0"/>
              </a:rPr>
              <a:t>phobal an domhain sna </a:t>
            </a: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blianta </a:t>
            </a:r>
            <a:r>
              <a:rPr lang="ga-IE" altLang="en-US" sz="2600" dirty="0">
                <a:solidFill>
                  <a:schemeClr val="bg1"/>
                </a:solidFill>
                <a:latin typeface="Tw Cen MT" panose="020B0602020104020603" pitchFamily="34" charset="0"/>
              </a:rPr>
              <a:t>atá amach romhainn.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7" y="115888"/>
            <a:ext cx="25209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en-US" sz="2800" dirty="0">
                <a:latin typeface="Tw Cen MT" panose="020B0602020104020603" pitchFamily="34" charset="0"/>
              </a:rPr>
              <a:t>Smaoinigh ar bhealaí chun gearradh siar </a:t>
            </a:r>
            <a:br>
              <a:rPr lang="ga-IE" altLang="en-US" sz="2800" dirty="0">
                <a:latin typeface="Tw Cen MT" panose="020B0602020104020603" pitchFamily="34" charset="0"/>
              </a:rPr>
            </a:br>
            <a:r>
              <a:rPr lang="ga-IE" altLang="en-US" sz="2800" dirty="0">
                <a:latin typeface="Tw Cen MT" panose="020B0602020104020603" pitchFamily="34" charset="0"/>
              </a:rPr>
              <a:t>ar an méid uisce a úsáideann tú gach lá.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23281" y="375232"/>
            <a:ext cx="5770459" cy="563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71549" y="5661025"/>
            <a:ext cx="7273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ga-IE" altLang="en-US" sz="4000" dirty="0">
                <a:latin typeface="Tw Cen MT" panose="020B0602020104020603" pitchFamily="34" charset="0"/>
              </a:rPr>
              <a:t>Cad is féidir leatsa a dhéanamh?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2606" y="431801"/>
            <a:ext cx="1296000" cy="1746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5263" y="542925"/>
            <a:ext cx="45370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ga-IE" altLang="en-US" sz="2800" dirty="0">
                <a:latin typeface="Tw Cen MT" panose="020B0602020104020603" pitchFamily="34" charset="0"/>
                <a:cs typeface="Raavi" panose="020B0502040204020203" pitchFamily="34" charset="0"/>
              </a:rPr>
              <a:t>Ná fág an sconna ar siúl agus tú ag ní do chuid fiacla nó do lámha.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7325" y="2060575"/>
            <a:ext cx="45370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ga-IE" altLang="en-US" sz="2800" dirty="0">
                <a:latin typeface="Tw Cen MT" panose="020B0602020104020603" pitchFamily="34" charset="0"/>
                <a:cs typeface="Raavi" panose="020B0502040204020203" pitchFamily="34" charset="0"/>
              </a:rPr>
              <a:t>Glac cith seachas </a:t>
            </a:r>
            <a:r>
              <a:rPr lang="en-GB" altLang="en-US" sz="2800" dirty="0">
                <a:latin typeface="Tw Cen MT" panose="020B0602020104020603" pitchFamily="34" charset="0"/>
                <a:cs typeface="Raavi" panose="020B0502040204020203" pitchFamily="34" charset="0"/>
              </a:rPr>
              <a:t/>
            </a:r>
            <a:br>
              <a:rPr lang="en-GB" altLang="en-US" sz="2800" dirty="0">
                <a:latin typeface="Tw Cen MT" panose="020B0602020104020603" pitchFamily="34" charset="0"/>
                <a:cs typeface="Raavi" panose="020B0502040204020203" pitchFamily="34" charset="0"/>
              </a:rPr>
            </a:br>
            <a:r>
              <a:rPr lang="ga-IE" altLang="en-US" sz="2800" dirty="0">
                <a:latin typeface="Tw Cen MT" panose="020B0602020104020603" pitchFamily="34" charset="0"/>
                <a:cs typeface="Raavi" panose="020B0502040204020203" pitchFamily="34" charset="0"/>
              </a:rPr>
              <a:t>folcadh</a:t>
            </a:r>
            <a:r>
              <a:rPr lang="en-GB" altLang="en-US" sz="2800" dirty="0">
                <a:latin typeface="Tw Cen MT" panose="020B0602020104020603" pitchFamily="34" charset="0"/>
                <a:cs typeface="Raavi" panose="020B0502040204020203" pitchFamily="34" charset="0"/>
              </a:rPr>
              <a:t> a </a:t>
            </a:r>
            <a:r>
              <a:rPr lang="en-GB" altLang="en-US" sz="2800" dirty="0" err="1">
                <a:latin typeface="Tw Cen MT" panose="020B0602020104020603" pitchFamily="34" charset="0"/>
                <a:cs typeface="Raavi" panose="020B0502040204020203" pitchFamily="34" charset="0"/>
              </a:rPr>
              <a:t>bheith</a:t>
            </a:r>
            <a:r>
              <a:rPr lang="en-GB" altLang="en-US" sz="2800" dirty="0">
                <a:latin typeface="Tw Cen MT" panose="020B0602020104020603" pitchFamily="34" charset="0"/>
                <a:cs typeface="Raavi" panose="020B0502040204020203" pitchFamily="34" charset="0"/>
              </a:rPr>
              <a:t> </a:t>
            </a:r>
            <a:r>
              <a:rPr lang="en-GB" altLang="en-US" sz="2800" dirty="0" err="1">
                <a:latin typeface="Tw Cen MT" panose="020B0602020104020603" pitchFamily="34" charset="0"/>
                <a:cs typeface="Raavi" panose="020B0502040204020203" pitchFamily="34" charset="0"/>
              </a:rPr>
              <a:t>agat</a:t>
            </a:r>
            <a:r>
              <a:rPr lang="ga-IE" altLang="en-US" sz="2800" dirty="0">
                <a:latin typeface="Tw Cen MT" panose="020B0602020104020603" pitchFamily="34" charset="0"/>
                <a:cs typeface="Raavi" panose="020B0502040204020203" pitchFamily="34" charset="0"/>
              </a:rPr>
              <a:t>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7325" y="3052763"/>
            <a:ext cx="41989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ga-IE" altLang="en-US" sz="2800" dirty="0">
                <a:latin typeface="Tw Cen MT" panose="020B0602020104020603" pitchFamily="34" charset="0"/>
                <a:cs typeface="Raavi" panose="020B0502040204020203" pitchFamily="34" charset="0"/>
              </a:rPr>
              <a:t>Gearr siar ar an méid ama a chaitheann tú </a:t>
            </a:r>
            <a:r>
              <a:rPr lang="ga-IE" altLang="en-US" sz="2800" dirty="0" smtClean="0">
                <a:latin typeface="Tw Cen MT" panose="020B0602020104020603" pitchFamily="34" charset="0"/>
                <a:cs typeface="Raavi" panose="020B0502040204020203" pitchFamily="34" charset="0"/>
              </a:rPr>
              <a:t/>
            </a:r>
            <a:br>
              <a:rPr lang="ga-IE" altLang="en-US" sz="2800" dirty="0" smtClean="0">
                <a:latin typeface="Tw Cen MT" panose="020B0602020104020603" pitchFamily="34" charset="0"/>
                <a:cs typeface="Raavi" panose="020B0502040204020203" pitchFamily="34" charset="0"/>
              </a:rPr>
            </a:br>
            <a:r>
              <a:rPr lang="ga-IE" altLang="en-US" sz="2800" dirty="0" smtClean="0">
                <a:latin typeface="Tw Cen MT" panose="020B0602020104020603" pitchFamily="34" charset="0"/>
                <a:cs typeface="Raavi" panose="020B0502040204020203" pitchFamily="34" charset="0"/>
              </a:rPr>
              <a:t>sa </a:t>
            </a:r>
            <a:r>
              <a:rPr lang="ga-IE" altLang="en-US" sz="2800" dirty="0" err="1">
                <a:latin typeface="Tw Cen MT" panose="020B0602020104020603" pitchFamily="34" charset="0"/>
                <a:cs typeface="Raavi" panose="020B0502040204020203" pitchFamily="34" charset="0"/>
              </a:rPr>
              <a:t>chith</a:t>
            </a:r>
            <a:r>
              <a:rPr lang="ga-IE" altLang="en-US" sz="2800" dirty="0">
                <a:latin typeface="Tw Cen MT" panose="020B0602020104020603" pitchFamily="34" charset="0"/>
                <a:cs typeface="Raavi" panose="020B0502040204020203" pitchFamily="34" charset="0"/>
              </a:rPr>
              <a:t>. </a:t>
            </a:r>
          </a:p>
        </p:txBody>
      </p:sp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53650" y="2725880"/>
            <a:ext cx="1296000" cy="12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6369" y="4437758"/>
            <a:ext cx="45370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ga-IE" altLang="en-US" sz="2800" dirty="0">
                <a:latin typeface="Tw Cen MT" panose="020B0602020104020603" pitchFamily="34" charset="0"/>
                <a:cs typeface="Raavi" panose="020B0502040204020203" pitchFamily="34" charset="0"/>
              </a:rPr>
              <a:t>Líon crúiscín le huisce </a:t>
            </a:r>
            <a:r>
              <a:rPr lang="ga-IE" altLang="en-US" sz="2800" dirty="0" smtClean="0">
                <a:latin typeface="Tw Cen MT" panose="020B0602020104020603" pitchFamily="34" charset="0"/>
                <a:cs typeface="Raavi" panose="020B0502040204020203" pitchFamily="34" charset="0"/>
              </a:rPr>
              <a:t>agus </a:t>
            </a:r>
            <a:r>
              <a:rPr lang="ga-IE" altLang="en-US" sz="2800" dirty="0">
                <a:latin typeface="Tw Cen MT" panose="020B0602020104020603" pitchFamily="34" charset="0"/>
                <a:cs typeface="Raavi" panose="020B0502040204020203" pitchFamily="34" charset="0"/>
              </a:rPr>
              <a:t>cuir sa chuisneoir é. </a:t>
            </a:r>
            <a:r>
              <a:rPr lang="en-GB" altLang="en-US" sz="2800" dirty="0">
                <a:latin typeface="Tw Cen MT" panose="020B0602020104020603" pitchFamily="34" charset="0"/>
                <a:cs typeface="Raavi" panose="020B0502040204020203" pitchFamily="34" charset="0"/>
              </a:rPr>
              <a:t/>
            </a:r>
            <a:br>
              <a:rPr lang="en-GB" altLang="en-US" sz="2800" dirty="0">
                <a:latin typeface="Tw Cen MT" panose="020B0602020104020603" pitchFamily="34" charset="0"/>
                <a:cs typeface="Raavi" panose="020B0502040204020203" pitchFamily="34" charset="0"/>
              </a:rPr>
            </a:br>
            <a:r>
              <a:rPr lang="ga-IE" altLang="en-US" sz="2800" dirty="0">
                <a:latin typeface="Tw Cen MT" panose="020B0602020104020603" pitchFamily="34" charset="0"/>
                <a:cs typeface="Raavi" panose="020B0502040204020203" pitchFamily="34" charset="0"/>
              </a:rPr>
              <a:t>Más uisce fuar atá uait</a:t>
            </a:r>
            <a:r>
              <a:rPr lang="en-GB" altLang="en-US" sz="2800" dirty="0">
                <a:latin typeface="Tw Cen MT" panose="020B0602020104020603" pitchFamily="34" charset="0"/>
                <a:cs typeface="Raavi" panose="020B0502040204020203" pitchFamily="34" charset="0"/>
              </a:rPr>
              <a:t>,</a:t>
            </a:r>
            <a:r>
              <a:rPr lang="ga-IE" altLang="en-US" sz="2800" dirty="0">
                <a:latin typeface="Tw Cen MT" panose="020B0602020104020603" pitchFamily="34" charset="0"/>
                <a:cs typeface="Raavi" panose="020B0502040204020203" pitchFamily="34" charset="0"/>
              </a:rPr>
              <a:t> </a:t>
            </a:r>
            <a:r>
              <a:rPr lang="en-GB" altLang="en-US" sz="2800" dirty="0">
                <a:latin typeface="Tw Cen MT" panose="020B0602020104020603" pitchFamily="34" charset="0"/>
                <a:cs typeface="Raavi" panose="020B0502040204020203" pitchFamily="34" charset="0"/>
              </a:rPr>
              <a:t/>
            </a:r>
            <a:br>
              <a:rPr lang="en-GB" altLang="en-US" sz="2800" dirty="0">
                <a:latin typeface="Tw Cen MT" panose="020B0602020104020603" pitchFamily="34" charset="0"/>
                <a:cs typeface="Raavi" panose="020B0502040204020203" pitchFamily="34" charset="0"/>
              </a:rPr>
            </a:br>
            <a:r>
              <a:rPr lang="ga-IE" altLang="en-US" sz="2800" dirty="0">
                <a:latin typeface="Tw Cen MT" panose="020B0602020104020603" pitchFamily="34" charset="0"/>
                <a:cs typeface="Raavi" panose="020B0502040204020203" pitchFamily="34" charset="0"/>
              </a:rPr>
              <a:t>ól ón gcrúiscín é in áit </a:t>
            </a:r>
            <a:r>
              <a:rPr lang="en-GB" altLang="en-US" sz="2800" dirty="0">
                <a:latin typeface="Tw Cen MT" panose="020B0602020104020603" pitchFamily="34" charset="0"/>
                <a:cs typeface="Raavi" panose="020B0502040204020203" pitchFamily="34" charset="0"/>
              </a:rPr>
              <a:t/>
            </a:r>
            <a:br>
              <a:rPr lang="en-GB" altLang="en-US" sz="2800" dirty="0">
                <a:latin typeface="Tw Cen MT" panose="020B0602020104020603" pitchFamily="34" charset="0"/>
                <a:cs typeface="Raavi" panose="020B0502040204020203" pitchFamily="34" charset="0"/>
              </a:rPr>
            </a:br>
            <a:r>
              <a:rPr lang="ga-IE" altLang="en-US" sz="2800" dirty="0">
                <a:latin typeface="Tw Cen MT" panose="020B0602020104020603" pitchFamily="34" charset="0"/>
                <a:cs typeface="Raavi" panose="020B0502040204020203" pitchFamily="34" charset="0"/>
              </a:rPr>
              <a:t>an </a:t>
            </a:r>
            <a:r>
              <a:rPr lang="en-GB" altLang="en-US" sz="2800" dirty="0" err="1">
                <a:latin typeface="Tw Cen MT" panose="020B0602020104020603" pitchFamily="34" charset="0"/>
                <a:cs typeface="Raavi" panose="020B0502040204020203" pitchFamily="34" charset="0"/>
              </a:rPr>
              <a:t>sconna</a:t>
            </a:r>
            <a:r>
              <a:rPr lang="en-GB" altLang="en-US" sz="2800" dirty="0">
                <a:latin typeface="Tw Cen MT" panose="020B0602020104020603" pitchFamily="34" charset="0"/>
                <a:cs typeface="Raavi" panose="020B0502040204020203" pitchFamily="34" charset="0"/>
              </a:rPr>
              <a:t> a </a:t>
            </a:r>
            <a:r>
              <a:rPr lang="en-GB" altLang="en-US" sz="2800" dirty="0" err="1">
                <a:latin typeface="Tw Cen MT" panose="020B0602020104020603" pitchFamily="34" charset="0"/>
                <a:cs typeface="Raavi" panose="020B0502040204020203" pitchFamily="34" charset="0"/>
              </a:rPr>
              <a:t>chur</a:t>
            </a:r>
            <a:r>
              <a:rPr lang="en-GB" altLang="en-US" sz="2800" dirty="0">
                <a:latin typeface="Tw Cen MT" panose="020B0602020104020603" pitchFamily="34" charset="0"/>
                <a:cs typeface="Raavi" panose="020B0502040204020203" pitchFamily="34" charset="0"/>
              </a:rPr>
              <a:t> </a:t>
            </a:r>
            <a:r>
              <a:rPr lang="en-GB" altLang="en-US" sz="2800" dirty="0" err="1">
                <a:latin typeface="Tw Cen MT" panose="020B0602020104020603" pitchFamily="34" charset="0"/>
                <a:cs typeface="Raavi" panose="020B0502040204020203" pitchFamily="34" charset="0"/>
              </a:rPr>
              <a:t>ar</a:t>
            </a:r>
            <a:r>
              <a:rPr lang="en-GB" altLang="en-US" sz="2800" dirty="0">
                <a:latin typeface="Tw Cen MT" panose="020B0602020104020603" pitchFamily="34" charset="0"/>
                <a:cs typeface="Raavi" panose="020B0502040204020203" pitchFamily="34" charset="0"/>
              </a:rPr>
              <a:t> </a:t>
            </a:r>
            <a:r>
              <a:rPr lang="en-GB" altLang="en-US" sz="2800" dirty="0" err="1">
                <a:latin typeface="Tw Cen MT" panose="020B0602020104020603" pitchFamily="34" charset="0"/>
                <a:cs typeface="Raavi" panose="020B0502040204020203" pitchFamily="34" charset="0"/>
              </a:rPr>
              <a:t>siúl</a:t>
            </a:r>
            <a:r>
              <a:rPr lang="ga-IE" altLang="en-US" sz="2800" dirty="0">
                <a:latin typeface="Tw Cen MT" panose="020B0602020104020603" pitchFamily="34" charset="0"/>
                <a:cs typeface="Raavi" panose="020B0502040204020203" pitchFamily="34" charset="0"/>
              </a:rPr>
              <a:t>.</a:t>
            </a:r>
          </a:p>
        </p:txBody>
      </p:sp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52606" y="4645130"/>
            <a:ext cx="1296000" cy="1735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1" grpId="0" autoUpdateAnimBg="0"/>
      <p:bldP spid="1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603449"/>
            <a:ext cx="9144000" cy="746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57213" y="4797425"/>
            <a:ext cx="79216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ga-IE" altLang="en-US" sz="3200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é an t-uisce an leacht is tábhachtaí </a:t>
            </a:r>
            <a:r>
              <a:rPr lang="en-GB" altLang="en-US" sz="3200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altLang="en-US" sz="3200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ga-IE" altLang="en-US" sz="3200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ar domhan. Ní bheadh ainmhithe ná plandaí in ann maireachtáil gan uisce.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E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2915816" y="2780928"/>
            <a:ext cx="4608512" cy="2017713"/>
          </a:xfrm>
          <a:prstGeom prst="wedgeEllipseCallout">
            <a:avLst>
              <a:gd name="adj1" fmla="val -82677"/>
              <a:gd name="adj2" fmla="val -2223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800" dirty="0">
                <a:latin typeface="Tw Cen MT" panose="020B0602020104020603" pitchFamily="34" charset="0"/>
              </a:rPr>
              <a:t>An cuimhin leat </a:t>
            </a:r>
            <a:r>
              <a:rPr lang="en-GB" sz="2800" dirty="0">
                <a:latin typeface="Tw Cen MT" panose="020B0602020104020603" pitchFamily="34" charset="0"/>
              </a:rPr>
              <a:t/>
            </a:r>
            <a:br>
              <a:rPr lang="en-GB" sz="2800" dirty="0">
                <a:latin typeface="Tw Cen MT" panose="020B0602020104020603" pitchFamily="34" charset="0"/>
              </a:rPr>
            </a:br>
            <a:r>
              <a:rPr lang="ga-IE" sz="2800" dirty="0">
                <a:latin typeface="Tw Cen MT" panose="020B0602020104020603" pitchFamily="34" charset="0"/>
              </a:rPr>
              <a:t>na céimeanna </a:t>
            </a:r>
            <a:r>
              <a:rPr lang="en-GB" sz="2800" dirty="0">
                <a:latin typeface="Tw Cen MT" panose="020B0602020104020603" pitchFamily="34" charset="0"/>
              </a:rPr>
              <a:t/>
            </a:r>
            <a:br>
              <a:rPr lang="en-GB" sz="2800" dirty="0">
                <a:latin typeface="Tw Cen MT" panose="020B0602020104020603" pitchFamily="34" charset="0"/>
              </a:rPr>
            </a:br>
            <a:r>
              <a:rPr lang="ga-IE" sz="2800" dirty="0">
                <a:latin typeface="Tw Cen MT" panose="020B0602020104020603" pitchFamily="34" charset="0"/>
              </a:rPr>
              <a:t>i</a:t>
            </a:r>
            <a:r>
              <a:rPr lang="en-GB" sz="2800" dirty="0">
                <a:latin typeface="Tw Cen MT" panose="020B0602020104020603" pitchFamily="34" charset="0"/>
              </a:rPr>
              <a:t> d</a:t>
            </a:r>
            <a:r>
              <a:rPr lang="ga-IE" sz="2800" dirty="0">
                <a:latin typeface="Tw Cen MT" panose="020B0602020104020603" pitchFamily="34" charset="0"/>
              </a:rPr>
              <a:t>timthriall</a:t>
            </a:r>
            <a:r>
              <a:rPr lang="en-GB" sz="2800" dirty="0">
                <a:latin typeface="Tw Cen MT" panose="020B0602020104020603" pitchFamily="34" charset="0"/>
              </a:rPr>
              <a:t> an </a:t>
            </a:r>
            <a:r>
              <a:rPr lang="ga-IE" sz="2800" dirty="0">
                <a:latin typeface="Tw Cen MT" panose="020B0602020104020603" pitchFamily="34" charset="0"/>
              </a:rPr>
              <a:t>uisce?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504" y="1412776"/>
            <a:ext cx="2122770" cy="524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372225" y="4724400"/>
            <a:ext cx="2411413" cy="646113"/>
          </a:xfrm>
          <a:prstGeom prst="rect">
            <a:avLst/>
          </a:prstGeom>
          <a:solidFill>
            <a:srgbClr val="CCECFF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ga-IE" altLang="en-US" sz="3600">
                <a:solidFill>
                  <a:srgbClr val="000000"/>
                </a:solidFill>
                <a:latin typeface="Comic Sans MS" pitchFamily="66" charset="0"/>
              </a:rPr>
              <a:t>Céim 1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011863" y="2205038"/>
            <a:ext cx="2411412" cy="646112"/>
          </a:xfrm>
          <a:prstGeom prst="rect">
            <a:avLst/>
          </a:prstGeom>
          <a:solidFill>
            <a:srgbClr val="CCECFF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ga-IE" altLang="en-US" sz="3600">
                <a:solidFill>
                  <a:srgbClr val="000000"/>
                </a:solidFill>
                <a:latin typeface="Comic Sans MS" pitchFamily="66" charset="0"/>
              </a:rPr>
              <a:t>Céim 2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2484438" y="620713"/>
            <a:ext cx="2232025" cy="646112"/>
          </a:xfrm>
          <a:prstGeom prst="rect">
            <a:avLst/>
          </a:prstGeom>
          <a:solidFill>
            <a:srgbClr val="CCECFF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ga-IE" altLang="en-US" sz="3600">
                <a:solidFill>
                  <a:srgbClr val="000000"/>
                </a:solidFill>
                <a:latin typeface="Comic Sans MS" pitchFamily="66" charset="0"/>
              </a:rPr>
              <a:t>Céim 3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11188" y="5157788"/>
            <a:ext cx="2411412" cy="646112"/>
          </a:xfrm>
          <a:prstGeom prst="rect">
            <a:avLst/>
          </a:prstGeom>
          <a:solidFill>
            <a:srgbClr val="CCECFF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ga-IE" altLang="en-US" sz="3600">
                <a:solidFill>
                  <a:srgbClr val="000000"/>
                </a:solidFill>
                <a:latin typeface="Comic Sans MS" pitchFamily="66" charset="0"/>
              </a:rPr>
              <a:t>Céim 4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6084888" y="4292600"/>
            <a:ext cx="2808287" cy="1130300"/>
          </a:xfrm>
          <a:prstGeom prst="upArrowCallout">
            <a:avLst>
              <a:gd name="adj1" fmla="val 25007"/>
              <a:gd name="adj2" fmla="val 27986"/>
              <a:gd name="adj3" fmla="val 25000"/>
              <a:gd name="adj4" fmla="val 64977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ga-IE" altLang="en-US" sz="4000">
                <a:latin typeface="Tw Cen MT" panose="020B0602020104020603" pitchFamily="34" charset="0"/>
              </a:rPr>
              <a:t>Galú</a:t>
            </a:r>
          </a:p>
        </p:txBody>
      </p:sp>
      <p:sp>
        <p:nvSpPr>
          <p:cNvPr id="18" name="Up Arrow Callout 17"/>
          <p:cNvSpPr>
            <a:spLocks noChangeArrowheads="1"/>
          </p:cNvSpPr>
          <p:nvPr/>
        </p:nvSpPr>
        <p:spPr bwMode="auto">
          <a:xfrm>
            <a:off x="5364163" y="1720850"/>
            <a:ext cx="3563937" cy="1203325"/>
          </a:xfrm>
          <a:prstGeom prst="upArrowCallout">
            <a:avLst>
              <a:gd name="adj1" fmla="val 25010"/>
              <a:gd name="adj2" fmla="val 27999"/>
              <a:gd name="adj3" fmla="val 25000"/>
              <a:gd name="adj4" fmla="val 64977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ga-IE" altLang="en-US" sz="4000">
                <a:latin typeface="Tw Cen MT" panose="020B0602020104020603" pitchFamily="34" charset="0"/>
              </a:rPr>
              <a:t>Comhdhlúthú</a:t>
            </a:r>
          </a:p>
        </p:txBody>
      </p:sp>
      <p:grpSp>
        <p:nvGrpSpPr>
          <p:cNvPr id="13324" name="Group 12"/>
          <p:cNvGrpSpPr>
            <a:grpSpLocks/>
          </p:cNvGrpSpPr>
          <p:nvPr/>
        </p:nvGrpSpPr>
        <p:grpSpPr bwMode="auto">
          <a:xfrm>
            <a:off x="2195513" y="571500"/>
            <a:ext cx="2843212" cy="1152525"/>
            <a:chOff x="0" y="1162"/>
            <a:chExt cx="1791" cy="726"/>
          </a:xfrm>
        </p:grpSpPr>
        <p:sp>
          <p:nvSpPr>
            <p:cNvPr id="23563" name="AutoShape 13"/>
            <p:cNvSpPr>
              <a:spLocks noChangeArrowheads="1"/>
            </p:cNvSpPr>
            <p:nvPr/>
          </p:nvSpPr>
          <p:spPr bwMode="auto">
            <a:xfrm>
              <a:off x="0" y="1162"/>
              <a:ext cx="1791" cy="726"/>
            </a:xfrm>
            <a:prstGeom prst="downArrowCallout">
              <a:avLst>
                <a:gd name="adj1" fmla="val 61674"/>
                <a:gd name="adj2" fmla="val 61674"/>
                <a:gd name="adj3" fmla="val 16667"/>
                <a:gd name="adj4" fmla="val 66667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ga-IE" altLang="en-US" sz="2800">
                <a:latin typeface="Tw Cen MT" panose="020B0602020104020603" pitchFamily="34" charset="0"/>
              </a:endParaRPr>
            </a:p>
          </p:txBody>
        </p:sp>
        <p:sp>
          <p:nvSpPr>
            <p:cNvPr id="23564" name="Text Box 14"/>
            <p:cNvSpPr txBox="1">
              <a:spLocks noChangeArrowheads="1"/>
            </p:cNvSpPr>
            <p:nvPr/>
          </p:nvSpPr>
          <p:spPr bwMode="auto">
            <a:xfrm>
              <a:off x="0" y="1207"/>
              <a:ext cx="1791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ga-IE" altLang="en-US" sz="4000" dirty="0">
                  <a:latin typeface="Tw Cen MT" panose="020B0602020104020603" pitchFamily="34" charset="0"/>
                </a:rPr>
                <a:t>Báisteach</a:t>
              </a:r>
            </a:p>
          </p:txBody>
        </p:sp>
      </p:grpSp>
      <p:sp>
        <p:nvSpPr>
          <p:cNvPr id="25" name="Right Arrow Callout 24"/>
          <p:cNvSpPr>
            <a:spLocks noChangeArrowheads="1"/>
          </p:cNvSpPr>
          <p:nvPr/>
        </p:nvSpPr>
        <p:spPr bwMode="auto">
          <a:xfrm>
            <a:off x="0" y="4437063"/>
            <a:ext cx="4429125" cy="1800225"/>
          </a:xfrm>
          <a:prstGeom prst="rightArrowCallout">
            <a:avLst>
              <a:gd name="adj1" fmla="val 25000"/>
              <a:gd name="adj2" fmla="val 25000"/>
              <a:gd name="adj3" fmla="val 24022"/>
              <a:gd name="adj4" fmla="val 82394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ga-IE" altLang="en-US" sz="4000" dirty="0">
                <a:latin typeface="Tw Cen MT" panose="020B0602020104020603" pitchFamily="34" charset="0"/>
              </a:rPr>
              <a:t>Téann an </a:t>
            </a:r>
            <a:br>
              <a:rPr lang="ga-IE" altLang="en-US" sz="4000" dirty="0">
                <a:latin typeface="Tw Cen MT" panose="020B0602020104020603" pitchFamily="34" charset="0"/>
              </a:rPr>
            </a:br>
            <a:r>
              <a:rPr lang="ga-IE" altLang="en-US" sz="4000" dirty="0">
                <a:latin typeface="Tw Cen MT" panose="020B0602020104020603" pitchFamily="34" charset="0"/>
              </a:rPr>
              <a:t>t-uisce ar ais san fharraige.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32" grpId="0" animBg="1"/>
      <p:bldP spid="33" grpId="0" animBg="1"/>
      <p:bldP spid="3" grpId="0" animBg="1"/>
      <p:bldP spid="18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717925" y="1074738"/>
            <a:ext cx="1768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ga-IE" altLang="en-US" sz="3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914400" y="1455738"/>
            <a:ext cx="708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ga-IE" altLang="en-US" sz="3600">
              <a:latin typeface="Comic Sans MS" pitchFamily="66" charset="0"/>
            </a:endParaRPr>
          </a:p>
        </p:txBody>
      </p:sp>
      <p:graphicFrame>
        <p:nvGraphicFramePr>
          <p:cNvPr id="18438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407036"/>
              </p:ext>
            </p:extLst>
          </p:nvPr>
        </p:nvGraphicFramePr>
        <p:xfrm>
          <a:off x="342900" y="735013"/>
          <a:ext cx="8229600" cy="6038852"/>
        </p:xfrm>
        <a:graphic>
          <a:graphicData uri="http://schemas.openxmlformats.org/drawingml/2006/table">
            <a:tbl>
              <a:tblPr/>
              <a:tblGrid>
                <a:gridCol w="5029200"/>
                <a:gridCol w="1447800"/>
                <a:gridCol w="1752600"/>
              </a:tblGrid>
              <a:tr h="5183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anose="02020603050405020304" pitchFamily="18" charset="0"/>
                        </a:rPr>
                        <a:t>Ráiteas</a:t>
                      </a: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anose="02020603050405020304" pitchFamily="18" charset="0"/>
                        </a:rPr>
                        <a:t>Fíor 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anose="02020603050405020304" pitchFamily="18" charset="0"/>
                        </a:rPr>
                        <a:t>Bréagach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9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Bíonn uisce an domhain á athchúrsáil </a:t>
                      </a:r>
                      <a:br>
                        <a:rPr kumimoji="0" lang="ga-IE" alt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ga-IE" alt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an t-am ar fad. </a:t>
                      </a: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3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Fíoruisce is ea timpeall 97% den uisce </a:t>
                      </a:r>
                      <a:br>
                        <a:rPr kumimoji="0" lang="ga-IE" alt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ga-IE" alt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ar domhan. </a:t>
                      </a: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1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altLang="en-US" sz="20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Uaireanta</a:t>
                      </a:r>
                      <a:r>
                        <a:rPr lang="ga-IE" altLang="en-US" sz="2000" baseline="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altLang="en-US" sz="2000" noProof="0" dirty="0" smtClean="0">
                          <a:latin typeface="Tw Cen MT" panose="020B0602020104020603" pitchFamily="34" charset="0"/>
                        </a:rPr>
                        <a:t>cuirtear an dramhaíl </a:t>
                      </a:r>
                      <a:br>
                        <a:rPr lang="ga-IE" altLang="en-US" sz="2000" noProof="0" dirty="0" smtClean="0">
                          <a:latin typeface="Tw Cen MT" panose="020B0602020104020603" pitchFamily="34" charset="0"/>
                        </a:rPr>
                      </a:br>
                      <a:r>
                        <a:rPr lang="ga-IE" altLang="en-US" sz="2000" noProof="0" dirty="0" smtClean="0">
                          <a:latin typeface="Tw Cen MT" panose="020B0602020104020603" pitchFamily="34" charset="0"/>
                        </a:rPr>
                        <a:t>ó mhonarchana go díreach isteach </a:t>
                      </a:r>
                      <a:br>
                        <a:rPr lang="ga-IE" altLang="en-US" sz="2000" noProof="0" dirty="0" smtClean="0">
                          <a:latin typeface="Tw Cen MT" panose="020B0602020104020603" pitchFamily="34" charset="0"/>
                        </a:rPr>
                      </a:br>
                      <a:r>
                        <a:rPr lang="en-GB" altLang="en-US" sz="2000" noProof="0" dirty="0" smtClean="0">
                          <a:latin typeface="Tw Cen MT" panose="020B0602020104020603" pitchFamily="34" charset="0"/>
                        </a:rPr>
                        <a:t>in </a:t>
                      </a:r>
                      <a:r>
                        <a:rPr lang="ga-IE" altLang="en-US" sz="2000" noProof="0" dirty="0" smtClean="0">
                          <a:latin typeface="Tw Cen MT" panose="020B0602020104020603" pitchFamily="34" charset="0"/>
                        </a:rPr>
                        <a:t>aibhneacha agus </a:t>
                      </a:r>
                      <a:r>
                        <a:rPr lang="en-GB" altLang="en-US" sz="2000" noProof="0" dirty="0" err="1" smtClean="0">
                          <a:latin typeface="Tw Cen MT" panose="020B0602020104020603" pitchFamily="34" charset="0"/>
                        </a:rPr>
                        <a:t>i</a:t>
                      </a:r>
                      <a:r>
                        <a:rPr lang="en-GB" altLang="en-US" sz="2000" noProof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altLang="en-US" sz="2000" baseline="0" noProof="0" dirty="0" smtClean="0">
                          <a:latin typeface="Tw Cen MT" panose="020B0602020104020603" pitchFamily="34" charset="0"/>
                        </a:rPr>
                        <a:t>lochanna</a:t>
                      </a:r>
                      <a:r>
                        <a:rPr lang="ga-IE" altLang="en-US" sz="2000" noProof="0" dirty="0" smtClean="0">
                          <a:latin typeface="Tw Cen MT" panose="020B0602020104020603" pitchFamily="34" charset="0"/>
                        </a:rPr>
                        <a:t>. </a:t>
                      </a:r>
                      <a:endParaRPr kumimoji="0" lang="ga-IE" altLang="en-US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9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Ní bheadh ainmhithe ná plandaí in ann maireachtáil gan uisce. </a:t>
                      </a: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2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Athraíonn uisce ina ghal nuair a éiríonn sé níos fuaire. </a:t>
                      </a: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9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Is fearr folcadh a bheith agat ná cith </a:t>
                      </a:r>
                      <a:br>
                        <a:rPr kumimoji="0" lang="ga-IE" alt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ga-IE" alt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a ghlacadh má tá tú ag iarraidh uisce </a:t>
                      </a:r>
                      <a:br>
                        <a:rPr kumimoji="0" lang="ga-IE" alt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ga-IE" alt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a chaomhnú.</a:t>
                      </a: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9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‘Galú’ a thugtar air nuair a athraíonn uisce ina ghal.</a:t>
                      </a: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4017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9146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0859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44989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7782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53641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24" name="Text Box 45"/>
          <p:cNvSpPr txBox="1">
            <a:spLocks noChangeArrowheads="1"/>
          </p:cNvSpPr>
          <p:nvPr/>
        </p:nvSpPr>
        <p:spPr bwMode="auto">
          <a:xfrm>
            <a:off x="1770063" y="115888"/>
            <a:ext cx="5761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ga-IE" altLang="en-US" sz="3200" dirty="0">
                <a:latin typeface="Berlin Sans FB" panose="020E0602020502020306" pitchFamily="34" charset="0"/>
              </a:rPr>
              <a:t>Fíor nó Bréagach?</a:t>
            </a:r>
          </a:p>
        </p:txBody>
      </p:sp>
      <p:pic>
        <p:nvPicPr>
          <p:cNvPr id="1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61912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755650" y="764704"/>
            <a:ext cx="7272338" cy="301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GB" altLang="en-US" sz="4400" dirty="0" err="1">
                <a:latin typeface="Berlin Sans FB" panose="020E0602020502020306" pitchFamily="34" charset="0"/>
              </a:rPr>
              <a:t>Cluiche</a:t>
            </a:r>
            <a:r>
              <a:rPr lang="en-GB" altLang="en-US" sz="4400" dirty="0">
                <a:latin typeface="Berlin Sans FB" panose="020E0602020502020306" pitchFamily="34" charset="0"/>
              </a:rPr>
              <a:t> </a:t>
            </a:r>
            <a:r>
              <a:rPr lang="en-GB" altLang="en-US" sz="4400" dirty="0" err="1">
                <a:latin typeface="Berlin Sans FB" panose="020E0602020502020306" pitchFamily="34" charset="0"/>
              </a:rPr>
              <a:t>Meaitseála</a:t>
            </a:r>
            <a:endParaRPr lang="en-GB" altLang="en-US" sz="4400" dirty="0">
              <a:latin typeface="Berlin Sans FB" panose="020E0602020502020306" pitchFamily="34" charset="0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GB" altLang="en-US" sz="4400" dirty="0">
                <a:latin typeface="Tw Cen MT" panose="020B0602020104020603" pitchFamily="34" charset="0"/>
              </a:rPr>
              <a:t>http://www.oswego.org/ocsd-web/match/term/matchgeneric2.asp?filename=MniGhalluisce</a:t>
            </a:r>
            <a:endParaRPr lang="en-GB" alt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2"/>
          <p:cNvSpPr>
            <a:spLocks noGrp="1"/>
          </p:cNvSpPr>
          <p:nvPr>
            <p:ph type="body" idx="1"/>
          </p:nvPr>
        </p:nvSpPr>
        <p:spPr>
          <a:xfrm>
            <a:off x="393700" y="4724400"/>
            <a:ext cx="8280400" cy="1584325"/>
          </a:xfrm>
        </p:spPr>
        <p:txBody>
          <a:bodyPr/>
          <a:lstStyle/>
          <a:p>
            <a:pPr marL="73025" eaLnBrk="1" hangingPunct="1">
              <a:lnSpc>
                <a:spcPct val="80000"/>
              </a:lnSpc>
            </a:pPr>
            <a:r>
              <a:rPr lang="ga-IE" altLang="en-US" sz="3000" dirty="0" smtClean="0">
                <a:latin typeface="Tw Cen MT" panose="020B0602020104020603" pitchFamily="34" charset="0"/>
              </a:rPr>
              <a:t>Is féidir cluiche faoi chaomhnú uisce a imirt </a:t>
            </a:r>
            <a:br>
              <a:rPr lang="ga-IE" altLang="en-US" sz="3000" dirty="0" smtClean="0">
                <a:latin typeface="Tw Cen MT" panose="020B0602020104020603" pitchFamily="34" charset="0"/>
              </a:rPr>
            </a:br>
            <a:r>
              <a:rPr lang="ga-IE" altLang="en-US" sz="3000" dirty="0" smtClean="0">
                <a:latin typeface="Tw Cen MT" panose="020B0602020104020603" pitchFamily="34" charset="0"/>
              </a:rPr>
              <a:t>ar an suíomh seo:</a:t>
            </a:r>
            <a:r>
              <a:rPr lang="ga-IE" altLang="en-US" sz="3000" dirty="0" smtClean="0">
                <a:latin typeface="Tw Cen MT" panose="020B0602020104020603" pitchFamily="34" charset="0"/>
                <a:hlinkClick r:id="rId2"/>
              </a:rPr>
              <a:t> http://www3.epa.gov/watersense/quiz/game_kids.html</a:t>
            </a:r>
            <a:r>
              <a:rPr lang="ga-IE" altLang="en-US" sz="3000" dirty="0" smtClean="0">
                <a:latin typeface="Tw Cen MT" panose="020B0602020104020603" pitchFamily="34" charset="0"/>
              </a:rPr>
              <a:t> </a:t>
            </a:r>
          </a:p>
          <a:p>
            <a:pPr marL="73025" eaLnBrk="1" hangingPunct="1">
              <a:lnSpc>
                <a:spcPct val="80000"/>
              </a:lnSpc>
            </a:pPr>
            <a:endParaRPr lang="ga-IE" altLang="en-US" sz="3600" dirty="0" smtClean="0">
              <a:latin typeface="Comic Sans MS" pitchFamily="66" charset="0"/>
            </a:endParaRPr>
          </a:p>
          <a:p>
            <a:pPr marL="73025" eaLnBrk="1" hangingPunct="1">
              <a:lnSpc>
                <a:spcPct val="80000"/>
              </a:lnSpc>
            </a:pPr>
            <a:endParaRPr lang="ga-IE" altLang="en-US" sz="3600" dirty="0" smtClean="0">
              <a:latin typeface="Comic Sans MS" pitchFamily="66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422275" y="333375"/>
            <a:ext cx="82804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73025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68363" indent="-282575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ga-IE" altLang="en-US" sz="3000" dirty="0">
                <a:latin typeface="Tw Cen MT" panose="020B0602020104020603" pitchFamily="34" charset="0"/>
              </a:rPr>
              <a:t>Tuilleadh eolais: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ga-IE" altLang="en-US" sz="3000" dirty="0">
                <a:solidFill>
                  <a:schemeClr val="bg1"/>
                </a:solidFill>
                <a:latin typeface="Tw Cen MT" panose="020B0602020104020603" pitchFamily="34" charset="0"/>
                <a:hlinkClick r:id="rId3"/>
              </a:rPr>
              <a:t>http://www.somethingfishy.ie/childirish/ceacht1/ceacht1index.htm</a:t>
            </a:r>
            <a:r>
              <a:rPr lang="ga-IE" altLang="en-US" sz="3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ga-IE" altLang="en-US" sz="30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ga-IE" altLang="en-US" sz="3000" dirty="0">
                <a:latin typeface="Tw Cen MT" panose="020B0602020104020603" pitchFamily="34" charset="0"/>
                <a:hlinkClick r:id="rId4"/>
              </a:rPr>
              <a:t>http://www.askaboutireland.ie/learning-zone/primary-students/3rd-+-4th-class/science/environment/water/</a:t>
            </a:r>
            <a:r>
              <a:rPr lang="ga-IE" altLang="en-US" sz="3000" dirty="0">
                <a:latin typeface="Tw Cen MT" panose="020B0602020104020603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ga-IE" altLang="en-US" sz="3000" dirty="0">
              <a:latin typeface="Tw Cen MT" panose="020B0602020104020603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ga-IE" altLang="en-US" sz="3000" dirty="0">
                <a:solidFill>
                  <a:schemeClr val="bg1"/>
                </a:solidFill>
                <a:latin typeface="Tw Cen MT" panose="020B0602020104020603" pitchFamily="34" charset="0"/>
                <a:hlinkClick r:id="rId5"/>
              </a:rPr>
              <a:t>http://www.cogg.ie/wp-content/uploads/eureka-8-19.pdf</a:t>
            </a:r>
            <a:r>
              <a:rPr lang="ga-IE" altLang="en-US" sz="3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endParaRPr lang="ga-IE" altLang="en-US" sz="3000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583657" y="404664"/>
            <a:ext cx="7921625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ga-IE" sz="1800" b="1" dirty="0">
                <a:latin typeface="Tw Cen MT" panose="020B0602020104020603" pitchFamily="34" charset="0"/>
              </a:rPr>
              <a:t>Gabhaimid buíochas leis na daoine agus leis na heagraíochtaí a leanas a chuir íomhánna ar fáil do na sleamhnáin seo:</a:t>
            </a:r>
          </a:p>
          <a:p>
            <a:r>
              <a:rPr lang="ga-IE" sz="1800" dirty="0" err="1">
                <a:latin typeface="Tw Cen MT" panose="020B0602020104020603" pitchFamily="34" charset="0"/>
              </a:rPr>
              <a:t>JAISALMER,INDIA</a:t>
            </a:r>
            <a:r>
              <a:rPr lang="ga-IE" sz="1800" dirty="0">
                <a:latin typeface="Tw Cen MT" panose="020B0602020104020603" pitchFamily="34" charset="0"/>
              </a:rPr>
              <a:t> - </a:t>
            </a:r>
            <a:r>
              <a:rPr lang="ga-IE" sz="1800" dirty="0" err="1">
                <a:latin typeface="Tw Cen MT" panose="020B0602020104020603" pitchFamily="34" charset="0"/>
              </a:rPr>
              <a:t>November</a:t>
            </a:r>
            <a:r>
              <a:rPr lang="ga-IE" sz="1800" dirty="0">
                <a:latin typeface="Tw Cen MT" panose="020B0602020104020603" pitchFamily="34" charset="0"/>
              </a:rPr>
              <a:t> 9,2014 : </a:t>
            </a:r>
            <a:r>
              <a:rPr lang="ga-IE" sz="1800" dirty="0" err="1">
                <a:latin typeface="Tw Cen MT" panose="020B0602020104020603" pitchFamily="34" charset="0"/>
              </a:rPr>
              <a:t>Unidentified</a:t>
            </a:r>
            <a:r>
              <a:rPr lang="ga-IE" sz="1800" dirty="0">
                <a:latin typeface="Tw Cen MT" panose="020B0602020104020603" pitchFamily="34" charset="0"/>
              </a:rPr>
              <a:t> </a:t>
            </a:r>
            <a:r>
              <a:rPr lang="ga-IE" sz="1800" dirty="0" err="1">
                <a:latin typeface="Tw Cen MT" panose="020B0602020104020603" pitchFamily="34" charset="0"/>
              </a:rPr>
              <a:t>women</a:t>
            </a:r>
            <a:r>
              <a:rPr lang="ga-IE" sz="1800" dirty="0">
                <a:latin typeface="Tw Cen MT" panose="020B0602020104020603" pitchFamily="34" charset="0"/>
              </a:rPr>
              <a:t> </a:t>
            </a:r>
            <a:r>
              <a:rPr lang="ga-IE" sz="1800" dirty="0" err="1">
                <a:latin typeface="Tw Cen MT" panose="020B0602020104020603" pitchFamily="34" charset="0"/>
              </a:rPr>
              <a:t>draw</a:t>
            </a:r>
            <a:r>
              <a:rPr lang="ga-IE" sz="1800" dirty="0">
                <a:latin typeface="Tw Cen MT" panose="020B0602020104020603" pitchFamily="34" charset="0"/>
              </a:rPr>
              <a:t> </a:t>
            </a:r>
            <a:r>
              <a:rPr lang="ga-IE" sz="1800" dirty="0" err="1">
                <a:latin typeface="Tw Cen MT" panose="020B0602020104020603" pitchFamily="34" charset="0"/>
              </a:rPr>
              <a:t>water</a:t>
            </a:r>
            <a:r>
              <a:rPr lang="ga-IE" sz="1800" dirty="0">
                <a:latin typeface="Tw Cen MT" panose="020B0602020104020603" pitchFamily="34" charset="0"/>
              </a:rPr>
              <a:t> form </a:t>
            </a:r>
            <a:r>
              <a:rPr lang="ga-IE" sz="1800" dirty="0" err="1">
                <a:latin typeface="Tw Cen MT" panose="020B0602020104020603" pitchFamily="34" charset="0"/>
              </a:rPr>
              <a:t>the</a:t>
            </a:r>
            <a:r>
              <a:rPr lang="ga-IE" sz="1800" dirty="0">
                <a:latin typeface="Tw Cen MT" panose="020B0602020104020603" pitchFamily="34" charset="0"/>
              </a:rPr>
              <a:t> </a:t>
            </a:r>
            <a:r>
              <a:rPr lang="ga-IE" sz="1800" dirty="0" err="1">
                <a:latin typeface="Tw Cen MT" panose="020B0602020104020603" pitchFamily="34" charset="0"/>
              </a:rPr>
              <a:t>well</a:t>
            </a:r>
            <a:r>
              <a:rPr lang="ga-IE" sz="1800" dirty="0">
                <a:latin typeface="Tw Cen MT" panose="020B0602020104020603" pitchFamily="34" charset="0"/>
              </a:rPr>
              <a:t> </a:t>
            </a:r>
            <a:r>
              <a:rPr lang="ga-IE" sz="1800" dirty="0" err="1">
                <a:latin typeface="Tw Cen MT" panose="020B0602020104020603" pitchFamily="34" charset="0"/>
              </a:rPr>
              <a:t>and</a:t>
            </a:r>
            <a:r>
              <a:rPr lang="ga-IE" sz="1800" dirty="0">
                <a:latin typeface="Tw Cen MT" panose="020B0602020104020603" pitchFamily="34" charset="0"/>
              </a:rPr>
              <a:t> </a:t>
            </a:r>
            <a:r>
              <a:rPr lang="ga-IE" sz="1800" dirty="0" err="1">
                <a:latin typeface="Tw Cen MT" panose="020B0602020104020603" pitchFamily="34" charset="0"/>
              </a:rPr>
              <a:t>take</a:t>
            </a:r>
            <a:r>
              <a:rPr lang="ga-IE" sz="1800" dirty="0">
                <a:latin typeface="Tw Cen MT" panose="020B0602020104020603" pitchFamily="34" charset="0"/>
              </a:rPr>
              <a:t> </a:t>
            </a:r>
            <a:r>
              <a:rPr lang="ga-IE" sz="1800" dirty="0" err="1">
                <a:latin typeface="Tw Cen MT" panose="020B0602020104020603" pitchFamily="34" charset="0"/>
              </a:rPr>
              <a:t>it</a:t>
            </a:r>
            <a:r>
              <a:rPr lang="ga-IE" sz="1800" dirty="0">
                <a:latin typeface="Tw Cen MT" panose="020B0602020104020603" pitchFamily="34" charset="0"/>
              </a:rPr>
              <a:t> </a:t>
            </a:r>
            <a:r>
              <a:rPr lang="ga-IE" sz="1800" dirty="0" err="1">
                <a:latin typeface="Tw Cen MT" panose="020B0602020104020603" pitchFamily="34" charset="0"/>
              </a:rPr>
              <a:t>to</a:t>
            </a:r>
            <a:r>
              <a:rPr lang="ga-IE" sz="1800" dirty="0">
                <a:latin typeface="Tw Cen MT" panose="020B0602020104020603" pitchFamily="34" charset="0"/>
              </a:rPr>
              <a:t> </a:t>
            </a:r>
            <a:r>
              <a:rPr lang="ga-IE" sz="1800" dirty="0" err="1">
                <a:latin typeface="Tw Cen MT" panose="020B0602020104020603" pitchFamily="34" charset="0"/>
              </a:rPr>
              <a:t>their</a:t>
            </a:r>
            <a:r>
              <a:rPr lang="ga-IE" sz="1800" dirty="0">
                <a:latin typeface="Tw Cen MT" panose="020B0602020104020603" pitchFamily="34" charset="0"/>
              </a:rPr>
              <a:t> </a:t>
            </a:r>
            <a:r>
              <a:rPr lang="ga-IE" sz="1800" dirty="0" err="1">
                <a:latin typeface="Tw Cen MT" panose="020B0602020104020603" pitchFamily="34" charset="0"/>
              </a:rPr>
              <a:t>home</a:t>
            </a:r>
            <a:r>
              <a:rPr lang="ga-IE" sz="1800" dirty="0">
                <a:latin typeface="Tw Cen MT" panose="020B0602020104020603" pitchFamily="34" charset="0"/>
              </a:rPr>
              <a:t> in </a:t>
            </a:r>
            <a:r>
              <a:rPr lang="ga-IE" sz="1800" dirty="0" err="1">
                <a:latin typeface="Tw Cen MT" panose="020B0602020104020603" pitchFamily="34" charset="0"/>
              </a:rPr>
              <a:t>rural</a:t>
            </a:r>
            <a:r>
              <a:rPr lang="ga-IE" sz="1800" dirty="0">
                <a:latin typeface="Tw Cen MT" panose="020B0602020104020603" pitchFamily="34" charset="0"/>
              </a:rPr>
              <a:t> </a:t>
            </a:r>
            <a:r>
              <a:rPr lang="ga-IE" sz="1800" dirty="0" err="1">
                <a:latin typeface="Tw Cen MT" panose="020B0602020104020603" pitchFamily="34" charset="0"/>
              </a:rPr>
              <a:t>ares</a:t>
            </a:r>
            <a:r>
              <a:rPr lang="ga-IE" sz="1800" dirty="0">
                <a:latin typeface="Tw Cen MT" panose="020B0602020104020603" pitchFamily="34" charset="0"/>
              </a:rPr>
              <a:t> </a:t>
            </a:r>
            <a:r>
              <a:rPr lang="ga-IE" sz="1800" dirty="0" err="1">
                <a:latin typeface="Tw Cen MT" panose="020B0602020104020603" pitchFamily="34" charset="0"/>
              </a:rPr>
              <a:t>of</a:t>
            </a:r>
            <a:r>
              <a:rPr lang="ga-IE" sz="1800" dirty="0">
                <a:latin typeface="Tw Cen MT" panose="020B0602020104020603" pitchFamily="34" charset="0"/>
              </a:rPr>
              <a:t> </a:t>
            </a:r>
            <a:r>
              <a:rPr lang="ga-IE" sz="1800" dirty="0" err="1">
                <a:latin typeface="Tw Cen MT" panose="020B0602020104020603" pitchFamily="34" charset="0"/>
              </a:rPr>
              <a:t>Jaisalmer,India</a:t>
            </a:r>
            <a:r>
              <a:rPr lang="ga-IE" sz="1800" dirty="0">
                <a:latin typeface="Tw Cen MT" panose="020B0602020104020603" pitchFamily="34" charset="0"/>
              </a:rPr>
              <a:t>.</a:t>
            </a:r>
          </a:p>
          <a:p>
            <a:r>
              <a:rPr lang="ga-IE" sz="1800" dirty="0" err="1">
                <a:latin typeface="Tw Cen MT" panose="020B0602020104020603" pitchFamily="34" charset="0"/>
              </a:rPr>
              <a:t>Yavuz</a:t>
            </a:r>
            <a:r>
              <a:rPr lang="ga-IE" sz="1800" dirty="0">
                <a:latin typeface="Tw Cen MT" panose="020B0602020104020603" pitchFamily="34" charset="0"/>
              </a:rPr>
              <a:t> </a:t>
            </a:r>
            <a:r>
              <a:rPr lang="ga-IE" sz="1800" dirty="0" err="1">
                <a:latin typeface="Tw Cen MT" panose="020B0602020104020603" pitchFamily="34" charset="0"/>
              </a:rPr>
              <a:t>Sariyildiz</a:t>
            </a:r>
            <a:r>
              <a:rPr lang="ga-IE" sz="1800" dirty="0">
                <a:latin typeface="Tw Cen MT" panose="020B0602020104020603" pitchFamily="34" charset="0"/>
              </a:rPr>
              <a:t> / Shutterstock.com</a:t>
            </a:r>
          </a:p>
          <a:p>
            <a:r>
              <a:rPr lang="en-IE" sz="1800" dirty="0">
                <a:latin typeface="Tw Cen MT" panose="020B0602020104020603" pitchFamily="34" charset="0"/>
              </a:rPr>
              <a:t>THAR DESERT, INDIA - APRIL 01:Indian women drawing water from a well on the Thar desert in Rajasthan, Thar desert in April 01, 2010</a:t>
            </a:r>
            <a:endParaRPr lang="ga-IE" altLang="ga-IE" sz="1800" dirty="0">
              <a:latin typeface="Tw Cen MT" panose="020B0602020104020603" pitchFamily="34" charset="0"/>
            </a:endParaRPr>
          </a:p>
          <a:p>
            <a:r>
              <a:rPr lang="ga-IE" sz="1800" dirty="0" err="1">
                <a:latin typeface="Tw Cen MT" panose="020B0602020104020603" pitchFamily="34" charset="0"/>
              </a:rPr>
              <a:t>Rafal</a:t>
            </a:r>
            <a:r>
              <a:rPr lang="ga-IE" sz="1800" dirty="0">
                <a:latin typeface="Tw Cen MT" panose="020B0602020104020603" pitchFamily="34" charset="0"/>
              </a:rPr>
              <a:t> </a:t>
            </a:r>
            <a:r>
              <a:rPr lang="ga-IE" sz="1800" dirty="0" err="1">
                <a:latin typeface="Tw Cen MT" panose="020B0602020104020603" pitchFamily="34" charset="0"/>
              </a:rPr>
              <a:t>Cichawa</a:t>
            </a:r>
            <a:r>
              <a:rPr lang="ga-IE" sz="1800" dirty="0">
                <a:latin typeface="Tw Cen MT" panose="020B0602020104020603" pitchFamily="34" charset="0"/>
              </a:rPr>
              <a:t> / </a:t>
            </a:r>
            <a:r>
              <a:rPr lang="ga-IE" sz="1800" dirty="0" smtClean="0">
                <a:latin typeface="Tw Cen MT" panose="020B0602020104020603" pitchFamily="34" charset="0"/>
              </a:rPr>
              <a:t>Shutterstock.com</a:t>
            </a:r>
          </a:p>
          <a:p>
            <a:r>
              <a:rPr lang="en-IE" sz="1800" dirty="0" err="1">
                <a:latin typeface="Tw Cen MT" panose="020B0602020104020603" pitchFamily="34" charset="0"/>
              </a:rPr>
              <a:t>MANGONUE</a:t>
            </a:r>
            <a:r>
              <a:rPr lang="en-IE" sz="1800" dirty="0">
                <a:latin typeface="Tw Cen MT" panose="020B0602020104020603" pitchFamily="34" charset="0"/>
              </a:rPr>
              <a:t>, NZ - OCT 05</a:t>
            </a:r>
            <a:r>
              <a:rPr lang="en-IE" sz="1800" dirty="0" smtClean="0">
                <a:latin typeface="Tw Cen MT" panose="020B0602020104020603" pitchFamily="34" charset="0"/>
              </a:rPr>
              <a:t>:</a:t>
            </a:r>
            <a:r>
              <a:rPr lang="ga-IE" sz="1800" dirty="0" smtClean="0">
                <a:latin typeface="Tw Cen MT" panose="020B0602020104020603" pitchFamily="34" charset="0"/>
              </a:rPr>
              <a:t> </a:t>
            </a:r>
            <a:r>
              <a:rPr lang="en-IE" sz="1800" dirty="0" smtClean="0">
                <a:latin typeface="Tw Cen MT" panose="020B0602020104020603" pitchFamily="34" charset="0"/>
              </a:rPr>
              <a:t>Worker </a:t>
            </a:r>
            <a:r>
              <a:rPr lang="en-IE" sz="1800" dirty="0">
                <a:latin typeface="Tw Cen MT" panose="020B0602020104020603" pitchFamily="34" charset="0"/>
              </a:rPr>
              <a:t>sprays plants in city garden</a:t>
            </a:r>
            <a:r>
              <a:rPr lang="en-IE" sz="1800" dirty="0" smtClean="0">
                <a:latin typeface="Tw Cen MT" panose="020B0602020104020603" pitchFamily="34" charset="0"/>
              </a:rPr>
              <a:t>.</a:t>
            </a:r>
            <a:r>
              <a:rPr lang="ga-IE" sz="1800" dirty="0" smtClean="0">
                <a:latin typeface="Tw Cen MT" panose="020B0602020104020603" pitchFamily="34" charset="0"/>
              </a:rPr>
              <a:t> </a:t>
            </a:r>
            <a:r>
              <a:rPr lang="en-IE" sz="1800" dirty="0" smtClean="0">
                <a:latin typeface="Tw Cen MT" panose="020B0602020104020603" pitchFamily="34" charset="0"/>
              </a:rPr>
              <a:t>New </a:t>
            </a:r>
            <a:r>
              <a:rPr lang="en-IE" sz="1800" dirty="0">
                <a:latin typeface="Tw Cen MT" panose="020B0602020104020603" pitchFamily="34" charset="0"/>
              </a:rPr>
              <a:t>Zealand is among the countries experiencing a rapid rise in bed bug infestations.</a:t>
            </a:r>
            <a:endParaRPr lang="ga-IE" altLang="ga-IE" sz="1800" dirty="0">
              <a:latin typeface="Tw Cen MT" panose="020B0602020104020603" pitchFamily="34" charset="0"/>
            </a:endParaRPr>
          </a:p>
          <a:p>
            <a:r>
              <a:rPr lang="ga-IE" sz="1800" dirty="0" err="1">
                <a:latin typeface="Tw Cen MT" panose="020B0602020104020603" pitchFamily="34" charset="0"/>
              </a:rPr>
              <a:t>ChameleonsEye</a:t>
            </a:r>
            <a:r>
              <a:rPr lang="ga-IE" sz="1800" dirty="0">
                <a:latin typeface="Tw Cen MT" panose="020B0602020104020603" pitchFamily="34" charset="0"/>
              </a:rPr>
              <a:t> / Shutterstock.com</a:t>
            </a:r>
            <a:endParaRPr lang="ga-IE" altLang="ga-IE" sz="1800" dirty="0">
              <a:latin typeface="Tw Cen MT" panose="020B0602020104020603" pitchFamily="34" charset="0"/>
            </a:endParaRPr>
          </a:p>
          <a:p>
            <a:endParaRPr lang="ga-IE" altLang="ga-IE" sz="1800" b="1" dirty="0" smtClean="0">
              <a:latin typeface="Tw Cen MT" panose="020B0602020104020603" pitchFamily="34" charset="0"/>
            </a:endParaRPr>
          </a:p>
          <a:p>
            <a:r>
              <a:rPr lang="ga-IE" altLang="ga-IE" sz="1800" b="1" dirty="0" smtClean="0">
                <a:latin typeface="Tw Cen MT" panose="020B0602020104020603" pitchFamily="34" charset="0"/>
              </a:rPr>
              <a:t>Íomhánna </a:t>
            </a:r>
            <a:r>
              <a:rPr lang="ga-IE" altLang="ga-IE" sz="1800" b="1" dirty="0">
                <a:latin typeface="Tw Cen MT" panose="020B0602020104020603" pitchFamily="34" charset="0"/>
              </a:rPr>
              <a:t>eile</a:t>
            </a:r>
            <a:r>
              <a:rPr lang="ga-IE" altLang="ga-IE" sz="1800" b="1" dirty="0" smtClean="0">
                <a:latin typeface="Tw Cen MT" panose="020B0602020104020603" pitchFamily="34" charset="0"/>
              </a:rPr>
              <a:t>: </a:t>
            </a:r>
            <a:r>
              <a:rPr lang="ga-IE" altLang="ga-IE" sz="1800" dirty="0" err="1" smtClean="0">
                <a:latin typeface="Tw Cen MT" panose="020B0602020104020603" pitchFamily="34" charset="0"/>
              </a:rPr>
              <a:t>Shutterstock</a:t>
            </a:r>
            <a:endParaRPr lang="ga-IE" altLang="ga-IE" sz="1800" dirty="0">
              <a:latin typeface="Tw Cen MT" panose="020B0602020104020603" pitchFamily="34" charset="0"/>
            </a:endParaRPr>
          </a:p>
          <a:p>
            <a:endParaRPr lang="ga-IE" altLang="ga-IE" sz="1800" dirty="0">
              <a:latin typeface="Tw Cen MT" panose="020B0602020104020603" pitchFamily="34" charset="0"/>
            </a:endParaRPr>
          </a:p>
          <a:p>
            <a:r>
              <a:rPr lang="ga-IE" altLang="ga-IE" sz="1800" dirty="0">
                <a:latin typeface="Tw Cen MT" panose="020B0602020104020603" pitchFamily="34" charset="0"/>
              </a:rPr>
              <a:t>Rinneadh gach iarracht teacht ar úinéir an chóipchirt i gcás </a:t>
            </a:r>
            <a:r>
              <a:rPr lang="en-GB" altLang="ga-IE" sz="1800" dirty="0">
                <a:latin typeface="Tw Cen MT" panose="020B0602020104020603" pitchFamily="34" charset="0"/>
              </a:rPr>
              <a:t/>
            </a:r>
            <a:br>
              <a:rPr lang="en-GB" altLang="ga-IE" sz="1800" dirty="0">
                <a:latin typeface="Tw Cen MT" panose="020B0602020104020603" pitchFamily="34" charset="0"/>
              </a:rPr>
            </a:br>
            <a:r>
              <a:rPr lang="ga-IE" altLang="ga-IE" sz="1800" dirty="0">
                <a:latin typeface="Tw Cen MT" panose="020B0602020104020603" pitchFamily="34" charset="0"/>
              </a:rPr>
              <a:t>na n‑íomhánna atá ar na sleamhnáin seo. Má rinneadh fail</a:t>
            </a:r>
            <a:r>
              <a:rPr lang="en-GB" altLang="ga-IE" sz="1800" dirty="0">
                <a:latin typeface="Tw Cen MT" panose="020B0602020104020603" pitchFamily="34" charset="0"/>
              </a:rPr>
              <a:t>l</a:t>
            </a:r>
            <a:r>
              <a:rPr lang="ga-IE" altLang="ga-IE" sz="1800" dirty="0">
                <a:latin typeface="Tw Cen MT" panose="020B0602020104020603" pitchFamily="34" charset="0"/>
              </a:rPr>
              <a:t>í ar aon bhealach</a:t>
            </a:r>
            <a:r>
              <a:rPr lang="en-GB" altLang="ga-IE" sz="1800" dirty="0">
                <a:latin typeface="Tw Cen MT" panose="020B0602020104020603" pitchFamily="34" charset="0"/>
              </a:rPr>
              <a:t> </a:t>
            </a:r>
            <a:r>
              <a:rPr lang="ga-IE" altLang="ga-IE" sz="1800" dirty="0">
                <a:latin typeface="Tw Cen MT" panose="020B0602020104020603" pitchFamily="34" charset="0"/>
              </a:rPr>
              <a:t>ó thaobh cóipchirt de ba cheart d’úinéir an chóipchirt teagmhála dhéanamh leis na foilsitheoirí. Beidh na foilsitheoirí lántoilteanach socruithe cuí a dhéanamh leis.</a:t>
            </a:r>
          </a:p>
          <a:p>
            <a:endParaRPr lang="ga-IE" altLang="ga-IE" sz="1800" dirty="0">
              <a:latin typeface="Tw Cen MT" panose="020B0602020104020603" pitchFamily="34" charset="0"/>
            </a:endParaRPr>
          </a:p>
          <a:p>
            <a:r>
              <a:rPr lang="ga-IE" altLang="ga-IE" sz="1800" dirty="0">
                <a:latin typeface="Tw Cen MT" panose="020B0602020104020603" pitchFamily="34" charset="0"/>
              </a:rPr>
              <a:t>© Foras na Gaeilge, 201</a:t>
            </a:r>
            <a:r>
              <a:rPr lang="en-GB" altLang="ga-IE" sz="1800" dirty="0">
                <a:latin typeface="Tw Cen MT" panose="020B0602020104020603" pitchFamily="34" charset="0"/>
              </a:rPr>
              <a:t>6</a:t>
            </a:r>
            <a:endParaRPr lang="ga-IE" altLang="ga-IE" sz="1800" dirty="0">
              <a:latin typeface="Tw Cen MT" panose="020B0602020104020603" pitchFamily="34" charset="0"/>
            </a:endParaRPr>
          </a:p>
          <a:p>
            <a:r>
              <a:rPr lang="ga-IE" altLang="ga-IE" sz="1800" dirty="0">
                <a:latin typeface="Tw Cen MT" panose="020B0602020104020603" pitchFamily="34" charset="0"/>
              </a:rPr>
              <a:t>An Gúm, 24-27 Sráid </a:t>
            </a:r>
            <a:r>
              <a:rPr lang="ga-IE" altLang="ga-IE" sz="1800" dirty="0" err="1">
                <a:latin typeface="Tw Cen MT" panose="020B0602020104020603" pitchFamily="34" charset="0"/>
              </a:rPr>
              <a:t>Fhreidric</a:t>
            </a:r>
            <a:r>
              <a:rPr lang="ga-IE" altLang="ga-IE" sz="1800" dirty="0">
                <a:latin typeface="Tw Cen MT" panose="020B0602020104020603" pitchFamily="34" charset="0"/>
              </a:rPr>
              <a:t> Thuaidh, Baile Átha Cliath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323850" y="334963"/>
            <a:ext cx="8569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ga-IE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Tá 71% de dhromchla an domhain faoi uisce. </a:t>
            </a:r>
          </a:p>
        </p:txBody>
      </p:sp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35" b="94386" l="1491" r="984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1473" y="984526"/>
            <a:ext cx="7234078" cy="511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Callout 13"/>
          <p:cNvSpPr/>
          <p:nvPr/>
        </p:nvSpPr>
        <p:spPr>
          <a:xfrm>
            <a:off x="2987823" y="1340768"/>
            <a:ext cx="3926185" cy="1439862"/>
          </a:xfrm>
          <a:prstGeom prst="wedgeEllipseCallout">
            <a:avLst>
              <a:gd name="adj1" fmla="val 61252"/>
              <a:gd name="adj2" fmla="val 97606"/>
            </a:avLst>
          </a:prstGeom>
          <a:solidFill>
            <a:schemeClr val="accent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200" dirty="0">
                <a:solidFill>
                  <a:schemeClr val="bg1"/>
                </a:solidFill>
                <a:latin typeface="Tw Cen MT" panose="020B0602020104020603" pitchFamily="34" charset="0"/>
              </a:rPr>
              <a:t>Ní chiallaíonn. </a:t>
            </a:r>
            <a:br>
              <a:rPr lang="ga-IE" sz="22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200" dirty="0">
                <a:solidFill>
                  <a:schemeClr val="bg1"/>
                </a:solidFill>
                <a:latin typeface="Tw Cen MT" panose="020B0602020104020603" pitchFamily="34" charset="0"/>
              </a:rPr>
              <a:t>Sáile is ea 97% den uisce ar domhan. </a:t>
            </a:r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52400" y="2802340"/>
            <a:ext cx="3500264" cy="385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257425" y="3814763"/>
            <a:ext cx="3538538" cy="1774825"/>
          </a:xfrm>
          <a:prstGeom prst="wedgeEllipseCallout">
            <a:avLst>
              <a:gd name="adj1" fmla="val -66794"/>
              <a:gd name="adj2" fmla="val 2260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200" dirty="0">
                <a:solidFill>
                  <a:schemeClr val="bg1"/>
                </a:solidFill>
                <a:latin typeface="Tw Cen MT" panose="020B0602020104020603" pitchFamily="34" charset="0"/>
              </a:rPr>
              <a:t>An gciallaíonn sin go bhfuil go leor uisce le hól ag gach duine ar domhan, mar sin?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70405" y="1564384"/>
            <a:ext cx="2122770" cy="524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350015"/>
              </p:ext>
            </p:extLst>
          </p:nvPr>
        </p:nvGraphicFramePr>
        <p:xfrm>
          <a:off x="-950913" y="-525463"/>
          <a:ext cx="6294438" cy="486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85582" y="3676267"/>
            <a:ext cx="4615382" cy="307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586056" y="836712"/>
            <a:ext cx="434710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600" dirty="0">
                <a:latin typeface="Tw Cen MT" panose="020B0602020104020603" pitchFamily="34" charset="0"/>
              </a:rPr>
              <a:t>Sáile is ea an </a:t>
            </a:r>
            <a:r>
              <a:rPr lang="ga-IE" altLang="en-US" sz="2600" dirty="0" smtClean="0">
                <a:latin typeface="Tw Cen MT" panose="020B0602020104020603" pitchFamily="34" charset="0"/>
              </a:rPr>
              <a:t>t-uisce </a:t>
            </a:r>
            <a:r>
              <a:rPr lang="ga-IE" altLang="en-US" sz="2600" dirty="0">
                <a:latin typeface="Tw Cen MT" panose="020B0602020104020603" pitchFamily="34" charset="0"/>
              </a:rPr>
              <a:t>sna farraigí. Ní féidir sáile </a:t>
            </a:r>
            <a:r>
              <a:rPr lang="ga-IE" altLang="en-US" sz="2600" dirty="0" smtClean="0">
                <a:latin typeface="Tw Cen MT" panose="020B0602020104020603" pitchFamily="34" charset="0"/>
              </a:rPr>
              <a:t>a ól. 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51520" y="4036147"/>
            <a:ext cx="4132313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600" dirty="0">
                <a:latin typeface="Tw Cen MT" panose="020B0602020104020603" pitchFamily="34" charset="0"/>
              </a:rPr>
              <a:t>Tá cuid den fhíoruisce sin ag </a:t>
            </a:r>
            <a:r>
              <a:rPr lang="ga-IE" altLang="en-US" sz="2600" dirty="0" smtClean="0">
                <a:latin typeface="Tw Cen MT" panose="020B0602020104020603" pitchFamily="34" charset="0"/>
              </a:rPr>
              <a:t/>
            </a:r>
            <a:br>
              <a:rPr lang="ga-IE" altLang="en-US" sz="2600" dirty="0" smtClean="0">
                <a:latin typeface="Tw Cen MT" panose="020B0602020104020603" pitchFamily="34" charset="0"/>
              </a:rPr>
            </a:br>
            <a:r>
              <a:rPr lang="ga-IE" altLang="en-US" sz="2600" dirty="0" smtClean="0">
                <a:latin typeface="Tw Cen MT" panose="020B0602020104020603" pitchFamily="34" charset="0"/>
              </a:rPr>
              <a:t>an </a:t>
            </a:r>
            <a:r>
              <a:rPr lang="ga-IE" altLang="en-US" sz="2600" dirty="0" err="1">
                <a:latin typeface="Tw Cen MT" panose="020B0602020104020603" pitchFamily="34" charset="0"/>
              </a:rPr>
              <a:t>bPol</a:t>
            </a:r>
            <a:r>
              <a:rPr lang="ga-IE" altLang="en-US" sz="2600" dirty="0">
                <a:latin typeface="Tw Cen MT" panose="020B0602020104020603" pitchFamily="34" charset="0"/>
              </a:rPr>
              <a:t> Thuaidh agus ag an </a:t>
            </a:r>
            <a:r>
              <a:rPr lang="ga-IE" altLang="en-US" sz="2600" dirty="0" err="1">
                <a:latin typeface="Tw Cen MT" panose="020B0602020104020603" pitchFamily="34" charset="0"/>
              </a:rPr>
              <a:t>bPol</a:t>
            </a:r>
            <a:r>
              <a:rPr lang="ga-IE" altLang="en-US" sz="2600" dirty="0">
                <a:latin typeface="Tw Cen MT" panose="020B0602020104020603" pitchFamily="34" charset="0"/>
              </a:rPr>
              <a:t> Theas</a:t>
            </a:r>
            <a:r>
              <a:rPr lang="en-GB" altLang="en-US" sz="2600" dirty="0">
                <a:latin typeface="Tw Cen MT" panose="020B0602020104020603" pitchFamily="34" charset="0"/>
              </a:rPr>
              <a:t> </a:t>
            </a:r>
            <a:r>
              <a:rPr lang="en-GB" altLang="en-US" sz="2600" dirty="0" err="1">
                <a:latin typeface="Tw Cen MT" panose="020B0602020104020603" pitchFamily="34" charset="0"/>
              </a:rPr>
              <a:t>i</a:t>
            </a:r>
            <a:r>
              <a:rPr lang="en-GB" altLang="en-US" sz="2600" dirty="0">
                <a:latin typeface="Tw Cen MT" panose="020B0602020104020603" pitchFamily="34" charset="0"/>
              </a:rPr>
              <a:t> </a:t>
            </a:r>
            <a:r>
              <a:rPr lang="en-GB" altLang="en-US" sz="2600" dirty="0" err="1">
                <a:latin typeface="Tw Cen MT" panose="020B0602020104020603" pitchFamily="34" charset="0"/>
              </a:rPr>
              <a:t>bhfoirm</a:t>
            </a:r>
            <a:r>
              <a:rPr lang="en-GB" altLang="en-US" sz="2600" dirty="0">
                <a:latin typeface="Tw Cen MT" panose="020B0602020104020603" pitchFamily="34" charset="0"/>
              </a:rPr>
              <a:t> </a:t>
            </a:r>
            <a:r>
              <a:rPr lang="en-GB" altLang="en-US" sz="2600" dirty="0" err="1">
                <a:latin typeface="Tw Cen MT" panose="020B0602020104020603" pitchFamily="34" charset="0"/>
              </a:rPr>
              <a:t>oighir</a:t>
            </a:r>
            <a:r>
              <a:rPr lang="ga-IE" altLang="en-US" sz="2600" dirty="0">
                <a:latin typeface="Tw Cen MT" panose="020B0602020104020603" pitchFamily="34" charset="0"/>
              </a:rPr>
              <a:t>. </a:t>
            </a:r>
            <a:r>
              <a:rPr lang="ga-IE" altLang="en-US" sz="2600" dirty="0" smtClean="0">
                <a:latin typeface="Tw Cen MT" panose="020B0602020104020603" pitchFamily="34" charset="0"/>
              </a:rPr>
              <a:t/>
            </a:r>
            <a:br>
              <a:rPr lang="ga-IE" altLang="en-US" sz="2600" dirty="0" smtClean="0">
                <a:latin typeface="Tw Cen MT" panose="020B0602020104020603" pitchFamily="34" charset="0"/>
              </a:rPr>
            </a:br>
            <a:r>
              <a:rPr lang="ga-IE" altLang="en-US" sz="2600" dirty="0" smtClean="0">
                <a:latin typeface="Tw Cen MT" panose="020B0602020104020603" pitchFamily="34" charset="0"/>
              </a:rPr>
              <a:t>Tá </a:t>
            </a:r>
            <a:r>
              <a:rPr lang="ga-IE" altLang="en-US" sz="2600" dirty="0">
                <a:latin typeface="Tw Cen MT" panose="020B0602020104020603" pitchFamily="34" charset="0"/>
              </a:rPr>
              <a:t>cuid eile de faoin talamh. Fágann sé sin nach bhfuil ach timpeall 1% den fhíoruisce </a:t>
            </a:r>
            <a:r>
              <a:rPr lang="ga-IE" altLang="en-US" sz="2600" dirty="0" smtClean="0">
                <a:latin typeface="Tw Cen MT" panose="020B0602020104020603" pitchFamily="34" charset="0"/>
              </a:rPr>
              <a:t/>
            </a:r>
            <a:br>
              <a:rPr lang="ga-IE" altLang="en-US" sz="2600" dirty="0" smtClean="0">
                <a:latin typeface="Tw Cen MT" panose="020B0602020104020603" pitchFamily="34" charset="0"/>
              </a:rPr>
            </a:br>
            <a:r>
              <a:rPr lang="ga-IE" altLang="en-US" sz="2600" dirty="0" smtClean="0">
                <a:latin typeface="Tw Cen MT" panose="020B0602020104020603" pitchFamily="34" charset="0"/>
              </a:rPr>
              <a:t>ar </a:t>
            </a:r>
            <a:r>
              <a:rPr lang="ga-IE" altLang="en-US" sz="2600" dirty="0">
                <a:latin typeface="Tw Cen MT" panose="020B0602020104020603" pitchFamily="34" charset="0"/>
              </a:rPr>
              <a:t>fáil do dhaoine le húsáid. 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586056" y="1919520"/>
            <a:ext cx="424973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Fíoruisce </a:t>
            </a:r>
            <a:r>
              <a:rPr lang="ga-IE" altLang="en-US" sz="2600" dirty="0">
                <a:latin typeface="Tw Cen MT" panose="020B0602020104020603" pitchFamily="34" charset="0"/>
              </a:rPr>
              <a:t>is ea timpeall 3% den uisce ar domhan. </a:t>
            </a:r>
          </a:p>
        </p:txBody>
      </p:sp>
      <p:cxnSp>
        <p:nvCxnSpPr>
          <p:cNvPr id="3" name="Nascóir saighde dírí 2"/>
          <p:cNvCxnSpPr/>
          <p:nvPr/>
        </p:nvCxnSpPr>
        <p:spPr>
          <a:xfrm flipH="1">
            <a:off x="2123728" y="332656"/>
            <a:ext cx="1656184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840616" y="-6180"/>
            <a:ext cx="1296144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dirty="0" smtClean="0">
                <a:latin typeface="Tw Cen MT" panose="020B0602020104020603" pitchFamily="34" charset="0"/>
              </a:rPr>
              <a:t>Fíoruisce: 3%</a:t>
            </a:r>
            <a:endParaRPr lang="ga-IE" altLang="en-US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 autoUpdateAnimBg="0"/>
      <p:bldP spid="10" grpId="0" autoUpdateAnimBg="0"/>
      <p:bldP spid="7" grpId="0" autoUpdateAnimBg="0"/>
      <p:bldP spid="1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E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281980" y="333375"/>
            <a:ext cx="5400675" cy="2231529"/>
          </a:xfrm>
          <a:prstGeom prst="wedgeEllipseCallout">
            <a:avLst>
              <a:gd name="adj1" fmla="val 62867"/>
              <a:gd name="adj2" fmla="val 73354"/>
            </a:avLst>
          </a:prstGeom>
          <a:solidFill>
            <a:schemeClr val="accent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Ní rithimid as fíoruisce </a:t>
            </a:r>
            <a: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mar go mbíonn uisce </a:t>
            </a:r>
            <a:r>
              <a:rPr lang="ga-IE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domhain á </a:t>
            </a:r>
            <a:r>
              <a:rPr lang="ga-IE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athchúrsáil an </a:t>
            </a: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t-am ar fad. </a:t>
            </a:r>
            <a:r>
              <a:rPr lang="ga-IE" altLang="en-US" sz="2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Timthriall </a:t>
            </a:r>
            <a:r>
              <a:rPr lang="ga-IE" altLang="en-US" sz="2200" b="1" dirty="0">
                <a:solidFill>
                  <a:schemeClr val="bg1"/>
                </a:solidFill>
                <a:latin typeface="Tw Cen MT" panose="020B0602020104020603" pitchFamily="34" charset="0"/>
              </a:rPr>
              <a:t>an uisce</a:t>
            </a: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ga-IE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 thugtar ar </a:t>
            </a: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an athchúrsáil sin.</a:t>
            </a:r>
          </a:p>
          <a:p>
            <a:pPr algn="ctr">
              <a:defRPr/>
            </a:pPr>
            <a:endParaRPr lang="ga-IE" sz="1800" dirty="0"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51520" y="2869625"/>
            <a:ext cx="2978719" cy="38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3275856" y="3573016"/>
            <a:ext cx="3211512" cy="1512887"/>
          </a:xfrm>
          <a:prstGeom prst="wedgeEllipseCallout">
            <a:avLst>
              <a:gd name="adj1" fmla="val -82389"/>
              <a:gd name="adj2" fmla="val 77574"/>
            </a:avLst>
          </a:prstGeom>
          <a:solidFill>
            <a:schemeClr val="accent3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200" dirty="0">
                <a:solidFill>
                  <a:schemeClr val="bg1"/>
                </a:solidFill>
                <a:latin typeface="Tw Cen MT" panose="020B0602020104020603" pitchFamily="34" charset="0"/>
              </a:rPr>
              <a:t>Conas nach rithimid as fíoruisce</a:t>
            </a:r>
            <a:r>
              <a:rPr lang="en-GB" sz="2200" dirty="0">
                <a:solidFill>
                  <a:schemeClr val="bg1"/>
                </a:solidFill>
                <a:latin typeface="Tw Cen MT" panose="020B0602020104020603" pitchFamily="34" charset="0"/>
              </a:rPr>
              <a:t>,</a:t>
            </a:r>
            <a:r>
              <a:rPr lang="ga-IE" sz="2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2200" dirty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sz="22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200" dirty="0">
                <a:solidFill>
                  <a:schemeClr val="bg1"/>
                </a:solidFill>
                <a:latin typeface="Tw Cen MT" panose="020B0602020104020603" pitchFamily="34" charset="0"/>
              </a:rPr>
              <a:t>mar sin?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70405" y="1340768"/>
            <a:ext cx="2122770" cy="524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E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 rot="21400385">
            <a:off x="2421426" y="1601787"/>
            <a:ext cx="4095750" cy="2933700"/>
          </a:xfrm>
          <a:prstGeom prst="wedgeEllipseCallout">
            <a:avLst>
              <a:gd name="adj1" fmla="val -79525"/>
              <a:gd name="adj2" fmla="val 1028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800" dirty="0">
                <a:latin typeface="Tw Cen MT" panose="020B0602020104020603" pitchFamily="34" charset="0"/>
              </a:rPr>
              <a:t>Seo a leanas </a:t>
            </a:r>
            <a:r>
              <a:rPr lang="en-GB" sz="2800" dirty="0">
                <a:latin typeface="Tw Cen MT" panose="020B0602020104020603" pitchFamily="34" charset="0"/>
              </a:rPr>
              <a:t/>
            </a:r>
            <a:br>
              <a:rPr lang="en-GB" sz="2800" dirty="0">
                <a:latin typeface="Tw Cen MT" panose="020B0602020104020603" pitchFamily="34" charset="0"/>
              </a:rPr>
            </a:br>
            <a:r>
              <a:rPr lang="ga-IE" sz="2800" dirty="0">
                <a:latin typeface="Tw Cen MT" panose="020B0602020104020603" pitchFamily="34" charset="0"/>
              </a:rPr>
              <a:t>na céimeanna </a:t>
            </a:r>
            <a:r>
              <a:rPr lang="en-GB" sz="2800" dirty="0">
                <a:latin typeface="Tw Cen MT" panose="020B0602020104020603" pitchFamily="34" charset="0"/>
              </a:rPr>
              <a:t/>
            </a:r>
            <a:br>
              <a:rPr lang="en-GB" sz="2800" dirty="0">
                <a:latin typeface="Tw Cen MT" panose="020B0602020104020603" pitchFamily="34" charset="0"/>
              </a:rPr>
            </a:br>
            <a:r>
              <a:rPr lang="ga-IE" sz="2800" dirty="0">
                <a:latin typeface="Tw Cen MT" panose="020B0602020104020603" pitchFamily="34" charset="0"/>
              </a:rPr>
              <a:t>a bhaineann le timthriall an uisce.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497619"/>
            <a:ext cx="2122770" cy="524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3" y="4763"/>
            <a:ext cx="913897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0" y="5730875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ga-IE" altLang="en-US" sz="3200">
                <a:solidFill>
                  <a:schemeClr val="bg1"/>
                </a:solidFill>
                <a:latin typeface="Tw Cen MT" panose="020B0602020104020603" pitchFamily="34" charset="0"/>
              </a:rPr>
              <a:t>Téann an ghrian uisce na farraige, </a:t>
            </a:r>
            <a:r>
              <a:rPr lang="en-GB" altLang="en-US" sz="320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altLang="en-US" sz="320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3200">
                <a:solidFill>
                  <a:schemeClr val="bg1"/>
                </a:solidFill>
                <a:latin typeface="Tw Cen MT" panose="020B0602020104020603" pitchFamily="34" charset="0"/>
              </a:rPr>
              <a:t>na</a:t>
            </a:r>
            <a:r>
              <a:rPr lang="en-GB" altLang="en-US" sz="320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3200">
                <a:solidFill>
                  <a:schemeClr val="bg1"/>
                </a:solidFill>
                <a:latin typeface="Tw Cen MT" panose="020B0602020104020603" pitchFamily="34" charset="0"/>
              </a:rPr>
              <a:t>n-aibhneacha agus na lochanna.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5913" y="4365625"/>
            <a:ext cx="86756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ga-IE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Athraíonn cuid</a:t>
            </a:r>
            <a:r>
              <a:rPr lang="en-GB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 den </a:t>
            </a:r>
            <a:r>
              <a:rPr lang="ga-IE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uisce</a:t>
            </a:r>
            <a:r>
              <a:rPr lang="en-GB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ina ghal</a:t>
            </a:r>
            <a:r>
              <a:rPr lang="en-GB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.</a:t>
            </a:r>
            <a:r>
              <a:rPr lang="ga-IE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3200" b="1" dirty="0">
                <a:latin typeface="Tw Cen MT" panose="020B0602020104020603" pitchFamily="34" charset="0"/>
              </a:rPr>
              <a:t>Galú</a:t>
            </a:r>
            <a:r>
              <a:rPr lang="en-GB" altLang="en-US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a </a:t>
            </a:r>
            <a:r>
              <a:rPr lang="ga-IE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thugtar</a:t>
            </a:r>
            <a:r>
              <a:rPr lang="en-GB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 air sin.</a:t>
            </a:r>
            <a:endParaRPr lang="ga-IE" altLang="en-US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8199" name="Picture 7" descr="shutterstock_13183559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22574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48263" y="1268413"/>
            <a:ext cx="39957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ga-IE" altLang="en-US" sz="3200">
                <a:solidFill>
                  <a:schemeClr val="bg1"/>
                </a:solidFill>
                <a:latin typeface="Tw Cen MT" panose="020B0602020104020603" pitchFamily="34" charset="0"/>
              </a:rPr>
              <a:t>Éiríonn an ghal </a:t>
            </a:r>
            <a:r>
              <a:rPr lang="en-GB" altLang="en-US" sz="320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altLang="en-US" sz="320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3200">
                <a:solidFill>
                  <a:schemeClr val="bg1"/>
                </a:solidFill>
                <a:latin typeface="Tw Cen MT" panose="020B0602020104020603" pitchFamily="34" charset="0"/>
              </a:rPr>
              <a:t>in airde.</a:t>
            </a:r>
          </a:p>
        </p:txBody>
      </p:sp>
      <p:sp>
        <p:nvSpPr>
          <p:cNvPr id="5" name="Up Arrow 4"/>
          <p:cNvSpPr>
            <a:spLocks noChangeArrowheads="1"/>
          </p:cNvSpPr>
          <p:nvPr/>
        </p:nvSpPr>
        <p:spPr bwMode="auto">
          <a:xfrm>
            <a:off x="2555078" y="3387725"/>
            <a:ext cx="485775" cy="977900"/>
          </a:xfrm>
          <a:prstGeom prst="upArrow">
            <a:avLst>
              <a:gd name="adj1" fmla="val 50000"/>
              <a:gd name="adj2" fmla="val 49861"/>
            </a:avLst>
          </a:prstGeom>
          <a:solidFill>
            <a:schemeClr val="accent2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IE" sz="3600">
              <a:latin typeface="Comic Sans MS" pitchFamily="66" charset="0"/>
            </a:endParaRPr>
          </a:p>
        </p:txBody>
      </p:sp>
      <p:sp>
        <p:nvSpPr>
          <p:cNvPr id="6" name="Up Arrow 5"/>
          <p:cNvSpPr>
            <a:spLocks noChangeArrowheads="1"/>
          </p:cNvSpPr>
          <p:nvPr/>
        </p:nvSpPr>
        <p:spPr bwMode="auto">
          <a:xfrm>
            <a:off x="3059110" y="3387725"/>
            <a:ext cx="485775" cy="977900"/>
          </a:xfrm>
          <a:prstGeom prst="upArrow">
            <a:avLst>
              <a:gd name="adj1" fmla="val 50000"/>
              <a:gd name="adj2" fmla="val 49861"/>
            </a:avLst>
          </a:prstGeom>
          <a:solidFill>
            <a:schemeClr val="accent2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IE" sz="3600">
              <a:latin typeface="Comic Sans MS" pitchFamily="66" charset="0"/>
            </a:endParaRPr>
          </a:p>
        </p:txBody>
      </p:sp>
      <p:sp>
        <p:nvSpPr>
          <p:cNvPr id="7" name="Up Arrow 6"/>
          <p:cNvSpPr>
            <a:spLocks noChangeArrowheads="1"/>
          </p:cNvSpPr>
          <p:nvPr/>
        </p:nvSpPr>
        <p:spPr bwMode="auto">
          <a:xfrm>
            <a:off x="3563938" y="3387725"/>
            <a:ext cx="485775" cy="977900"/>
          </a:xfrm>
          <a:prstGeom prst="upArrow">
            <a:avLst>
              <a:gd name="adj1" fmla="val 50000"/>
              <a:gd name="adj2" fmla="val 49861"/>
            </a:avLst>
          </a:prstGeom>
          <a:solidFill>
            <a:schemeClr val="accent2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IE" sz="3600">
              <a:latin typeface="Comic Sans MS" pitchFamily="66" charset="0"/>
            </a:endParaRPr>
          </a:p>
        </p:txBody>
      </p:sp>
      <p:pic>
        <p:nvPicPr>
          <p:cNvPr id="2" name="Pictiúr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079" y="1741140"/>
            <a:ext cx="1493839" cy="1493839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443663" y="260350"/>
            <a:ext cx="2413000" cy="707886"/>
          </a:xfrm>
          <a:prstGeom prst="rect">
            <a:avLst/>
          </a:prstGeom>
          <a:solidFill>
            <a:srgbClr val="CCECFF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4000" dirty="0" err="1">
                <a:solidFill>
                  <a:srgbClr val="000000"/>
                </a:solidFill>
                <a:latin typeface="Tw Cen MT" panose="020B0602020104020603" pitchFamily="34" charset="0"/>
              </a:rPr>
              <a:t>Céim</a:t>
            </a:r>
            <a:r>
              <a:rPr lang="en-GB" altLang="en-US" sz="40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4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1</a:t>
            </a:r>
            <a:endParaRPr lang="en-US" altLang="en-US" sz="4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8" grpId="0" autoUpdateAnimBg="0"/>
      <p:bldP spid="10" grpId="0" autoUpdateAnimBg="0"/>
      <p:bldP spid="5" grpId="0" animBg="1" autoUpdateAnimBg="0"/>
      <p:bldP spid="6" grpId="0" animBg="1" autoUpdateAnimBg="0"/>
      <p:bldP spid="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3" y="4763"/>
            <a:ext cx="913897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46075" y="4077070"/>
            <a:ext cx="86042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ga-IE" altLang="en-US" sz="3200" dirty="0">
                <a:ln w="1270">
                  <a:noFill/>
                </a:ln>
                <a:solidFill>
                  <a:schemeClr val="bg1"/>
                </a:solidFill>
                <a:latin typeface="Tw Cen MT" panose="020B0602020104020603" pitchFamily="34" charset="0"/>
              </a:rPr>
              <a:t>Bíonn an t-aer atá in airde níos fuaire ná an ghal. Éiríonn an ghal níos fuaire, mar sin, agus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ga-IE" altLang="en-US" sz="3200" dirty="0">
                <a:ln w="1270">
                  <a:noFill/>
                </a:ln>
                <a:solidFill>
                  <a:schemeClr val="bg1"/>
                </a:solidFill>
                <a:latin typeface="Tw Cen MT" panose="020B0602020104020603" pitchFamily="34" charset="0"/>
              </a:rPr>
              <a:t>athraíonn sí ina braonta bídeacha uisce.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ga-IE" altLang="en-US" sz="3200" dirty="0">
                <a:ln w="1270">
                  <a:noFill/>
                </a:ln>
                <a:solidFill>
                  <a:schemeClr val="bg1"/>
                </a:solidFill>
                <a:latin typeface="Tw Cen MT" panose="020B0602020104020603" pitchFamily="34" charset="0"/>
              </a:rPr>
              <a:t>Tagann na braonta sin le chéile ina scamaill.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ga-IE" altLang="en-US" sz="3200" b="1" dirty="0">
                <a:ln w="9525">
                  <a:noFill/>
                </a:ln>
                <a:latin typeface="Tw Cen MT" panose="020B0602020104020603" pitchFamily="34" charset="0"/>
              </a:rPr>
              <a:t>Comhdhlúthú</a:t>
            </a:r>
            <a:r>
              <a:rPr lang="ga-IE" altLang="en-US" sz="3200" dirty="0">
                <a:ln w="1270">
                  <a:noFill/>
                </a:ln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3200" dirty="0">
                <a:ln w="1270">
                  <a:noFill/>
                </a:ln>
                <a:solidFill>
                  <a:schemeClr val="bg1"/>
                </a:solidFill>
                <a:latin typeface="Tw Cen MT" panose="020B0602020104020603" pitchFamily="34" charset="0"/>
              </a:rPr>
              <a:t>a thugtar air sin.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6443663" y="260350"/>
            <a:ext cx="2413000" cy="707886"/>
          </a:xfrm>
          <a:prstGeom prst="rect">
            <a:avLst/>
          </a:prstGeom>
          <a:solidFill>
            <a:srgbClr val="CCECFF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4000" dirty="0" err="1">
                <a:solidFill>
                  <a:srgbClr val="000000"/>
                </a:solidFill>
                <a:latin typeface="Tw Cen MT" panose="020B0602020104020603" pitchFamily="34" charset="0"/>
              </a:rPr>
              <a:t>Céim</a:t>
            </a:r>
            <a:r>
              <a:rPr lang="en-GB" altLang="en-US" sz="4000" dirty="0">
                <a:solidFill>
                  <a:srgbClr val="000000"/>
                </a:solidFill>
                <a:latin typeface="Tw Cen MT" panose="020B0602020104020603" pitchFamily="34" charset="0"/>
              </a:rPr>
              <a:t> 2</a:t>
            </a:r>
            <a:endParaRPr lang="en-US" altLang="en-US" sz="4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10" name="Picture 7" descr="shutterstock_13183559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361" y="199549"/>
            <a:ext cx="22574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36096" y="1173093"/>
            <a:ext cx="2190052" cy="226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40152" y="1578040"/>
            <a:ext cx="2475237" cy="256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91132" y="548681"/>
            <a:ext cx="257162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42431" y="1260255"/>
            <a:ext cx="2190052" cy="226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3" y="4763"/>
            <a:ext cx="913897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58825" y="4437112"/>
            <a:ext cx="77787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ga-IE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Nuair a éiríonn na scamaill róthrom</a:t>
            </a:r>
            <a:r>
              <a:rPr lang="en-GB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,</a:t>
            </a:r>
            <a:r>
              <a:rPr lang="ga-IE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titeann na braonta</a:t>
            </a:r>
            <a:r>
              <a:rPr lang="en-GB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uisce go talamh</a:t>
            </a:r>
            <a:r>
              <a:rPr lang="en-GB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arís</a:t>
            </a:r>
            <a:r>
              <a:rPr lang="en-GB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.</a:t>
            </a:r>
            <a:r>
              <a:rPr lang="ga-IE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3200" b="1" dirty="0">
                <a:latin typeface="Tw Cen MT" panose="020B0602020104020603" pitchFamily="34" charset="0"/>
              </a:rPr>
              <a:t>Báisteach</a:t>
            </a:r>
            <a:r>
              <a:rPr lang="ga-IE" altLang="en-US" sz="3200" dirty="0">
                <a:latin typeface="Tw Cen MT" panose="020B0602020104020603" pitchFamily="34" charset="0"/>
              </a:rPr>
              <a:t>, </a:t>
            </a:r>
            <a:r>
              <a:rPr lang="ga-IE" altLang="en-US" sz="3200" b="1" dirty="0" smtClean="0">
                <a:latin typeface="Tw Cen MT" panose="020B0602020104020603" pitchFamily="34" charset="0"/>
              </a:rPr>
              <a:t>sneachta</a:t>
            </a:r>
            <a:r>
              <a:rPr lang="ga-IE" altLang="en-US" sz="3200" dirty="0">
                <a:latin typeface="Tw Cen MT" panose="020B0602020104020603" pitchFamily="34" charset="0"/>
              </a:rPr>
              <a:t>,</a:t>
            </a:r>
            <a:r>
              <a:rPr lang="ga-IE" altLang="en-US" sz="3200" dirty="0" smtClean="0">
                <a:latin typeface="Tw Cen MT" panose="020B0602020104020603" pitchFamily="34" charset="0"/>
              </a:rPr>
              <a:t> </a:t>
            </a:r>
            <a:r>
              <a:rPr lang="ga-IE" altLang="en-US" sz="3200" b="1" dirty="0" smtClean="0">
                <a:latin typeface="Tw Cen MT" panose="020B0602020104020603" pitchFamily="34" charset="0"/>
              </a:rPr>
              <a:t>flichshneachta</a:t>
            </a:r>
            <a:r>
              <a:rPr lang="ga-IE" altLang="en-US" sz="3200" dirty="0" smtClean="0">
                <a:latin typeface="Tw Cen MT" panose="020B0602020104020603" pitchFamily="34" charset="0"/>
              </a:rPr>
              <a:t> </a:t>
            </a:r>
            <a:r>
              <a:rPr lang="ga-IE" altLang="en-US" sz="32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/>
            </a:r>
            <a:br>
              <a:rPr lang="ga-IE" altLang="en-US" sz="32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</a:br>
            <a:r>
              <a:rPr lang="ga-IE" altLang="en-US" sz="32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nó </a:t>
            </a:r>
            <a:r>
              <a:rPr lang="ga-IE" altLang="en-US" sz="3200" b="1" dirty="0" smtClean="0">
                <a:latin typeface="Tw Cen MT" panose="020B0602020104020603" pitchFamily="34" charset="0"/>
              </a:rPr>
              <a:t>clocha sneachta</a:t>
            </a:r>
            <a:r>
              <a:rPr lang="en-GB" altLang="en-US" sz="3200" dirty="0" smtClean="0">
                <a:latin typeface="Tw Cen MT" panose="020B0602020104020603" pitchFamily="34" charset="0"/>
              </a:rPr>
              <a:t> </a:t>
            </a:r>
            <a:r>
              <a:rPr lang="en-GB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a </a:t>
            </a:r>
            <a:r>
              <a:rPr lang="ga-IE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bhíonn sna braonta</a:t>
            </a:r>
            <a:r>
              <a:rPr lang="en-GB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 sin</a:t>
            </a:r>
            <a:r>
              <a:rPr lang="ga-IE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. </a:t>
            </a: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36096" y="1173093"/>
            <a:ext cx="2190052" cy="226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91132" y="548681"/>
            <a:ext cx="257162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42431" y="1260255"/>
            <a:ext cx="2190052" cy="226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42431" y="1140143"/>
            <a:ext cx="2278521" cy="236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40152" y="1578040"/>
            <a:ext cx="2475237" cy="256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17640" y="1489481"/>
            <a:ext cx="2646193" cy="274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443663" y="260350"/>
            <a:ext cx="2413000" cy="707886"/>
          </a:xfrm>
          <a:prstGeom prst="rect">
            <a:avLst/>
          </a:prstGeom>
          <a:solidFill>
            <a:srgbClr val="CCECFF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4000" dirty="0" err="1">
                <a:solidFill>
                  <a:srgbClr val="000000"/>
                </a:solidFill>
                <a:latin typeface="Tw Cen MT" panose="020B0602020104020603" pitchFamily="34" charset="0"/>
              </a:rPr>
              <a:t>Céim</a:t>
            </a:r>
            <a:r>
              <a:rPr lang="en-GB" altLang="en-US" sz="40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4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3</a:t>
            </a:r>
            <a:endParaRPr lang="en-US" altLang="en-US" sz="4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8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A6D0DE"/>
      </a:hlink>
      <a:folHlink>
        <a:srgbClr val="FF000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6901</TotalTime>
  <Words>681</Words>
  <Application>Microsoft Office PowerPoint</Application>
  <PresentationFormat>Taispeántas ar scáileán</PresentationFormat>
  <Paragraphs>110</Paragraphs>
  <Slides>26</Slides>
  <Notes>9</Notes>
  <HiddenSlides>0</HiddenSlides>
  <MMClips>0</MMClips>
  <ScaleCrop>false</ScaleCrop>
  <HeadingPairs>
    <vt:vector size="4" baseType="variant">
      <vt:variant>
        <vt:lpstr>Téama</vt:lpstr>
      </vt:variant>
      <vt:variant>
        <vt:i4>1</vt:i4>
      </vt:variant>
      <vt:variant>
        <vt:lpstr>Teidil sleamhnáin</vt:lpstr>
      </vt:variant>
      <vt:variant>
        <vt:i4>26</vt:i4>
      </vt:variant>
    </vt:vector>
  </HeadingPairs>
  <TitlesOfParts>
    <vt:vector size="27" baseType="lpstr">
      <vt:lpstr>Apex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</dc:creator>
  <cp:lastModifiedBy>Kayla Reed</cp:lastModifiedBy>
  <cp:revision>358</cp:revision>
  <cp:lastPrinted>2016-02-22T10:06:56Z</cp:lastPrinted>
  <dcterms:created xsi:type="dcterms:W3CDTF">2012-06-06T15:40:24Z</dcterms:created>
  <dcterms:modified xsi:type="dcterms:W3CDTF">2016-11-11T16:52:53Z</dcterms:modified>
</cp:coreProperties>
</file>