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75" r:id="rId3"/>
    <p:sldId id="288" r:id="rId4"/>
    <p:sldId id="273" r:id="rId5"/>
    <p:sldId id="278" r:id="rId6"/>
    <p:sldId id="266" r:id="rId7"/>
    <p:sldId id="283" r:id="rId8"/>
    <p:sldId id="279" r:id="rId9"/>
    <p:sldId id="281" r:id="rId10"/>
    <p:sldId id="284" r:id="rId11"/>
    <p:sldId id="286" r:id="rId12"/>
    <p:sldId id="287" r:id="rId13"/>
    <p:sldId id="289" r:id="rId14"/>
    <p:sldId id="29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6E2"/>
    <a:srgbClr val="81CA54"/>
    <a:srgbClr val="C4FAA9"/>
    <a:srgbClr val="F9EAD7"/>
    <a:srgbClr val="A0C53F"/>
    <a:srgbClr val="AD7586"/>
    <a:srgbClr val="85C440"/>
    <a:srgbClr val="039BC8"/>
    <a:srgbClr val="A2BE33"/>
    <a:srgbClr val="EDA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3" autoAdjust="0"/>
    <p:restoredTop sz="94660"/>
  </p:normalViewPr>
  <p:slideViewPr>
    <p:cSldViewPr snapToGrid="0">
      <p:cViewPr>
        <p:scale>
          <a:sx n="70" d="100"/>
          <a:sy n="70" d="100"/>
        </p:scale>
        <p:origin x="-1974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1E7D-1EA4-4A9D-BDEE-1D368FF5F673}" type="datetimeFigureOut">
              <a:rPr lang="ga-IE" smtClean="0"/>
              <a:t>04/10/2017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F472-3655-4BDA-991B-89AA26363161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5098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5F5A-CD37-4C40-AAA8-076BEB9F9D98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DB01-EE72-47CC-A7BC-CE2320085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1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15825" y="10235123"/>
            <a:ext cx="2920483" cy="5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4F787A-1452-4C40-BED4-A8A9A6D66E76}" type="slidenum">
              <a:rPr lang="en-IE" sz="1200">
                <a:latin typeface="Calibri" pitchFamily="34" charset="0"/>
              </a:rPr>
              <a:pPr algn="r"/>
              <a:t>9</a:t>
            </a:fld>
            <a:endParaRPr lang="en-I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2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3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5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8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5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5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316C-D613-447E-9B41-159DD10628C5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5CC7-8366-44E8-9838-2CA07521F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ksters.com/biography/scientists/scientists_and_inventors.php" TargetMode="External"/><Relationship Id="rId2" Type="http://schemas.openxmlformats.org/officeDocument/2006/relationships/hyperlink" Target="http://www.cogg.ie/wp-content/uploads/eureka-4-7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gg.ie/wp-content/uploads/eureka-4-12.pdf" TargetMode="External"/><Relationship Id="rId4" Type="http://schemas.openxmlformats.org/officeDocument/2006/relationships/hyperlink" Target="http://www.cogg.ie/wp-content/uploads/eureka-7-14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22503">
            <a:off x="73652" y="785760"/>
            <a:ext cx="5744686" cy="51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0"/>
          <p:cNvSpPr txBox="1">
            <a:spLocks/>
          </p:cNvSpPr>
          <p:nvPr/>
        </p:nvSpPr>
        <p:spPr>
          <a:xfrm>
            <a:off x="6014434" y="1641230"/>
            <a:ext cx="5080095" cy="26578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z="6000" dirty="0" smtClean="0">
                <a:latin typeface="AR DARLING" panose="02000000000000000000" pitchFamily="2" charset="0"/>
              </a:rPr>
              <a:t>Eolaíocht </a:t>
            </a:r>
          </a:p>
          <a:p>
            <a:r>
              <a:rPr lang="ga-IE" sz="6000" dirty="0" smtClean="0">
                <a:latin typeface="AR DARLING" panose="02000000000000000000" pitchFamily="2" charset="0"/>
              </a:rPr>
              <a:t>agus Teicneolaíocht</a:t>
            </a:r>
            <a:endParaRPr lang="ga-IE" sz="60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6363298" cy="996288"/>
          </a:xfrm>
        </p:spPr>
        <p:txBody>
          <a:bodyPr>
            <a:normAutofit/>
          </a:bodyPr>
          <a:lstStyle/>
          <a:p>
            <a:r>
              <a:rPr lang="ga-IE" sz="5400" dirty="0" smtClean="0">
                <a:latin typeface="AR BERKLEY" panose="02000000000000000000" pitchFamily="2" charset="0"/>
              </a:rPr>
              <a:t>Aireagáin de Thimpiste</a:t>
            </a:r>
            <a:endParaRPr lang="ga-IE" sz="5400" dirty="0">
              <a:latin typeface="AR BERKLEY" panose="02000000000000000000" pitchFamily="2" charset="0"/>
            </a:endParaRPr>
          </a:p>
        </p:txBody>
      </p:sp>
      <p:sp>
        <p:nvSpPr>
          <p:cNvPr id="25" name="Title 4">
            <a:hlinkClick r:id="rId2" action="ppaction://hlinksldjump"/>
          </p:cNvPr>
          <p:cNvSpPr txBox="1">
            <a:spLocks/>
          </p:cNvSpPr>
          <p:nvPr/>
        </p:nvSpPr>
        <p:spPr>
          <a:xfrm>
            <a:off x="3496297" y="1805708"/>
            <a:ext cx="1113183" cy="1094111"/>
          </a:xfrm>
          <a:prstGeom prst="roundRect">
            <a:avLst>
              <a:gd name="adj" fmla="val 0"/>
            </a:avLst>
          </a:prstGeom>
        </p:spPr>
        <p:txBody>
          <a:bodyPr lIns="252000" tIns="108000" rIns="252000" bIns="0" anchor="t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6F8183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ga-IE" sz="6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3610" y="996288"/>
            <a:ext cx="4020711" cy="2816678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altLang="en-US" sz="2000" dirty="0" smtClean="0">
              <a:latin typeface="Tw Cen MT" panose="020B0602020104020603" pitchFamily="34" charset="0"/>
            </a:endParaRPr>
          </a:p>
          <a:p>
            <a:pPr algn="ctr">
              <a:defRPr/>
            </a:pPr>
            <a:endParaRPr lang="ga-IE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endParaRPr lang="ga-IE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endParaRPr lang="ga-IE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endParaRPr lang="ga-IE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1946 bhí Percy Spencer ag oibriú le cúrsaí radair. Leáigh barra seacláide a bhí ina phóca aige agus é ina sheasamh taobh le fearas radair. Thuig sé gur micreathonnta ón bhfearas radair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leáigh an tseacláid agus rith sé leis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bhféadfadh sé úsáid a bhaint as micreathonnta le rudaí a chócaráil. Spreag sé seo é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leis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micreathonnán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cheapadh.</a:t>
            </a:r>
          </a:p>
          <a:p>
            <a:pPr algn="ctr">
              <a:defRPr/>
            </a:pPr>
            <a:endParaRPr lang="ga-IE" sz="8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8405" y="3812966"/>
            <a:ext cx="4116012" cy="3045034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1928 bhí Alexander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Fleming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déanamh taighde ar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bhaictéir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De thaisme, d’fhág sé mias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Petri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raibh baictéir uirthi ar oscailt taobh le fuinneog agus d’imigh sé leis ar a chuid laethanta saoire. Nuair a d’fhill sé, chonaic sé go raibh coincleach ag fás ar an mias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Petri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agus go raibh sí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ndiaidh cuid de na baictéir a bhí ag fás ar an mias a mharú. As an gcoincleach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sin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d’fhorbair sé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mtClean="0">
                <a:solidFill>
                  <a:schemeClr val="tx1"/>
                </a:solidFill>
                <a:latin typeface="Tw Cen MT" panose="020B0602020104020603" pitchFamily="34" charset="0"/>
              </a:rPr>
              <a:t>an t-antaibheathach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peinicillin.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3611" y="3916907"/>
            <a:ext cx="4020710" cy="2761429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Spencer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Silver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 déanamh taighde ar ghliú timpeall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50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bliain ó shin. Theastaigh uaidh gliú láidir a dhéanamh. Ach theip air. Bhí an gliú an-lag in áit bheith an-láidir. Mhol cara leis an gliú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úsáid chun lipéid a dhéanamh,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d’fhéadfaí a ghreamú agus a bhaint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héasca ...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is mar sin a rinne Silver na nótaí Post-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t.</a:t>
            </a:r>
            <a:r>
              <a:rPr lang="ga-IE" alt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8405" y="370923"/>
            <a:ext cx="4116011" cy="3300324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D’fhág Frank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Epperson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deoch amuigh ar an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bpóirse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oíche amháin. Bhí maide sa deoch chun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í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shuaitheadh. Reoigh an deoch thar oíche agus an maide istigh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inti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Chonaic Frank an deoch an mhaidin dár gcionn agus d’aithin sé gurbh fhéidir leis greim a fháil ar an maide agus an deoch reoite a ithe ar an mbealach sin. B’in mar a ceapadh an líreacán reoite. Agus creid é nó ná creid … bhí Frank díreach aon bhliain déag d’aois ag an am. </a:t>
            </a:r>
            <a:endParaRPr lang="ga-IE" sz="105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4658" y="1488797"/>
            <a:ext cx="2586722" cy="17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298" y="818828"/>
            <a:ext cx="1416762" cy="21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87" y="4175785"/>
            <a:ext cx="1798032" cy="17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r="3200"/>
          <a:stretch/>
        </p:blipFill>
        <p:spPr bwMode="auto">
          <a:xfrm>
            <a:off x="6412060" y="3916907"/>
            <a:ext cx="1368000" cy="20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241926" y="1184275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38400" y="1565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36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92110"/>
              </p:ext>
            </p:extLst>
          </p:nvPr>
        </p:nvGraphicFramePr>
        <p:xfrm>
          <a:off x="682389" y="753196"/>
          <a:ext cx="10809026" cy="5981180"/>
        </p:xfrm>
        <a:graphic>
          <a:graphicData uri="http://schemas.openxmlformats.org/drawingml/2006/table">
            <a:tbl>
              <a:tblPr/>
              <a:tblGrid>
                <a:gridCol w="7533563"/>
                <a:gridCol w="1282890"/>
                <a:gridCol w="1992573"/>
              </a:tblGrid>
              <a:tr h="545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Déanann meitéareolaithe staidéar ar </a:t>
                      </a:r>
                      <a:r>
                        <a:rPr lang="ga-IE" sz="2400" noProof="0" dirty="0" err="1" smtClean="0">
                          <a:latin typeface="Tw Cen MT" panose="020B0602020104020603" pitchFamily="34" charset="0"/>
                        </a:rPr>
                        <a:t>fheithidí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Is é </a:t>
                      </a:r>
                      <a:r>
                        <a:rPr kumimoji="0" lang="ga-IE" alt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Isaac</a:t>
                      </a: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ga-IE" alt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Newton</a:t>
                      </a: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 a chruthaigh an </a:t>
                      </a:r>
                      <a:r>
                        <a:rPr kumimoji="0" lang="ga-IE" alt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micreathonnán</a:t>
                      </a: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2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ga-IE" sz="2400" b="0" noProof="0" dirty="0" smtClean="0">
                          <a:latin typeface="Tw Cen MT" panose="020B0602020104020603" pitchFamily="34" charset="0"/>
                        </a:rPr>
                        <a:t>Aireagán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 a thugtar ar uirlis, meaisín, táirge nó próiseas nua a cheaptar.</a:t>
                      </a:r>
                      <a:endParaRPr lang="ga-IE" sz="2400" noProof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2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Tháinig</a:t>
                      </a:r>
                      <a:r>
                        <a:rPr lang="ga-IE" sz="24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Alexander </a:t>
                      </a:r>
                      <a:r>
                        <a:rPr lang="ga-IE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Fleming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ar an bpeinicillin sa bhliain 1928</a:t>
                      </a:r>
                      <a:r>
                        <a:rPr lang="ga-IE" altLang="en-US" sz="2400" baseline="0" noProof="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.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Déanann luibheolaithe staidéar ar phlandaí.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Cheap Henry Ford an chéad eitleán.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Déanann eolaithe staidéar ar an domhan mórthimpeall orainn.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Ceapadh an chéad roth timpeall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500 bliain ó shin. 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0" y="13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262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0" y="190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410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342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0" y="460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3245644" y="52512"/>
            <a:ext cx="5761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altLang="en-US" sz="3200" dirty="0">
                <a:latin typeface="Berlin Sans FB" panose="020E0602020502020306" pitchFamily="34" charset="0"/>
              </a:rPr>
              <a:t>Fíor nó </a:t>
            </a:r>
            <a:r>
              <a:rPr lang="ga-IE" altLang="en-US" sz="3200" dirty="0" smtClean="0">
                <a:latin typeface="Berlin Sans FB" panose="020E0602020502020306" pitchFamily="34" charset="0"/>
              </a:rPr>
              <a:t>Bréagach</a:t>
            </a:r>
            <a:r>
              <a:rPr lang="ga-IE" altLang="en-US" sz="3200" dirty="0">
                <a:latin typeface="Berlin Sans FB" panose="020E0602020502020306" pitchFamily="34" charset="0"/>
              </a:rPr>
              <a:t>?</a:t>
            </a:r>
          </a:p>
        </p:txBody>
      </p:sp>
      <p:pic>
        <p:nvPicPr>
          <p:cNvPr id="1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29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0" y="612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2950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102369"/>
            <a:ext cx="8389433" cy="927184"/>
          </a:xfrm>
        </p:spPr>
        <p:txBody>
          <a:bodyPr>
            <a:normAutofit fontScale="90000"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71874" y="632948"/>
            <a:ext cx="1042400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le fáil ar na suíomhanna seo:</a:t>
            </a:r>
          </a:p>
          <a:p>
            <a:pPr>
              <a:spcAft>
                <a:spcPts val="2400"/>
              </a:spcAft>
            </a:pPr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http://www.cogg.ie/wp-content/uploads/eureka-4-7.pdf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pPr>
              <a:spcAft>
                <a:spcPts val="2400"/>
              </a:spcAft>
            </a:pPr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http://www.ducksters.com/biography/scientists/scientists_and_inventors.php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pPr>
              <a:spcAft>
                <a:spcPts val="2400"/>
              </a:spcAft>
            </a:pPr>
            <a:r>
              <a:rPr lang="ga-IE" sz="3200" dirty="0" smtClean="0">
                <a:latin typeface="Tw Cen MT" panose="020B0602020104020603" pitchFamily="34" charset="0"/>
                <a:hlinkClick r:id="rId4"/>
              </a:rPr>
              <a:t>http://www.cogg.ie/wp-content/uploads/eureka-7-14.pdf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pPr>
              <a:spcAft>
                <a:spcPts val="2400"/>
              </a:spcAft>
            </a:pPr>
            <a:r>
              <a:rPr lang="ga-IE" sz="3200" dirty="0" smtClean="0">
                <a:latin typeface="Tw Cen MT" panose="020B0602020104020603" pitchFamily="34" charset="0"/>
                <a:hlinkClick r:id="rId5"/>
              </a:rPr>
              <a:t>http://www.cogg.ie/wp-content/uploads/eureka-4-12.pdf</a:t>
            </a:r>
            <a:endParaRPr lang="ga-IE" sz="32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7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0855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34924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9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6821" y="1001650"/>
            <a:ext cx="2493717" cy="23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5769" y="2862518"/>
            <a:ext cx="4242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600" dirty="0" smtClean="0">
                <a:latin typeface="Tw Cen MT" panose="020B0602020104020603" pitchFamily="34" charset="0"/>
              </a:rPr>
              <a:t>Cad is eolaíocht ann?</a:t>
            </a:r>
            <a:endParaRPr lang="ga-IE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8" b="97930" l="9804" r="93260">
                        <a14:foregroundMark x1="68750" y1="26490" x2="75613" y2="19702"/>
                        <a14:foregroundMark x1="63113" y1="31043" x2="67157" y2="27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5984" y="1225334"/>
            <a:ext cx="3395336" cy="48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28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787" y="308951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5565" y="171003"/>
            <a:ext cx="3495675" cy="42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3 8"/>
          <p:cNvSpPr/>
          <p:nvPr/>
        </p:nvSpPr>
        <p:spPr>
          <a:xfrm>
            <a:off x="7167972" y="3302370"/>
            <a:ext cx="3313113" cy="1044575"/>
          </a:xfrm>
          <a:prstGeom prst="borderCallout3">
            <a:avLst>
              <a:gd name="adj1" fmla="val 98755"/>
              <a:gd name="adj2" fmla="val 53637"/>
              <a:gd name="adj3" fmla="val 99440"/>
              <a:gd name="adj4" fmla="val 93648"/>
              <a:gd name="adj5" fmla="val 95258"/>
              <a:gd name="adj6" fmla="val 113574"/>
              <a:gd name="adj7" fmla="val 99036"/>
              <a:gd name="adj8" fmla="val 83536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Míníonn 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eolaíocht dúinn conas a oibríonn </a:t>
            </a:r>
            <a: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corp.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Line Callout 3 12"/>
          <p:cNvSpPr/>
          <p:nvPr/>
        </p:nvSpPr>
        <p:spPr>
          <a:xfrm>
            <a:off x="6316373" y="810313"/>
            <a:ext cx="2660017" cy="1036831"/>
          </a:xfrm>
          <a:prstGeom prst="borderCallout3">
            <a:avLst>
              <a:gd name="adj1" fmla="val 87376"/>
              <a:gd name="adj2" fmla="val 90377"/>
              <a:gd name="adj3" fmla="val 94092"/>
              <a:gd name="adj4" fmla="val 88479"/>
              <a:gd name="adj5" fmla="val 113854"/>
              <a:gd name="adj6" fmla="val 140846"/>
              <a:gd name="adj7" fmla="val 81921"/>
              <a:gd name="adj8" fmla="val 85006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Míníonn an eolaíocht 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dúinn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chaoi a </a:t>
            </a:r>
            <a: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n-oibríonn rudaí.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3281363" y="817575"/>
            <a:ext cx="2016125" cy="1485105"/>
          </a:xfrm>
          <a:prstGeom prst="borderCallout1">
            <a:avLst>
              <a:gd name="adj1" fmla="val 49829"/>
              <a:gd name="adj2" fmla="val -393"/>
              <a:gd name="adj3" fmla="val 44600"/>
              <a:gd name="adj4" fmla="val -67072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sz="2000" dirty="0" smtClean="0">
                <a:latin typeface="Tw Cen MT" panose="020B0602020104020603" pitchFamily="34" charset="0"/>
              </a:rPr>
              <a:t>Tugann</a:t>
            </a:r>
            <a:r>
              <a:rPr lang="en-GB" sz="2000" dirty="0" smtClean="0">
                <a:latin typeface="Tw Cen MT" panose="020B0602020104020603" pitchFamily="34" charset="0"/>
              </a:rPr>
              <a:t> an</a:t>
            </a:r>
            <a:r>
              <a:rPr lang="ga-IE" sz="2000" dirty="0" smtClean="0">
                <a:latin typeface="Tw Cen MT" panose="020B0602020104020603" pitchFamily="34" charset="0"/>
              </a:rPr>
              <a:t> eolaíocht eolas dúinn ar an domhan.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7" name="Line Callout 3 16"/>
          <p:cNvSpPr/>
          <p:nvPr/>
        </p:nvSpPr>
        <p:spPr>
          <a:xfrm>
            <a:off x="1774209" y="4551773"/>
            <a:ext cx="2775170" cy="1316763"/>
          </a:xfrm>
          <a:prstGeom prst="borderCallout3">
            <a:avLst>
              <a:gd name="adj1" fmla="val 94598"/>
              <a:gd name="adj2" fmla="val 103335"/>
              <a:gd name="adj3" fmla="val 95897"/>
              <a:gd name="adj4" fmla="val 101437"/>
              <a:gd name="adj5" fmla="val 21733"/>
              <a:gd name="adj6" fmla="val 151189"/>
              <a:gd name="adj7" fmla="val 84629"/>
              <a:gd name="adj8" fmla="val 9852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Cabhraíonn an eolaíocht linn uirlisí nua a fhorbairt chun an saol a dhéanamh níos éasca dúinn.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" b="99069" l="0" r="100000">
                        <a14:foregroundMark x1="52326" y1="28059" x2="49225" y2="38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62" y="497937"/>
            <a:ext cx="2141432" cy="29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2" b="94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9160" y="295403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89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3" grpId="0" animBg="1" autoUpdateAnimBg="0"/>
      <p:bldP spid="8" grpId="0" animBg="1" autoUpdateAnimBg="0"/>
      <p:bldP spid="1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2119" y="1648528"/>
            <a:ext cx="4836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Déanann eolaithe staidéar ar an domhan mórthimpeall orainn. Teastaíonn uathu a fháil amach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cén chaoi agus cén fáth a dtarlaíonn rudaí. Daoine fiosracha is ea eolaithe. Cuireann siad ceisteanna. Déanann siad turgnaimh agus imscrúduithe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agus déanann siad taifeadadh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na torthaí a fhaigheann siad</a:t>
            </a:r>
            <a:r>
              <a:rPr lang="en-GB" sz="2400" dirty="0" smtClean="0">
                <a:latin typeface="Tw Cen MT" panose="020B0602020104020603" pitchFamily="34" charset="0"/>
              </a:rPr>
              <a:t>.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97" y="288611"/>
            <a:ext cx="5997442" cy="5997442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84413" y="3960814"/>
            <a:ext cx="2487612" cy="1030287"/>
            <a:chOff x="755649" y="3961050"/>
            <a:chExt cx="2487818" cy="1029418"/>
          </a:xfrm>
          <a:solidFill>
            <a:schemeClr val="accent1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755649" y="3965808"/>
              <a:ext cx="2487818" cy="1024660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sz="2000" dirty="0" smtClean="0">
                  <a:latin typeface="Tw Cen MT" panose="020B0602020104020603" pitchFamily="34" charset="0"/>
                </a:rPr>
                <a:t>Éaneolaí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4413" y="5064125"/>
            <a:ext cx="2487612" cy="1028700"/>
            <a:chOff x="765180" y="5065437"/>
            <a:chExt cx="2487818" cy="1029418"/>
          </a:xfrm>
          <a:solidFill>
            <a:schemeClr val="accent1">
              <a:lumMod val="7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765180" y="5067026"/>
              <a:ext cx="2487818" cy="1026241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sz="2000" dirty="0" err="1" smtClean="0">
                  <a:latin typeface="Tw Cen MT" panose="020B0602020104020603" pitchFamily="34" charset="0"/>
                </a:rPr>
                <a:t>Feithideolaí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419976" y="3960814"/>
            <a:ext cx="2487613" cy="1030287"/>
            <a:chOff x="5890999" y="3951244"/>
            <a:chExt cx="2487818" cy="1029418"/>
          </a:xfrm>
          <a:solidFill>
            <a:srgbClr val="C4A6E2"/>
          </a:solidFill>
        </p:grpSpPr>
        <p:sp>
          <p:nvSpPr>
            <p:cNvPr id="32" name="Rectangle 31"/>
            <p:cNvSpPr/>
            <p:nvPr/>
          </p:nvSpPr>
          <p:spPr>
            <a:xfrm>
              <a:off x="5890999" y="3956002"/>
              <a:ext cx="2487818" cy="1024660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Déanann sé/sí staidéar ar an spás.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419976" y="5064125"/>
            <a:ext cx="2487613" cy="1028700"/>
            <a:chOff x="5900530" y="5055631"/>
            <a:chExt cx="2487818" cy="1029418"/>
          </a:xfrm>
          <a:solidFill>
            <a:srgbClr val="C4A6E2"/>
          </a:solidFill>
        </p:grpSpPr>
        <p:sp>
          <p:nvSpPr>
            <p:cNvPr id="35" name="Rectangle 34"/>
            <p:cNvSpPr/>
            <p:nvPr/>
          </p:nvSpPr>
          <p:spPr>
            <a:xfrm>
              <a:off x="5900530" y="5057220"/>
              <a:ext cx="2487818" cy="1026241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Déanann sé/sí staidéar ar éin. 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856163" y="3960814"/>
            <a:ext cx="2489200" cy="1030287"/>
            <a:chOff x="3328090" y="3958842"/>
            <a:chExt cx="2487818" cy="1029418"/>
          </a:xfrm>
          <a:solidFill>
            <a:schemeClr val="accent1">
              <a:lumMod val="7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3328090" y="3963600"/>
              <a:ext cx="2487818" cy="1024660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/>
            </a:p>
          </p:txBody>
        </p:sp>
        <p:sp>
          <p:nvSpPr>
            <p:cNvPr id="14360" name="Content Placeholder 7"/>
            <p:cNvSpPr>
              <a:spLocks/>
            </p:cNvSpPr>
            <p:nvPr/>
          </p:nvSpPr>
          <p:spPr bwMode="auto">
            <a:xfrm>
              <a:off x="3328090" y="3958842"/>
              <a:ext cx="2487818" cy="1029418"/>
            </a:xfrm>
            <a:prstGeom prst="roundRect">
              <a:avLst>
                <a:gd name="adj" fmla="val 258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ga-IE" altLang="en-US" sz="2000" dirty="0" smtClean="0">
                  <a:latin typeface="Tw Cen MT" panose="020B0602020104020603" pitchFamily="34" charset="0"/>
                </a:rPr>
                <a:t>Réalteolaí </a:t>
              </a:r>
              <a:endParaRPr lang="ga-IE" altLang="en-US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856163" y="5064125"/>
            <a:ext cx="2489200" cy="1028700"/>
            <a:chOff x="3337621" y="5063229"/>
            <a:chExt cx="2487818" cy="1029418"/>
          </a:xfrm>
          <a:solidFill>
            <a:srgbClr val="C4A6E2"/>
          </a:solidFill>
        </p:grpSpPr>
        <p:sp>
          <p:nvSpPr>
            <p:cNvPr id="41" name="Rectangle 40"/>
            <p:cNvSpPr/>
            <p:nvPr/>
          </p:nvSpPr>
          <p:spPr>
            <a:xfrm>
              <a:off x="3337621" y="5064818"/>
              <a:ext cx="2487818" cy="1026241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14358" name="Content Placeholder 7"/>
            <p:cNvSpPr>
              <a:spLocks/>
            </p:cNvSpPr>
            <p:nvPr/>
          </p:nvSpPr>
          <p:spPr bwMode="auto">
            <a:xfrm>
              <a:off x="3337621" y="5063229"/>
              <a:ext cx="2487818" cy="1029418"/>
            </a:xfrm>
            <a:prstGeom prst="roundRect">
              <a:avLst>
                <a:gd name="adj" fmla="val 258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ga-IE" altLang="en-US" dirty="0" smtClean="0">
                  <a:latin typeface="Tw Cen MT" panose="020B0602020104020603" pitchFamily="34" charset="0"/>
                </a:rPr>
                <a:t>Déanann sé/sí staidéar ar </a:t>
              </a:r>
              <a:r>
                <a:rPr lang="ga-IE" altLang="en-US" dirty="0" err="1" smtClean="0">
                  <a:latin typeface="Tw Cen MT" panose="020B0602020104020603" pitchFamily="34" charset="0"/>
                </a:rPr>
                <a:t>fheithidí</a:t>
              </a:r>
              <a:r>
                <a:rPr lang="ga-IE" altLang="en-US" dirty="0" smtClean="0">
                  <a:latin typeface="Tw Cen MT" panose="020B0602020104020603" pitchFamily="34" charset="0"/>
                </a:rPr>
                <a:t>. </a:t>
              </a:r>
              <a:endParaRPr lang="ga-IE" altLang="en-US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4413" y="1570605"/>
            <a:ext cx="2487612" cy="1030287"/>
            <a:chOff x="755649" y="3961050"/>
            <a:chExt cx="2487818" cy="1029418"/>
          </a:xfrm>
          <a:solidFill>
            <a:srgbClr val="C4A6E2"/>
          </a:solidFill>
        </p:grpSpPr>
        <p:sp>
          <p:nvSpPr>
            <p:cNvPr id="40" name="Rectangle 39"/>
            <p:cNvSpPr/>
            <p:nvPr/>
          </p:nvSpPr>
          <p:spPr>
            <a:xfrm>
              <a:off x="755649" y="3965808"/>
              <a:ext cx="2487818" cy="1024660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Déanann sé/sí staidéar ar phlandaí. 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284413" y="2673916"/>
            <a:ext cx="2487612" cy="1028700"/>
            <a:chOff x="765180" y="5065437"/>
            <a:chExt cx="2487818" cy="1029418"/>
          </a:xfrm>
          <a:solidFill>
            <a:srgbClr val="C4A6E2"/>
          </a:solidFill>
        </p:grpSpPr>
        <p:sp>
          <p:nvSpPr>
            <p:cNvPr id="48" name="Rectangle 47"/>
            <p:cNvSpPr/>
            <p:nvPr/>
          </p:nvSpPr>
          <p:spPr>
            <a:xfrm>
              <a:off x="765180" y="5067026"/>
              <a:ext cx="2487818" cy="1026241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49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Déanann sé/sí staidéar ar an aimsir. 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7419976" y="1570604"/>
            <a:ext cx="2487613" cy="1030288"/>
            <a:chOff x="5890999" y="3951243"/>
            <a:chExt cx="2487818" cy="1029419"/>
          </a:xfrm>
          <a:solidFill>
            <a:schemeClr val="accent1">
              <a:lumMod val="75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5890999" y="3956002"/>
              <a:ext cx="2487818" cy="1024660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52" name="Content Placeholder 7"/>
            <p:cNvSpPr txBox="1">
              <a:spLocks/>
            </p:cNvSpPr>
            <p:nvPr/>
          </p:nvSpPr>
          <p:spPr>
            <a:xfrm>
              <a:off x="5890999" y="3951243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endParaRPr lang="ga-IE" altLang="en-US" sz="2000" dirty="0" smtClean="0">
                <a:latin typeface="Tw Cen MT" panose="020B0602020104020603" pitchFamily="34" charset="0"/>
              </a:endParaRPr>
            </a:p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altLang="en-US" sz="8000" dirty="0" smtClean="0">
                  <a:latin typeface="Tw Cen MT" panose="020B0602020104020603" pitchFamily="34" charset="0"/>
                </a:rPr>
                <a:t>Geolaí</a:t>
              </a:r>
              <a:r>
                <a:rPr lang="ga-IE" altLang="en-US" sz="7200" dirty="0" smtClean="0">
                  <a:latin typeface="Tw Cen MT" panose="020B0602020104020603" pitchFamily="34" charset="0"/>
                </a:rPr>
                <a:t> </a:t>
              </a:r>
              <a:endParaRPr lang="ga-IE" altLang="en-US" sz="36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419976" y="2673916"/>
            <a:ext cx="2487613" cy="1028700"/>
            <a:chOff x="5900530" y="5055631"/>
            <a:chExt cx="2487818" cy="1029418"/>
          </a:xfrm>
          <a:solidFill>
            <a:schemeClr val="accent1">
              <a:lumMod val="75000"/>
            </a:schemeClr>
          </a:solidFill>
        </p:grpSpPr>
        <p:sp>
          <p:nvSpPr>
            <p:cNvPr id="54" name="Rectangle 53"/>
            <p:cNvSpPr/>
            <p:nvPr/>
          </p:nvSpPr>
          <p:spPr>
            <a:xfrm>
              <a:off x="5900530" y="5057220"/>
              <a:ext cx="2487818" cy="1026241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55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grp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sz="2000" dirty="0" smtClean="0">
                  <a:latin typeface="Tw Cen MT" panose="020B0602020104020603" pitchFamily="34" charset="0"/>
                </a:rPr>
                <a:t>Luibheolaí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856163" y="1570605"/>
            <a:ext cx="2489200" cy="1030287"/>
            <a:chOff x="3328090" y="3958842"/>
            <a:chExt cx="2487818" cy="1029418"/>
          </a:xfrm>
          <a:solidFill>
            <a:srgbClr val="C4A6E2"/>
          </a:solidFill>
        </p:grpSpPr>
        <p:sp>
          <p:nvSpPr>
            <p:cNvPr id="57" name="Rectangle 56"/>
            <p:cNvSpPr/>
            <p:nvPr/>
          </p:nvSpPr>
          <p:spPr>
            <a:xfrm>
              <a:off x="3328090" y="3963600"/>
              <a:ext cx="2487818" cy="1024660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Déanann sé/sí staidéar ar charraigeacha. </a:t>
              </a:r>
              <a:endParaRPr lang="ga-IE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8" name="Content Placeholder 7"/>
            <p:cNvSpPr>
              <a:spLocks/>
            </p:cNvSpPr>
            <p:nvPr/>
          </p:nvSpPr>
          <p:spPr bwMode="auto">
            <a:xfrm>
              <a:off x="3328090" y="3958842"/>
              <a:ext cx="2487818" cy="1029418"/>
            </a:xfrm>
            <a:prstGeom prst="roundRect">
              <a:avLst>
                <a:gd name="adj" fmla="val 258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ga-IE" altLang="en-US" dirty="0" smtClean="0">
                  <a:latin typeface="Tw Cen MT" panose="020B0602020104020603" pitchFamily="34" charset="0"/>
                </a:rPr>
                <a:t>Déanann sé</a:t>
              </a:r>
              <a:r>
                <a:rPr lang="en-GB" altLang="en-US" dirty="0" smtClean="0">
                  <a:latin typeface="Tw Cen MT" panose="020B0602020104020603" pitchFamily="34" charset="0"/>
                </a:rPr>
                <a:t>/</a:t>
              </a:r>
              <a:r>
                <a:rPr lang="ga-IE" altLang="en-US" dirty="0" smtClean="0">
                  <a:latin typeface="Tw Cen MT" panose="020B0602020104020603" pitchFamily="34" charset="0"/>
                </a:rPr>
                <a:t>sí staidéar ar charraigeacha. </a:t>
              </a:r>
              <a:endParaRPr lang="ga-IE" altLang="en-US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856163" y="2673916"/>
            <a:ext cx="2489200" cy="1028700"/>
            <a:chOff x="3337621" y="5063229"/>
            <a:chExt cx="2487818" cy="1029418"/>
          </a:xfrm>
          <a:solidFill>
            <a:schemeClr val="accent1">
              <a:lumMod val="75000"/>
            </a:schemeClr>
          </a:solidFill>
        </p:grpSpPr>
        <p:sp>
          <p:nvSpPr>
            <p:cNvPr id="60" name="Rectangle 59"/>
            <p:cNvSpPr/>
            <p:nvPr/>
          </p:nvSpPr>
          <p:spPr>
            <a:xfrm>
              <a:off x="3337621" y="5064818"/>
              <a:ext cx="2487818" cy="1026241"/>
            </a:xfrm>
            <a:prstGeom prst="rect">
              <a:avLst/>
            </a:prstGeom>
            <a:grpFill/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61" name="Content Placeholder 7"/>
            <p:cNvSpPr>
              <a:spLocks/>
            </p:cNvSpPr>
            <p:nvPr/>
          </p:nvSpPr>
          <p:spPr bwMode="auto">
            <a:xfrm>
              <a:off x="3337621" y="5063229"/>
              <a:ext cx="2487818" cy="1029418"/>
            </a:xfrm>
            <a:prstGeom prst="roundRect">
              <a:avLst>
                <a:gd name="adj" fmla="val 258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ga-IE" sz="2000" dirty="0" smtClean="0">
                  <a:latin typeface="Tw Cen MT" panose="020B0602020104020603" pitchFamily="34" charset="0"/>
                </a:rPr>
                <a:t>Meitéareolaí 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6902">
            <a:off x="10131515" y="1826765"/>
            <a:ext cx="1839945" cy="153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371" y1="62658" x2="69868" y2="57753"/>
                        <a14:foregroundMark x1="69371" y1="64715" x2="67715" y2="72943"/>
                        <a14:foregroundMark x1="67053" y1="72310" x2="69371" y2="82120"/>
                        <a14:foregroundMark x1="52980" y1="25633" x2="46523" y2="37025"/>
                        <a14:foregroundMark x1="44868" y1="28956" x2="41060" y2="41930"/>
                        <a14:foregroundMark x1="67053" y1="73418" x2="62252" y2="69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075" y="1907135"/>
            <a:ext cx="2512978" cy="251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1338">
            <a:off x="263116" y="4709324"/>
            <a:ext cx="2227919" cy="1670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74913">
            <a:off x="1037855" y="292073"/>
            <a:ext cx="1811091" cy="160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7939" y="4215832"/>
            <a:ext cx="1890859" cy="15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9122" y="88529"/>
            <a:ext cx="2342569" cy="15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ontent Placeholder 7"/>
          <p:cNvSpPr>
            <a:spLocks noGrp="1"/>
          </p:cNvSpPr>
          <p:nvPr>
            <p:ph idx="1"/>
          </p:nvPr>
        </p:nvSpPr>
        <p:spPr>
          <a:xfrm>
            <a:off x="5073311" y="20108"/>
            <a:ext cx="7118689" cy="1550495"/>
          </a:xfrm>
          <a:noFill/>
        </p:spPr>
        <p:txBody>
          <a:bodyPr rtlCol="0"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Tá a lán cineálacha difriúla eolaithe ann. Déanann siad staidéar ar ghnéithe éagsúla den domhan mórthimpeall orainn. An féidir leat na </a:t>
            </a:r>
            <a:r>
              <a:rPr lang="en-IE" sz="2400" dirty="0" smtClean="0">
                <a:latin typeface="Tw Cen MT" panose="020B0602020104020603" pitchFamily="34" charset="0"/>
              </a:rPr>
              <a:t>h</a:t>
            </a:r>
            <a:r>
              <a:rPr lang="ga-IE" sz="2400" dirty="0" smtClean="0">
                <a:latin typeface="Tw Cen MT" panose="020B0602020104020603" pitchFamily="34" charset="0"/>
              </a:rPr>
              <a:t>eolaithe </a:t>
            </a:r>
            <a:r>
              <a:rPr lang="ga-IE" sz="2400" dirty="0" smtClean="0">
                <a:latin typeface="Tw Cen MT" panose="020B0602020104020603" pitchFamily="34" charset="0"/>
              </a:rPr>
              <a:t>thíos a mheaitseáil leis an obair a dhéanann siad? </a:t>
            </a:r>
          </a:p>
        </p:txBody>
      </p:sp>
    </p:spTree>
    <p:extLst>
      <p:ext uri="{BB962C8B-B14F-4D97-AF65-F5344CB8AC3E}">
        <p14:creationId xmlns:p14="http://schemas.microsoft.com/office/powerpoint/2010/main" val="1009947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39 L 0.42139 -0.160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45" y="-79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0.21115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084E-6 -2.6457E-6 L -0.41813 0.15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7" y="79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465E-6 4.29232E-6 L -0.20816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8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42123 0.160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80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21107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2886E-6 L -0.00118 -0.160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42123 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0104 -0.16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21107 0.160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80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507E-7 -1.65587E-6 L -0.20711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6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047 L 0.21323 0.00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76372" y="-209675"/>
            <a:ext cx="4398406" cy="1325563"/>
          </a:xfrm>
        </p:spPr>
        <p:txBody>
          <a:bodyPr>
            <a:normAutofit/>
          </a:bodyPr>
          <a:lstStyle/>
          <a:p>
            <a:r>
              <a:rPr lang="ga-IE" sz="5400" dirty="0" smtClean="0">
                <a:latin typeface="AR BERKLEY" panose="02000000000000000000" pitchFamily="2" charset="0"/>
              </a:rPr>
              <a:t>Eolaithe Cáiliúla</a:t>
            </a:r>
            <a:endParaRPr lang="ga-IE" sz="5400" dirty="0">
              <a:latin typeface="AR BERKLEY" panose="02000000000000000000" pitchFamily="2" charset="0"/>
            </a:endParaRPr>
          </a:p>
        </p:txBody>
      </p:sp>
      <p:sp>
        <p:nvSpPr>
          <p:cNvPr id="25" name="Title 4">
            <a:hlinkClick r:id="rId2" action="ppaction://hlinksldjump"/>
          </p:cNvPr>
          <p:cNvSpPr txBox="1">
            <a:spLocks/>
          </p:cNvSpPr>
          <p:nvPr/>
        </p:nvSpPr>
        <p:spPr>
          <a:xfrm>
            <a:off x="3496297" y="1805708"/>
            <a:ext cx="1113183" cy="1094111"/>
          </a:xfrm>
          <a:prstGeom prst="roundRect">
            <a:avLst>
              <a:gd name="adj" fmla="val 0"/>
            </a:avLst>
          </a:prstGeom>
        </p:spPr>
        <p:txBody>
          <a:bodyPr lIns="252000" tIns="108000" rIns="252000" bIns="0" anchor="t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6F8183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3322" y="824160"/>
            <a:ext cx="4048007" cy="2656018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000" dirty="0" err="1" smtClean="0">
                <a:latin typeface="Tw Cen MT" panose="020B0602020104020603" pitchFamily="34" charset="0"/>
              </a:rPr>
              <a:t>Isaac</a:t>
            </a:r>
            <a:r>
              <a:rPr lang="ga-IE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Newton</a:t>
            </a:r>
            <a:endParaRPr lang="ga-IE" altLang="en-US" sz="2000" dirty="0" smtClean="0"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é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Newton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chruthaigh go bhfuil fórsa ann a tharraingíonn gach rud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dtreo an domhain. ‘Domhantarraingt’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thugtar ar an bhfórsa sin. Thaispeáin sé freisin gur féidir solas bán a scoilteadh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seacht ndath an bhogha báistí.</a:t>
            </a:r>
          </a:p>
          <a:p>
            <a:pPr algn="ctr">
              <a:defRPr/>
            </a:pP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967" y="874853"/>
            <a:ext cx="1589248" cy="26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6007" r="49430" b="22291"/>
          <a:stretch/>
        </p:blipFill>
        <p:spPr bwMode="auto">
          <a:xfrm>
            <a:off x="6425548" y="3679142"/>
            <a:ext cx="160245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07081"/>
            <a:ext cx="2045337" cy="23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10" y="824160"/>
            <a:ext cx="2008427" cy="25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124652" y="3679142"/>
            <a:ext cx="3842864" cy="1975078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000" dirty="0" smtClean="0">
                <a:latin typeface="Tw Cen MT" panose="020B0602020104020603" pitchFamily="34" charset="0"/>
              </a:rPr>
              <a:t>Alexander 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Fleming</a:t>
            </a:r>
            <a:endParaRPr lang="ga-IE" altLang="en-US" sz="2000" dirty="0" smtClean="0"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Tháinig Alexander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Fleming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ar an bpeinicillin</a:t>
            </a:r>
            <a:r>
              <a:rPr lang="ga-IE" i="1" dirty="0" smtClean="0">
                <a:latin typeface="Tw Cen MT" panose="020B0602020104020603" pitchFamily="34" charset="0"/>
              </a:rPr>
              <a:t> 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1928.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Antaibheathach atá sa pheinicillin a dhéanann daoine a chosaint ar ghalair. </a:t>
            </a:r>
          </a:p>
          <a:p>
            <a:pPr algn="ctr">
              <a:defRPr/>
            </a:pP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3323" y="3654230"/>
            <a:ext cx="4048006" cy="3100634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000" dirty="0" err="1" smtClean="0">
                <a:latin typeface="Tw Cen MT" panose="020B0602020104020603" pitchFamily="34" charset="0"/>
              </a:rPr>
              <a:t>Galileo</a:t>
            </a:r>
            <a:r>
              <a:rPr lang="ga-IE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Galilei</a:t>
            </a:r>
            <a:endParaRPr lang="ga-IE" altLang="en-US" sz="2000" dirty="0" smtClean="0"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é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Galileo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chruthaigh</a:t>
            </a:r>
            <a:r>
              <a:rPr lang="ga-IE" alt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go dtiteann rudaí a bhfuil an cruth céanna orthu ar an ráta céanna. Chuir sé an teileascóp in oiriúint don ghnó a bhí ar bun aige – breathnú amach sa spás. Ba eisean an chéad duine a chonaic fáinní Shatairn. Chomh maith leis sin, ba é an chéad duine a chonaic na ceithre ghealach is mó de chuid Iúpatair is a d’aithin gur gealacha </a:t>
            </a:r>
            <a:br>
              <a:rPr lang="ga-IE" alt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bhí iontu.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4653" y="824159"/>
            <a:ext cx="3842864" cy="2656019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000" dirty="0" err="1" smtClean="0">
                <a:latin typeface="Tw Cen MT" panose="020B0602020104020603" pitchFamily="34" charset="0"/>
              </a:rPr>
              <a:t>Marie</a:t>
            </a:r>
            <a:r>
              <a:rPr lang="ga-IE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Curie</a:t>
            </a:r>
            <a:endParaRPr lang="ga-IE" altLang="en-US" sz="2000" dirty="0" smtClean="0"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í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Marie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Curie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an chéad duine a tháinig ar na dúile polóiniam agus raidiam. Chuidigh a cuid oibre go mór le forbairt x-ghathanna. Anuas air sin, d’fhorbair sí bealaí leis an radaíocht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úsáid mar chóireáil in aghaidh na hailse. Bronnadh duais </a:t>
            </a:r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Nobel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uirthi </a:t>
            </a:r>
            <a:b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faoi dhó.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908" y="178349"/>
            <a:ext cx="61178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ga-IE" sz="2400" dirty="0" smtClean="0">
                <a:latin typeface="Tw Cen MT" panose="020B0602020104020603" pitchFamily="34" charset="0"/>
              </a:rPr>
              <a:t>Tugann eolaithe eolas nua dúinn ar an domhan. Úsáideann daoine an t-eolas sin le meaisíní, uirlisí agus táirgí nua a dhéanamh nó chun feabhas a chur ar chinn atá ann cheana féin. Teicneolaíocht a thugtar air </a:t>
            </a:r>
            <a:r>
              <a:rPr lang="ga-IE" sz="2400" dirty="0" smtClean="0">
                <a:latin typeface="Tw Cen MT" panose="020B0602020104020603" pitchFamily="34" charset="0"/>
              </a:rPr>
              <a:t>sin</a:t>
            </a:r>
            <a:r>
              <a:rPr lang="ga-IE" sz="2400" dirty="0" smtClean="0">
                <a:latin typeface="Tw Cen MT" panose="020B0602020104020603" pitchFamily="34" charset="0"/>
              </a:rPr>
              <a:t>. Téann an teicneolaíocht i bhfeidhm orainn ar go leor bealaí éagsúla. Bíonn tionchar aici ar chúrsaí taistil, ar chúrsaí oibre agus ar chúrsaí cumarsáide, mar shampla.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2333" y="3924226"/>
            <a:ext cx="534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908" y="3693393"/>
            <a:ext cx="5343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Aireagán</a:t>
            </a:r>
            <a:r>
              <a:rPr lang="ga-IE" sz="2400" dirty="0" smtClean="0">
                <a:latin typeface="Tw Cen MT" panose="020B0602020104020603" pitchFamily="34" charset="0"/>
              </a:rPr>
              <a:t> a thugtar ar uirlis, meaisín, táirge nó próiseas nua a cheaptar.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8848" y="1198044"/>
            <a:ext cx="4694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Ní rud nua í an teicneolaíocht. </a:t>
            </a:r>
            <a:r>
              <a:rPr lang="en-GB" sz="2400" dirty="0" smtClean="0">
                <a:latin typeface="Tw Cen MT" panose="020B0602020104020603" pitchFamily="34" charset="0"/>
              </a:rPr>
              <a:t/>
            </a:r>
            <a:br>
              <a:rPr lang="en-GB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Tá teicneolaíocht</a:t>
            </a:r>
            <a:r>
              <a:rPr lang="en-GB" sz="2400" dirty="0" err="1" smtClean="0">
                <a:latin typeface="Tw Cen MT" panose="020B0602020104020603" pitchFamily="34" charset="0"/>
              </a:rPr>
              <a:t>aí</a:t>
            </a:r>
            <a:r>
              <a:rPr lang="ga-IE" sz="2400" dirty="0" smtClean="0">
                <a:latin typeface="Tw Cen MT" panose="020B0602020104020603" pitchFamily="34" charset="0"/>
              </a:rPr>
              <a:t> nua á </a:t>
            </a:r>
            <a:r>
              <a:rPr lang="en-GB" sz="2400" dirty="0" smtClean="0">
                <a:latin typeface="Tw Cen MT" panose="020B0602020104020603" pitchFamily="34" charset="0"/>
              </a:rPr>
              <a:t>g</a:t>
            </a:r>
            <a:r>
              <a:rPr lang="ga-IE" sz="2400" dirty="0" smtClean="0">
                <a:latin typeface="Tw Cen MT" panose="020B0602020104020603" pitchFamily="34" charset="0"/>
              </a:rPr>
              <a:t>ceapadh leis na mílte bliain. Sampla maith den teicneolaíocht is ea an roth. D’éirigh le daoine rothaí a dhéanamh den chéad uair timpeall 5500 bliain ó shin. Ina dhiaidh sin rinneadh carbaid agus cairteacha. </a:t>
            </a:r>
            <a:r>
              <a:rPr lang="ga-IE" sz="2400" dirty="0">
                <a:latin typeface="Tw Cen MT" panose="020B0602020104020603" pitchFamily="34" charset="0"/>
              </a:rPr>
              <a:t>Le cúpla céad bliain anuas forbraíodh modhanna iompair eile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bhfuil an roth mar chuid díobh,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>
                <a:latin typeface="Tw Cen MT" panose="020B0602020104020603" pitchFamily="34" charset="0"/>
              </a:rPr>
              <a:t>rothar agus an carr, mar shampla.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489" y="1081706"/>
            <a:ext cx="7256776" cy="47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2333" y="3924226"/>
            <a:ext cx="534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702" y="1274361"/>
            <a:ext cx="2247881" cy="150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04" y="1885407"/>
            <a:ext cx="2795183" cy="2795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8771" y="3546330"/>
            <a:ext cx="1918040" cy="1929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9427" y="1524969"/>
            <a:ext cx="1930914" cy="128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587" y="4442288"/>
            <a:ext cx="1930914" cy="128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1719" y="1508672"/>
            <a:ext cx="1930914" cy="1448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99404" y="6086474"/>
            <a:ext cx="1220367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err="1" smtClean="0">
                <a:latin typeface="Tw Cen MT" panose="020B0602020104020603" pitchFamily="34" charset="0"/>
              </a:rPr>
              <a:t>Josephine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ga-IE" sz="2000" dirty="0" err="1" smtClean="0">
                <a:latin typeface="Tw Cen MT" panose="020B0602020104020603" pitchFamily="34" charset="0"/>
              </a:rPr>
              <a:t>Cochrane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36" y="378033"/>
            <a:ext cx="9004004" cy="4616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An féidir leat na daoine thíos a mheaitseáil leis an rud a cheap siad?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152" y="6086474"/>
            <a:ext cx="2268891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Na deartháireacha 	</a:t>
            </a:r>
            <a:r>
              <a:rPr lang="ga-IE" sz="2000" dirty="0" err="1" smtClean="0">
                <a:latin typeface="Tw Cen MT" panose="020B0602020104020603" pitchFamily="34" charset="0"/>
              </a:rPr>
              <a:t>Wright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8373" y="6086473"/>
            <a:ext cx="1137486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err="1" smtClean="0">
                <a:latin typeface="Tw Cen MT" panose="020B0602020104020603" pitchFamily="34" charset="0"/>
              </a:rPr>
              <a:t>Mary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Anderson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0583" y="6068792"/>
            <a:ext cx="1616378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Alexander </a:t>
            </a:r>
            <a:r>
              <a:rPr lang="ga-IE" sz="2000" dirty="0" err="1" smtClean="0">
                <a:latin typeface="Tw Cen MT" panose="020B0602020104020603" pitchFamily="34" charset="0"/>
              </a:rPr>
              <a:t>Graham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Bell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6605" y="6065391"/>
            <a:ext cx="1267271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err="1" smtClean="0">
                <a:latin typeface="Tw Cen MT" panose="020B0602020104020603" pitchFamily="34" charset="0"/>
              </a:rPr>
              <a:t>Ruth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Wakefield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8771" y="6065390"/>
            <a:ext cx="713277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err="1" smtClean="0">
                <a:latin typeface="Tw Cen MT" panose="020B0602020104020603" pitchFamily="34" charset="0"/>
              </a:rPr>
              <a:t>Karl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Drais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687" y="4332841"/>
            <a:ext cx="1669182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miasniteoir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2718" y="2913667"/>
            <a:ext cx="1430852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rothar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8646" y="5422837"/>
            <a:ext cx="974072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guthán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5851" y="2856442"/>
            <a:ext cx="2716388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Cuimilteoirí gaothscátha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61371" y="2769136"/>
            <a:ext cx="1421262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t-eitleán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94114" y="5249783"/>
            <a:ext cx="2111011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briosca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sceallaí seacláide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611" y="3723079"/>
            <a:ext cx="1415273" cy="203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1" name="TextBox 30"/>
          <p:cNvSpPr txBox="1"/>
          <p:nvPr/>
        </p:nvSpPr>
        <p:spPr>
          <a:xfrm>
            <a:off x="5630583" y="5557559"/>
            <a:ext cx="1532073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Bolgán solais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67639" y="6065390"/>
            <a:ext cx="1137486" cy="707886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Thomas </a:t>
            </a:r>
            <a:r>
              <a:rPr lang="ga-IE" sz="2000" dirty="0" err="1" smtClean="0">
                <a:latin typeface="Tw Cen MT" panose="020B0602020104020603" pitchFamily="34" charset="0"/>
              </a:rPr>
              <a:t>Edison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878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7685 L -1.66667E-6 -0.07662 C -0.00013 -0.08518 -0.00026 -0.09375 -0.00026 -0.10185 C -0.00039 -0.11505 -0.00039 -0.15278 -0.00052 -0.16875 C -0.00065 -0.18472 -0.00078 -0.20046 -0.00091 -0.21667 C -0.00104 -0.22477 -0.00104 -0.2331 -0.00117 -0.24167 L -0.00143 -0.28935 C -0.00143 -0.30324 -0.00156 -0.31713 -0.00156 -0.33102 C -0.00156 -0.36782 -0.00156 -0.40486 -0.00169 -0.44167 C -0.00169 -0.4493 -0.00169 -0.45694 -0.00169 -0.46435 C -0.00169 -0.46667 -0.00182 -0.46852 -0.00182 -0.47083 C -0.00182 -0.47338 -0.00195 -0.47639 -0.00195 -0.47917 C -0.00208 -0.50046 -0.00195 -0.52245 -0.00221 -0.54352 C -0.00234 -0.57268 -0.00208 -0.54282 -0.00234 -0.56435 C -0.00247 -0.5713 -0.00247 -0.57847 -0.0026 -0.58518 C -0.0026 -0.58796 -0.0026 -0.59097 -0.00273 -0.59352 C -0.00273 -0.59583 -0.00273 -0.59768 -0.00273 -0.6 C -0.00286 -0.60602 -0.00286 -0.61227 -0.00299 -0.61852 C -0.00312 -0.62639 -0.00299 -0.6331 -0.00325 -0.63935 C -0.00338 -0.64143 -0.00351 -0.64213 -0.00364 -0.64352 C -0.0039 -0.66018 -0.00377 -0.65185 -0.00377 -0.66852 L -0.00377 -0.66829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9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787 L 0.00352 -0.07847 L 0.03125 -0.1088 C 0.03503 -0.11273 0.03828 -0.11782 0.04245 -0.12083 C 0.05703 -0.13194 0.08919 -0.15625 0.09831 -0.16667 C 0.16719 -0.24606 0.09076 -0.18495 0.16654 -0.2625 C 0.21133 -0.3088 0.20638 -0.2831 0.2444 -0.33241 C 0.25781 -0.35023 0.26888 -0.37222 0.2819 -0.39028 C 0.29857 -0.41319 0.33776 -0.45949 0.35872 -0.48009 C 0.37005 -0.49167 0.38177 -0.50278 0.39388 -0.51204 C 0.42552 -0.53634 0.42448 -0.52685 0.44987 -0.55 C 0.45716 -0.55671 0.46393 -0.56435 0.4707 -0.57199 C 0.475 -0.57731 0.47891 -0.58472 0.48399 -0.58796 C 0.48607 -0.58935 0.48802 -0.59097 0.49011 -0.5919 C 0.49128 -0.59282 0.49258 -0.59329 0.49362 -0.59398 C 0.49675 -0.5963 0.50234 -0.60139 0.50482 -0.60393 C 0.50677 -0.60648 0.50872 -0.60972 0.51068 -0.61204 C 0.51237 -0.61366 0.51406 -0.61435 0.51563 -0.61597 C 0.51953 -0.62037 0.52253 -0.62662 0.52669 -0.62986 C 0.53659 -0.63819 0.53425 -0.6368 0.54727 -0.64398 C 0.5599 -0.65093 0.5582 -0.64745 0.56914 -0.65787 C 0.5737 -0.66227 0.57917 -0.66551 0.58268 -0.67176 C 0.59102 -0.68796 0.58854 -0.68542 0.59961 -0.69792 C 0.60274 -0.70139 0.60586 -0.70509 0.60938 -0.70787 C 0.61224 -0.71018 0.62578 -0.71944 0.63125 -0.72176 L 0.6362 -0.72384 C 0.64492 -0.73356 0.63386 -0.72176 0.64453 -0.73171 C 0.64596 -0.7331 0.64701 -0.73472 0.64831 -0.73565 C 0.65899 -0.74583 0.64792 -0.73403 0.65677 -0.74375 C 0.65729 -0.74583 0.65729 -0.74792 0.65807 -0.74977 C 0.65899 -0.75208 0.66042 -0.75393 0.66159 -0.75579 C 0.66419 -0.75926 0.66576 -0.76042 0.66888 -0.7618 C 0.66927 -0.7618 0.66966 -0.7618 0.67031 -0.7618 L 0.67031 -0.76157 " pathEditMode="relative" rAng="0" ptsTypes="AAAAAAAAAAAAAAAAAA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-34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0023 C 0.01368 -0.07801 -0.00143 -7.40741E-7 0.01172 -0.05208 C 0.01667 -0.07199 0.01889 -0.09444 0.02579 -0.11273 C 0.0418 -0.15532 0.06693 -0.18727 0.07969 -0.23356 C 0.09232 -0.27963 0.10118 -0.31597 0.11589 -0.35856 C 0.11954 -0.36852 0.12279 -0.3794 0.12761 -0.38773 C 0.13464 -0.39907 0.14323 -0.40718 0.15105 -0.4169 C 0.16368 -0.43218 0.15326 -0.41852 0.16277 -0.43125 C 0.16329 -0.4368 0.16355 -0.44259 0.16407 -0.44792 C 0.16433 -0.45093 0.16485 -0.45347 0.16511 -0.45625 C 0.16641 -0.4662 0.1668 -0.47315 0.16876 -0.48356 L 0.1711 -0.49606 C 0.17357 -0.5463 0.16993 -0.48773 0.17683 -0.55023 C 0.17943 -0.57315 0.18256 -0.62176 0.1862 -0.64606 C 0.18959 -0.66782 0.19076 -0.6919 0.19792 -0.71042 C 0.20235 -0.72153 0.20743 -0.73171 0.21094 -0.74375 C 0.21198 -0.74792 0.21303 -0.75231 0.21433 -0.75625 C 0.21576 -0.76065 0.21915 -0.76875 0.21915 -0.76852 L 0.21915 -0.76875 " pathEditMode="relative" rAng="0" ptsTypes="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-384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882 L 0.00716 0.08843 C 0.00403 0.08172 0.00091 0.07547 -0.00222 0.06922 C -0.0086 0.05718 -0.00742 0.06297 -0.01289 0.04422 C -0.01745 0.02871 -0.02031 0.01135 -0.02565 -0.00347 C -0.0707 -0.12731 -0.02682 0.01459 -0.07487 -0.10347 C -0.10755 -0.18356 -0.0888 -0.15902 -0.11367 -0.23078 C -0.12018 -0.24976 -0.12656 -0.2699 -0.13581 -0.28495 C -0.15209 -0.31111 -0.14675 -0.29861 -0.1582 -0.33263 C -0.16016 -0.33888 -0.16185 -0.34537 -0.16393 -0.35162 C -0.17097 -0.37152 -0.16732 -0.36805 -0.17461 -0.37222 C -0.17539 -0.37013 -0.1763 -0.36828 -0.17695 -0.36597 C -0.17748 -0.36412 -0.17735 -0.36157 -0.178 -0.35995 C -0.17891 -0.35787 -0.18034 -0.35671 -0.18164 -0.35578 C -0.18555 -0.35208 -0.19232 -0.35208 -0.1957 -0.35162 C -0.19909 -0.35023 -0.203 -0.35046 -0.20612 -0.34745 C -0.20912 -0.34467 -0.21081 -0.33912 -0.21315 -0.33495 L -0.21784 -0.32662 L -0.21901 -0.32847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-2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1.45833E-6 4.81481E-6 C 0.00468 -0.00695 0.00976 -0.01297 0.01406 -0.02084 C 0.01692 -0.02639 0.01861 -0.03357 0.02109 -0.03959 C 0.0233 -0.04537 0.02591 -0.0507 0.02812 -0.05625 C 0.0302 -0.06181 0.03164 -0.06783 0.03398 -0.07292 C 0.03789 -0.08195 0.0483 -0.09653 0.05273 -0.10209 C 0.05833 -0.10949 0.06497 -0.11459 0.07031 -0.12292 C 0.07682 -0.13357 0.08203 -0.14653 0.08789 -0.15834 C 0.0957 -0.175 0.10065 -0.19769 0.11132 -0.20834 C 0.12031 -0.21736 0.12955 -0.22547 0.13828 -0.23542 C 0.14375 -0.24167 0.15 -0.24607 0.15468 -0.25417 C 0.15768 -0.25973 0.16028 -0.26505 0.16406 -0.26875 C 0.1651 -0.26991 0.1664 -0.27014 0.16757 -0.27084 C 0.17825 -0.28611 0.16835 -0.27361 0.17929 -0.28334 C 0.18046 -0.28449 0.18151 -0.28635 0.18281 -0.2875 C 0.19179 -0.29769 0.18554 -0.28959 0.19335 -0.3 C 0.19453 -0.30348 0.19544 -0.30718 0.19687 -0.31042 C 0.2026 -0.325 0.2095 -0.33542 0.21914 -0.34375 C 0.22148 -0.34584 0.22369 -0.34815 0.22617 -0.35 C 0.22799 -0.35162 0.23007 -0.35232 0.23203 -0.35417 C 0.23893 -0.36111 0.23398 -0.35973 0.24023 -0.3625 C 0.24049 -0.36273 0.24101 -0.3625 0.2414 -0.3625 L 0.2414 -0.3625 " pathEditMode="relative" ptsTypes="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3.125E-6 0.00046 C -0.00338 -0.00393 -0.0069 -0.00671 -0.00976 -0.01065 C -0.02304 -0.02685 -0.02239 -0.03657 -0.04218 -0.05139 L -0.07591 -0.07592 C -0.11901 -0.14745 -0.12461 -0.16782 -0.16862 -0.21296 C -0.17786 -0.22245 -0.18815 -0.2287 -0.19752 -0.2375 C -0.20312 -0.24282 -0.20781 -0.25023 -0.21315 -0.25602 C -0.22317 -0.26643 -0.23242 -0.27268 -0.24336 -0.28055 C -0.24531 -0.28217 -0.24726 -0.28426 -0.24922 -0.28495 L -0.25651 -0.2868 C -0.2582 -0.28796 -0.26041 -0.28819 -0.26132 -0.29074 C -0.2638 -0.29676 -0.26432 -0.31296 -0.26497 -0.31944 C -0.26562 -0.325 -0.26666 -0.33032 -0.26744 -0.33565 C -0.26888 -0.3456 -0.2694 -0.35787 -0.27343 -0.36667 C -0.27539 -0.3706 -0.27786 -0.37407 -0.2806 -0.37685 C -0.28346 -0.37986 -0.31198 -0.40185 -0.31914 -0.4118 C -0.32708 -0.42245 -0.33294 -0.43819 -0.34192 -0.44629 C -0.36315 -0.46481 -0.37213 -0.47153 -0.38893 -0.48958 C -0.39271 -0.49352 -0.39648 -0.49699 -0.39974 -0.50185 C -0.40651 -0.51065 -0.41237 -0.52129 -0.41901 -0.53032 L -0.42994 -0.54444 C -0.43229 -0.55139 -0.43463 -0.55856 -0.43711 -0.56504 C -0.44362 -0.58125 -0.44166 -0.57315 -0.44791 -0.58565 C -0.45078 -0.5912 -0.45039 -0.59352 -0.45273 -0.6 C -0.45429 -0.60417 -0.45521 -0.60926 -0.45755 -0.61227 C -0.46106 -0.6169 -0.46445 -0.62245 -0.46836 -0.62639 C -0.47877 -0.6368 -0.47044 -0.62824 -0.47929 -0.63866 C -0.48047 -0.64028 -0.48177 -0.64143 -0.48281 -0.64282 C -0.48932 -0.65208 -0.48411 -0.64629 -0.4901 -0.65926 C -0.49192 -0.66319 -0.49414 -0.6662 -0.49609 -0.66967 C -0.49739 -0.67222 -0.49817 -0.67569 -0.49961 -0.67801 C -0.50468 -0.68542 -0.5056 -0.68518 -0.51041 -0.68796 C -0.51159 -0.69028 -0.51263 -0.69259 -0.51419 -0.69421 C -0.51562 -0.6956 -0.51757 -0.69514 -0.51901 -0.69606 C -0.52031 -0.69722 -0.52135 -0.69884 -0.52252 -0.70023 C -0.52343 -0.70254 -0.52422 -0.7044 -0.525 -0.70648 C -0.52773 -0.71227 -0.52994 -0.71435 -0.53333 -0.71875 C -0.5358 -0.73032 -0.53281 -0.71967 -0.53932 -0.73102 C -0.54427 -0.73912 -0.5388 -0.73935 -0.54896 -0.74514 L -0.55612 -0.74907 L -0.55612 -0.74884 " pathEditMode="relative" rAng="0" ptsTypes="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-374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C -0.00352 -0.00347 -0.00703 -0.00741 -0.01055 -0.01042 C -0.01172 -0.01157 -0.01302 -0.01157 -0.01406 -0.0125 C -0.02266 -0.02014 -0.01094 -0.01551 -0.02696 -0.02292 C -0.03125 -0.025 -0.03555 -0.02569 -0.03985 -0.02708 C -0.05729 -0.03796 -0.07448 -0.04815 -0.09141 -0.06042 C -0.1013 -0.06782 -0.11133 -0.07477 -0.12071 -0.08333 C -0.12735 -0.08935 -0.13308 -0.09792 -0.13946 -0.10417 C -0.14362 -0.10833 -0.14818 -0.11088 -0.15235 -0.11458 C -0.15677 -0.11852 -0.16068 -0.12407 -0.16524 -0.12708 C -0.17292 -0.13241 -0.18086 -0.13588 -0.18867 -0.13958 C -0.19922 -0.14491 -0.20977 -0.14954 -0.22031 -0.15417 C -0.22344 -0.15579 -0.22656 -0.15741 -0.22969 -0.15833 C -0.23776 -0.16134 -0.2431 -0.16296 -0.25078 -0.16667 C -0.25326 -0.16805 -0.25547 -0.16944 -0.25781 -0.17083 C -0.25899 -0.17222 -0.26485 -0.1787 -0.26485 -0.18125 C -0.26485 -0.18356 -0.2625 -0.18264 -0.26133 -0.18333 C -0.26406 -0.18981 -0.26966 -0.20393 -0.27305 -0.20625 C -0.28099 -0.21204 -0.27839 -0.21065 -0.28828 -0.21458 C -0.29375 -0.2169 -0.29935 -0.21805 -0.30469 -0.22083 C -0.30964 -0.22361 -0.31406 -0.22801 -0.31875 -0.23125 C -0.32305 -0.23426 -0.32748 -0.23657 -0.33164 -0.23958 C -0.33607 -0.24282 -0.34024 -0.24699 -0.34453 -0.25 C -0.36159 -0.26204 -0.35599 -0.25347 -0.37149 -0.27083 C -0.37487 -0.27477 -0.37787 -0.27917 -0.38086 -0.28333 C -0.38464 -0.28866 -0.39076 -0.29768 -0.39375 -0.30417 C -0.39675 -0.31065 -0.39961 -0.32176 -0.40313 -0.32708 C -0.40417 -0.3287 -0.4056 -0.32847 -0.40664 -0.32917 C -0.41602 -0.33634 -0.40651 -0.33241 -0.42071 -0.33542 C -0.428 -0.33981 -0.42058 -0.33588 -0.43242 -0.33958 C -0.43412 -0.34028 -0.43568 -0.34097 -0.43711 -0.34167 C -0.43841 -0.34236 -0.44063 -0.34375 -0.44063 -0.34352 L -0.44063 -0.35 " pathEditMode="relative" rAng="0" ptsTypes="AAAAAAAAAAAAA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719</Words>
  <Application>Microsoft Office PowerPoint</Application>
  <PresentationFormat>Custom</PresentationFormat>
  <Paragraphs>91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Eolaithe Cáiliúla</vt:lpstr>
      <vt:lpstr>PowerPoint Presentation</vt:lpstr>
      <vt:lpstr>PowerPoint Presentation</vt:lpstr>
      <vt:lpstr>PowerPoint Presentation</vt:lpstr>
      <vt:lpstr>Aireagáin de Thimpiste</vt:lpstr>
      <vt:lpstr>PowerPoint Presentation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227</cp:revision>
  <cp:lastPrinted>2017-08-18T09:47:23Z</cp:lastPrinted>
  <dcterms:created xsi:type="dcterms:W3CDTF">2017-01-04T16:07:57Z</dcterms:created>
  <dcterms:modified xsi:type="dcterms:W3CDTF">2017-10-04T14:30:11Z</dcterms:modified>
</cp:coreProperties>
</file>