
<file path=[Content_Types].xml><?xml version="1.0" encoding="utf-8"?>
<Types xmlns="http://schemas.openxmlformats.org/package/2006/content-types">
  <Default ContentType="application/vnd.openxmlformats-officedocument.oleObject" Extension="bin"/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3" r:id="rId2"/>
    <p:sldId id="277" r:id="rId3"/>
    <p:sldId id="278" r:id="rId4"/>
    <p:sldId id="279" r:id="rId5"/>
    <p:sldId id="282" r:id="rId6"/>
    <p:sldId id="301" r:id="rId7"/>
    <p:sldId id="302" r:id="rId8"/>
    <p:sldId id="267" r:id="rId9"/>
    <p:sldId id="287" r:id="rId10"/>
    <p:sldId id="308" r:id="rId11"/>
    <p:sldId id="294" r:id="rId12"/>
    <p:sldId id="288" r:id="rId13"/>
    <p:sldId id="295" r:id="rId14"/>
    <p:sldId id="296" r:id="rId15"/>
    <p:sldId id="291" r:id="rId16"/>
    <p:sldId id="298" r:id="rId17"/>
    <p:sldId id="297" r:id="rId18"/>
    <p:sldId id="299" r:id="rId19"/>
    <p:sldId id="276" r:id="rId20"/>
    <p:sldId id="280" r:id="rId21"/>
    <p:sldId id="304" r:id="rId22"/>
    <p:sldId id="272" r:id="rId23"/>
    <p:sldId id="306" r:id="rId24"/>
    <p:sldId id="307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24" autoAdjust="0"/>
  </p:normalViewPr>
  <p:slideViewPr>
    <p:cSldViewPr>
      <p:cViewPr>
        <p:scale>
          <a:sx n="75" d="100"/>
          <a:sy n="75" d="100"/>
        </p:scale>
        <p:origin x="-133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6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52F06-A758-43D6-A400-1916B6573486}" type="doc">
      <dgm:prSet loTypeId="urn:microsoft.com/office/officeart/2005/8/layout/pyramid1" loCatId="pyramid" qsTypeId="urn:microsoft.com/office/officeart/2005/8/quickstyle/simple1#1" qsCatId="simple" csTypeId="urn:microsoft.com/office/officeart/2005/8/colors/colorful1#1" csCatId="colorful" phldr="1"/>
      <dgm:spPr/>
    </dgm:pt>
    <dgm:pt modelId="{85CA3CD2-7F19-499C-A63B-A5E0C8BB0864}">
      <dgm:prSet phldrT="[Text]" custT="1"/>
      <dgm:spPr/>
      <dgm:t>
        <a:bodyPr/>
        <a:lstStyle/>
        <a:p>
          <a:endParaRPr lang="en-GB" sz="1800" dirty="0" smtClean="0">
            <a:latin typeface="Comic Sans MS" panose="030F0702030302020204" pitchFamily="66" charset="0"/>
          </a:endParaRPr>
        </a:p>
        <a:p>
          <a:r>
            <a:rPr lang="en-GB" sz="1800" b="1" dirty="0" smtClean="0">
              <a:latin typeface="Comic Sans MS" panose="030F0702030302020204" pitchFamily="66" charset="0"/>
            </a:rPr>
            <a:t>An </a:t>
          </a:r>
          <a:r>
            <a:rPr lang="en-GB" sz="1800" b="1" dirty="0" err="1" smtClean="0">
              <a:latin typeface="Comic Sans MS" panose="030F0702030302020204" pitchFamily="66" charset="0"/>
            </a:rPr>
            <a:t>Chléir</a:t>
          </a:r>
          <a:r>
            <a:rPr lang="en-GB" sz="1800" b="1" dirty="0" smtClean="0">
              <a:latin typeface="Comic Sans MS" panose="030F0702030302020204" pitchFamily="66" charset="0"/>
            </a:rPr>
            <a:t> </a:t>
          </a:r>
          <a:endParaRPr lang="en-GB" sz="1800" b="1" dirty="0">
            <a:latin typeface="Comic Sans MS" panose="030F0702030302020204" pitchFamily="66" charset="0"/>
          </a:endParaRPr>
        </a:p>
      </dgm:t>
    </dgm:pt>
    <dgm:pt modelId="{B130DCC0-0C38-405C-BA57-145E6F3C1629}" type="parTrans" cxnId="{70EDDB7C-328E-4C28-ADE3-46AFDD5B7B54}">
      <dgm:prSet/>
      <dgm:spPr/>
      <dgm:t>
        <a:bodyPr/>
        <a:lstStyle/>
        <a:p>
          <a:endParaRPr lang="en-GB"/>
        </a:p>
      </dgm:t>
    </dgm:pt>
    <dgm:pt modelId="{B00B8238-4103-472C-88BC-0388E05DB490}" type="sibTrans" cxnId="{70EDDB7C-328E-4C28-ADE3-46AFDD5B7B54}">
      <dgm:prSet/>
      <dgm:spPr/>
      <dgm:t>
        <a:bodyPr/>
        <a:lstStyle/>
        <a:p>
          <a:endParaRPr lang="en-GB"/>
        </a:p>
      </dgm:t>
    </dgm:pt>
    <dgm:pt modelId="{3C660658-70E1-4A96-83D2-1FA0047AF241}">
      <dgm:prSet phldrT="[Text]" custT="1"/>
      <dgm:spPr/>
      <dgm:t>
        <a:bodyPr/>
        <a:lstStyle/>
        <a:p>
          <a:r>
            <a:rPr lang="en-GB" sz="1800" b="1" dirty="0" smtClean="0">
              <a:latin typeface="Comic Sans MS" panose="030F0702030302020204" pitchFamily="66" charset="0"/>
            </a:rPr>
            <a:t>Na </a:t>
          </a:r>
          <a:r>
            <a:rPr lang="en-GB" sz="1800" b="1" dirty="0" err="1" smtClean="0">
              <a:latin typeface="Comic Sans MS" panose="030F0702030302020204" pitchFamily="66" charset="0"/>
            </a:rPr>
            <a:t>hUaisle</a:t>
          </a:r>
          <a:endParaRPr lang="en-GB" sz="1800" b="1" dirty="0">
            <a:latin typeface="Comic Sans MS" panose="030F0702030302020204" pitchFamily="66" charset="0"/>
          </a:endParaRPr>
        </a:p>
      </dgm:t>
    </dgm:pt>
    <dgm:pt modelId="{4581048A-80C6-4DBE-AA86-0F9FE55E9F92}" type="parTrans" cxnId="{E6AADB0B-9DCD-441A-B961-80A0D0D22CE4}">
      <dgm:prSet/>
      <dgm:spPr/>
      <dgm:t>
        <a:bodyPr/>
        <a:lstStyle/>
        <a:p>
          <a:endParaRPr lang="en-GB"/>
        </a:p>
      </dgm:t>
    </dgm:pt>
    <dgm:pt modelId="{A59FBAA2-F352-4018-96A2-17D454A3F325}" type="sibTrans" cxnId="{E6AADB0B-9DCD-441A-B961-80A0D0D22CE4}">
      <dgm:prSet/>
      <dgm:spPr/>
      <dgm:t>
        <a:bodyPr/>
        <a:lstStyle/>
        <a:p>
          <a:endParaRPr lang="en-GB"/>
        </a:p>
      </dgm:t>
    </dgm:pt>
    <dgm:pt modelId="{B72FDBE2-DC6E-421F-ADE8-53AFE39A116A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ga-IE" sz="1800" b="1" noProof="0" dirty="0" smtClean="0">
              <a:latin typeface="Comic Sans MS" panose="030F0702030302020204" pitchFamily="66" charset="0"/>
            </a:rPr>
            <a:t>Na Gnáthdhaoine</a:t>
          </a:r>
          <a:r>
            <a:rPr lang="ga-IE" sz="1800" noProof="0" dirty="0" smtClean="0">
              <a:latin typeface="Comic Sans MS" panose="030F0702030302020204" pitchFamily="66" charset="0"/>
            </a:rPr>
            <a:t>:</a:t>
          </a:r>
        </a:p>
        <a:p>
          <a:pPr>
            <a:spcAft>
              <a:spcPct val="35000"/>
            </a:spcAft>
          </a:pPr>
          <a:r>
            <a:rPr lang="ga-IE" sz="1800" noProof="0" dirty="0" smtClean="0">
              <a:latin typeface="Comic Sans MS" panose="030F0702030302020204" pitchFamily="66" charset="0"/>
            </a:rPr>
            <a:t>Na hoibrithe sna bailte – na ceannaithe, na dlíodóirí, na </a:t>
          </a:r>
          <a:r>
            <a:rPr lang="ga-IE" sz="1800" noProof="0" dirty="0" err="1" smtClean="0">
              <a:latin typeface="Comic Sans MS" panose="030F0702030302020204" pitchFamily="66" charset="0"/>
            </a:rPr>
            <a:t>siopadóirí</a:t>
          </a:r>
          <a:r>
            <a:rPr lang="ga-IE" sz="1800" noProof="0" dirty="0" smtClean="0">
              <a:latin typeface="Comic Sans MS" panose="030F0702030302020204" pitchFamily="66" charset="0"/>
            </a:rPr>
            <a:t> is mar sin de</a:t>
          </a:r>
          <a:r>
            <a:rPr lang="en-GB" sz="1800" noProof="0" dirty="0" smtClean="0">
              <a:latin typeface="Comic Sans MS" panose="030F0702030302020204" pitchFamily="66" charset="0"/>
            </a:rPr>
            <a:t> -</a:t>
          </a:r>
          <a:r>
            <a:rPr lang="ga-IE" sz="1800" noProof="0" dirty="0" smtClean="0">
              <a:latin typeface="Comic Sans MS" panose="030F0702030302020204" pitchFamily="66" charset="0"/>
            </a:rPr>
            <a:t> agus na tuathánaigh faoin tuath. </a:t>
          </a:r>
          <a:endParaRPr lang="ga-IE" sz="1800" noProof="0" dirty="0">
            <a:latin typeface="Comic Sans MS" panose="030F0702030302020204" pitchFamily="66" charset="0"/>
          </a:endParaRPr>
        </a:p>
      </dgm:t>
    </dgm:pt>
    <dgm:pt modelId="{1FC7D228-1C5E-4E4F-97D3-F59E0A46B919}" type="sibTrans" cxnId="{67011B8B-0793-41F6-A534-DA040BA8FB14}">
      <dgm:prSet/>
      <dgm:spPr/>
      <dgm:t>
        <a:bodyPr/>
        <a:lstStyle/>
        <a:p>
          <a:endParaRPr lang="en-GB"/>
        </a:p>
      </dgm:t>
    </dgm:pt>
    <dgm:pt modelId="{C5F1AC0B-89F2-4808-9038-2B995EE488C8}" type="parTrans" cxnId="{67011B8B-0793-41F6-A534-DA040BA8FB14}">
      <dgm:prSet/>
      <dgm:spPr/>
      <dgm:t>
        <a:bodyPr/>
        <a:lstStyle/>
        <a:p>
          <a:endParaRPr lang="en-GB"/>
        </a:p>
      </dgm:t>
    </dgm:pt>
    <dgm:pt modelId="{DFEF3C29-3A79-4058-8A68-0AA6DDA389CB}" type="pres">
      <dgm:prSet presAssocID="{BA552F06-A758-43D6-A400-1916B6573486}" presName="Name0" presStyleCnt="0">
        <dgm:presLayoutVars>
          <dgm:dir/>
          <dgm:animLvl val="lvl"/>
          <dgm:resizeHandles val="exact"/>
        </dgm:presLayoutVars>
      </dgm:prSet>
      <dgm:spPr/>
    </dgm:pt>
    <dgm:pt modelId="{F4C107A7-BE68-4D4C-B0BC-A2F4E3425815}" type="pres">
      <dgm:prSet presAssocID="{85CA3CD2-7F19-499C-A63B-A5E0C8BB0864}" presName="Name8" presStyleCnt="0"/>
      <dgm:spPr/>
    </dgm:pt>
    <dgm:pt modelId="{2D12A575-47E6-4AE0-AA92-E006BE3F79DF}" type="pres">
      <dgm:prSet presAssocID="{85CA3CD2-7F19-499C-A63B-A5E0C8BB0864}" presName="level" presStyleLbl="node1" presStyleIdx="0" presStyleCnt="3" custLinFactNeighborX="1193" custLinFactNeighborY="-919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3834698-DC19-491B-9B84-D272E5BE4969}" type="pres">
      <dgm:prSet presAssocID="{85CA3CD2-7F19-499C-A63B-A5E0C8BB086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37D0875-5D2B-4756-BB06-994CFD5D0C33}" type="pres">
      <dgm:prSet presAssocID="{3C660658-70E1-4A96-83D2-1FA0047AF241}" presName="Name8" presStyleCnt="0"/>
      <dgm:spPr/>
    </dgm:pt>
    <dgm:pt modelId="{749C1885-7643-4CC2-899B-0A4A73CDD2C3}" type="pres">
      <dgm:prSet presAssocID="{3C660658-70E1-4A96-83D2-1FA0047AF241}" presName="level" presStyleLbl="node1" presStyleIdx="1" presStyleCnt="3" custScaleY="98640" custLinFactNeighborX="-309" custLinFactNeighborY="35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076E0F6-7FDC-497D-BE9D-34CEE2593F10}" type="pres">
      <dgm:prSet presAssocID="{3C660658-70E1-4A96-83D2-1FA0047AF2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116EE3C-6C1F-46F3-99E2-5F0CD9E7036D}" type="pres">
      <dgm:prSet presAssocID="{B72FDBE2-DC6E-421F-ADE8-53AFE39A116A}" presName="Name8" presStyleCnt="0"/>
      <dgm:spPr/>
    </dgm:pt>
    <dgm:pt modelId="{04F9B297-32E6-4CB5-A005-69C60AEF3AC4}" type="pres">
      <dgm:prSet presAssocID="{B72FDBE2-DC6E-421F-ADE8-53AFE39A116A}" presName="level" presStyleLbl="node1" presStyleIdx="2" presStyleCnt="3" custScaleY="147199" custLinFactNeighborY="-797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DA13637-7997-40E2-B375-385F4C55A508}" type="pres">
      <dgm:prSet presAssocID="{B72FDBE2-DC6E-421F-ADE8-53AFE39A1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7011B8B-0793-41F6-A534-DA040BA8FB14}" srcId="{BA552F06-A758-43D6-A400-1916B6573486}" destId="{B72FDBE2-DC6E-421F-ADE8-53AFE39A116A}" srcOrd="2" destOrd="0" parTransId="{C5F1AC0B-89F2-4808-9038-2B995EE488C8}" sibTransId="{1FC7D228-1C5E-4E4F-97D3-F59E0A46B919}"/>
    <dgm:cxn modelId="{1B2E37B6-0F4A-4512-B3B1-9BBC8CA43C31}" type="presOf" srcId="{B72FDBE2-DC6E-421F-ADE8-53AFE39A116A}" destId="{FDA13637-7997-40E2-B375-385F4C55A508}" srcOrd="1" destOrd="0" presId="urn:microsoft.com/office/officeart/2005/8/layout/pyramid1"/>
    <dgm:cxn modelId="{5C551A35-AB62-4C97-9FAA-6EABFE0A0671}" type="presOf" srcId="{3C660658-70E1-4A96-83D2-1FA0047AF241}" destId="{3076E0F6-7FDC-497D-BE9D-34CEE2593F10}" srcOrd="1" destOrd="0" presId="urn:microsoft.com/office/officeart/2005/8/layout/pyramid1"/>
    <dgm:cxn modelId="{70EDDB7C-328E-4C28-ADE3-46AFDD5B7B54}" srcId="{BA552F06-A758-43D6-A400-1916B6573486}" destId="{85CA3CD2-7F19-499C-A63B-A5E0C8BB0864}" srcOrd="0" destOrd="0" parTransId="{B130DCC0-0C38-405C-BA57-145E6F3C1629}" sibTransId="{B00B8238-4103-472C-88BC-0388E05DB490}"/>
    <dgm:cxn modelId="{BC07D188-9620-4108-BD1D-A37B2276C2C1}" type="presOf" srcId="{B72FDBE2-DC6E-421F-ADE8-53AFE39A116A}" destId="{04F9B297-32E6-4CB5-A005-69C60AEF3AC4}" srcOrd="0" destOrd="0" presId="urn:microsoft.com/office/officeart/2005/8/layout/pyramid1"/>
    <dgm:cxn modelId="{062277F7-E87E-4781-BA48-76865C202170}" type="presOf" srcId="{BA552F06-A758-43D6-A400-1916B6573486}" destId="{DFEF3C29-3A79-4058-8A68-0AA6DDA389CB}" srcOrd="0" destOrd="0" presId="urn:microsoft.com/office/officeart/2005/8/layout/pyramid1"/>
    <dgm:cxn modelId="{E6AADB0B-9DCD-441A-B961-80A0D0D22CE4}" srcId="{BA552F06-A758-43D6-A400-1916B6573486}" destId="{3C660658-70E1-4A96-83D2-1FA0047AF241}" srcOrd="1" destOrd="0" parTransId="{4581048A-80C6-4DBE-AA86-0F9FE55E9F92}" sibTransId="{A59FBAA2-F352-4018-96A2-17D454A3F325}"/>
    <dgm:cxn modelId="{03B25FC2-E7DC-4B2C-A1E6-DCA11D29BCC1}" type="presOf" srcId="{85CA3CD2-7F19-499C-A63B-A5E0C8BB0864}" destId="{43834698-DC19-491B-9B84-D272E5BE4969}" srcOrd="1" destOrd="0" presId="urn:microsoft.com/office/officeart/2005/8/layout/pyramid1"/>
    <dgm:cxn modelId="{93A681DF-3C13-4ABF-9116-117253E8C8C4}" type="presOf" srcId="{85CA3CD2-7F19-499C-A63B-A5E0C8BB0864}" destId="{2D12A575-47E6-4AE0-AA92-E006BE3F79DF}" srcOrd="0" destOrd="0" presId="urn:microsoft.com/office/officeart/2005/8/layout/pyramid1"/>
    <dgm:cxn modelId="{B0E9806D-BA38-4A20-A0A5-D5DAE6C637D2}" type="presOf" srcId="{3C660658-70E1-4A96-83D2-1FA0047AF241}" destId="{749C1885-7643-4CC2-899B-0A4A73CDD2C3}" srcOrd="0" destOrd="0" presId="urn:microsoft.com/office/officeart/2005/8/layout/pyramid1"/>
    <dgm:cxn modelId="{77482148-B50F-4690-BFB1-D449E432D9B5}" type="presParOf" srcId="{DFEF3C29-3A79-4058-8A68-0AA6DDA389CB}" destId="{F4C107A7-BE68-4D4C-B0BC-A2F4E3425815}" srcOrd="0" destOrd="0" presId="urn:microsoft.com/office/officeart/2005/8/layout/pyramid1"/>
    <dgm:cxn modelId="{2D201713-2ECE-4FC9-BC5D-A2844BB93D67}" type="presParOf" srcId="{F4C107A7-BE68-4D4C-B0BC-A2F4E3425815}" destId="{2D12A575-47E6-4AE0-AA92-E006BE3F79DF}" srcOrd="0" destOrd="0" presId="urn:microsoft.com/office/officeart/2005/8/layout/pyramid1"/>
    <dgm:cxn modelId="{398958F3-7862-4EA2-896E-1AB8C4510272}" type="presParOf" srcId="{F4C107A7-BE68-4D4C-B0BC-A2F4E3425815}" destId="{43834698-DC19-491B-9B84-D272E5BE4969}" srcOrd="1" destOrd="0" presId="urn:microsoft.com/office/officeart/2005/8/layout/pyramid1"/>
    <dgm:cxn modelId="{C1C84599-0511-4D61-A261-EAD3CF7DE0C3}" type="presParOf" srcId="{DFEF3C29-3A79-4058-8A68-0AA6DDA389CB}" destId="{D37D0875-5D2B-4756-BB06-994CFD5D0C33}" srcOrd="1" destOrd="0" presId="urn:microsoft.com/office/officeart/2005/8/layout/pyramid1"/>
    <dgm:cxn modelId="{0C05876C-B72F-4941-BD81-A0DC553140E5}" type="presParOf" srcId="{D37D0875-5D2B-4756-BB06-994CFD5D0C33}" destId="{749C1885-7643-4CC2-899B-0A4A73CDD2C3}" srcOrd="0" destOrd="0" presId="urn:microsoft.com/office/officeart/2005/8/layout/pyramid1"/>
    <dgm:cxn modelId="{A73FEA70-30BC-49AE-9568-E34E2E8A6272}" type="presParOf" srcId="{D37D0875-5D2B-4756-BB06-994CFD5D0C33}" destId="{3076E0F6-7FDC-497D-BE9D-34CEE2593F10}" srcOrd="1" destOrd="0" presId="urn:microsoft.com/office/officeart/2005/8/layout/pyramid1"/>
    <dgm:cxn modelId="{17177562-680C-4576-8244-76E1611A542E}" type="presParOf" srcId="{DFEF3C29-3A79-4058-8A68-0AA6DDA389CB}" destId="{6116EE3C-6C1F-46F3-99E2-5F0CD9E7036D}" srcOrd="2" destOrd="0" presId="urn:microsoft.com/office/officeart/2005/8/layout/pyramid1"/>
    <dgm:cxn modelId="{862B6FAC-E598-4AAD-9E82-E44631006C41}" type="presParOf" srcId="{6116EE3C-6C1F-46F3-99E2-5F0CD9E7036D}" destId="{04F9B297-32E6-4CB5-A005-69C60AEF3AC4}" srcOrd="0" destOrd="0" presId="urn:microsoft.com/office/officeart/2005/8/layout/pyramid1"/>
    <dgm:cxn modelId="{AACA11A7-6410-4E75-A002-63F45CA432A4}" type="presParOf" srcId="{6116EE3C-6C1F-46F3-99E2-5F0CD9E7036D}" destId="{FDA13637-7997-40E2-B375-385F4C55A5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12A575-47E6-4AE0-AA92-E006BE3F79DF}">
      <dsp:nvSpPr>
        <dsp:cNvPr id="0" name=""/>
        <dsp:cNvSpPr/>
      </dsp:nvSpPr>
      <dsp:spPr>
        <a:xfrm>
          <a:off x="2368586" y="0"/>
          <a:ext cx="1908418" cy="1020061"/>
        </a:xfrm>
        <a:prstGeom prst="trapezoid">
          <a:avLst>
            <a:gd name="adj" fmla="val 9354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 smtClean="0">
            <a:latin typeface="Comic Sans MS" panose="030F0702030302020204" pitchFamily="66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omic Sans MS" panose="030F0702030302020204" pitchFamily="66" charset="0"/>
            </a:rPr>
            <a:t>An </a:t>
          </a:r>
          <a:r>
            <a:rPr lang="en-GB" sz="1800" b="1" kern="1200" dirty="0" err="1" smtClean="0">
              <a:latin typeface="Comic Sans MS" panose="030F0702030302020204" pitchFamily="66" charset="0"/>
            </a:rPr>
            <a:t>Chléir</a:t>
          </a:r>
          <a:r>
            <a:rPr lang="en-GB" sz="1800" b="1" kern="1200" dirty="0" smtClean="0">
              <a:latin typeface="Comic Sans MS" panose="030F0702030302020204" pitchFamily="66" charset="0"/>
            </a:rPr>
            <a:t> </a:t>
          </a:r>
          <a:endParaRPr lang="en-GB" sz="1800" b="1" kern="1200" dirty="0">
            <a:latin typeface="Comic Sans MS" panose="030F0702030302020204" pitchFamily="66" charset="0"/>
          </a:endParaRPr>
        </a:p>
      </dsp:txBody>
      <dsp:txXfrm>
        <a:off x="2368586" y="0"/>
        <a:ext cx="1908418" cy="1020061"/>
      </dsp:txXfrm>
    </dsp:sp>
    <dsp:sp modelId="{749C1885-7643-4CC2-899B-0A4A73CDD2C3}">
      <dsp:nvSpPr>
        <dsp:cNvPr id="0" name=""/>
        <dsp:cNvSpPr/>
      </dsp:nvSpPr>
      <dsp:spPr>
        <a:xfrm>
          <a:off x="1392872" y="1023672"/>
          <a:ext cx="3790882" cy="1006189"/>
        </a:xfrm>
        <a:prstGeom prst="trapezoid">
          <a:avLst>
            <a:gd name="adj" fmla="val 935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latin typeface="Comic Sans MS" panose="030F0702030302020204" pitchFamily="66" charset="0"/>
            </a:rPr>
            <a:t>Na </a:t>
          </a:r>
          <a:r>
            <a:rPr lang="en-GB" sz="1800" b="1" kern="1200" dirty="0" err="1" smtClean="0">
              <a:latin typeface="Comic Sans MS" panose="030F0702030302020204" pitchFamily="66" charset="0"/>
            </a:rPr>
            <a:t>hUaisle</a:t>
          </a:r>
          <a:endParaRPr lang="en-GB" sz="1800" b="1" kern="1200" dirty="0">
            <a:latin typeface="Comic Sans MS" panose="030F0702030302020204" pitchFamily="66" charset="0"/>
          </a:endParaRPr>
        </a:p>
      </dsp:txBody>
      <dsp:txXfrm>
        <a:off x="2056277" y="1023672"/>
        <a:ext cx="2464073" cy="1006189"/>
      </dsp:txXfrm>
    </dsp:sp>
    <dsp:sp modelId="{04F9B297-32E6-4CB5-A005-69C60AEF3AC4}">
      <dsp:nvSpPr>
        <dsp:cNvPr id="0" name=""/>
        <dsp:cNvSpPr/>
      </dsp:nvSpPr>
      <dsp:spPr>
        <a:xfrm>
          <a:off x="0" y="2018121"/>
          <a:ext cx="6600056" cy="1501520"/>
        </a:xfrm>
        <a:prstGeom prst="trapezoid">
          <a:avLst>
            <a:gd name="adj" fmla="val 9354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ga-IE" sz="1800" b="1" kern="1200" noProof="0" dirty="0" smtClean="0">
              <a:latin typeface="Comic Sans MS" panose="030F0702030302020204" pitchFamily="66" charset="0"/>
            </a:rPr>
            <a:t>Na Gnáthdhaoine</a:t>
          </a:r>
          <a:r>
            <a:rPr lang="ga-IE" sz="1800" kern="1200" noProof="0" dirty="0" smtClean="0">
              <a:latin typeface="Comic Sans MS" panose="030F0702030302020204" pitchFamily="66" charset="0"/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ga-IE" sz="1800" kern="1200" noProof="0" dirty="0" smtClean="0">
              <a:latin typeface="Comic Sans MS" panose="030F0702030302020204" pitchFamily="66" charset="0"/>
            </a:rPr>
            <a:t>Na hoibrithe sna bailte – na ceannaithe, na dlíodóirí, na </a:t>
          </a:r>
          <a:r>
            <a:rPr lang="ga-IE" sz="1800" kern="1200" noProof="0" dirty="0" err="1" smtClean="0">
              <a:latin typeface="Comic Sans MS" panose="030F0702030302020204" pitchFamily="66" charset="0"/>
            </a:rPr>
            <a:t>siopadóirí</a:t>
          </a:r>
          <a:r>
            <a:rPr lang="ga-IE" sz="1800" kern="1200" noProof="0" dirty="0" smtClean="0">
              <a:latin typeface="Comic Sans MS" panose="030F0702030302020204" pitchFamily="66" charset="0"/>
            </a:rPr>
            <a:t> is mar sin de</a:t>
          </a:r>
          <a:r>
            <a:rPr lang="en-GB" sz="1800" kern="1200" noProof="0" dirty="0" smtClean="0">
              <a:latin typeface="Comic Sans MS" panose="030F0702030302020204" pitchFamily="66" charset="0"/>
            </a:rPr>
            <a:t> -</a:t>
          </a:r>
          <a:r>
            <a:rPr lang="ga-IE" sz="1800" kern="1200" noProof="0" dirty="0" smtClean="0">
              <a:latin typeface="Comic Sans MS" panose="030F0702030302020204" pitchFamily="66" charset="0"/>
            </a:rPr>
            <a:t> agus na tuathánaigh faoin tuath. </a:t>
          </a:r>
          <a:endParaRPr lang="ga-IE" sz="1800" kern="1200" noProof="0" dirty="0">
            <a:latin typeface="Comic Sans MS" panose="030F0702030302020204" pitchFamily="66" charset="0"/>
          </a:endParaRPr>
        </a:p>
      </dsp:txBody>
      <dsp:txXfrm>
        <a:off x="1155009" y="2018121"/>
        <a:ext cx="4290036" cy="1501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AE6CB2-3FDF-46F7-B61E-56CDA411B1D8}" type="datetimeFigureOut">
              <a:rPr lang="ga-IE"/>
              <a:pPr>
                <a:defRPr/>
              </a:pPr>
              <a:t>22/09/2015</a:t>
            </a:fld>
            <a:endParaRPr lang="ga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ga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B03329-4A91-489E-A236-C44F4A7ECEE4}" type="slidenum">
              <a:rPr lang="ga-IE"/>
              <a:pPr>
                <a:defRPr/>
              </a:pPr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070460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684443-9EF0-466E-A34B-CB86AECEF8F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3F37135-9C13-4634-ABA4-C855A6F5E53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5690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FB18CA-9B35-400A-B942-116699EB40F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3F5BE-D38A-4E3A-ABD2-8FC5F771162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C79AB2-C027-4F4D-A209-B9BD62DC49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4F6371-5057-4102-A446-49F0D4848947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8C5C-1AA0-4180-92F2-B3DD5B292EBB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81928-C20F-42FF-900D-094BDB945F1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F2CC-70AA-4C5B-9A88-66A2E878C576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0231B-F8A8-467A-800B-9C74264F951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D0BFF-C1B0-4AA6-977B-FAC7B350D8AA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9941E-0D4E-448E-894B-351EC573ABF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066800" y="210185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en-IE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6800" y="6413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413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13500"/>
            <a:ext cx="914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AF84E-B941-4EC3-9BAD-D676A711FC33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793C-C4AF-4514-876B-1C19BE9FAC7A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EA56-D8D0-4705-A433-D1483E1A51F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22165-084E-4B00-9452-1C31018C14B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C6220-3FCB-488B-A31E-80AD75AD02C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3AAAA-92EB-4161-9B00-F0CA2D99F77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64E65-EF23-40DD-8A81-732DFEF18C0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2E9-3BF5-4F27-81B9-8DA793F17784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58EC3-83BC-4A92-9817-73E43824007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5717-C613-4BC4-9AE1-7CD62A7C1382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74A9-BC1E-4C8E-8152-E1CDDE111CE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19833-50EF-4EB5-A7D6-F1E5F8FA5BBA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BAF4-AFBF-44ED-A5BB-50A60D12683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4C03D-4E60-4762-8D42-E498D7C65F61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EE90-E45F-4C73-A2E6-933DFDB64BC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043A0-EDC0-48CE-A9C5-A327C570AB73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79038-8BF5-4167-B792-869F16090A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093832-7D30-4769-89CE-9C14CFA72699}" type="datetimeFigureOut">
              <a:rPr lang="en-IE"/>
              <a:pPr>
                <a:defRPr/>
              </a:pPr>
              <a:t>22/09/2015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FF4C75F-C949-453B-AECE-77E84FB90CBF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history.com/topics/french-revolution/videos/robespierre-and-the-reign-of-terror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spast.com/world-history/0370-french-revolution.php" TargetMode="External"/><Relationship Id="rId2" Type="http://schemas.openxmlformats.org/officeDocument/2006/relationships/hyperlink" Target="http://www.oswego.org/ocsd-web/quiz/mquiz.asp?filename=MniGhallreabhloidnafrainc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french-revolution/videos/origins-of-the-french-revolution?m=528e394da93ae&amp;s=undefined&amp;f=1&amp;free=false" TargetMode="External"/><Relationship Id="rId2" Type="http://schemas.openxmlformats.org/officeDocument/2006/relationships/hyperlink" Target="https://www.youtube.com/watch?v=VEZqarUnVpo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2636838"/>
            <a:ext cx="468153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6000" b="1" dirty="0">
                <a:latin typeface="Eras Bold ITC" pitchFamily="34" charset="0"/>
              </a:rPr>
              <a:t>Réabhlóid </a:t>
            </a:r>
          </a:p>
          <a:p>
            <a:r>
              <a:rPr lang="ga-IE" sz="6000" b="1" dirty="0">
                <a:latin typeface="Eras Bold ITC" pitchFamily="34" charset="0"/>
              </a:rPr>
              <a:t>na Fraince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63738" y="521494"/>
            <a:ext cx="5253037" cy="350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44463" y="4508500"/>
            <a:ext cx="88915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Ba </a:t>
            </a:r>
            <a:r>
              <a:rPr lang="en-GB" sz="2400" dirty="0">
                <a:latin typeface="Comic Sans MS" pitchFamily="66" charset="0"/>
              </a:rPr>
              <a:t>í</a:t>
            </a:r>
            <a:r>
              <a:rPr lang="ga-IE" sz="2400" dirty="0">
                <a:latin typeface="Comic Sans MS" pitchFamily="66" charset="0"/>
              </a:rPr>
              <a:t> bratach na dtrí dhath bratach na réabhlóide. Gorm, bán agus dearg a bhí sí. Ba iad gorm agus dearg dathanna Pháras. Dath an rí a bhí i gceist leis an dath bán. Cuireadh an dath bán sa lár lena thaispeáint go raibh an rí faoi </a:t>
            </a:r>
            <a:r>
              <a:rPr lang="ga-IE" sz="2400" dirty="0" smtClean="0">
                <a:latin typeface="Comic Sans MS" pitchFamily="66" charset="0"/>
              </a:rPr>
              <a:t>smacht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ag </a:t>
            </a:r>
            <a:r>
              <a:rPr lang="ga-IE" sz="2400" dirty="0">
                <a:latin typeface="Comic Sans MS" pitchFamily="66" charset="0"/>
              </a:rPr>
              <a:t>muintir Pháras.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724525" y="1844675"/>
            <a:ext cx="29511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latin typeface="Comic Sans MS" pitchFamily="66" charset="0"/>
              </a:rPr>
              <a:t>Ní </a:t>
            </a:r>
            <a:r>
              <a:rPr lang="ga-IE" sz="2400">
                <a:latin typeface="Comic Sans MS" pitchFamily="66" charset="0"/>
              </a:rPr>
              <a:t>fada gur leath an réabhlóid ar fud na tíre. Maraíodh cuid mhór daoine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troid</a:t>
            </a:r>
            <a:r>
              <a:rPr lang="en-GB" sz="2400">
                <a:latin typeface="Comic Sans MS" pitchFamily="66" charset="0"/>
              </a:rPr>
              <a:t>.</a:t>
            </a:r>
            <a:endParaRPr lang="ga-IE" sz="2400"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43608" y="548680"/>
            <a:ext cx="3888337" cy="532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115888"/>
            <a:ext cx="48245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7038" y="4076700"/>
            <a:ext cx="8496300" cy="430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 b="1" dirty="0" smtClean="0">
                <a:latin typeface="Comic Sans MS" pitchFamily="66" charset="0"/>
              </a:rPr>
              <a:t>Saoirse </a:t>
            </a:r>
            <a:r>
              <a:rPr lang="ga-IE" sz="2200" dirty="0" smtClean="0">
                <a:latin typeface="Comic Sans MS" pitchFamily="66" charset="0"/>
              </a:rPr>
              <a:t>– </a:t>
            </a:r>
            <a:r>
              <a:rPr lang="en-GB" sz="2200" dirty="0" smtClean="0">
                <a:latin typeface="Comic Sans MS" pitchFamily="66" charset="0"/>
              </a:rPr>
              <a:t>go </a:t>
            </a:r>
            <a:r>
              <a:rPr lang="ga-IE" sz="2200" dirty="0" smtClean="0">
                <a:latin typeface="Comic Sans MS" pitchFamily="66" charset="0"/>
              </a:rPr>
              <a:t>mbeadh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ga-IE" sz="2200" dirty="0" smtClean="0">
                <a:latin typeface="Comic Sans MS" pitchFamily="66" charset="0"/>
              </a:rPr>
              <a:t>saoirse ag gach duine faoi dhlí na Fraince.</a:t>
            </a:r>
            <a:endParaRPr lang="ga-IE" sz="2200" dirty="0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7350" y="2958043"/>
            <a:ext cx="82170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ga-IE" sz="2400" dirty="0">
                <a:latin typeface="Comic Sans MS" pitchFamily="66" charset="0"/>
              </a:rPr>
              <a:t>Ba é mana na réabhlóide ná ‘</a:t>
            </a:r>
            <a:r>
              <a:rPr lang="ga-IE" sz="2400" dirty="0" err="1">
                <a:latin typeface="Comic Sans MS" pitchFamily="66" charset="0"/>
              </a:rPr>
              <a:t>Liberté</a:t>
            </a:r>
            <a:r>
              <a:rPr lang="ga-IE" sz="2400" dirty="0">
                <a:latin typeface="Comic Sans MS" pitchFamily="66" charset="0"/>
              </a:rPr>
              <a:t>, </a:t>
            </a:r>
            <a:r>
              <a:rPr lang="ga-IE" sz="2400" dirty="0" err="1">
                <a:latin typeface="Comic Sans MS" pitchFamily="66" charset="0"/>
              </a:rPr>
              <a:t>Égalité</a:t>
            </a:r>
            <a:r>
              <a:rPr lang="ga-IE" sz="2400" dirty="0">
                <a:latin typeface="Comic Sans MS" pitchFamily="66" charset="0"/>
              </a:rPr>
              <a:t>, </a:t>
            </a:r>
            <a:r>
              <a:rPr lang="ga-IE" sz="2400" dirty="0" err="1">
                <a:latin typeface="Comic Sans MS" pitchFamily="66" charset="0"/>
              </a:rPr>
              <a:t>Fraternité</a:t>
            </a:r>
            <a:r>
              <a:rPr lang="ga-IE" sz="2400" dirty="0" smtClean="0">
                <a:latin typeface="Comic Sans MS" pitchFamily="66" charset="0"/>
              </a:rPr>
              <a:t>’</a:t>
            </a:r>
            <a:r>
              <a:rPr lang="en-GB" sz="2400" dirty="0" smtClean="0">
                <a:latin typeface="Comic Sans MS" pitchFamily="66" charset="0"/>
              </a:rPr>
              <a:t>.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en-GB" sz="2400" dirty="0" smtClean="0">
                <a:latin typeface="Comic Sans MS" pitchFamily="66" charset="0"/>
              </a:rPr>
              <a:t>Sin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‘Saoirse, Comhionannas, Bráithreachas’ sa Ghaeilge.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17513" y="4507587"/>
            <a:ext cx="8496300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 b="1" dirty="0" smtClean="0">
                <a:latin typeface="Comic Sans MS" pitchFamily="66" charset="0"/>
              </a:rPr>
              <a:t>Comhionannas</a:t>
            </a:r>
            <a:r>
              <a:rPr lang="ga-IE" sz="2200" dirty="0" smtClean="0">
                <a:latin typeface="Comic Sans MS" pitchFamily="66" charset="0"/>
              </a:rPr>
              <a:t> –</a:t>
            </a:r>
            <a:r>
              <a:rPr lang="en-GB" sz="2200" dirty="0" smtClean="0">
                <a:latin typeface="Comic Sans MS" pitchFamily="66" charset="0"/>
              </a:rPr>
              <a:t> go </a:t>
            </a:r>
            <a:r>
              <a:rPr lang="ga-IE" sz="2200" dirty="0" smtClean="0">
                <a:latin typeface="Comic Sans MS" pitchFamily="66" charset="0"/>
              </a:rPr>
              <a:t>gcaithfeadh rialtas na Fraince </a:t>
            </a:r>
            <a:r>
              <a:rPr lang="en-GB" sz="2200" dirty="0">
                <a:latin typeface="Comic Sans MS" pitchFamily="66" charset="0"/>
              </a:rPr>
              <a:t>mar an </a:t>
            </a:r>
            <a:r>
              <a:rPr lang="ga-IE" sz="2200" dirty="0" smtClean="0">
                <a:latin typeface="Comic Sans MS" pitchFamily="66" charset="0"/>
              </a:rPr>
              <a:t>gcéanna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ga-IE" sz="2200" dirty="0" smtClean="0">
                <a:latin typeface="Comic Sans MS" pitchFamily="66" charset="0"/>
              </a:rPr>
              <a:t>le gach duine, is cuma cé acu duine den chléir, duine </a:t>
            </a:r>
            <a:br>
              <a:rPr lang="ga-IE" sz="2200" dirty="0" smtClean="0">
                <a:latin typeface="Comic Sans MS" pitchFamily="66" charset="0"/>
              </a:rPr>
            </a:br>
            <a:r>
              <a:rPr lang="ga-IE" sz="2200" dirty="0" smtClean="0">
                <a:latin typeface="Comic Sans MS" pitchFamily="66" charset="0"/>
              </a:rPr>
              <a:t>de na huaisle nó duine den ghnáthphobal a bhí ann</a:t>
            </a:r>
            <a:r>
              <a:rPr lang="en-GB" sz="2200" dirty="0" smtClean="0">
                <a:latin typeface="Comic Sans MS" pitchFamily="66" charset="0"/>
              </a:rPr>
              <a:t>.</a:t>
            </a:r>
            <a:endParaRPr lang="ga-IE" sz="2200" dirty="0">
              <a:latin typeface="Comic Sans MS" pitchFamily="66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7038" y="5615583"/>
            <a:ext cx="8504238" cy="76944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200" b="1" dirty="0" smtClean="0">
                <a:latin typeface="Comic Sans MS" pitchFamily="66" charset="0"/>
              </a:rPr>
              <a:t>Bráithreachas</a:t>
            </a:r>
            <a:r>
              <a:rPr lang="ga-IE" sz="2200" dirty="0" smtClean="0">
                <a:latin typeface="Comic Sans MS" pitchFamily="66" charset="0"/>
              </a:rPr>
              <a:t> – </a:t>
            </a:r>
            <a:r>
              <a:rPr lang="en-GB" sz="2200" dirty="0" smtClean="0">
                <a:latin typeface="Comic Sans MS" pitchFamily="66" charset="0"/>
              </a:rPr>
              <a:t>go </a:t>
            </a:r>
            <a:r>
              <a:rPr lang="ga-IE" sz="2200" dirty="0" smtClean="0">
                <a:latin typeface="Comic Sans MS" pitchFamily="66" charset="0"/>
              </a:rPr>
              <a:t>seasfadh</a:t>
            </a:r>
            <a:r>
              <a:rPr lang="en-GB" sz="2200" dirty="0" smtClean="0">
                <a:latin typeface="Comic Sans MS" pitchFamily="66" charset="0"/>
              </a:rPr>
              <a:t> </a:t>
            </a:r>
            <a:r>
              <a:rPr lang="ga-IE" sz="2200" dirty="0" smtClean="0">
                <a:latin typeface="Comic Sans MS" pitchFamily="66" charset="0"/>
              </a:rPr>
              <a:t>gach duine sa Fhrainc le chéile </a:t>
            </a:r>
            <a:r>
              <a:rPr lang="en-GB" sz="2200" dirty="0" smtClean="0">
                <a:latin typeface="Comic Sans MS" pitchFamily="66" charset="0"/>
              </a:rPr>
              <a:t>mar a </a:t>
            </a:r>
            <a:r>
              <a:rPr lang="ga-IE" sz="2200" dirty="0" smtClean="0">
                <a:latin typeface="Comic Sans MS" pitchFamily="66" charset="0"/>
              </a:rPr>
              <a:t>dhéanfadh aon mhuintir amháin. </a:t>
            </a:r>
            <a:endParaRPr lang="ga-IE" sz="22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50" y="670253"/>
            <a:ext cx="4094163" cy="562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16463" y="1268413"/>
            <a:ext cx="40671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Ar an 26 Lúnasa 1789 ghlac na réabhlóidithe le </a:t>
            </a:r>
            <a:r>
              <a:rPr lang="ga-IE" sz="2400" b="1" dirty="0" smtClean="0">
                <a:solidFill>
                  <a:srgbClr val="FF0000"/>
                </a:solidFill>
                <a:latin typeface="Comic Sans MS" pitchFamily="66" charset="0"/>
              </a:rPr>
              <a:t>Forógra Chearta an Duine</a:t>
            </a:r>
            <a:r>
              <a:rPr lang="ga-IE" sz="2400" dirty="0" smtClean="0">
                <a:latin typeface="Comic Sans MS" pitchFamily="66" charset="0"/>
              </a:rPr>
              <a:t>.</a:t>
            </a:r>
            <a:r>
              <a:rPr lang="ga-IE" sz="24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Dearbhaíodh san fhorógra sin go raibh na cearta céanna ag gach uile dhuine. Coincheapa lárnacha sa téacs ba ea an tsaoirse, </a:t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an comhionannas agus </a:t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an bráithreachas.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29088" y="980728"/>
            <a:ext cx="4608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laghdú ag teacht ar chumhachtaí </a:t>
            </a:r>
            <a:r>
              <a:rPr lang="ga-IE" sz="2400" dirty="0" err="1">
                <a:latin typeface="Comic Sans MS" pitchFamily="66" charset="0"/>
              </a:rPr>
              <a:t>Louis</a:t>
            </a:r>
            <a:r>
              <a:rPr lang="ga-IE" sz="2400" dirty="0">
                <a:latin typeface="Comic Sans MS" pitchFamily="66" charset="0"/>
              </a:rPr>
              <a:t> XVI i rith an ama. Sa bhliain </a:t>
            </a:r>
            <a:r>
              <a:rPr lang="ga-IE" sz="2400" dirty="0" smtClean="0">
                <a:latin typeface="Comic Sans MS" pitchFamily="66" charset="0"/>
              </a:rPr>
              <a:t>1791 </a:t>
            </a:r>
            <a:r>
              <a:rPr lang="ga-IE" sz="2400" dirty="0">
                <a:latin typeface="Comic Sans MS" pitchFamily="66" charset="0"/>
              </a:rPr>
              <a:t>rinne sé iarracht teitheadh ó Pháras lena theaghlach. Ba é an sprioc a bhí aige ná saighdiúirí dá chuid féin a chruinniú le troid in éadan na réabhlóidithe agus cumhacht a fháil ar ais dó féin. Ach rugadh </a:t>
            </a:r>
            <a:r>
              <a:rPr lang="en-IE" sz="2400" dirty="0" smtClean="0">
                <a:latin typeface="Comic Sans MS" pitchFamily="66" charset="0"/>
              </a:rPr>
              <a:t>air féin agus ar a theaghlach </a:t>
            </a:r>
            <a:r>
              <a:rPr lang="ga-IE" sz="2400" dirty="0" smtClean="0">
                <a:latin typeface="Comic Sans MS" pitchFamily="66" charset="0"/>
              </a:rPr>
              <a:t>agus </a:t>
            </a:r>
            <a:r>
              <a:rPr lang="ga-IE" sz="2400" dirty="0">
                <a:latin typeface="Comic Sans MS" pitchFamily="66" charset="0"/>
              </a:rPr>
              <a:t>tugadh ar ais go Páras iad.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7544" y="793900"/>
            <a:ext cx="3225924" cy="45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0000" y="1248764"/>
            <a:ext cx="4247984" cy="4115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4008" y="1712913"/>
            <a:ext cx="449364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Cuireadh </a:t>
            </a:r>
            <a:r>
              <a:rPr lang="ga-IE" sz="2400" dirty="0" err="1">
                <a:latin typeface="Comic Sans MS" pitchFamily="66" charset="0"/>
              </a:rPr>
              <a:t>Louis</a:t>
            </a:r>
            <a:r>
              <a:rPr lang="ga-IE" sz="2400" dirty="0">
                <a:latin typeface="Comic Sans MS" pitchFamily="66" charset="0"/>
              </a:rPr>
              <a:t> XVI i bpríosún ar an 13 Lúnasa 1792. Tháinig deireadh iomlán </a:t>
            </a:r>
            <a:r>
              <a:rPr lang="ga-IE" sz="2400" dirty="0" smtClean="0">
                <a:latin typeface="Comic Sans MS" pitchFamily="66" charset="0"/>
              </a:rPr>
              <a:t>lena</a:t>
            </a:r>
            <a:r>
              <a:rPr lang="en-IE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chumhacht </a:t>
            </a:r>
            <a:r>
              <a:rPr lang="ga-IE" sz="2400" dirty="0">
                <a:latin typeface="Comic Sans MS" pitchFamily="66" charset="0"/>
              </a:rPr>
              <a:t>ar an 21 Meán Fómhair 1792 nuair </a:t>
            </a:r>
            <a:r>
              <a:rPr lang="ga-IE" sz="2400" dirty="0" smtClean="0">
                <a:latin typeface="Comic Sans MS" pitchFamily="66" charset="0"/>
              </a:rPr>
              <a:t>a</a:t>
            </a:r>
            <a:r>
              <a:rPr lang="en-IE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fógraíodh </a:t>
            </a:r>
            <a:r>
              <a:rPr lang="ga-IE" sz="2400" dirty="0">
                <a:latin typeface="Comic Sans MS" pitchFamily="66" charset="0"/>
              </a:rPr>
              <a:t>an </a:t>
            </a:r>
            <a:r>
              <a:rPr lang="ga-IE" sz="2400" dirty="0" smtClean="0">
                <a:latin typeface="Comic Sans MS" pitchFamily="66" charset="0"/>
              </a:rPr>
              <a:t>Fhrainc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ina </a:t>
            </a:r>
            <a:r>
              <a:rPr lang="ga-IE" sz="2400" dirty="0">
                <a:latin typeface="Comic Sans MS" pitchFamily="66" charset="0"/>
              </a:rPr>
              <a:t>poblacht. Bhí </a:t>
            </a:r>
            <a:r>
              <a:rPr lang="ga-IE" sz="2400" dirty="0" smtClean="0">
                <a:latin typeface="Comic Sans MS" pitchFamily="66" charset="0"/>
              </a:rPr>
              <a:t>deireadh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le </a:t>
            </a:r>
            <a:r>
              <a:rPr lang="ga-IE" sz="2400" dirty="0">
                <a:latin typeface="Comic Sans MS" pitchFamily="66" charset="0"/>
              </a:rPr>
              <a:t>ré na ríthe sa Fhrainc.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4213" y="4565650"/>
            <a:ext cx="7632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Cuireadh Louis XVI chun trialach as coireanna a dhéanamh in aghaidh an </a:t>
            </a:r>
            <a:r>
              <a:rPr lang="ga-IE" sz="2400" dirty="0" smtClean="0">
                <a:latin typeface="Comic Sans MS" pitchFamily="66" charset="0"/>
              </a:rPr>
              <a:t>stáit</a:t>
            </a:r>
            <a:r>
              <a:rPr lang="en-IE" sz="2400" dirty="0" smtClean="0">
                <a:latin typeface="Comic Sans MS" pitchFamily="66" charset="0"/>
              </a:rPr>
              <a:t>.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en-IE" sz="2400" dirty="0">
                <a:latin typeface="Comic Sans MS" pitchFamily="66" charset="0"/>
              </a:rPr>
              <a:t>F</a:t>
            </a:r>
            <a:r>
              <a:rPr lang="ga-IE" sz="2400" dirty="0" smtClean="0">
                <a:latin typeface="Comic Sans MS" pitchFamily="66" charset="0"/>
              </a:rPr>
              <a:t>uarthas </a:t>
            </a:r>
            <a:r>
              <a:rPr lang="ga-IE" sz="2400" dirty="0">
                <a:latin typeface="Comic Sans MS" pitchFamily="66" charset="0"/>
              </a:rPr>
              <a:t>ciontach </a:t>
            </a:r>
            <a:r>
              <a:rPr lang="ga-IE" sz="2400" dirty="0" smtClean="0">
                <a:latin typeface="Comic Sans MS" pitchFamily="66" charset="0"/>
              </a:rPr>
              <a:t>é</a:t>
            </a:r>
            <a:r>
              <a:rPr lang="en-IE" sz="2400" dirty="0" smtClean="0">
                <a:latin typeface="Comic Sans MS" pitchFamily="66" charset="0"/>
              </a:rPr>
              <a:t> agus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en-IE" sz="2400" dirty="0" smtClean="0">
                <a:latin typeface="Comic Sans MS" pitchFamily="66" charset="0"/>
              </a:rPr>
              <a:t>c</a:t>
            </a:r>
            <a:r>
              <a:rPr lang="ga-IE" sz="2400" dirty="0" smtClean="0">
                <a:latin typeface="Comic Sans MS" pitchFamily="66" charset="0"/>
              </a:rPr>
              <a:t>uireadh </a:t>
            </a:r>
            <a:r>
              <a:rPr lang="ga-IE" sz="2400" dirty="0">
                <a:latin typeface="Comic Sans MS" pitchFamily="66" charset="0"/>
              </a:rPr>
              <a:t>chun báis é go poiblí leis an ngilitín </a:t>
            </a:r>
            <a:r>
              <a:rPr lang="en-IE" sz="2400" dirty="0" smtClean="0">
                <a:latin typeface="Comic Sans MS" pitchFamily="66" charset="0"/>
              </a:rPr>
              <a:t>i </a:t>
            </a:r>
            <a:r>
              <a:rPr lang="ga-IE" sz="2400" dirty="0" smtClean="0">
                <a:latin typeface="Comic Sans MS" pitchFamily="66" charset="0"/>
              </a:rPr>
              <a:t>mí </a:t>
            </a:r>
            <a:r>
              <a:rPr lang="ga-IE" sz="2400" dirty="0">
                <a:latin typeface="Comic Sans MS" pitchFamily="66" charset="0"/>
              </a:rPr>
              <a:t>Eanáir na bliana 1793. Cuireadh </a:t>
            </a:r>
            <a:r>
              <a:rPr lang="ga-IE" sz="2400" dirty="0" err="1">
                <a:latin typeface="Comic Sans MS" pitchFamily="66" charset="0"/>
              </a:rPr>
              <a:t>Marie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Antoinette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chun báis leis an ngilitín 9 </a:t>
            </a:r>
            <a:r>
              <a:rPr lang="ga-IE" sz="2400" dirty="0">
                <a:latin typeface="Comic Sans MS" pitchFamily="66" charset="0"/>
              </a:rPr>
              <a:t>mí ina dhiaidh sin. 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6352" y="620688"/>
            <a:ext cx="5488421" cy="365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779838" y="573088"/>
            <a:ext cx="4392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Seo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Maximilien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 b="1" dirty="0" err="1">
                <a:solidFill>
                  <a:srgbClr val="FF0000"/>
                </a:solidFill>
                <a:latin typeface="Comic Sans MS" pitchFamily="66" charset="0"/>
              </a:rPr>
              <a:t>Robespierre</a:t>
            </a:r>
            <a:r>
              <a:rPr lang="ga-IE" sz="2400" dirty="0">
                <a:latin typeface="Comic Sans MS" pitchFamily="66" charset="0"/>
              </a:rPr>
              <a:t>. Fear cumhachtach i rialtas nua Phoblacht na Fraince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ba </a:t>
            </a:r>
            <a:r>
              <a:rPr lang="ga-IE" sz="2400" dirty="0">
                <a:latin typeface="Comic Sans MS" pitchFamily="66" charset="0"/>
              </a:rPr>
              <a:t>ea é</a:t>
            </a:r>
            <a:r>
              <a:rPr lang="ga-IE" sz="2400" dirty="0" smtClean="0">
                <a:latin typeface="Comic Sans MS" pitchFamily="66" charset="0"/>
              </a:rPr>
              <a:t>.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0550" y="573088"/>
            <a:ext cx="2982998" cy="242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3800" y="1882604"/>
            <a:ext cx="3857625" cy="514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5288" y="4005263"/>
            <a:ext cx="547285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err="1">
                <a:latin typeface="Comic Sans MS" pitchFamily="66" charset="0"/>
              </a:rPr>
              <a:t>Robespierre</a:t>
            </a:r>
            <a:r>
              <a:rPr lang="ga-IE" sz="2400" dirty="0">
                <a:latin typeface="Comic Sans MS" pitchFamily="66" charset="0"/>
              </a:rPr>
              <a:t> a bhí i gceannas ar </a:t>
            </a:r>
            <a:r>
              <a:rPr lang="ga-IE" sz="2400" b="1" dirty="0">
                <a:solidFill>
                  <a:srgbClr val="FF0000"/>
                </a:solidFill>
                <a:latin typeface="Comic Sans MS" pitchFamily="66" charset="0"/>
              </a:rPr>
              <a:t>Ré an Uafáis</a:t>
            </a:r>
            <a:r>
              <a:rPr lang="ga-IE" sz="2400" dirty="0">
                <a:latin typeface="Comic Sans MS" pitchFamily="66" charset="0"/>
              </a:rPr>
              <a:t>. Is éard a bhí i gceist le Ré an Uafáis </a:t>
            </a:r>
            <a:r>
              <a:rPr lang="en-GB" sz="2400" dirty="0" err="1">
                <a:latin typeface="Comic Sans MS" pitchFamily="66" charset="0"/>
              </a:rPr>
              <a:t>ná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feachtas in aghaidh naimhde na réabhlóide. Mhair an feachtas ar feadh 11 mhí agus cuireadh na mílte duine chun </a:t>
            </a:r>
            <a:r>
              <a:rPr lang="en-GB" sz="2400" dirty="0" err="1" smtClean="0">
                <a:latin typeface="Comic Sans MS" pitchFamily="66" charset="0"/>
              </a:rPr>
              <a:t>báis</a:t>
            </a:r>
            <a:r>
              <a:rPr lang="en-GB" sz="2400" dirty="0" smtClean="0">
                <a:latin typeface="Comic Sans MS" pitchFamily="66" charset="0"/>
              </a:rPr>
              <a:t> leis an </a:t>
            </a:r>
            <a:r>
              <a:rPr lang="en-GB" sz="2400" dirty="0" err="1" smtClean="0">
                <a:latin typeface="Comic Sans MS" pitchFamily="66" charset="0"/>
              </a:rPr>
              <a:t>ngilitín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le linn na tréimhse sin.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90988" y="758825"/>
            <a:ext cx="43910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Ghabh naimhde </a:t>
            </a:r>
            <a:r>
              <a:rPr lang="ga-IE" sz="2400" dirty="0" err="1" smtClean="0">
                <a:latin typeface="Comic Sans MS" pitchFamily="66" charset="0"/>
              </a:rPr>
              <a:t>Robespierre</a:t>
            </a:r>
            <a:r>
              <a:rPr lang="ga-IE" sz="2400" dirty="0" smtClean="0">
                <a:latin typeface="Comic Sans MS" pitchFamily="66" charset="0"/>
              </a:rPr>
              <a:t> é sa bhliain 1794 agus chuir siad eisean chun báis leis an ngilitín. Chuir an eachtra sin deireadh le Ré an Uafáis. 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7088" y="5589588"/>
            <a:ext cx="72739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dirty="0">
                <a:latin typeface="Comic Sans MS" pitchFamily="66" charset="0"/>
              </a:rPr>
              <a:t>Is féidir féachaint ar fhíseán faoi </a:t>
            </a:r>
            <a:r>
              <a:rPr lang="en-IE" dirty="0">
                <a:latin typeface="Comic Sans MS" pitchFamily="66" charset="0"/>
              </a:rPr>
              <a:t>Robespierre</a:t>
            </a:r>
            <a:r>
              <a:rPr lang="ga-IE" dirty="0">
                <a:latin typeface="Comic Sans MS" pitchFamily="66" charset="0"/>
              </a:rPr>
              <a:t> ar </a:t>
            </a:r>
            <a:r>
              <a:rPr lang="en-IE" dirty="0">
                <a:latin typeface="Comic Sans MS" pitchFamily="66" charset="0"/>
              </a:rPr>
              <a:t>an </a:t>
            </a:r>
            <a:r>
              <a:rPr lang="en-IE" dirty="0" err="1">
                <a:latin typeface="Comic Sans MS" pitchFamily="66" charset="0"/>
              </a:rPr>
              <a:t>nas</a:t>
            </a:r>
            <a:r>
              <a:rPr lang="ga-IE" dirty="0">
                <a:latin typeface="Comic Sans MS" pitchFamily="66" charset="0"/>
              </a:rPr>
              <a:t>c seo</a:t>
            </a:r>
            <a:r>
              <a:rPr lang="en-IE" dirty="0">
                <a:latin typeface="Comic Sans MS" pitchFamily="66" charset="0"/>
              </a:rPr>
              <a:t>:</a:t>
            </a:r>
            <a:r>
              <a:rPr lang="ga-IE" dirty="0">
                <a:latin typeface="Comic Sans MS" pitchFamily="66" charset="0"/>
              </a:rPr>
              <a:t> </a:t>
            </a:r>
            <a:r>
              <a:rPr lang="en-IE" dirty="0">
                <a:latin typeface="Comic Sans MS" pitchFamily="66" charset="0"/>
                <a:hlinkClick r:id="rId2"/>
              </a:rPr>
              <a:t>http://www.history.com/topics/french-revolution/videos/robespierre-and-the-reign-of-terror</a:t>
            </a:r>
            <a:r>
              <a:rPr lang="en-IE" dirty="0">
                <a:latin typeface="Comic Sans MS" pitchFamily="66" charset="0"/>
              </a:rPr>
              <a:t>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3" y="783688"/>
            <a:ext cx="3219450" cy="429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90988" y="2947988"/>
            <a:ext cx="43910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Deirtear gurbh é bás </a:t>
            </a:r>
            <a:r>
              <a:rPr lang="ga-IE" sz="2400" dirty="0" err="1" smtClean="0">
                <a:latin typeface="Comic Sans MS" pitchFamily="66" charset="0"/>
              </a:rPr>
              <a:t>Robespierre</a:t>
            </a:r>
            <a:r>
              <a:rPr lang="ga-IE" sz="2400" dirty="0" smtClean="0">
                <a:latin typeface="Comic Sans MS" pitchFamily="66" charset="0"/>
              </a:rPr>
              <a:t> ceann de na heachtraí móra deiridh </a:t>
            </a:r>
            <a:br>
              <a:rPr lang="ga-IE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i Réabhlóid na Fraince.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3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9388" y="2475103"/>
            <a:ext cx="3381375" cy="428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859338" y="188913"/>
            <a:ext cx="41052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2400" b="1" dirty="0">
                <a:solidFill>
                  <a:schemeClr val="bg1"/>
                </a:solidFill>
                <a:latin typeface="Comic Sans MS" pitchFamily="66" charset="0"/>
              </a:rPr>
              <a:t>Ar an 14 Iúil gach bliain bíonn féile mhór ag muintir na Fraince chun comóradh a dhéanamh ar an lá </a:t>
            </a:r>
            <a:r>
              <a:rPr lang="ga-IE" sz="2400" b="1" dirty="0" smtClean="0">
                <a:solidFill>
                  <a:schemeClr val="bg1"/>
                </a:solidFill>
                <a:latin typeface="Comic Sans MS" pitchFamily="66" charset="0"/>
              </a:rPr>
              <a:t>a </a:t>
            </a:r>
            <a:r>
              <a:rPr lang="ga-IE" sz="2400" b="1" dirty="0">
                <a:solidFill>
                  <a:schemeClr val="bg1"/>
                </a:solidFill>
                <a:latin typeface="Comic Sans MS" pitchFamily="66" charset="0"/>
              </a:rPr>
              <a:t>gabhadh an </a:t>
            </a:r>
            <a:r>
              <a:rPr lang="ga-IE" sz="2400" b="1" i="1" dirty="0" err="1">
                <a:solidFill>
                  <a:schemeClr val="bg1"/>
                </a:solidFill>
                <a:latin typeface="Comic Sans MS" pitchFamily="66" charset="0"/>
              </a:rPr>
              <a:t>Bastille</a:t>
            </a:r>
            <a:r>
              <a:rPr lang="ga-IE" sz="2400" b="1" dirty="0">
                <a:solidFill>
                  <a:schemeClr val="bg1"/>
                </a:solidFill>
                <a:latin typeface="Comic Sans MS" pitchFamily="66" charset="0"/>
              </a:rPr>
              <a:t> sa bhliain 1789.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61558"/>
            <a:ext cx="9144000" cy="6907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187450" y="6029325"/>
            <a:ext cx="6840538" cy="8309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b="1" dirty="0">
                <a:solidFill>
                  <a:schemeClr val="tx1"/>
                </a:solidFill>
                <a:latin typeface="Comic Sans MS" pitchFamily="66" charset="0"/>
              </a:rPr>
              <a:t>Bíonn féile mhór sa Fhrainc gach bliain </a:t>
            </a:r>
            <a: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n-GB" sz="2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 sz="2400" b="1" dirty="0" smtClean="0">
                <a:solidFill>
                  <a:schemeClr val="tx1"/>
                </a:solidFill>
                <a:latin typeface="Comic Sans MS" pitchFamily="66" charset="0"/>
              </a:rPr>
              <a:t>ar an </a:t>
            </a:r>
            <a:r>
              <a:rPr lang="ga-IE" sz="2400" b="1" dirty="0">
                <a:solidFill>
                  <a:schemeClr val="tx1"/>
                </a:solidFill>
                <a:latin typeface="Comic Sans MS" pitchFamily="66" charset="0"/>
              </a:rPr>
              <a:t>14 Iúil.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5469" y="6027737"/>
            <a:ext cx="8064500" cy="8302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b="1" dirty="0">
                <a:latin typeface="Comic Sans MS" pitchFamily="66" charset="0"/>
              </a:rPr>
              <a:t>Cén fáth a mbíonn muintir na Fraince ag ceiliúradh </a:t>
            </a:r>
            <a:r>
              <a:rPr lang="ga-IE" sz="2400" b="1" dirty="0" smtClean="0">
                <a:latin typeface="Comic Sans MS" pitchFamily="66" charset="0"/>
              </a:rPr>
              <a:t>an </a:t>
            </a:r>
            <a:r>
              <a:rPr lang="ga-IE" sz="2400" b="1" dirty="0">
                <a:latin typeface="Comic Sans MS" pitchFamily="66" charset="0"/>
              </a:rPr>
              <a:t>lá sin, meas tú</a:t>
            </a:r>
            <a:r>
              <a:rPr lang="ga-IE" sz="2400" b="1" dirty="0">
                <a:solidFill>
                  <a:schemeClr val="tx1"/>
                </a:solidFill>
                <a:latin typeface="Comic Sans MS" pitchFamily="66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84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831947"/>
              </p:ext>
            </p:extLst>
          </p:nvPr>
        </p:nvGraphicFramePr>
        <p:xfrm>
          <a:off x="222250" y="639763"/>
          <a:ext cx="8640763" cy="5958967"/>
        </p:xfrm>
        <a:graphic>
          <a:graphicData uri="http://schemas.openxmlformats.org/drawingml/2006/table">
            <a:tbl>
              <a:tblPr/>
              <a:tblGrid>
                <a:gridCol w="5280025"/>
                <a:gridCol w="1520825"/>
                <a:gridCol w="1839913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Ba iad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Louis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XVI agus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Marie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Antoinette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rí agus banríon na Fraince sa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bhliain 1679.</a:t>
                      </a:r>
                      <a:endParaRPr lang="ga-IE" sz="1900" noProof="0" dirty="0" smtClean="0"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Bhí ar na huaisle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cánacha troma a íoc leis an rí sa bhliain 1789. </a:t>
                      </a:r>
                      <a:endParaRPr lang="ga-IE" sz="1900" noProof="0" dirty="0" smtClean="0"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Bhí cónaí ar </a:t>
                      </a:r>
                      <a:r>
                        <a:rPr lang="ga-IE" sz="190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Louis</a:t>
                      </a: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XVI agus </a:t>
                      </a:r>
                      <a:r>
                        <a:rPr lang="ga-IE" sz="190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Marie</a:t>
                      </a: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r>
                        <a:rPr lang="ga-IE" sz="190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Antoinette</a:t>
                      </a: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b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</a:b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i bpálás álainn in </a:t>
                      </a:r>
                      <a:r>
                        <a:rPr lang="ga-IE" sz="190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Versailles</a:t>
                      </a:r>
                      <a:r>
                        <a:rPr lang="ga-IE" sz="190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. </a:t>
                      </a:r>
                      <a:endParaRPr lang="ga-IE" sz="1900" noProof="0" dirty="0" smtClean="0"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Ghabh na réabhlóidithe an </a:t>
                      </a:r>
                      <a:r>
                        <a:rPr lang="ga-IE" sz="1900" i="1" noProof="0" dirty="0" err="1" smtClean="0">
                          <a:latin typeface="Comic Sans MS" pitchFamily="66" charset="0"/>
                        </a:rPr>
                        <a:t>Bastille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ar </a:t>
                      </a:r>
                      <a:br>
                        <a:rPr lang="ga-IE" sz="1900" noProof="0" dirty="0" smtClean="0">
                          <a:latin typeface="Comic Sans MS" pitchFamily="66" charset="0"/>
                        </a:rPr>
                      </a:br>
                      <a:r>
                        <a:rPr lang="ga-IE" sz="1900" noProof="0" dirty="0" smtClean="0">
                          <a:latin typeface="Comic Sans MS" pitchFamily="66" charset="0"/>
                        </a:rPr>
                        <a:t>an 14 Iúil 1789.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Ba é mana na réabhlóide ná </a:t>
                      </a:r>
                      <a:r>
                        <a:rPr lang="ga-IE" sz="19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‘</a:t>
                      </a:r>
                      <a:r>
                        <a:rPr lang="ga-IE" sz="1900" b="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Liberté</a:t>
                      </a:r>
                      <a:r>
                        <a:rPr lang="ga-IE" sz="19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, </a:t>
                      </a:r>
                      <a:r>
                        <a:rPr lang="ga-IE" sz="1900" b="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Égalité</a:t>
                      </a:r>
                      <a:r>
                        <a:rPr lang="ga-IE" sz="19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, </a:t>
                      </a:r>
                      <a:r>
                        <a:rPr lang="ga-IE" sz="1900" b="0" noProof="0" dirty="0" err="1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Fraternité</a:t>
                      </a:r>
                      <a:r>
                        <a:rPr lang="ga-IE" sz="1900" b="0" noProof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’.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Fógraíodh an Fhrainc ina poblacht</a:t>
                      </a:r>
                      <a:endParaRPr lang="en-IE" sz="1900" noProof="0" dirty="0" smtClean="0"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sa bhliain 1790. </a:t>
                      </a:r>
                      <a:endParaRPr kumimoji="0" lang="ga-IE" sz="19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Cuireadh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Louis</a:t>
                      </a:r>
                      <a:r>
                        <a:rPr lang="ga-IE" sz="1900" noProof="0" dirty="0" smtClean="0">
                          <a:latin typeface="Comic Sans MS" pitchFamily="66" charset="0"/>
                        </a:rPr>
                        <a:t> XVI chun báis leis an ngilitín sa bhliain 1793. </a:t>
                      </a:r>
                      <a:endParaRPr lang="ga-IE" sz="1900" noProof="0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ga-IE" sz="1900" noProof="0" dirty="0" smtClean="0">
                          <a:latin typeface="Comic Sans MS" pitchFamily="66" charset="0"/>
                        </a:rPr>
                        <a:t>Bhí </a:t>
                      </a:r>
                      <a:r>
                        <a:rPr lang="ga-IE" sz="1900" noProof="0" dirty="0" err="1" smtClean="0">
                          <a:latin typeface="Comic Sans MS" pitchFamily="66" charset="0"/>
                        </a:rPr>
                        <a:t>Maximilien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</a:t>
                      </a:r>
                      <a:r>
                        <a:rPr lang="ga-IE" sz="1900" baseline="0" noProof="0" dirty="0" err="1" smtClean="0">
                          <a:latin typeface="Comic Sans MS" pitchFamily="66" charset="0"/>
                        </a:rPr>
                        <a:t>Robespierre</a:t>
                      </a:r>
                      <a:r>
                        <a:rPr lang="ga-IE" sz="1900" baseline="0" noProof="0" dirty="0" smtClean="0">
                          <a:latin typeface="Comic Sans MS" pitchFamily="66" charset="0"/>
                        </a:rPr>
                        <a:t> i gceannas ar </a:t>
                      </a:r>
                      <a:br>
                        <a:rPr lang="ga-IE" sz="1900" baseline="0" noProof="0" dirty="0" smtClean="0">
                          <a:latin typeface="Comic Sans MS" pitchFamily="66" charset="0"/>
                        </a:rPr>
                      </a:br>
                      <a:r>
                        <a:rPr lang="ga-IE" sz="1900" noProof="0" dirty="0" smtClean="0">
                          <a:latin typeface="Comic Sans MS" pitchFamily="66" charset="0"/>
                        </a:rPr>
                        <a:t>Ré an Uafáis.</a:t>
                      </a:r>
                      <a:endParaRPr lang="ga-IE" sz="1900" noProof="0" dirty="0" smtClean="0"/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3366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26638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9891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9592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31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3276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6497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2" name="Title 13"/>
          <p:cNvSpPr>
            <a:spLocks/>
          </p:cNvSpPr>
          <p:nvPr/>
        </p:nvSpPr>
        <p:spPr bwMode="auto">
          <a:xfrm>
            <a:off x="1692275" y="115888"/>
            <a:ext cx="5700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  <p:pic>
        <p:nvPicPr>
          <p:cNvPr id="13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59753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95288" y="1125538"/>
            <a:ext cx="8461375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Tráth na gCeist</a:t>
            </a:r>
          </a:p>
          <a:p>
            <a:r>
              <a:rPr lang="en-IE" sz="3200">
                <a:latin typeface="Comic Sans MS" pitchFamily="66" charset="0"/>
                <a:hlinkClick r:id="rId2"/>
              </a:rPr>
              <a:t>http://www.oswego.org/ocsd-web/quiz/mquiz.asp?filename=MniGhallreabhloidnafraince</a:t>
            </a:r>
            <a:endParaRPr lang="en-IE" sz="3200">
              <a:latin typeface="Comic Sans MS" pitchFamily="66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95288" y="3794125"/>
            <a:ext cx="8280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Tuilleadh eolais le fáil ar </a:t>
            </a:r>
            <a:r>
              <a:rPr lang="en-IE" sz="2800" dirty="0">
                <a:latin typeface="Comic Sans MS" pitchFamily="66" charset="0"/>
              </a:rPr>
              <a:t>an </a:t>
            </a:r>
            <a:r>
              <a:rPr lang="ga-IE" sz="2800" dirty="0">
                <a:latin typeface="Comic Sans MS" pitchFamily="66" charset="0"/>
              </a:rPr>
              <a:t>suíomh seo:</a:t>
            </a:r>
            <a:endParaRPr lang="en-IE" sz="2800" dirty="0">
              <a:latin typeface="Comic Sans MS" pitchFamily="66" charset="0"/>
            </a:endParaRPr>
          </a:p>
          <a:p>
            <a:r>
              <a:rPr lang="en-IE" sz="2800" dirty="0">
                <a:latin typeface="Comic Sans MS" pitchFamily="66" charset="0"/>
                <a:hlinkClick r:id="rId3"/>
              </a:rPr>
              <a:t>http://www.kidspast.com/world-history/0370-french-revolution.php</a:t>
            </a:r>
            <a:endParaRPr lang="en-IE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0825" y="549275"/>
            <a:ext cx="85693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 dirty="0">
                <a:latin typeface="Comic Sans MS" pitchFamily="66" charset="0"/>
              </a:rPr>
              <a:t>Is féidir féachaint ar fhíseáin faoi Réabhlóid na Fraince ar na naisc seo a leanas:</a:t>
            </a:r>
          </a:p>
          <a:p>
            <a:r>
              <a:rPr lang="ga-IE" sz="2800" dirty="0">
                <a:latin typeface="Comic Sans MS" pitchFamily="66" charset="0"/>
                <a:hlinkClick r:id="rId2"/>
              </a:rPr>
              <a:t>https://www.youtube.com/watch?v=VEZqarUnVpo</a:t>
            </a:r>
            <a:r>
              <a:rPr lang="ga-IE" sz="2800" dirty="0">
                <a:latin typeface="Comic Sans MS" pitchFamily="66" charset="0"/>
              </a:rPr>
              <a:t> </a:t>
            </a:r>
          </a:p>
          <a:p>
            <a:endParaRPr lang="ga-IE" sz="2800" dirty="0">
              <a:latin typeface="Comic Sans MS" pitchFamily="66" charset="0"/>
            </a:endParaRPr>
          </a:p>
          <a:p>
            <a:r>
              <a:rPr lang="ga-IE" sz="2800" dirty="0">
                <a:latin typeface="Comic Sans MS" pitchFamily="66" charset="0"/>
                <a:hlinkClick r:id="rId3"/>
              </a:rPr>
              <a:t>http://www.history.com/topics/french-revolution/videos/origins-of-the-french-revolution?m=528e394da93ae&amp;s=undefined&amp;f=1&amp;free=false</a:t>
            </a:r>
            <a:r>
              <a:rPr lang="ga-IE" sz="2800" dirty="0">
                <a:latin typeface="Comic Sans MS" pitchFamily="66" charset="0"/>
              </a:rPr>
              <a:t> </a:t>
            </a:r>
          </a:p>
          <a:p>
            <a:endParaRPr lang="ga-IE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4"/>
          <p:cNvSpPr txBox="1">
            <a:spLocks noChangeArrowheads="1"/>
          </p:cNvSpPr>
          <p:nvPr/>
        </p:nvSpPr>
        <p:spPr bwMode="auto">
          <a:xfrm>
            <a:off x="611188" y="671513"/>
            <a:ext cx="79216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Íomhánna:</a:t>
            </a:r>
            <a:endParaRPr lang="ga-IE" b="1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Alamy</a:t>
            </a:r>
            <a:endParaRPr lang="en-GB" dirty="0" smtClean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Dómhnal</a:t>
            </a:r>
            <a:r>
              <a:rPr lang="en-GB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Ó Bric</a:t>
            </a:r>
          </a:p>
          <a:p>
            <a:r>
              <a:rPr lang="en-GB" dirty="0" err="1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Shutterstock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5</a:t>
            </a:r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An Gúm, 24-27 Sráid </a:t>
            </a:r>
            <a:r>
              <a:rPr lang="ga-IE" dirty="0" err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Fhreidric</a:t>
            </a:r>
            <a:r>
              <a:rPr lang="ga-IE" dirty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 Thuaidh, Baile Átha Cliath 1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4"/>
          <p:cNvSpPr>
            <a:spLocks noChangeShapeType="1"/>
          </p:cNvSpPr>
          <p:nvPr/>
        </p:nvSpPr>
        <p:spPr bwMode="auto">
          <a:xfrm>
            <a:off x="11113" y="1341438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4" name="Line 5"/>
          <p:cNvSpPr>
            <a:spLocks noChangeShapeType="1"/>
          </p:cNvSpPr>
          <p:nvPr/>
        </p:nvSpPr>
        <p:spPr bwMode="auto">
          <a:xfrm>
            <a:off x="1260000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5" name="Line 7"/>
          <p:cNvSpPr>
            <a:spLocks noChangeShapeType="1"/>
          </p:cNvSpPr>
          <p:nvPr/>
        </p:nvSpPr>
        <p:spPr bwMode="auto">
          <a:xfrm>
            <a:off x="2520000" y="1330083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6" name="Line 9"/>
          <p:cNvSpPr>
            <a:spLocks noChangeShapeType="1"/>
          </p:cNvSpPr>
          <p:nvPr/>
        </p:nvSpPr>
        <p:spPr bwMode="auto">
          <a:xfrm>
            <a:off x="5040000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7" name="Line 10"/>
          <p:cNvSpPr>
            <a:spLocks noChangeShapeType="1"/>
          </p:cNvSpPr>
          <p:nvPr/>
        </p:nvSpPr>
        <p:spPr bwMode="auto">
          <a:xfrm>
            <a:off x="3780000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8" name="Line 13"/>
          <p:cNvSpPr>
            <a:spLocks noChangeShapeType="1"/>
          </p:cNvSpPr>
          <p:nvPr/>
        </p:nvSpPr>
        <p:spPr bwMode="auto">
          <a:xfrm>
            <a:off x="6300000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39" name="Line 16"/>
          <p:cNvSpPr>
            <a:spLocks noChangeShapeType="1"/>
          </p:cNvSpPr>
          <p:nvPr/>
        </p:nvSpPr>
        <p:spPr bwMode="auto">
          <a:xfrm>
            <a:off x="7560000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40" name="Text Box 18"/>
          <p:cNvSpPr txBox="1">
            <a:spLocks noChangeArrowheads="1"/>
          </p:cNvSpPr>
          <p:nvPr/>
        </p:nvSpPr>
        <p:spPr bwMode="auto">
          <a:xfrm rot="-4145389">
            <a:off x="8511034" y="846000"/>
            <a:ext cx="739775" cy="366712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2000</a:t>
            </a:r>
            <a:endParaRPr dirty="0" lang="en-US">
              <a:latin charset="0" pitchFamily="34" typeface="Calibri"/>
            </a:endParaRPr>
          </a:p>
        </p:txBody>
      </p:sp>
      <p:sp>
        <p:nvSpPr>
          <p:cNvPr id="18441" name="Text Box 19"/>
          <p:cNvSpPr txBox="1">
            <a:spLocks noChangeArrowheads="1"/>
          </p:cNvSpPr>
          <p:nvPr/>
        </p:nvSpPr>
        <p:spPr bwMode="auto">
          <a:xfrm rot="-4145389">
            <a:off x="7272000" y="897731"/>
            <a:ext cx="650875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1900</a:t>
            </a:r>
            <a:endParaRPr dirty="0" lang="en-US">
              <a:latin charset="0" pitchFamily="34" typeface="Calibri"/>
            </a:endParaRPr>
          </a:p>
        </p:txBody>
      </p:sp>
      <p:sp>
        <p:nvSpPr>
          <p:cNvPr id="18442" name="Text Box 21"/>
          <p:cNvSpPr txBox="1">
            <a:spLocks noChangeArrowheads="1"/>
          </p:cNvSpPr>
          <p:nvPr/>
        </p:nvSpPr>
        <p:spPr bwMode="auto">
          <a:xfrm rot="-4145389">
            <a:off x="6048000" y="882000"/>
            <a:ext cx="650875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1800</a:t>
            </a:r>
            <a:endParaRPr dirty="0" lang="en-US">
              <a:latin charset="0" pitchFamily="34" typeface="Calibri"/>
            </a:endParaRPr>
          </a:p>
        </p:txBody>
      </p:sp>
      <p:sp>
        <p:nvSpPr>
          <p:cNvPr id="18443" name="Text Box 23"/>
          <p:cNvSpPr txBox="1">
            <a:spLocks noChangeArrowheads="1"/>
          </p:cNvSpPr>
          <p:nvPr/>
        </p:nvSpPr>
        <p:spPr bwMode="auto">
          <a:xfrm rot="-4145389">
            <a:off x="4752000" y="893764"/>
            <a:ext cx="650875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1700</a:t>
            </a:r>
            <a:endParaRPr dirty="0" lang="en-US">
              <a:latin charset="0" pitchFamily="34" typeface="Calibri"/>
            </a:endParaRPr>
          </a:p>
        </p:txBody>
      </p:sp>
      <p:sp>
        <p:nvSpPr>
          <p:cNvPr id="18444" name="Text Box 25"/>
          <p:cNvSpPr txBox="1">
            <a:spLocks noChangeArrowheads="1"/>
          </p:cNvSpPr>
          <p:nvPr/>
        </p:nvSpPr>
        <p:spPr bwMode="auto">
          <a:xfrm rot="-4145389">
            <a:off x="3528000" y="893763"/>
            <a:ext cx="650875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1600</a:t>
            </a:r>
            <a:endParaRPr dirty="0" lang="en-US">
              <a:latin charset="0" pitchFamily="34" typeface="Calibri"/>
            </a:endParaRPr>
          </a:p>
        </p:txBody>
      </p:sp>
      <p:grpSp>
        <p:nvGrpSpPr>
          <p:cNvPr id="18445" name="Group 45"/>
          <p:cNvGrpSpPr>
            <a:grpSpLocks/>
          </p:cNvGrpSpPr>
          <p:nvPr/>
        </p:nvGrpSpPr>
        <p:grpSpPr bwMode="auto">
          <a:xfrm>
            <a:off x="7885005" y="1341436"/>
            <a:ext cx="1150938" cy="1481711"/>
            <a:chOff x="5004" y="1639"/>
            <a:chExt cx="724" cy="844"/>
          </a:xfrm>
        </p:grpSpPr>
        <p:sp>
          <p:nvSpPr>
            <p:cNvPr id="18458" name="Text Box 35"/>
            <p:cNvSpPr txBox="1">
              <a:spLocks noChangeArrowheads="1"/>
            </p:cNvSpPr>
            <p:nvPr/>
          </p:nvSpPr>
          <p:spPr bwMode="auto">
            <a:xfrm>
              <a:off x="5004" y="2093"/>
              <a:ext cx="724" cy="390"/>
            </a:xfrm>
            <a:prstGeom prst="rect">
              <a:avLst/>
            </a:prstGeom>
            <a:noFill/>
            <a:ln algn="ctr" w="22225">
              <a:solidFill>
                <a:srgbClr val="800080"/>
              </a:solidFill>
              <a:miter lim="800000"/>
              <a:headEnd/>
              <a:tailEnd/>
            </a:ln>
          </p:spPr>
          <p:txBody>
            <a:bodyPr bIns="46800" lIns="90000" rIns="90000" tIns="46800">
              <a:spAutoFit/>
            </a:bodyPr>
            <a:lstStyle/>
            <a:p>
              <a:r>
                <a:rPr dirty="0" lang="ga-IE">
                  <a:latin charset="0" pitchFamily="66" typeface="Comic Sans MS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8459" name="Line 38"/>
            <p:cNvSpPr>
              <a:spLocks noChangeShapeType="1"/>
            </p:cNvSpPr>
            <p:nvPr/>
          </p:nvSpPr>
          <p:spPr bwMode="auto">
            <a:xfrm flipV="1">
              <a:off x="5728" y="1639"/>
              <a:ext cx="0" cy="454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len="med" type="triangle" w="med"/>
            </a:ln>
          </p:spPr>
          <p:txBody>
            <a:bodyPr bIns="46800" lIns="90000" rIns="90000" tIns="46800"/>
            <a:lstStyle/>
            <a:p>
              <a:endParaRPr lang="ga-IE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30163"/>
            <a:ext cx="1976438" cy="76993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ga-IE" sz="4400">
                <a:latin charset="0" pitchFamily="34" typeface="Berlin Sans FB Demi"/>
              </a:rPr>
              <a:t>Amlíne</a:t>
            </a:r>
          </a:p>
        </p:txBody>
      </p:sp>
      <p:sp>
        <p:nvSpPr>
          <p:cNvPr id="18447" name="Text Box 26"/>
          <p:cNvSpPr txBox="1">
            <a:spLocks noChangeArrowheads="1"/>
          </p:cNvSpPr>
          <p:nvPr/>
        </p:nvSpPr>
        <p:spPr bwMode="auto">
          <a:xfrm rot="-4145389">
            <a:off x="2229197" y="892969"/>
            <a:ext cx="649287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 wrap="none">
            <a:spAutoFit/>
          </a:bodyPr>
          <a:lstStyle/>
          <a:p>
            <a:r>
              <a:rPr dirty="0" lang="en-GB">
                <a:latin charset="0" pitchFamily="34" typeface="Calibri"/>
              </a:rPr>
              <a:t>1500</a:t>
            </a:r>
            <a:endParaRPr dirty="0" lang="en-US">
              <a:latin charset="0" pitchFamily="34" typeface="Calibri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98725" y="0"/>
            <a:ext cx="66563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dirty="0" lang="ga-IE" sz="2400">
                <a:latin charset="0" pitchFamily="66" typeface="Comic Sans MS"/>
              </a:rPr>
              <a:t>Caithfimid dul siar go dtí an bhliain 1789 chun an cheist sin a fhreagairt. 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627313" y="4725988"/>
            <a:ext cx="73025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 wrap="none"/>
          <a:lstStyle/>
          <a:p>
            <a:endParaRPr lang="ga-IE">
              <a:latin charset="0" pitchFamily="34" typeface="Calibri"/>
            </a:endParaRPr>
          </a:p>
        </p:txBody>
      </p:sp>
      <p:sp>
        <p:nvSpPr>
          <p:cNvPr id="49" name="Text Box 50"/>
          <p:cNvSpPr txBox="1">
            <a:spLocks noChangeArrowheads="1"/>
          </p:cNvSpPr>
          <p:nvPr/>
        </p:nvSpPr>
        <p:spPr bwMode="auto">
          <a:xfrm>
            <a:off x="4211639" y="1916113"/>
            <a:ext cx="2376586" cy="649287"/>
          </a:xfrm>
          <a:prstGeom prst="rect">
            <a:avLst/>
          </a:prstGeom>
          <a:noFill/>
          <a:ln algn="ctr" w="22225">
            <a:solidFill>
              <a:srgbClr val="800080"/>
            </a:solidFill>
            <a:miter lim="800000"/>
            <a:headEnd/>
            <a:tailEnd/>
          </a:ln>
        </p:spPr>
        <p:txBody>
          <a:bodyPr bIns="46800" lIns="90000" rIns="90000" tIns="46800" wrap="square">
            <a:spAutoFit/>
          </a:bodyPr>
          <a:lstStyle/>
          <a:p>
            <a:r>
              <a:rPr dirty="0" lang="ga-IE">
                <a:latin charset="0" pitchFamily="66" typeface="Comic Sans MS"/>
              </a:rPr>
              <a:t>Bhí</a:t>
            </a:r>
            <a:r>
              <a:rPr dirty="0" lang="en-IE">
                <a:latin charset="0" pitchFamily="66" typeface="Comic Sans MS"/>
              </a:rPr>
              <a:t> </a:t>
            </a:r>
            <a:r>
              <a:rPr dirty="0" lang="en-IE" smtClean="0">
                <a:latin charset="0" pitchFamily="66" typeface="Comic Sans MS"/>
              </a:rPr>
              <a:t>Louis </a:t>
            </a:r>
            <a:r>
              <a:rPr dirty="0" lang="en-IE">
                <a:latin charset="0" pitchFamily="66" typeface="Comic Sans MS"/>
              </a:rPr>
              <a:t>XVI </a:t>
            </a:r>
            <a:r>
              <a:rPr dirty="0" lang="ga-IE">
                <a:latin charset="0" pitchFamily="66" typeface="Comic Sans MS"/>
              </a:rPr>
              <a:t>i réim </a:t>
            </a:r>
            <a:r>
              <a:rPr dirty="0" lang="en-GB" smtClean="0">
                <a:latin charset="0" pitchFamily="66" typeface="Comic Sans MS"/>
              </a:rPr>
              <a:t/>
            </a:r>
            <a:br>
              <a:rPr dirty="0" lang="en-GB" smtClean="0">
                <a:latin charset="0" pitchFamily="66" typeface="Comic Sans MS"/>
              </a:rPr>
            </a:br>
            <a:r>
              <a:rPr dirty="0" lang="ga-IE" smtClean="0">
                <a:latin charset="0" pitchFamily="66" typeface="Comic Sans MS"/>
              </a:rPr>
              <a:t>sa Fhrainc (1789)</a:t>
            </a:r>
            <a:r>
              <a:rPr dirty="0" lang="en-IE" smtClean="0">
                <a:latin charset="0" pitchFamily="66" typeface="Comic Sans MS"/>
              </a:rPr>
              <a:t>. </a:t>
            </a:r>
            <a:endParaRPr dirty="0" lang="ga-IE">
              <a:latin charset="0" pitchFamily="66" typeface="Comic Sans MS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076825" y="3579813"/>
            <a:ext cx="3816350" cy="157003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dirty="0" lang="ga-IE" sz="2400">
                <a:latin charset="0" pitchFamily="66" typeface="Comic Sans MS"/>
              </a:rPr>
              <a:t>Ba iad </a:t>
            </a:r>
            <a:r>
              <a:rPr dirty="0" err="1" lang="ga-IE" sz="2400">
                <a:latin charset="0" pitchFamily="66" typeface="Comic Sans MS"/>
              </a:rPr>
              <a:t>Louis</a:t>
            </a:r>
            <a:r>
              <a:rPr dirty="0" lang="ga-IE" sz="2400">
                <a:latin charset="0" pitchFamily="66" typeface="Comic Sans MS"/>
              </a:rPr>
              <a:t> XVI agus </a:t>
            </a:r>
            <a:r>
              <a:rPr dirty="0" err="1" lang="ga-IE" sz="2400">
                <a:latin charset="0" pitchFamily="66" typeface="Comic Sans MS"/>
              </a:rPr>
              <a:t>Marie</a:t>
            </a:r>
            <a:r>
              <a:rPr dirty="0" lang="ga-IE" sz="2400">
                <a:latin charset="0" pitchFamily="66" typeface="Comic Sans MS"/>
              </a:rPr>
              <a:t> </a:t>
            </a:r>
            <a:r>
              <a:rPr dirty="0" err="1" lang="ga-IE" sz="2400">
                <a:latin charset="0" pitchFamily="66" typeface="Comic Sans MS"/>
              </a:rPr>
              <a:t>Antoinette</a:t>
            </a:r>
            <a:r>
              <a:rPr dirty="0" lang="ga-IE" sz="2400">
                <a:latin charset="0" pitchFamily="66" typeface="Comic Sans MS"/>
              </a:rPr>
              <a:t> rí agus banríon na Fraince san am sin. 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2051050" y="3357563"/>
            <a:ext cx="1584325" cy="35877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/>
        </p:nvSpPr>
        <p:spPr bwMode="auto">
          <a:xfrm flipV="1">
            <a:off x="6156325" y="1341438"/>
            <a:ext cx="0" cy="57467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len="med" type="triangle" w="med"/>
          </a:ln>
        </p:spPr>
        <p:txBody>
          <a:bodyPr bIns="46800" lIns="90000" rIns="90000" tIns="46800"/>
          <a:lstStyle/>
          <a:p>
            <a:endParaRPr lang="ga-IE"/>
          </a:p>
        </p:txBody>
      </p:sp>
      <p:pic>
        <p:nvPicPr>
          <p:cNvPr id="35" name="Picture 4"/>
          <p:cNvPicPr>
            <a:picLocks noChangeArrowheads="1"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7437" y="2780037"/>
            <a:ext cx="2412000" cy="316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" name="Picture 2"/>
          <p:cNvPicPr>
            <a:picLocks noChangeArrowheads="1" noChangeAspect="1"/>
          </p:cNvPicPr>
          <p:nvPr/>
        </p:nvPicPr>
        <p:blipFill rotWithShape="1"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"/>
          <a:stretch/>
        </p:blipFill>
        <p:spPr bwMode="auto">
          <a:xfrm>
            <a:off x="11113" y="2780831"/>
            <a:ext cx="2592000" cy="316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56" name="Line 15"/>
          <p:cNvSpPr>
            <a:spLocks noChangeShapeType="1"/>
          </p:cNvSpPr>
          <p:nvPr/>
        </p:nvSpPr>
        <p:spPr bwMode="auto">
          <a:xfrm>
            <a:off x="8818563" y="1341438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bIns="46800" lIns="90000" rIns="90000" tIns="46800"/>
          <a:lstStyle/>
          <a:p>
            <a:endParaRPr lang="ga-IE"/>
          </a:p>
        </p:txBody>
      </p:sp>
      <p:sp>
        <p:nvSpPr>
          <p:cNvPr id="18457" name="Text Box 29"/>
          <p:cNvSpPr txBox="1">
            <a:spLocks noChangeArrowheads="1"/>
          </p:cNvSpPr>
          <p:nvPr/>
        </p:nvSpPr>
        <p:spPr bwMode="auto">
          <a:xfrm rot="-4145389">
            <a:off x="972000" y="864393"/>
            <a:ext cx="709613" cy="371475"/>
          </a:xfrm>
          <a:prstGeom prst="rect">
            <a:avLst/>
          </a:prstGeom>
          <a:noFill/>
          <a:ln algn="ctr" w="22225">
            <a:noFill/>
            <a:miter lim="800000"/>
            <a:headEnd/>
            <a:tailEnd/>
          </a:ln>
        </p:spPr>
        <p:txBody>
          <a:bodyPr bIns="46800" lIns="90000" rIns="90000" tIns="46800">
            <a:spAutoFit/>
          </a:bodyPr>
          <a:lstStyle/>
          <a:p>
            <a:r>
              <a:rPr dirty="0" lang="en-GB">
                <a:latin charset="0" pitchFamily="34" typeface="Calibri"/>
              </a:rPr>
              <a:t>1400</a:t>
            </a:r>
            <a:endParaRPr dirty="0" lang="en-US">
              <a:latin charset="0" pitchFamily="34" typeface="Calibri"/>
            </a:endParaRPr>
          </a:p>
        </p:txBody>
      </p: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11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9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0" fill="hold" id="31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0" fill="hold" id="32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5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1" spid="46"/>
      <p:bldP animBg="1" grpId="0" spid="41"/>
      <p:bldP animBg="1" grpId="0" spid="49"/>
      <p:bldP grpId="0" spid="52"/>
      <p:bldP animBg="1" grpId="0" spid="6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443060" y="3763"/>
            <a:ext cx="10317458" cy="68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088" y="4221163"/>
            <a:ext cx="77771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Bhí cónaí ar </a:t>
            </a:r>
            <a:r>
              <a:rPr lang="ga-IE" sz="2400" dirty="0" err="1" smtClean="0">
                <a:solidFill>
                  <a:schemeClr val="bg1"/>
                </a:solidFill>
                <a:latin typeface="Comic Sans MS" pitchFamily="66" charset="0"/>
              </a:rPr>
              <a:t>Louis</a:t>
            </a:r>
            <a:r>
              <a:rPr lang="ga-IE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agus </a:t>
            </a:r>
            <a:r>
              <a:rPr lang="ga-IE" sz="2400" dirty="0" err="1">
                <a:solidFill>
                  <a:schemeClr val="bg1"/>
                </a:solidFill>
                <a:latin typeface="Comic Sans MS" pitchFamily="66" charset="0"/>
              </a:rPr>
              <a:t>Marie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ga-IE" sz="2400" dirty="0" err="1">
                <a:solidFill>
                  <a:schemeClr val="bg1"/>
                </a:solidFill>
                <a:latin typeface="Comic Sans MS" pitchFamily="66" charset="0"/>
              </a:rPr>
              <a:t>Antoinette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 i bpálás álainn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 in Versailles, 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taobh amuigh de </a:t>
            </a:r>
            <a:r>
              <a:rPr lang="ga-IE" sz="2400" dirty="0" err="1">
                <a:solidFill>
                  <a:schemeClr val="bg1"/>
                </a:solidFill>
                <a:latin typeface="Comic Sans MS" pitchFamily="66" charset="0"/>
              </a:rPr>
              <a:t>Pháras</a:t>
            </a:r>
            <a:r>
              <a:rPr lang="ga-IE" sz="2400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en-GB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pl-PL" sz="2400" dirty="0">
                <a:solidFill>
                  <a:schemeClr val="bg1"/>
                </a:solidFill>
                <a:latin typeface="Comic Sans MS" pitchFamily="66" charset="0"/>
              </a:rPr>
              <a:t>Saol sóch sómasach a bhí acu ann</a:t>
            </a:r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ga-IE" sz="2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313" y="1974850"/>
            <a:ext cx="262731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2133600"/>
            <a:ext cx="554513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lánchumhacht ag </a:t>
            </a:r>
            <a:r>
              <a:rPr lang="ga-IE" sz="2400" dirty="0" err="1">
                <a:latin typeface="Comic Sans MS" pitchFamily="66" charset="0"/>
              </a:rPr>
              <a:t>Louis</a:t>
            </a:r>
            <a:r>
              <a:rPr lang="ga-IE" sz="2400" dirty="0">
                <a:latin typeface="Comic Sans MS" pitchFamily="66" charset="0"/>
              </a:rPr>
              <a:t> XVI.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Ba </a:t>
            </a:r>
            <a:r>
              <a:rPr lang="ga-IE" sz="2400" dirty="0">
                <a:latin typeface="Comic Sans MS" pitchFamily="66" charset="0"/>
              </a:rPr>
              <a:t>eisean a dhéanadh na dlíthe ar fad. Bhíodh sé de chumhacht aige daoine a chur sa phríosún gan triail</a:t>
            </a:r>
            <a:r>
              <a:rPr lang="en-GB" sz="2400" dirty="0">
                <a:latin typeface="Comic Sans MS" pitchFamily="66" charset="0"/>
              </a:rPr>
              <a:t>  </a:t>
            </a:r>
            <a:r>
              <a:rPr lang="ga-IE" sz="2400" dirty="0">
                <a:latin typeface="Comic Sans MS" pitchFamily="66" charset="0"/>
              </a:rPr>
              <a:t>freisin. </a:t>
            </a:r>
            <a:endParaRPr lang="ga-IE" sz="24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48761705"/>
              </p:ext>
            </p:extLst>
          </p:nvPr>
        </p:nvGraphicFramePr>
        <p:xfrm>
          <a:off x="1187624" y="980728"/>
          <a:ext cx="6600056" cy="352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85082" y="981074"/>
            <a:ext cx="709446" cy="10077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82048" y="3284984"/>
            <a:ext cx="709612" cy="10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1188" y="188913"/>
            <a:ext cx="82819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pobal na Fraince </a:t>
            </a:r>
            <a:r>
              <a:rPr lang="ga-IE" sz="2400" dirty="0" smtClean="0">
                <a:latin typeface="Comic Sans MS" pitchFamily="66" charset="0"/>
              </a:rPr>
              <a:t>roinnte </a:t>
            </a:r>
            <a:r>
              <a:rPr lang="ga-IE" sz="2400" dirty="0">
                <a:latin typeface="Comic Sans MS" pitchFamily="66" charset="0"/>
              </a:rPr>
              <a:t>ina thrí </a:t>
            </a:r>
            <a:r>
              <a:rPr lang="ga-IE" sz="2400" dirty="0" smtClean="0">
                <a:latin typeface="Comic Sans MS" pitchFamily="66" charset="0"/>
              </a:rPr>
              <a:t>ghrúpa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ag </a:t>
            </a:r>
            <a:r>
              <a:rPr lang="ga-IE" sz="2400" dirty="0">
                <a:latin typeface="Comic Sans MS" pitchFamily="66" charset="0"/>
              </a:rPr>
              <a:t>an </a:t>
            </a:r>
            <a:r>
              <a:rPr lang="ga-IE" sz="2400" dirty="0" smtClean="0">
                <a:latin typeface="Comic Sans MS" pitchFamily="66" charset="0"/>
              </a:rPr>
              <a:t>am: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8313" y="4549676"/>
            <a:ext cx="8280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Ní raibh na grúpaí sin ar comhchéim, áfach. Ag an gcléir agus ag na huaisle a bhí an </a:t>
            </a:r>
            <a:r>
              <a:rPr lang="ga-IE" sz="2400" dirty="0" smtClean="0">
                <a:latin typeface="Comic Sans MS" pitchFamily="66" charset="0"/>
              </a:rPr>
              <a:t>c</a:t>
            </a:r>
            <a:r>
              <a:rPr lang="en-GB" sz="2400" dirty="0" smtClean="0">
                <a:latin typeface="Comic Sans MS" pitchFamily="66" charset="0"/>
              </a:rPr>
              <a:t>h</a:t>
            </a:r>
            <a:r>
              <a:rPr lang="ga-IE" sz="2400" dirty="0" err="1" smtClean="0">
                <a:latin typeface="Comic Sans MS" pitchFamily="66" charset="0"/>
              </a:rPr>
              <a:t>umhacht</a:t>
            </a:r>
            <a:r>
              <a:rPr lang="ga-IE" sz="2400" dirty="0" smtClean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agus an saibhreas. Ní raibh orthu cáin a íoc. Ar an lámh eile, bhí formhór na ngnáthdhaoine beo bocht. Bhíodh orthu obair go crua agus ba mhinic ocras orthu. Bhí orthu cánacha </a:t>
            </a:r>
            <a:r>
              <a:rPr lang="ga-IE" sz="2400" dirty="0" smtClean="0">
                <a:latin typeface="Comic Sans MS" pitchFamily="66" charset="0"/>
              </a:rPr>
              <a:t>troma</a:t>
            </a:r>
            <a:endParaRPr lang="en-IE" sz="2400" dirty="0" smtClean="0">
              <a:latin typeface="Comic Sans MS" pitchFamily="66" charset="0"/>
            </a:endParaRPr>
          </a:p>
          <a:p>
            <a:r>
              <a:rPr lang="ga-IE" sz="2400" dirty="0" smtClean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íoc freisin.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00385" y="1988839"/>
            <a:ext cx="709611" cy="100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68850" y="2540000"/>
            <a:ext cx="4392613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Rud eile a chuaigh i bhfeidhm ar dhaoine sa Fhrainc ná Réabhlóid Mheiriceá. Léirigh an réabhlóid sin do na Francaigh go bhféadfaidís seasamh in aghaidh an rí,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mar a sheas na coilínigh in aghaidh rialtas na Breataine. Ar an tslí sin bheidís ábalta deireadh a chur leis an gcóras éagórach sa tír. 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4363" y="195263"/>
            <a:ext cx="8101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deacrachtaí airgeadais ag an bhFrainc </a:t>
            </a:r>
            <a:r>
              <a:rPr lang="en-GB" sz="2400" dirty="0">
                <a:latin typeface="Comic Sans MS" pitchFamily="66" charset="0"/>
              </a:rPr>
              <a:t>ag an am. B</a:t>
            </a:r>
            <a:r>
              <a:rPr lang="ga-IE" sz="2400" dirty="0" err="1">
                <a:latin typeface="Comic Sans MS" pitchFamily="66" charset="0"/>
              </a:rPr>
              <a:t>heartaigh</a:t>
            </a:r>
            <a:r>
              <a:rPr lang="ga-IE" sz="2400" dirty="0">
                <a:latin typeface="Comic Sans MS" pitchFamily="66" charset="0"/>
              </a:rPr>
              <a:t> </a:t>
            </a:r>
            <a:r>
              <a:rPr lang="ga-IE" sz="2400" dirty="0" err="1">
                <a:latin typeface="Comic Sans MS" pitchFamily="66" charset="0"/>
              </a:rPr>
              <a:t>Louis</a:t>
            </a:r>
            <a:r>
              <a:rPr lang="en-GB" sz="2400" dirty="0">
                <a:latin typeface="Comic Sans MS" pitchFamily="66" charset="0"/>
              </a:rPr>
              <a:t> XVI</a:t>
            </a:r>
            <a:r>
              <a:rPr lang="ga-IE" sz="2400" dirty="0">
                <a:latin typeface="Comic Sans MS" pitchFamily="66" charset="0"/>
              </a:rPr>
              <a:t> go gcaithfeadh sé na cánacha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a </a:t>
            </a:r>
            <a:r>
              <a:rPr lang="ga-IE" sz="2400" dirty="0">
                <a:latin typeface="Comic Sans MS" pitchFamily="66" charset="0"/>
              </a:rPr>
              <a:t>ardú le níos mó airgid a thabhairt isteach. Ní mó ná sásta a bhí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ga-IE" sz="2400" dirty="0">
                <a:latin typeface="Comic Sans MS" pitchFamily="66" charset="0"/>
              </a:rPr>
              <a:t> gnáth</a:t>
            </a:r>
            <a:r>
              <a:rPr lang="en-GB" sz="2400" dirty="0" err="1">
                <a:latin typeface="Comic Sans MS" pitchFamily="66" charset="0"/>
              </a:rPr>
              <a:t>dhaoine</a:t>
            </a:r>
            <a:r>
              <a:rPr lang="ga-IE" sz="2400" dirty="0">
                <a:latin typeface="Comic Sans MS" pitchFamily="66" charset="0"/>
              </a:rPr>
              <a:t> leis sin. Thosaigh siad ag cur i gcoinne chumhacht agus </a:t>
            </a:r>
            <a:r>
              <a:rPr lang="ga-IE" sz="2400" dirty="0" err="1">
                <a:latin typeface="Comic Sans MS" pitchFamily="66" charset="0"/>
              </a:rPr>
              <a:t>phribhléidí</a:t>
            </a:r>
            <a:r>
              <a:rPr lang="ga-IE" sz="2400" dirty="0">
                <a:latin typeface="Comic Sans MS" pitchFamily="66" charset="0"/>
              </a:rPr>
              <a:t> na n-uaisle. 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7397" y="2985503"/>
            <a:ext cx="4306888" cy="2592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ga-IE" sz="2400" dirty="0" smtClean="0">
                <a:latin typeface="Comic Sans MS" pitchFamily="66" charset="0"/>
              </a:rPr>
              <a:t>Léiríonn an graf seo gnéithe éagsúla den saol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sa Fhrainc nuair a bhí </a:t>
            </a:r>
            <a:r>
              <a:rPr lang="ga-IE" sz="2400" dirty="0" err="1" smtClean="0">
                <a:latin typeface="Comic Sans MS" pitchFamily="66" charset="0"/>
              </a:rPr>
              <a:t>Louis</a:t>
            </a:r>
            <a:r>
              <a:rPr lang="ga-IE" sz="2400" dirty="0" smtClean="0">
                <a:latin typeface="Comic Sans MS" pitchFamily="66" charset="0"/>
              </a:rPr>
              <a:t> XVI i réim.</a:t>
            </a:r>
            <a:endParaRPr lang="ga-IE" sz="2400" dirty="0"/>
          </a:p>
        </p:txBody>
      </p:sp>
      <p:graphicFrame>
        <p:nvGraphicFramePr>
          <p:cNvPr id="6147" name="Object 32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90497048"/>
              </p:ext>
            </p:extLst>
          </p:nvPr>
        </p:nvGraphicFramePr>
        <p:xfrm>
          <a:off x="323528" y="860314"/>
          <a:ext cx="8610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5" name="Chart" r:id="rId4" imgW="7772400" imgH="4114800" progId="MSGraph.Chart.8">
                  <p:embed followColorScheme="full"/>
                </p:oleObj>
              </mc:Choice>
              <mc:Fallback>
                <p:oleObj name="Chart" r:id="rId4" imgW="7772400" imgH="4114800" progId="MSGraph.Chart.8">
                  <p:embed followColorScheme="full"/>
                  <p:pic>
                    <p:nvPicPr>
                      <p:cNvPr id="0" name="Picture 3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60314"/>
                        <a:ext cx="86106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21020885" flipH="1">
            <a:off x="2881470" y="5510029"/>
            <a:ext cx="623701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 raibh cúis ghearáin ag na gnáthdhaoine, meas tú</a:t>
            </a:r>
            <a:r>
              <a:rPr lang="en-IE" sz="2400" dirty="0">
                <a:latin typeface="Comic Sans MS" pitchFamily="66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4883815"/>
            <a:ext cx="576064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err="1" smtClean="0">
                <a:latin typeface="Comic Sans MS" panose="030F0702030302020204" pitchFamily="66" charset="0"/>
              </a:rPr>
              <a:t>Cér</a:t>
            </a:r>
            <a:r>
              <a:rPr lang="ga-IE" sz="2400" dirty="0" smtClean="0">
                <a:latin typeface="Comic Sans MS" panose="030F0702030302020204" pitchFamily="66" charset="0"/>
              </a:rPr>
              <a:t> leis an talamh sa Fhrainc ag an am?</a:t>
            </a:r>
            <a:endParaRPr lang="ga-IE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883814"/>
            <a:ext cx="236788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anose="030F0702030302020204" pitchFamily="66" charset="0"/>
              </a:rPr>
              <a:t>Cé a d’íoc cáin?</a:t>
            </a:r>
            <a:endParaRPr lang="ga-IE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4883815"/>
            <a:ext cx="5760640" cy="46166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 smtClean="0">
                <a:latin typeface="Comic Sans MS" panose="030F0702030302020204" pitchFamily="66" charset="0"/>
              </a:rPr>
              <a:t>Conas mar a bhí daonra na tíre roinnte?</a:t>
            </a:r>
            <a:endParaRPr lang="ga-IE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OleChart spid="6147" grpId="0"/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81252" y="2153006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Bhí na réabhlóidithe ag súil </a:t>
            </a:r>
            <a:r>
              <a:rPr lang="en-GB" sz="2400" dirty="0" smtClean="0">
                <a:latin typeface="Comic Sans MS" pitchFamily="66" charset="0"/>
              </a:rPr>
              <a:t/>
            </a:r>
            <a:br>
              <a:rPr lang="en-GB" sz="2400" dirty="0" smtClean="0">
                <a:latin typeface="Comic Sans MS" pitchFamily="66" charset="0"/>
              </a:rPr>
            </a:br>
            <a:r>
              <a:rPr lang="ga-IE" sz="2400" dirty="0" smtClean="0">
                <a:latin typeface="Comic Sans MS" pitchFamily="66" charset="0"/>
              </a:rPr>
              <a:t>le </a:t>
            </a:r>
            <a:r>
              <a:rPr lang="ga-IE" sz="2400" dirty="0">
                <a:latin typeface="Comic Sans MS" pitchFamily="66" charset="0"/>
              </a:rPr>
              <a:t>hionsaí ó </a:t>
            </a:r>
            <a:r>
              <a:rPr lang="ga-IE" sz="2400" dirty="0" err="1">
                <a:latin typeface="Comic Sans MS" pitchFamily="66" charset="0"/>
              </a:rPr>
              <a:t>shaighdiúirí</a:t>
            </a:r>
            <a:r>
              <a:rPr lang="ga-IE" sz="2400" dirty="0">
                <a:latin typeface="Comic Sans MS" pitchFamily="66" charset="0"/>
              </a:rPr>
              <a:t> an rí. Mar sin, bhí gunnaí agus armlón de dhíth orthu chun iad féin a chosaint. D’éirigh leo an </a:t>
            </a:r>
            <a:r>
              <a:rPr lang="ga-IE" sz="2400" i="1" dirty="0" err="1">
                <a:latin typeface="Comic Sans MS" pitchFamily="66" charset="0"/>
              </a:rPr>
              <a:t>Bastille</a:t>
            </a:r>
            <a:r>
              <a:rPr lang="ga-IE" sz="2400" dirty="0">
                <a:latin typeface="Comic Sans MS" pitchFamily="66" charset="0"/>
              </a:rPr>
              <a:t> a ghabháil agus na gunnaí agus an t-armlón a fháil.</a:t>
            </a:r>
            <a:endParaRPr lang="ga-IE" sz="2400" dirty="0">
              <a:latin typeface="Calibri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39949" y="5529262"/>
            <a:ext cx="71704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2400" dirty="0" smtClean="0">
                <a:latin typeface="Comic Sans MS" pitchFamily="66" charset="0"/>
              </a:rPr>
              <a:t>Ba </a:t>
            </a:r>
            <a:r>
              <a:rPr lang="ga-IE" sz="2400" dirty="0">
                <a:latin typeface="Comic Sans MS" pitchFamily="66" charset="0"/>
              </a:rPr>
              <a:t>é </a:t>
            </a:r>
            <a:r>
              <a:rPr lang="ga-IE" sz="2400" dirty="0" smtClean="0">
                <a:latin typeface="Comic Sans MS" pitchFamily="66" charset="0"/>
              </a:rPr>
              <a:t>sin</a:t>
            </a:r>
            <a:r>
              <a:rPr lang="en-GB" sz="2400" dirty="0" smtClean="0">
                <a:latin typeface="Comic Sans MS" pitchFamily="66" charset="0"/>
              </a:rPr>
              <a:t> </a:t>
            </a:r>
            <a:r>
              <a:rPr lang="ga-IE" sz="2400" dirty="0" smtClean="0">
                <a:latin typeface="Comic Sans MS" pitchFamily="66" charset="0"/>
              </a:rPr>
              <a:t>an </a:t>
            </a:r>
            <a:r>
              <a:rPr lang="ga-IE" sz="2400" dirty="0">
                <a:latin typeface="Comic Sans MS" pitchFamily="66" charset="0"/>
              </a:rPr>
              <a:t>chéad eachtra i Réabhlóid na Fraince. </a:t>
            </a:r>
            <a:endParaRPr lang="ga-IE" sz="24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5372" y="2153006"/>
            <a:ext cx="4466628" cy="287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2"/>
          <p:cNvSpPr txBox="1">
            <a:spLocks noChangeArrowheads="1"/>
          </p:cNvSpPr>
          <p:nvPr/>
        </p:nvSpPr>
        <p:spPr bwMode="auto">
          <a:xfrm>
            <a:off x="315913" y="333375"/>
            <a:ext cx="8393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dirty="0">
                <a:latin typeface="Comic Sans MS" pitchFamily="66" charset="0"/>
              </a:rPr>
              <a:t>Ar an 14 Iúil 1789 mháirseáil slua mór de réabhlóidithe trí shráideanna </a:t>
            </a:r>
            <a:r>
              <a:rPr lang="ga-IE" sz="2400" dirty="0" err="1">
                <a:latin typeface="Comic Sans MS" pitchFamily="66" charset="0"/>
              </a:rPr>
              <a:t>Pháras</a:t>
            </a:r>
            <a:r>
              <a:rPr lang="ga-IE" sz="2400" dirty="0">
                <a:latin typeface="Comic Sans MS" pitchFamily="66" charset="0"/>
              </a:rPr>
              <a:t> a fhad leis an </a:t>
            </a:r>
            <a:r>
              <a:rPr lang="ga-IE" sz="2400" i="1" dirty="0" err="1">
                <a:latin typeface="Comic Sans MS" pitchFamily="66" charset="0"/>
              </a:rPr>
              <a:t>Bastille</a:t>
            </a:r>
            <a:r>
              <a:rPr lang="ga-IE" sz="2400" dirty="0">
                <a:latin typeface="Comic Sans MS" pitchFamily="66" charset="0"/>
              </a:rPr>
              <a:t>. Príosún mór i lár </a:t>
            </a:r>
            <a:r>
              <a:rPr lang="ga-IE" sz="2400" dirty="0" err="1">
                <a:latin typeface="Comic Sans MS" pitchFamily="66" charset="0"/>
              </a:rPr>
              <a:t>Pháras</a:t>
            </a:r>
            <a:r>
              <a:rPr lang="ga-IE" sz="2400" dirty="0">
                <a:latin typeface="Comic Sans MS" pitchFamily="66" charset="0"/>
              </a:rPr>
              <a:t> ba ea an </a:t>
            </a:r>
            <a:r>
              <a:rPr lang="ga-IE" sz="2400" i="1" dirty="0" err="1">
                <a:latin typeface="Comic Sans MS" pitchFamily="66" charset="0"/>
              </a:rPr>
              <a:t>Bastille</a:t>
            </a:r>
            <a:r>
              <a:rPr lang="ga-IE" sz="2400" dirty="0">
                <a:latin typeface="Comic Sans MS" pitchFamily="66" charset="0"/>
              </a:rPr>
              <a:t> agus bhí gunnaí agus armlón stóráilte ann.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970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6803</TotalTime>
  <Words>1067</Words>
  <Application>Microsoft Office PowerPoint</Application>
  <PresentationFormat>On-screen Show (4:3)</PresentationFormat>
  <Paragraphs>93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Léiríonn an graf seo gnéithe éagsúla den saol  sa Fhrainc nuair a bhí Louis XVI i réim.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Cáit Nic Fhionnlaoich</cp:lastModifiedBy>
  <cp:revision>254</cp:revision>
  <cp:lastPrinted>2015-07-14T15:34:13Z</cp:lastPrinted>
  <dcterms:created xsi:type="dcterms:W3CDTF">2015-01-07T07:38:23Z</dcterms:created>
  <dcterms:modified xsi:type="dcterms:W3CDTF">2015-09-22T12:00:23Z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1157108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D6.2.12</vt:lpwstr>
  </property>
</Properties>
</file>