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07" r:id="rId3"/>
    <p:sldId id="295" r:id="rId4"/>
    <p:sldId id="285" r:id="rId5"/>
    <p:sldId id="286" r:id="rId6"/>
    <p:sldId id="297" r:id="rId7"/>
    <p:sldId id="287" r:id="rId8"/>
    <p:sldId id="303" r:id="rId9"/>
    <p:sldId id="279" r:id="rId10"/>
    <p:sldId id="289" r:id="rId11"/>
    <p:sldId id="304" r:id="rId12"/>
    <p:sldId id="270" r:id="rId13"/>
    <p:sldId id="305" r:id="rId14"/>
    <p:sldId id="292" r:id="rId15"/>
    <p:sldId id="275" r:id="rId16"/>
    <p:sldId id="294" r:id="rId17"/>
    <p:sldId id="273" r:id="rId18"/>
    <p:sldId id="306" r:id="rId19"/>
    <p:sldId id="268" r:id="rId20"/>
    <p:sldId id="278" r:id="rId21"/>
    <p:sldId id="260" r:id="rId22"/>
    <p:sldId id="299" r:id="rId23"/>
    <p:sldId id="284" r:id="rId24"/>
    <p:sldId id="300" r:id="rId25"/>
    <p:sldId id="301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24" autoAdjust="0"/>
  </p:normalViewPr>
  <p:slideViewPr>
    <p:cSldViewPr>
      <p:cViewPr varScale="1">
        <p:scale>
          <a:sx n="77" d="100"/>
          <a:sy n="77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FD7349-5C4E-4126-A015-CA30FBB1328B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F1C245-1263-42CB-AAF6-B44179BE260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BA7717-242D-4C25-80F4-7A3BC3D37ECA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181284-37AB-49D8-94B5-BF66E079614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smtClean="0"/>
              <a:t>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C1C85-F5D6-4CCA-8224-5412F8F6DEE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A532F-166D-4B82-91FB-2A0FCD667FC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42DBF-B301-47AC-ACF5-ED2183957BB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F3816-EA2B-4242-9D23-C76C878219C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D086D5-43BB-4324-88B3-902D38B239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CA770-F2F4-4B5E-914D-98858C388B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FEEFA-21B8-4803-8921-74CC2842792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6DDBA-4316-4E12-BD7A-E4AB867817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2F86D-3AD9-4770-8A6A-EFC4624279E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242DE-F287-44F9-B93A-D630D86F2D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1AF58-6BCE-4686-B278-3FDC271520A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C0FDD-CE81-40B8-A18A-3D1E06C9B0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6E1CD-32CF-4871-B2BD-465707B35DB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0A342-46DF-41C6-A5C6-7056ED2FECB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36EE1-E7FC-482C-8736-F1F0A8897D7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B7D1-213F-49EB-AE1E-746F10F1D8D2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2FF2-FA9B-4C91-9393-A54190C44C7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A139-4D7E-49BF-BA1F-ED0564AF094D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BC96-D4A0-465C-A8A9-931ABBE3D3A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8825-EA88-4B69-B873-212472901F1C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D0F3-5F11-4646-AC32-E38EBD2F20C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3749-E56D-4D47-B4A0-D07390AD50F3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843A-FB60-482C-B6EF-05E95E2D3F2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1432-0AC9-4816-AF43-A4491D5A25CB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3C03-8D80-4A1A-B925-3EB81BF3277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7844-1CDB-41DA-A22E-F656F91DCB28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4164-0466-4DE7-A62F-EC276D990C1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79F5-E123-4D77-85EB-0D3D923DEE78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C4F4-CC7C-46E5-A51D-F74B7A62A4D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B010-F0F7-446F-98EC-A363CDBF0133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34D0-1973-4B8F-B997-9294EA629A4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553F-95F8-428B-B3BC-42E6203B814C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CB13-6DE6-4471-88A8-4B9CD131A64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7723-9C3A-4930-ABE8-55D90E17627F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71B7-DFBE-4F56-B226-1395CC585ED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4A95-CAB5-464F-8186-5FAB8A12188D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C6A9-0CDA-4894-86C9-0C4EFBC7976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1E7EA4-3B31-402A-B0B6-061E24BB76D5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8E8160-6420-4FEA-A79D-4761C4FC76E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courtschool.com/activity/pompeii/pmpHou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harcourtschool.com/activity/pompeii/pmpBth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ncient-history/colosseum/videos/deconstructing-history-pompeii?m=528e394da93ae&amp;s=undefined&amp;f=1&amp;free=false" TargetMode="External"/><Relationship Id="rId2" Type="http://schemas.openxmlformats.org/officeDocument/2006/relationships/hyperlink" Target="http://www.history.com/topics/colosseum/video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.co.uk/schools/primaryhistory/roman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ideos.howstuffworks.com/discovery/28991-assignment-discovery-pompeiis-destruction-vide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2011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8188" y="549275"/>
            <a:ext cx="6084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9600">
                <a:solidFill>
                  <a:schemeClr val="bg1"/>
                </a:solidFill>
                <a:latin typeface="Castellar" pitchFamily="18" charset="0"/>
              </a:rPr>
              <a:t>Pompeii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333375"/>
            <a:ext cx="8151813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87900" y="3740150"/>
            <a:ext cx="4327525" cy="30464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Seo é an </a:t>
            </a:r>
            <a:r>
              <a:rPr lang="en-IE" sz="2400" b="1" i="1" dirty="0">
                <a:solidFill>
                  <a:srgbClr val="FF0000"/>
                </a:solidFill>
                <a:latin typeface="Comic Sans MS" pitchFamily="66" charset="0"/>
              </a:rPr>
              <a:t>forum</a:t>
            </a:r>
            <a:r>
              <a:rPr lang="en-IE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in Pompeii. Cearnóg mhór oscailte i lár an bhaile </a:t>
            </a:r>
            <a:r>
              <a:rPr lang="en-IE" sz="2400" dirty="0" err="1">
                <a:latin typeface="Comic Sans MS" pitchFamily="66" charset="0"/>
              </a:rPr>
              <a:t>ba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ea an </a:t>
            </a:r>
            <a:r>
              <a:rPr lang="en-IE" sz="2400" i="1" dirty="0">
                <a:latin typeface="Comic Sans MS" pitchFamily="66" charset="0"/>
              </a:rPr>
              <a:t>forum</a:t>
            </a:r>
            <a:r>
              <a:rPr lang="en-IE" sz="2400" dirty="0">
                <a:latin typeface="Comic Sans MS" pitchFamily="66" charset="0"/>
              </a:rPr>
              <a:t>.</a:t>
            </a:r>
            <a:r>
              <a:rPr lang="ga-IE" sz="2400" dirty="0">
                <a:latin typeface="Comic Sans MS" pitchFamily="66" charset="0"/>
              </a:rPr>
              <a:t> Bhíodh foirgnimh dheasa timpeall ar an gcearnóg fadó. Théadh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daoine ann chun bualadh lena chéile nó chun siopadóireacht a dhéanamh</a:t>
            </a:r>
            <a:r>
              <a:rPr lang="en-IE" sz="2400" dirty="0">
                <a:latin typeface="Comic Sans MS" pitchFamily="66" charset="0"/>
              </a:rPr>
              <a:t>.</a:t>
            </a:r>
            <a:endParaRPr lang="ga-IE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13" y="765175"/>
            <a:ext cx="3668712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Bhíodh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i="1" dirty="0">
                <a:latin typeface="Comic Sans MS" pitchFamily="66" charset="0"/>
              </a:rPr>
              <a:t>forum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i ngach baile mór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Rómhánach</a:t>
            </a:r>
            <a:r>
              <a:rPr lang="ga-IE" sz="2400" dirty="0">
                <a:latin typeface="Comic Sans MS" pitchFamily="66" charset="0"/>
              </a:rPr>
              <a:t>. </a:t>
            </a:r>
            <a:endParaRPr lang="ga-IE" sz="2400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5"/>
            <a:ext cx="4357687" cy="3805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708275"/>
            <a:ext cx="4319588" cy="394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363" y="4076700"/>
            <a:ext cx="4125912" cy="2678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Tháinig na seandálaithe ar thithe breátha in Pompeii. </a:t>
            </a:r>
            <a:r>
              <a:rPr lang="en-IE" sz="2400" dirty="0">
                <a:latin typeface="Comic Sans MS" pitchFamily="66" charset="0"/>
              </a:rPr>
              <a:t/>
            </a:r>
            <a:br>
              <a:rPr lang="en-IE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Is léir ó na fothraigh go raibh na tithe </a:t>
            </a:r>
            <a:r>
              <a:rPr lang="en-IE" sz="2400" dirty="0">
                <a:latin typeface="Comic Sans MS" pitchFamily="66" charset="0"/>
              </a:rPr>
              <a:t>sin </a:t>
            </a:r>
            <a:r>
              <a:rPr lang="ga-IE" sz="2400" dirty="0">
                <a:latin typeface="Comic Sans MS" pitchFamily="66" charset="0"/>
              </a:rPr>
              <a:t>maisithe go hálainn le colúin, </a:t>
            </a:r>
            <a:r>
              <a:rPr lang="en-IE" sz="2400" dirty="0">
                <a:latin typeface="Comic Sans MS" pitchFamily="66" charset="0"/>
              </a:rPr>
              <a:t/>
            </a:r>
            <a:br>
              <a:rPr lang="en-IE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le pictiúir agus le dealbha marmair. </a:t>
            </a:r>
          </a:p>
        </p:txBody>
      </p:sp>
      <p:pic>
        <p:nvPicPr>
          <p:cNvPr id="337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463550"/>
            <a:ext cx="54181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263" y="4232275"/>
            <a:ext cx="3779837" cy="2292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Ag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na daoine saibhre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bhíodh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 na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tithe móra ach bhíodh formhór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na ndaoine ina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cónaí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IE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in árasáin bheaga</a:t>
            </a:r>
          </a:p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os cionn na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siopaí.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975" y="5589588"/>
            <a:ext cx="4462463" cy="925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Comic Sans MS" pitchFamily="66" charset="0"/>
              </a:rPr>
              <a:t>Tuilleadh eolais:</a:t>
            </a:r>
            <a:endParaRPr lang="ga-IE" dirty="0">
              <a:solidFill>
                <a:srgbClr val="002060"/>
              </a:solidFill>
              <a:latin typeface="Comic Sans MS" pitchFamily="66" charset="0"/>
              <a:hlinkClick r:id="rId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Comic Sans MS" pitchFamily="66" charset="0"/>
                <a:hlinkClick r:id="rId3"/>
              </a:rPr>
              <a:t>http://www.harcourtschool.com/activity/pompeii/pmpHous.html</a:t>
            </a:r>
            <a:endParaRPr lang="en-IE" dirty="0">
              <a:latin typeface="Comic Sans MS" pitchFamily="66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4960937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5900"/>
            <a:ext cx="21463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4284663" y="5229225"/>
            <a:ext cx="4103687" cy="1008063"/>
          </a:xfrm>
          <a:prstGeom prst="wedgeRoundRectCallout">
            <a:avLst>
              <a:gd name="adj1" fmla="val -83579"/>
              <a:gd name="adj2" fmla="val -318032"/>
              <a:gd name="adj3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Bhí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fuinneoga againn sa t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each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. Ach ní raibh aon ghloine iontu! </a:t>
            </a:r>
            <a:endParaRPr lang="ga-IE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ounded Rectangular Callout 9"/>
          <p:cNvSpPr>
            <a:spLocks noChangeArrowheads="1"/>
          </p:cNvSpPr>
          <p:nvPr/>
        </p:nvSpPr>
        <p:spPr bwMode="auto">
          <a:xfrm>
            <a:off x="4356100" y="476250"/>
            <a:ext cx="4392613" cy="2376488"/>
          </a:xfrm>
          <a:prstGeom prst="wedgeRoundRectCallout">
            <a:avLst>
              <a:gd name="adj1" fmla="val -85310"/>
              <a:gd name="adj2" fmla="val 32898"/>
              <a:gd name="adj3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Bhí téamh lárnach agam i mo theach. Lasadh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na searbhóntaí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tine in íochtar an tí. Thagadh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aer te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aníos ón tine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trí na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spásanna a fágadh sna ballaí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 chuig na seomraí ar fad</a:t>
            </a:r>
          </a:p>
          <a:p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sa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teach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ga-IE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4643438" y="3068638"/>
            <a:ext cx="3529012" cy="1441450"/>
          </a:xfrm>
          <a:prstGeom prst="wedgeRoundRectCallout">
            <a:avLst>
              <a:gd name="adj1" fmla="val -100787"/>
              <a:gd name="adj2" fmla="val -92954"/>
              <a:gd name="adj3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Bhí uisce reatha sa teach agam freisin. Thugtaí</a:t>
            </a:r>
            <a:r>
              <a:rPr lang="en-IE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an</a:t>
            </a:r>
          </a:p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t-uisce isteach sa teach</a:t>
            </a:r>
          </a:p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trí phíopaí speisialta. </a:t>
            </a:r>
            <a:endParaRPr lang="ga-IE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4105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Féach an fear saibhir seo as Pompeii. Cén saghas tí </a:t>
            </a:r>
            <a:br>
              <a:rPr lang="ga-IE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bhí aige?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188" y="4902200"/>
            <a:ext cx="7921625" cy="15684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Fuarthas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na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mósáicí</a:t>
            </a:r>
            <a:r>
              <a:rPr lang="ga-IE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seo </a:t>
            </a:r>
            <a:r>
              <a:rPr lang="en-IE" sz="2400" dirty="0">
                <a:latin typeface="Comic Sans MS" pitchFamily="66" charset="0"/>
              </a:rPr>
              <a:t>in</a:t>
            </a:r>
            <a:r>
              <a:rPr lang="ga-IE" sz="2400" dirty="0">
                <a:latin typeface="Comic Sans MS" pitchFamily="66" charset="0"/>
              </a:rPr>
              <a:t> Pompeii. Ba nós leis na Rómhánaigh na hurláir agus na ballaí ina </a:t>
            </a:r>
            <a:r>
              <a:rPr lang="en-IE" sz="2400" dirty="0">
                <a:latin typeface="Comic Sans MS" pitchFamily="66" charset="0"/>
              </a:rPr>
              <a:t>d</a:t>
            </a:r>
            <a:r>
              <a:rPr lang="ga-IE" sz="2400" dirty="0">
                <a:latin typeface="Comic Sans MS" pitchFamily="66" charset="0"/>
              </a:rPr>
              <a:t>tithe </a:t>
            </a:r>
            <a:r>
              <a:rPr lang="en-IE" sz="2400" dirty="0">
                <a:latin typeface="Comic Sans MS" pitchFamily="66" charset="0"/>
              </a:rPr>
              <a:t/>
            </a:r>
            <a:br>
              <a:rPr lang="en-IE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mhaisiú le mósáic</a:t>
            </a:r>
            <a:r>
              <a:rPr lang="en-IE" sz="2400" dirty="0">
                <a:latin typeface="Comic Sans MS" pitchFamily="66" charset="0"/>
              </a:rPr>
              <a:t>í</a:t>
            </a:r>
            <a:r>
              <a:rPr lang="ga-IE" sz="2400" dirty="0">
                <a:latin typeface="Comic Sans MS" pitchFamily="66" charset="0"/>
              </a:rPr>
              <a:t>. Pictiúr nó patrún déanta as clocha beaga daite is ea mósáic.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8836" y="929758"/>
            <a:ext cx="4287600" cy="285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4400" y="929758"/>
            <a:ext cx="4287600" cy="285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2" y="681263"/>
            <a:ext cx="5295600" cy="39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68875" y="371475"/>
            <a:ext cx="3995738" cy="1939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latin typeface="Comic Sans MS" pitchFamily="66" charset="0"/>
              </a:rPr>
              <a:t>Seo mósáic urláir as teach in Pompeii. Taobh istigh den doras tosaigh a bhí sí. Cad is brí le ‘Cave Canem’, meas tú?</a:t>
            </a:r>
            <a:endParaRPr lang="en-IE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488" y="2619375"/>
            <a:ext cx="4140200" cy="19383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latin typeface="Comic Sans MS" pitchFamily="66" charset="0"/>
              </a:rPr>
              <a:t>Is é is brí le ‘Cave Canem’ ná ‘Seachain an Madra’. Abairt Laidine atá ann. Ba í an Laidin teanga oifigiúil na Rómhánach.</a:t>
            </a:r>
            <a:endParaRPr lang="en-IE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188" y="4652963"/>
            <a:ext cx="3995737" cy="1200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Ón Laidin a tháinig an Iodáilis, an Spáinnis agus an Fhraincis.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6613" y="404813"/>
            <a:ext cx="4795837" cy="1938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Seo cúpla pictiúr ó thithe </a:t>
            </a:r>
            <a:r>
              <a:rPr lang="en-IE" sz="2400" dirty="0">
                <a:latin typeface="Comic Sans MS" pitchFamily="66" charset="0"/>
              </a:rPr>
              <a:t>in Pompeii. </a:t>
            </a:r>
            <a:r>
              <a:rPr lang="ga-IE" sz="2400" dirty="0">
                <a:latin typeface="Comic Sans MS" pitchFamily="66" charset="0"/>
              </a:rPr>
              <a:t>Tugann siad eolas dúinn ar na héadaí a bhíodh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á gcaitheamh ag na Rómhánaigh fadó.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238283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7825" y="3284538"/>
            <a:ext cx="36861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825" y="3284538"/>
            <a:ext cx="36861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4813"/>
            <a:ext cx="238283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550" y="4221163"/>
            <a:ext cx="3779838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Tá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toga</a:t>
            </a:r>
            <a:r>
              <a:rPr lang="en-IE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IE" sz="2400" dirty="0">
                <a:latin typeface="Comic Sans MS" pitchFamily="66" charset="0"/>
              </a:rPr>
              <a:t>á </a:t>
            </a:r>
            <a:r>
              <a:rPr lang="ga-IE" sz="2400" dirty="0">
                <a:latin typeface="Comic Sans MS" pitchFamily="66" charset="0"/>
              </a:rPr>
              <a:t>chaitheamh ag an bhfear seo. Róba fada a chuaigh ó na guaillí síos go dtí na cosa ba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ea an toga. Ba iad na fir a chaith</a:t>
            </a:r>
            <a:r>
              <a:rPr lang="en-IE" sz="2400" dirty="0" err="1">
                <a:latin typeface="Comic Sans MS" pitchFamily="66" charset="0"/>
              </a:rPr>
              <a:t>eadh</a:t>
            </a:r>
            <a:r>
              <a:rPr lang="ga-IE" sz="2400" dirty="0">
                <a:latin typeface="Comic Sans MS" pitchFamily="66" charset="0"/>
              </a:rPr>
              <a:t> an toga.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8400" y="620713"/>
            <a:ext cx="4319588" cy="267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Tá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tuineach</a:t>
            </a:r>
            <a:r>
              <a:rPr lang="ga-IE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á caitheamh ag an bhfear seo. Chaitheadh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na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fir, </a:t>
            </a:r>
            <a:r>
              <a:rPr lang="en-IE" sz="2400" dirty="0" err="1">
                <a:latin typeface="Comic Sans MS" pitchFamily="66" charset="0"/>
              </a:rPr>
              <a:t>na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mná agus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na</a:t>
            </a:r>
            <a:r>
              <a:rPr lang="ga-IE" sz="2400" dirty="0">
                <a:latin typeface="Comic Sans MS" pitchFamily="66" charset="0"/>
              </a:rPr>
              <a:t> páistí tuineacha. Bhí </a:t>
            </a:r>
            <a:r>
              <a:rPr lang="en-IE" sz="2400" dirty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tuineach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cosúil le </a:t>
            </a:r>
            <a:r>
              <a:rPr lang="en-IE" sz="2400" dirty="0">
                <a:latin typeface="Comic Sans MS" pitchFamily="66" charset="0"/>
              </a:rPr>
              <a:t>t</a:t>
            </a:r>
            <a:r>
              <a:rPr lang="ga-IE" sz="2400" dirty="0">
                <a:latin typeface="Comic Sans MS" pitchFamily="66" charset="0"/>
              </a:rPr>
              <a:t>-léine fhada agus </a:t>
            </a:r>
            <a:r>
              <a:rPr lang="en-IE" sz="2400" dirty="0">
                <a:latin typeface="Comic Sans MS" pitchFamily="66" charset="0"/>
              </a:rPr>
              <a:t>í </a:t>
            </a:r>
            <a:r>
              <a:rPr lang="ga-IE" sz="2400" dirty="0">
                <a:latin typeface="Comic Sans MS" pitchFamily="66" charset="0"/>
              </a:rPr>
              <a:t>ceangailte le crios ag an gcoim.</a:t>
            </a:r>
            <a:r>
              <a:rPr lang="ga-IE" sz="2400" dirty="0"/>
              <a:t> </a:t>
            </a:r>
            <a:endParaRPr lang="ga-IE" sz="24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555875" y="2060575"/>
            <a:ext cx="1152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87900" y="5013325"/>
            <a:ext cx="1368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4105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TextBox 4"/>
          <p:cNvSpPr txBox="1">
            <a:spLocks noChangeArrowheads="1"/>
          </p:cNvSpPr>
          <p:nvPr/>
        </p:nvSpPr>
        <p:spPr bwMode="auto">
          <a:xfrm>
            <a:off x="4716463" y="765175"/>
            <a:ext cx="4283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seomra i </a:t>
            </a:r>
            <a:r>
              <a:rPr lang="en-IE" sz="2400">
                <a:latin typeface="Comic Sans MS" pitchFamily="66" charset="0"/>
              </a:rPr>
              <a:t>bhfolcadán </a:t>
            </a:r>
            <a:r>
              <a:rPr lang="ga-IE" sz="2400">
                <a:latin typeface="Comic Sans MS" pitchFamily="66" charset="0"/>
              </a:rPr>
              <a:t>poiblí in Pompeii. Bhíodh</a:t>
            </a:r>
            <a:r>
              <a:rPr lang="en-IE" sz="2400">
                <a:latin typeface="Comic Sans MS" pitchFamily="66" charset="0"/>
              </a:rPr>
              <a:t> folcadáin </a:t>
            </a:r>
            <a:r>
              <a:rPr lang="ga-IE" sz="2400">
                <a:latin typeface="Comic Sans MS" pitchFamily="66" charset="0"/>
              </a:rPr>
              <a:t>p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oiblí i ngach baile Rómhánach. Théadh </a:t>
            </a:r>
            <a:r>
              <a:rPr lang="en-IE" sz="2400">
                <a:latin typeface="Comic Sans MS" pitchFamily="66" charset="0"/>
              </a:rPr>
              <a:t/>
            </a:r>
            <a:br>
              <a:rPr lang="en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na daoine ansin chun</a:t>
            </a:r>
          </a:p>
          <a:p>
            <a:r>
              <a:rPr lang="ga-IE" sz="2400">
                <a:latin typeface="Comic Sans MS" pitchFamily="66" charset="0"/>
              </a:rPr>
              <a:t>bualadh lena gcairde agus chun suaimhneas a ghlacadh. </a:t>
            </a:r>
          </a:p>
        </p:txBody>
      </p:sp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612775" y="4064000"/>
            <a:ext cx="81359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Thugtaí</a:t>
            </a:r>
            <a:r>
              <a:rPr lang="en-IE" sz="2400">
                <a:latin typeface="Comic Sans MS" pitchFamily="66" charset="0"/>
              </a:rPr>
              <a:t> an t-</a:t>
            </a:r>
            <a:r>
              <a:rPr lang="ga-IE" sz="2400">
                <a:latin typeface="Comic Sans MS" pitchFamily="66" charset="0"/>
              </a:rPr>
              <a:t>uisce isteach sna </a:t>
            </a:r>
            <a:r>
              <a:rPr lang="en-IE" sz="2400">
                <a:latin typeface="Comic Sans MS" pitchFamily="66" charset="0"/>
              </a:rPr>
              <a:t>folcadáin </a:t>
            </a:r>
            <a:r>
              <a:rPr lang="ga-IE" sz="2400">
                <a:latin typeface="Comic Sans MS" pitchFamily="66" charset="0"/>
              </a:rPr>
              <a:t>trí phíopaí uisce. Bhíodh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córas téite faoin urlár sna folcadáin phoiblí chun an t-uisce a théamh.</a:t>
            </a:r>
            <a:endParaRPr lang="en-IE" sz="2400">
              <a:latin typeface="Comic Sans MS" pitchFamily="66" charset="0"/>
            </a:endParaRPr>
          </a:p>
          <a:p>
            <a:endParaRPr lang="ga-IE" sz="2000">
              <a:latin typeface="Comic Sans MS" pitchFamily="66" charset="0"/>
            </a:endParaRPr>
          </a:p>
          <a:p>
            <a:r>
              <a:rPr lang="ga-IE" sz="2000">
                <a:latin typeface="Comic Sans MS" pitchFamily="66" charset="0"/>
              </a:rPr>
              <a:t>Tá tuilleadh eolais ar</a:t>
            </a:r>
            <a:r>
              <a:rPr lang="en-IE" sz="2000">
                <a:latin typeface="Comic Sans MS" pitchFamily="66" charset="0"/>
              </a:rPr>
              <a:t> an </a:t>
            </a:r>
            <a:r>
              <a:rPr lang="ga-IE" sz="2000">
                <a:latin typeface="Comic Sans MS" pitchFamily="66" charset="0"/>
              </a:rPr>
              <a:t>gcóras téite </a:t>
            </a:r>
            <a:r>
              <a:rPr lang="en-IE" sz="2000">
                <a:latin typeface="Comic Sans MS" pitchFamily="66" charset="0"/>
              </a:rPr>
              <a:t>le </a:t>
            </a:r>
            <a:r>
              <a:rPr lang="ga-IE" sz="2000">
                <a:latin typeface="Comic Sans MS" pitchFamily="66" charset="0"/>
              </a:rPr>
              <a:t>fáil </a:t>
            </a:r>
            <a:r>
              <a:rPr lang="en-IE" sz="2000">
                <a:latin typeface="Comic Sans MS" pitchFamily="66" charset="0"/>
              </a:rPr>
              <a:t>anseo: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  <a:hlinkClick r:id="rId4"/>
              </a:rPr>
              <a:t>http://www.harcourtschool.com/activity/pompeii/pmpBth2.html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  <p:pic>
        <p:nvPicPr>
          <p:cNvPr id="46083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93725"/>
            <a:ext cx="435927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6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052513"/>
            <a:ext cx="4537075" cy="383698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188" y="260350"/>
            <a:ext cx="7666037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Tá Pompeii san Iodáil. Is seanchathair Rómhánach </a:t>
            </a:r>
            <a:r>
              <a:rPr lang="en-IE" sz="2400" dirty="0">
                <a:latin typeface="Comic Sans MS" pitchFamily="66" charset="0"/>
              </a:rPr>
              <a:t>é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3708400" y="4189413"/>
            <a:ext cx="287338" cy="1793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843213" y="3860800"/>
            <a:ext cx="798512" cy="32861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5300663"/>
            <a:ext cx="4537075" cy="1200150"/>
          </a:xfrm>
          <a:prstGeom prst="rect">
            <a:avLst/>
          </a:prstGeom>
          <a:gradFill rotWithShape="0">
            <a:gsLst>
              <a:gs pos="0">
                <a:srgbClr val="CBCBCB"/>
              </a:gs>
              <a:gs pos="62000">
                <a:srgbClr val="CBCBCB"/>
              </a:gs>
              <a:gs pos="100000">
                <a:srgbClr val="777777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Pompeii suite gar do Shliabh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Vesuvius. Is bolcán beo é Sliabh Vesuvius. </a:t>
            </a:r>
            <a:endParaRPr lang="en-IE" sz="240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151313"/>
            <a:ext cx="40671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-315913"/>
            <a:ext cx="21209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3125788" y="1912938"/>
            <a:ext cx="1963737" cy="46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dath é? 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125788" y="3213100"/>
            <a:ext cx="4232275" cy="463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Déan cur síos ar an dearadh.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3125788" y="2581275"/>
            <a:ext cx="4110037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Cad as </a:t>
            </a:r>
            <a:r>
              <a:rPr lang="en-IE" sz="2400" dirty="0">
                <a:latin typeface="Comic Sans MS" pitchFamily="66" charset="0"/>
              </a:rPr>
              <a:t>a </a:t>
            </a:r>
            <a:r>
              <a:rPr lang="ga-IE" sz="2400" dirty="0">
                <a:latin typeface="Comic Sans MS" pitchFamily="66" charset="0"/>
              </a:rPr>
              <a:t>bhfuil sé déanta?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3125788" y="3944938"/>
            <a:ext cx="3889375" cy="465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Cad chuige é, meas tú?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539750" y="5434013"/>
            <a:ext cx="8208963" cy="833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Cad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is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féidir a fhoghlaim ón rud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seo faoin gcineál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saoil</a:t>
            </a:r>
          </a:p>
          <a:p>
            <a:pPr>
              <a:defRPr/>
            </a:pP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bhí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ag muintir Pompeii dhá mhíle bliain ó shin?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124075" y="138113"/>
            <a:ext cx="2879725" cy="1439862"/>
          </a:xfrm>
          <a:prstGeom prst="wedgeEllipseCallout">
            <a:avLst>
              <a:gd name="adj1" fmla="val -75456"/>
              <a:gd name="adj2" fmla="val 63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solidFill>
                  <a:schemeClr val="tx1"/>
                </a:solidFill>
                <a:latin typeface="Comic Sans MS" pitchFamily="66" charset="0"/>
              </a:rPr>
              <a:t>Déan cur síos ar an rud atá sa phictiúr</a:t>
            </a:r>
            <a:r>
              <a:rPr lang="en-IE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Comic Sans MS" pitchFamily="66" charset="0"/>
              </a:rPr>
              <a:t>seo</a:t>
            </a:r>
            <a:r>
              <a:rPr lang="en-IE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Comic Sans MS" pitchFamily="66" charset="0"/>
              </a:rPr>
              <a:t>thíos</a:t>
            </a:r>
            <a:r>
              <a:rPr lang="en-IE" sz="20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3" y="1628775"/>
            <a:ext cx="2390775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 animBg="1"/>
      <p:bldP spid="241669" grpId="0" animBg="1"/>
      <p:bldP spid="241670" grpId="0" animBg="1"/>
      <p:bldP spid="241671" grpId="0" animBg="1"/>
      <p:bldP spid="24167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71438" y="63500"/>
            <a:ext cx="9109075" cy="7016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Déan comparáid idir</a:t>
            </a:r>
            <a:r>
              <a:rPr lang="en-IE" sz="2000">
                <a:latin typeface="Comic Sans MS" pitchFamily="66" charset="0"/>
              </a:rPr>
              <a:t> na tithe a bhíodh ag na Rómhánaigh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IE" sz="2000">
                <a:latin typeface="Comic Sans MS" pitchFamily="66" charset="0"/>
              </a:rPr>
              <a:t>shaibhre </a:t>
            </a:r>
            <a:r>
              <a:rPr lang="ga-IE" sz="2000">
                <a:latin typeface="Comic Sans MS" pitchFamily="66" charset="0"/>
              </a:rPr>
              <a:t>agus </a:t>
            </a:r>
            <a:r>
              <a:rPr lang="en-IE" sz="2000">
                <a:latin typeface="Comic Sans MS" pitchFamily="66" charset="0"/>
              </a:rPr>
              <a:t>na tithe a bhíodh ag na Ceiltigh</a:t>
            </a:r>
            <a:r>
              <a:rPr lang="ga-IE" sz="2000">
                <a:latin typeface="Comic Sans MS" pitchFamily="66" charset="0"/>
              </a:rPr>
              <a:t>. Cuir na ráitis sa cholún ceart.</a:t>
            </a:r>
            <a:r>
              <a:rPr lang="ga-IE" sz="2000">
                <a:solidFill>
                  <a:srgbClr val="800080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214035" name="Group 19"/>
          <p:cNvGraphicFramePr>
            <a:graphicFrameLocks noGrp="1"/>
          </p:cNvGraphicFramePr>
          <p:nvPr/>
        </p:nvGraphicFramePr>
        <p:xfrm>
          <a:off x="2916238" y="808038"/>
          <a:ext cx="6024562" cy="5573712"/>
        </p:xfrm>
        <a:graphic>
          <a:graphicData uri="http://schemas.openxmlformats.org/drawingml/2006/table">
            <a:tbl>
              <a:tblPr/>
              <a:tblGrid>
                <a:gridCol w="3048000"/>
                <a:gridCol w="2976562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Tithe na gCeilteach</a:t>
                      </a: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Tithe na </a:t>
                      </a:r>
                      <a:r>
                        <a:rPr kumimoji="0" lang="ga-I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Rómhánach</a:t>
                      </a:r>
                      <a:r>
                        <a:rPr kumimoji="0" lang="en-I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</a:t>
                      </a:r>
                      <a:r>
                        <a:rPr kumimoji="0" lang="ga-I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aibhir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89" name="Text Box 20"/>
          <p:cNvSpPr txBox="1">
            <a:spLocks noChangeArrowheads="1"/>
          </p:cNvSpPr>
          <p:nvPr/>
        </p:nvSpPr>
        <p:spPr bwMode="auto">
          <a:xfrm>
            <a:off x="0" y="1268413"/>
            <a:ext cx="1809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0" y="836613"/>
            <a:ext cx="2736850" cy="401637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Seomra amháin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214038" name="Text Box 22"/>
          <p:cNvSpPr txBox="1">
            <a:spLocks noChangeArrowheads="1"/>
          </p:cNvSpPr>
          <p:nvPr/>
        </p:nvSpPr>
        <p:spPr bwMode="auto">
          <a:xfrm>
            <a:off x="0" y="1268413"/>
            <a:ext cx="2736850" cy="40322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A lán seomraí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0" y="1700213"/>
            <a:ext cx="2736850" cy="40322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Téamh lárnach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0" y="2133600"/>
            <a:ext cx="2736850" cy="401638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Tine i lár an tseomra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214041" name="Text Box 25"/>
          <p:cNvSpPr txBox="1">
            <a:spLocks noChangeArrowheads="1"/>
          </p:cNvSpPr>
          <p:nvPr/>
        </p:nvSpPr>
        <p:spPr bwMode="auto">
          <a:xfrm>
            <a:off x="0" y="2565400"/>
            <a:ext cx="2736850" cy="401638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Uisce ón abhainn.</a:t>
            </a:r>
          </a:p>
        </p:txBody>
      </p:sp>
      <p:sp>
        <p:nvSpPr>
          <p:cNvPr id="214042" name="Text Box 26"/>
          <p:cNvSpPr txBox="1">
            <a:spLocks noChangeArrowheads="1"/>
          </p:cNvSpPr>
          <p:nvPr/>
        </p:nvSpPr>
        <p:spPr bwMode="auto">
          <a:xfrm>
            <a:off x="0" y="3051175"/>
            <a:ext cx="2736850" cy="40322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Uisce reatha</a:t>
            </a:r>
            <a:r>
              <a:rPr lang="en-IE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0" y="3500438"/>
            <a:ext cx="2736850" cy="40322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Urlár cré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214044" name="Text Box 28"/>
          <p:cNvSpPr txBox="1">
            <a:spLocks noChangeArrowheads="1"/>
          </p:cNvSpPr>
          <p:nvPr/>
        </p:nvSpPr>
        <p:spPr bwMode="auto">
          <a:xfrm>
            <a:off x="19050" y="4508500"/>
            <a:ext cx="2692400" cy="403225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Gan fuinneog</a:t>
            </a:r>
            <a:r>
              <a:rPr lang="en-IE" sz="2000">
                <a:latin typeface="Comic Sans MS" pitchFamily="66" charset="0"/>
              </a:rPr>
              <a:t>a.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214045" name="Text Box 29"/>
          <p:cNvSpPr txBox="1">
            <a:spLocks noChangeArrowheads="1"/>
          </p:cNvSpPr>
          <p:nvPr/>
        </p:nvSpPr>
        <p:spPr bwMode="auto">
          <a:xfrm>
            <a:off x="0" y="4941888"/>
            <a:ext cx="2736850" cy="401637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Fuinneoga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214046" name="Text Box 30"/>
          <p:cNvSpPr txBox="1">
            <a:spLocks noChangeArrowheads="1"/>
          </p:cNvSpPr>
          <p:nvPr/>
        </p:nvSpPr>
        <p:spPr bwMode="auto">
          <a:xfrm>
            <a:off x="19050" y="4006850"/>
            <a:ext cx="2736850" cy="401638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Mósáicí ar an urlár.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0" y="5373688"/>
            <a:ext cx="2736850" cy="709612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Déanta as cloch agus stroighin. 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0" y="6148388"/>
            <a:ext cx="2736850" cy="709612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Déanta as cré agus adhmad.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33455 0.1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66528 0.0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66528 0.09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3455 0.03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33455 0.05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66528 -0.01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33455 0.023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66319 -0.050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0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33489 -0.018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66528 -0.081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66528 -0.020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-0.15417 L 0.33455 -0.13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 animBg="1"/>
      <p:bldP spid="214038" grpId="0" animBg="1"/>
      <p:bldP spid="214039" grpId="0" animBg="1"/>
      <p:bldP spid="214040" grpId="0" animBg="1"/>
      <p:bldP spid="214041" grpId="0" animBg="1"/>
      <p:bldP spid="214042" grpId="0" animBg="1"/>
      <p:bldP spid="214043" grpId="0" animBg="1"/>
      <p:bldP spid="214044" grpId="0" animBg="1"/>
      <p:bldP spid="214045" grpId="0" animBg="1"/>
      <p:bldP spid="214046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2280" name="Group 56"/>
          <p:cNvGraphicFramePr>
            <a:graphicFrameLocks noGrp="1"/>
          </p:cNvGraphicFramePr>
          <p:nvPr/>
        </p:nvGraphicFramePr>
        <p:xfrm>
          <a:off x="487363" y="815975"/>
          <a:ext cx="8229600" cy="5842000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Bhíodh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I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forum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suite ar imeall na cathrach.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bolcán beo é Sliabh Vesuvius.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Róba fada 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ea toga.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 í an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Laidin teanga oifigiúil 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Rómhánach.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Bhíodh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gloine sna fuinneoga in Pompeii.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Pictiúr péinteáilte is ea mósáic.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Bhíodh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téamh lárnach sna tithe móra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 Pompeii.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Ní </a:t>
                      </a:r>
                      <a:r>
                        <a:rPr kumimoji="0" lang="en-I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bhíodh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ach uisce fuar sna </a:t>
                      </a:r>
                      <a:r>
                        <a:rPr kumimoji="0" lang="en-I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folcadáin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ga-I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oiblí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950" y="1514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2771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21859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363" y="40687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3419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53276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363" y="46799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363" y="6083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77" name="Title 13"/>
          <p:cNvSpPr>
            <a:spLocks/>
          </p:cNvSpPr>
          <p:nvPr/>
        </p:nvSpPr>
        <p:spPr bwMode="auto">
          <a:xfrm>
            <a:off x="1541463" y="19526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539750" y="476250"/>
            <a:ext cx="83534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Tuilleadh eolais le fáil ar na suíomhanna seo:</a:t>
            </a:r>
          </a:p>
          <a:p>
            <a:endParaRPr lang="en-IE">
              <a:latin typeface="Calibri" pitchFamily="34" charset="0"/>
              <a:hlinkClick r:id="rId2"/>
            </a:endParaRPr>
          </a:p>
          <a:p>
            <a:r>
              <a:rPr lang="en-IE" sz="2800" u="sng">
                <a:latin typeface="Comic Sans MS" pitchFamily="66" charset="0"/>
                <a:hlinkClick r:id="rId3"/>
              </a:rPr>
              <a:t>http://www.history.com/topics/ancient-history/colosseum/videos/deconstructing-history-pompeii?m=528e394da93ae&amp;s=undefined&amp;f=1&amp;free=false</a:t>
            </a:r>
            <a:endParaRPr lang="en-IE" sz="2800">
              <a:latin typeface="Comic Sans MS" pitchFamily="66" charset="0"/>
            </a:endParaRPr>
          </a:p>
          <a:p>
            <a:endParaRPr lang="en-IE" sz="2800">
              <a:latin typeface="Comic Sans MS" pitchFamily="66" charset="0"/>
            </a:endParaRPr>
          </a:p>
          <a:p>
            <a:r>
              <a:rPr lang="en-IE" sz="2800">
                <a:latin typeface="Comic Sans MS" pitchFamily="66" charset="0"/>
                <a:hlinkClick r:id="rId4"/>
              </a:rPr>
              <a:t>http://www.bbc.co.uk/schools/primaryhistory/romans/</a:t>
            </a:r>
            <a:endParaRPr lang="en-IE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4"/>
          <p:cNvSpPr txBox="1">
            <a:spLocks noChangeArrowheads="1"/>
          </p:cNvSpPr>
          <p:nvPr/>
        </p:nvSpPr>
        <p:spPr bwMode="auto">
          <a:xfrm>
            <a:off x="611188" y="846138"/>
            <a:ext cx="79216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Martin Fagan</a:t>
            </a:r>
          </a:p>
          <a:p>
            <a:endParaRPr lang="en-GB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4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5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8456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8457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8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59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8460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8461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2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18463" name="Group 45"/>
          <p:cNvGrpSpPr>
            <a:grpSpLocks/>
          </p:cNvGrpSpPr>
          <p:nvPr/>
        </p:nvGrpSpPr>
        <p:grpSpPr bwMode="auto">
          <a:xfrm>
            <a:off x="7543800" y="2351088"/>
            <a:ext cx="1296988" cy="1584325"/>
            <a:chOff x="4752" y="1504"/>
            <a:chExt cx="817" cy="998"/>
          </a:xfrm>
        </p:grpSpPr>
        <p:sp>
          <p:nvSpPr>
            <p:cNvPr id="18477" name="Text Box 35"/>
            <p:cNvSpPr txBox="1">
              <a:spLocks noChangeArrowheads="1"/>
            </p:cNvSpPr>
            <p:nvPr/>
          </p:nvSpPr>
          <p:spPr bwMode="auto">
            <a:xfrm>
              <a:off x="4752" y="2093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8478" name="Line 38"/>
            <p:cNvSpPr>
              <a:spLocks noChangeShapeType="1"/>
            </p:cNvSpPr>
            <p:nvPr/>
          </p:nvSpPr>
          <p:spPr bwMode="auto">
            <a:xfrm flipV="1">
              <a:off x="5524" y="1504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18464" name="Group 53"/>
          <p:cNvGrpSpPr>
            <a:grpSpLocks/>
          </p:cNvGrpSpPr>
          <p:nvPr/>
        </p:nvGrpSpPr>
        <p:grpSpPr bwMode="auto">
          <a:xfrm>
            <a:off x="2268538" y="2349500"/>
            <a:ext cx="1152525" cy="1585913"/>
            <a:chOff x="2471" y="1435"/>
            <a:chExt cx="726" cy="999"/>
          </a:xfrm>
        </p:grpSpPr>
        <p:sp>
          <p:nvSpPr>
            <p:cNvPr id="18475" name="Text Box 50"/>
            <p:cNvSpPr txBox="1">
              <a:spLocks noChangeArrowheads="1"/>
            </p:cNvSpPr>
            <p:nvPr/>
          </p:nvSpPr>
          <p:spPr bwMode="auto">
            <a:xfrm>
              <a:off x="2471" y="2189"/>
              <a:ext cx="726" cy="245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 </a:t>
              </a:r>
              <a:r>
                <a:rPr lang="en-GB">
                  <a:latin typeface="Comic Sans MS" pitchFamily="66" charset="0"/>
                </a:rPr>
                <a:t>Pompeii.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8476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8465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8466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8467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8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33650" y="4537075"/>
            <a:ext cx="4054475" cy="1196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Anois, t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áimid chun cuairt a thabhairt ar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Pompeii</a:t>
            </a:r>
            <a:r>
              <a:rPr lang="ga-IE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IE" sz="24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IE" sz="2400">
                <a:solidFill>
                  <a:srgbClr val="FF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sa bhliain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AD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79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ga-IE" sz="24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71" name="Group 45"/>
          <p:cNvGrpSpPr>
            <a:grpSpLocks/>
          </p:cNvGrpSpPr>
          <p:nvPr/>
        </p:nvGrpSpPr>
        <p:grpSpPr bwMode="auto">
          <a:xfrm>
            <a:off x="0" y="2276475"/>
            <a:ext cx="1446213" cy="2065338"/>
            <a:chOff x="4830" y="1548"/>
            <a:chExt cx="911" cy="1301"/>
          </a:xfrm>
        </p:grpSpPr>
        <p:sp>
          <p:nvSpPr>
            <p:cNvPr id="18473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911" cy="757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</a:t>
              </a:r>
              <a:r>
                <a:rPr lang="en-IE">
                  <a:latin typeface="Comic Sans MS" pitchFamily="66" charset="0"/>
                </a:rPr>
                <a:t/>
              </a:r>
              <a:br>
                <a:rPr lang="en-IE">
                  <a:latin typeface="Comic Sans MS" pitchFamily="66" charset="0"/>
                </a:rPr>
              </a:br>
              <a:r>
                <a:rPr lang="ga-IE">
                  <a:latin typeface="Comic Sans MS" pitchFamily="66" charset="0"/>
                </a:rPr>
                <a:t>go hÉirinn</a:t>
              </a:r>
              <a:r>
                <a:rPr lang="en-IE">
                  <a:latin typeface="Comic Sans MS" pitchFamily="66" charset="0"/>
                </a:rPr>
                <a:t> </a:t>
              </a:r>
              <a:r>
                <a:rPr lang="en-GB">
                  <a:latin typeface="Comic Sans MS" pitchFamily="66" charset="0"/>
                </a:rPr>
                <a:t>(600 </a:t>
              </a:r>
              <a:r>
                <a:rPr lang="ga-IE">
                  <a:latin typeface="Comic Sans MS" pitchFamily="66" charset="0"/>
                </a:rPr>
                <a:t>RCh</a:t>
              </a:r>
              <a:r>
                <a:rPr lang="en-GB">
                  <a:latin typeface="Comic Sans MS" pitchFamily="66" charset="0"/>
                </a:rPr>
                <a:t>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8474" name="Line 38"/>
            <p:cNvSpPr>
              <a:spLocks noChangeShapeType="1"/>
            </p:cNvSpPr>
            <p:nvPr/>
          </p:nvSpPr>
          <p:spPr bwMode="auto">
            <a:xfrm flipV="1">
              <a:off x="5125" y="1548"/>
              <a:ext cx="0" cy="544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pic>
        <p:nvPicPr>
          <p:cNvPr id="18472" name="Picture 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44450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36012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549275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Ar an 24 Lúnasa sa bhliain </a:t>
            </a:r>
            <a:r>
              <a:rPr lang="en-IE" sz="2400">
                <a:latin typeface="Comic Sans MS" pitchFamily="66" charset="0"/>
              </a:rPr>
              <a:t>sin,</a:t>
            </a:r>
            <a:r>
              <a:rPr lang="ga-IE" sz="2400">
                <a:latin typeface="Comic Sans MS" pitchFamily="66" charset="0"/>
              </a:rPr>
              <a:t> bhrúcht Sliabh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Vesuvius. Brúchtadh millteanach mór a bhí ann.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Bhí muintir na háite ag súil leis an mbrúchtadh ach ní raibh súil acu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ar chor ar bith le brúchtadh chomh láidir sin. Níor thuig siad an chontúirt a bhí leis go dtí go raibh sé ródhéanach</a:t>
            </a:r>
            <a:r>
              <a:rPr lang="en-IE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01600"/>
            <a:ext cx="845185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404813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Clúdaíodh Pompeii ina iomláine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le luaithreach agus </a:t>
            </a:r>
            <a:r>
              <a:rPr lang="en-IE" sz="2400">
                <a:latin typeface="Comic Sans MS" pitchFamily="66" charset="0"/>
              </a:rPr>
              <a:t/>
            </a:r>
            <a:br>
              <a:rPr lang="en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le clocha beaga ón mbolcán. Fuair </a:t>
            </a:r>
            <a:r>
              <a:rPr lang="en-IE" sz="2400">
                <a:latin typeface="Comic Sans MS" pitchFamily="66" charset="0"/>
              </a:rPr>
              <a:t>go </a:t>
            </a:r>
            <a:r>
              <a:rPr lang="ga-IE" sz="2400">
                <a:latin typeface="Comic Sans MS" pitchFamily="66" charset="0"/>
              </a:rPr>
              <a:t>leor leor daoine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bás. 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512763" y="5734050"/>
            <a:ext cx="8208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000">
                <a:latin typeface="Comic Sans MS" pitchFamily="66" charset="0"/>
              </a:rPr>
              <a:t>F</a:t>
            </a:r>
            <a:r>
              <a:rPr lang="ga-IE" sz="2000">
                <a:latin typeface="Comic Sans MS" pitchFamily="66" charset="0"/>
              </a:rPr>
              <a:t>éach an físeán ar</a:t>
            </a:r>
            <a:r>
              <a:rPr lang="en-IE" sz="2000">
                <a:latin typeface="Comic Sans MS" pitchFamily="66" charset="0"/>
              </a:rPr>
              <a:t> an </a:t>
            </a:r>
            <a:r>
              <a:rPr lang="ga-IE" sz="2000">
                <a:latin typeface="Comic Sans MS" pitchFamily="66" charset="0"/>
              </a:rPr>
              <a:t>suíomh seo: </a:t>
            </a:r>
            <a:r>
              <a:rPr lang="en-IE" sz="2000" u="sng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Consolas" pitchFamily="49" charset="0"/>
                <a:hlinkClick r:id="rId4"/>
              </a:rPr>
              <a:t>http://videos.howstuffworks.com/discovery/28991-assignment-discovery-pompeiis-destruction-video.htm</a:t>
            </a:r>
            <a:r>
              <a:rPr lang="en-IE" sz="2000">
                <a:latin typeface="Comic Sans MS" pitchFamily="66" charset="0"/>
                <a:ea typeface="Calibri" pitchFamily="34" charset="0"/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4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5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0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2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3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23573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23574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3575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3576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3577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79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3580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3581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82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3583" name="Group 45"/>
          <p:cNvGrpSpPr>
            <a:grpSpLocks/>
          </p:cNvGrpSpPr>
          <p:nvPr/>
        </p:nvGrpSpPr>
        <p:grpSpPr bwMode="auto">
          <a:xfrm>
            <a:off x="8026400" y="2320925"/>
            <a:ext cx="1225550" cy="1598613"/>
            <a:chOff x="5103" y="1503"/>
            <a:chExt cx="817" cy="1007"/>
          </a:xfrm>
        </p:grpSpPr>
        <p:sp>
          <p:nvSpPr>
            <p:cNvPr id="23601" name="Text Box 35"/>
            <p:cNvSpPr txBox="1">
              <a:spLocks noChangeArrowheads="1"/>
            </p:cNvSpPr>
            <p:nvPr/>
          </p:nvSpPr>
          <p:spPr bwMode="auto">
            <a:xfrm>
              <a:off x="5103" y="2092"/>
              <a:ext cx="817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3602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3584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23585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3586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587" name="Text Box 29"/>
          <p:cNvSpPr txBox="1">
            <a:spLocks noChangeArrowheads="1"/>
          </p:cNvSpPr>
          <p:nvPr/>
        </p:nvSpPr>
        <p:spPr bwMode="auto">
          <a:xfrm rot="-4145389">
            <a:off x="371475" y="1903413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grpSp>
        <p:nvGrpSpPr>
          <p:cNvPr id="23589" name="Group 45"/>
          <p:cNvGrpSpPr>
            <a:grpSpLocks/>
          </p:cNvGrpSpPr>
          <p:nvPr/>
        </p:nvGrpSpPr>
        <p:grpSpPr bwMode="auto">
          <a:xfrm>
            <a:off x="250825" y="2368550"/>
            <a:ext cx="1657350" cy="1924050"/>
            <a:chOff x="4933" y="1548"/>
            <a:chExt cx="1044" cy="1212"/>
          </a:xfrm>
        </p:grpSpPr>
        <p:sp>
          <p:nvSpPr>
            <p:cNvPr id="23599" name="Text Box 35"/>
            <p:cNvSpPr txBox="1">
              <a:spLocks noChangeArrowheads="1"/>
            </p:cNvSpPr>
            <p:nvPr/>
          </p:nvSpPr>
          <p:spPr bwMode="auto">
            <a:xfrm>
              <a:off x="4933" y="1996"/>
              <a:ext cx="1044" cy="764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</a:t>
              </a:r>
              <a:r>
                <a:rPr lang="en-IE">
                  <a:latin typeface="Comic Sans MS" pitchFamily="66" charset="0"/>
                </a:rPr>
                <a:t/>
              </a:r>
              <a:br>
                <a:rPr lang="en-IE">
                  <a:latin typeface="Comic Sans MS" pitchFamily="66" charset="0"/>
                </a:rPr>
              </a:br>
              <a:r>
                <a:rPr lang="ga-IE">
                  <a:latin typeface="Comic Sans MS" pitchFamily="66" charset="0"/>
                </a:rPr>
                <a:t>go hÉirinn</a:t>
              </a:r>
              <a:r>
                <a:rPr lang="en-IE">
                  <a:latin typeface="Comic Sans MS" pitchFamily="66" charset="0"/>
                </a:rPr>
                <a:t> </a:t>
              </a:r>
              <a:r>
                <a:rPr lang="en-GB">
                  <a:latin typeface="Comic Sans MS" pitchFamily="66" charset="0"/>
                </a:rPr>
                <a:t>(600 </a:t>
              </a:r>
              <a:r>
                <a:rPr lang="ga-IE">
                  <a:latin typeface="Comic Sans MS" pitchFamily="66" charset="0"/>
                </a:rPr>
                <a:t>RCh</a:t>
              </a:r>
              <a:r>
                <a:rPr lang="en-GB">
                  <a:latin typeface="Comic Sans MS" pitchFamily="66" charset="0"/>
                </a:rPr>
                <a:t>).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23600" name="Line 38"/>
            <p:cNvSpPr>
              <a:spLocks noChangeShapeType="1"/>
            </p:cNvSpPr>
            <p:nvPr/>
          </p:nvSpPr>
          <p:spPr bwMode="auto">
            <a:xfrm flipH="1" flipV="1">
              <a:off x="5160" y="1548"/>
              <a:ext cx="1" cy="448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2575" name="Text Box 35"/>
          <p:cNvSpPr txBox="1">
            <a:spLocks noChangeArrowheads="1"/>
          </p:cNvSpPr>
          <p:nvPr/>
        </p:nvSpPr>
        <p:spPr bwMode="auto">
          <a:xfrm>
            <a:off x="2771775" y="2987675"/>
            <a:ext cx="5184775" cy="1638300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Le himeacht na mblianta</a:t>
            </a:r>
            <a:r>
              <a:rPr lang="en-IE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rinneadh dearmad ar Pompeii. </a:t>
            </a:r>
            <a:r>
              <a:rPr lang="en-IE" sz="2000">
                <a:latin typeface="Comic Sans MS" pitchFamily="66" charset="0"/>
              </a:rPr>
              <a:t>A</a:t>
            </a:r>
            <a:r>
              <a:rPr lang="ga-IE" sz="2000">
                <a:latin typeface="Comic Sans MS" pitchFamily="66" charset="0"/>
              </a:rPr>
              <a:t>r feadh beagnach 2000 bliain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fágadh an chathair</a:t>
            </a:r>
            <a:r>
              <a:rPr lang="en-IE" sz="2000">
                <a:latin typeface="Comic Sans MS" pitchFamily="66" charset="0"/>
              </a:rPr>
              <a:t> mar a </a:t>
            </a:r>
            <a:r>
              <a:rPr lang="ga-IE" sz="2000">
                <a:latin typeface="Comic Sans MS" pitchFamily="66" charset="0"/>
              </a:rPr>
              <a:t>bhí</a:t>
            </a:r>
            <a:r>
              <a:rPr lang="en-IE" sz="2000">
                <a:latin typeface="Comic Sans MS" pitchFamily="66" charset="0"/>
              </a:rPr>
              <a:t>, </a:t>
            </a:r>
            <a:r>
              <a:rPr lang="ga-IE" sz="2000">
                <a:latin typeface="Comic Sans MS" pitchFamily="66" charset="0"/>
              </a:rPr>
              <a:t>agus</a:t>
            </a:r>
            <a:r>
              <a:rPr lang="en-IE" sz="2000">
                <a:latin typeface="Comic Sans MS" pitchFamily="66" charset="0"/>
              </a:rPr>
              <a:t> í</a:t>
            </a:r>
            <a:r>
              <a:rPr lang="ga-IE" sz="2000">
                <a:latin typeface="Comic Sans MS" pitchFamily="66" charset="0"/>
              </a:rPr>
              <a:t> clúdaithe le luaithreach,</a:t>
            </a:r>
          </a:p>
          <a:p>
            <a:r>
              <a:rPr lang="ga-IE" sz="2000">
                <a:latin typeface="Comic Sans MS" pitchFamily="66" charset="0"/>
              </a:rPr>
              <a:t>le clocha agus le cré. </a:t>
            </a: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2001838" y="4724400"/>
            <a:ext cx="6673850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ga-IE">
                <a:solidFill>
                  <a:srgbClr val="000000"/>
                </a:solidFill>
                <a:latin typeface="Comic Sans MS" pitchFamily="66" charset="0"/>
              </a:rPr>
              <a:t>Sa bhliain 1748 tháinig fear ar bhalla thíos faoin talamh nuair a bhí sé ag tochailt</a:t>
            </a:r>
            <a:r>
              <a:rPr lang="en-IE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2339975" y="5589588"/>
            <a:ext cx="6624638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ga-IE">
                <a:solidFill>
                  <a:srgbClr val="000000"/>
                </a:solidFill>
                <a:latin typeface="Comic Sans MS" pitchFamily="66" charset="0"/>
              </a:rPr>
              <a:t>Thosaigh seandálaithe ag tochailt ina dhiaidh sin agus tháinig siad ar Pompeii. Bhí an chathair díreach mar a bhí sí an lá a bhrúcht</a:t>
            </a:r>
            <a:r>
              <a:rPr lang="en-IE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>
                <a:solidFill>
                  <a:srgbClr val="000000"/>
                </a:solidFill>
                <a:latin typeface="Comic Sans MS" pitchFamily="66" charset="0"/>
              </a:rPr>
              <a:t>an bolcán. Tá tochailt ar bun ag seandálaithe in Pompeii go fóill.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956550" y="2349500"/>
            <a:ext cx="0" cy="638175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771775" y="2349500"/>
            <a:ext cx="0" cy="638175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2916238" y="2784475"/>
            <a:ext cx="4895850" cy="4763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6963" y="288925"/>
            <a:ext cx="1108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4362450"/>
            <a:ext cx="1663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8" name="Picture 5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413" y="44450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5" grpId="0" animBg="1"/>
      <p:bldP spid="22575" grpId="1" animBg="1"/>
      <p:bldP spid="65" grpId="0" animBg="1"/>
      <p:bldP spid="65" grpId="1" animBg="1"/>
      <p:bldP spid="69" grpId="0" animBg="1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15888"/>
            <a:ext cx="8772525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539750" y="404813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</a:t>
            </a:r>
            <a:r>
              <a:rPr lang="en-IE" sz="2400">
                <a:latin typeface="Comic Sans MS" pitchFamily="66" charset="0"/>
              </a:rPr>
              <a:t> mar </a:t>
            </a:r>
            <a:r>
              <a:rPr lang="ga-IE" sz="2400">
                <a:latin typeface="Comic Sans MS" pitchFamily="66" charset="0"/>
              </a:rPr>
              <a:t>atá </a:t>
            </a:r>
            <a:r>
              <a:rPr lang="en-IE" sz="2400">
                <a:latin typeface="Comic Sans MS" pitchFamily="66" charset="0"/>
              </a:rPr>
              <a:t>Pompeii</a:t>
            </a:r>
            <a:r>
              <a:rPr lang="ga-IE" sz="2400">
                <a:latin typeface="Comic Sans MS" pitchFamily="66" charset="0"/>
              </a:rPr>
              <a:t> anois. Tugann na fothraigh </a:t>
            </a:r>
            <a:r>
              <a:rPr lang="en-IE" sz="2400">
                <a:latin typeface="Comic Sans MS" pitchFamily="66" charset="0"/>
              </a:rPr>
              <a:t/>
            </a:r>
            <a:br>
              <a:rPr lang="en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lán eolais dúinn ar an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gcineál saoil </a:t>
            </a:r>
            <a:r>
              <a:rPr lang="en-IE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bhí ag na daoine </a:t>
            </a:r>
            <a:r>
              <a:rPr lang="en-IE" sz="2400">
                <a:latin typeface="Comic Sans MS" pitchFamily="66" charset="0"/>
              </a:rPr>
              <a:t/>
            </a:r>
            <a:br>
              <a:rPr lang="en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mhair sna bailte Rómhánacha fadó</a:t>
            </a:r>
            <a:r>
              <a:rPr lang="en-IE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</a:t>
            </a:r>
            <a:endParaRPr lang="ga-IE" sz="2400">
              <a:latin typeface="Calibri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539750" y="5805488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200" y="1739900"/>
            <a:ext cx="50292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2862263" y="5157788"/>
            <a:ext cx="3703637" cy="1574800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Clocha cora is ea iad seo. Cén fáth a bhfuil siad ar an tsráid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,</a:t>
            </a:r>
            <a:endParaRPr lang="ga-IE" sz="240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meas tú?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7164388" y="2060575"/>
            <a:ext cx="1979612" cy="1941513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Tógadh na tithe ina sraithean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le hais na sráide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ga-IE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79388" y="1268413"/>
            <a:ext cx="1800225" cy="193992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 cloch agus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as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stroighin</a:t>
            </a:r>
          </a:p>
          <a:p>
            <a:pPr algn="ctr"/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dhéantaí na tithe.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79388" y="3716338"/>
            <a:ext cx="1800225" cy="2309812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Tá spás fágtha idir na clocha cora. Cén fáth sin, meas tú? 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7308850" y="4178300"/>
            <a:ext cx="1835150" cy="2679700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Féach an phábháil agus an cosán ardaithe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IE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ar an dá thaobh.</a:t>
            </a:r>
            <a:endParaRPr lang="en-IE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31" name="Text Box 2"/>
          <p:cNvSpPr txBox="1">
            <a:spLocks noChangeArrowheads="1"/>
          </p:cNvSpPr>
          <p:nvPr/>
        </p:nvSpPr>
        <p:spPr bwMode="auto">
          <a:xfrm>
            <a:off x="34925" y="441325"/>
            <a:ext cx="7234238" cy="5873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3200">
                <a:latin typeface="Comic Sans MS" pitchFamily="66" charset="0"/>
              </a:rPr>
              <a:t>Seo</a:t>
            </a:r>
            <a:r>
              <a:rPr lang="en-US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sráid</a:t>
            </a:r>
            <a:r>
              <a:rPr lang="en-US" sz="3200">
                <a:latin typeface="Comic Sans MS" pitchFamily="66" charset="0"/>
              </a:rPr>
              <a:t> in Pompeii, </a:t>
            </a:r>
            <a:r>
              <a:rPr lang="ga-IE" sz="3200">
                <a:latin typeface="Comic Sans MS" pitchFamily="66" charset="0"/>
              </a:rPr>
              <a:t>mar atá </a:t>
            </a:r>
            <a:r>
              <a:rPr lang="en-GB" sz="3200">
                <a:latin typeface="Comic Sans MS" pitchFamily="66" charset="0"/>
              </a:rPr>
              <a:t>sí </a:t>
            </a:r>
            <a:r>
              <a:rPr lang="ga-IE" sz="3200">
                <a:latin typeface="Comic Sans MS" pitchFamily="66" charset="0"/>
              </a:rPr>
              <a:t>inniu</a:t>
            </a:r>
            <a:r>
              <a:rPr lang="en-US" sz="3200">
                <a:latin typeface="Comic Sans MS" pitchFamily="66" charset="0"/>
              </a:rPr>
              <a:t>.</a:t>
            </a:r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 flipH="1" flipV="1">
            <a:off x="6588125" y="2528888"/>
            <a:ext cx="900113" cy="1793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9629" name="Line 13"/>
          <p:cNvSpPr>
            <a:spLocks noChangeShapeType="1"/>
          </p:cNvSpPr>
          <p:nvPr/>
        </p:nvSpPr>
        <p:spPr bwMode="auto">
          <a:xfrm>
            <a:off x="1763713" y="2492375"/>
            <a:ext cx="2195512" cy="9731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9628" name="Line 12"/>
          <p:cNvSpPr>
            <a:spLocks noChangeShapeType="1"/>
          </p:cNvSpPr>
          <p:nvPr/>
        </p:nvSpPr>
        <p:spPr bwMode="auto">
          <a:xfrm flipV="1">
            <a:off x="1836738" y="4221163"/>
            <a:ext cx="2303462" cy="5794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9630" name="Line 14"/>
          <p:cNvSpPr>
            <a:spLocks noChangeShapeType="1"/>
          </p:cNvSpPr>
          <p:nvPr/>
        </p:nvSpPr>
        <p:spPr bwMode="auto">
          <a:xfrm flipV="1">
            <a:off x="4643438" y="4292600"/>
            <a:ext cx="0" cy="10080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39632" name="Line 16"/>
          <p:cNvSpPr>
            <a:spLocks noChangeShapeType="1"/>
          </p:cNvSpPr>
          <p:nvPr/>
        </p:nvSpPr>
        <p:spPr bwMode="auto">
          <a:xfrm flipH="1" flipV="1">
            <a:off x="5724525" y="4797425"/>
            <a:ext cx="1835150" cy="5746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auto">
          <a:xfrm flipH="1" flipV="1">
            <a:off x="6804025" y="4292600"/>
            <a:ext cx="720725" cy="6492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3" grpId="0" animBg="1"/>
      <p:bldP spid="239624" grpId="0" animBg="1"/>
      <p:bldP spid="239626" grpId="0" animBg="1"/>
      <p:bldP spid="239627" grpId="0" animBg="1"/>
      <p:bldP spid="239631" grpId="0" animBg="1"/>
      <p:bldP spid="239629" grpId="0" animBg="1"/>
      <p:bldP spid="239628" grpId="0" animBg="1"/>
      <p:bldP spid="239630" grpId="0" animBg="1"/>
      <p:bldP spid="2396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1044575" y="260350"/>
            <a:ext cx="7272338" cy="10668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3200">
                <a:latin typeface="Comic Sans MS" pitchFamily="66" charset="0"/>
              </a:rPr>
              <a:t>Seo</a:t>
            </a:r>
            <a:r>
              <a:rPr lang="en-US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sráid</a:t>
            </a:r>
            <a:r>
              <a:rPr lang="en-US" sz="3200">
                <a:latin typeface="Comic Sans MS" pitchFamily="66" charset="0"/>
              </a:rPr>
              <a:t> in Pompeii mar a</a:t>
            </a:r>
            <a:r>
              <a:rPr lang="ga-IE" sz="3200">
                <a:latin typeface="Comic Sans MS" pitchFamily="66" charset="0"/>
              </a:rPr>
              <a:t> bhíodh </a:t>
            </a:r>
            <a:r>
              <a:rPr lang="en-GB" sz="3200">
                <a:latin typeface="Comic Sans MS" pitchFamily="66" charset="0"/>
              </a:rPr>
              <a:t>sí</a:t>
            </a:r>
            <a:r>
              <a:rPr lang="ga-IE" sz="3200">
                <a:latin typeface="Comic Sans MS" pitchFamily="66" charset="0"/>
              </a:rPr>
              <a:t>, sular scriosadh an chathair</a:t>
            </a:r>
            <a:r>
              <a:rPr lang="en-US" sz="3200">
                <a:latin typeface="Comic Sans MS" pitchFamily="66" charset="0"/>
              </a:rPr>
              <a:t>.</a:t>
            </a: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195513" y="206057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ga-IE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6769100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9370</TotalTime>
  <Words>1064</Words>
  <Application>Microsoft Office PowerPoint</Application>
  <PresentationFormat>On-screen Show (4:3)</PresentationFormat>
  <Paragraphs>153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Castellar</vt:lpstr>
      <vt:lpstr>Comic Sans MS</vt:lpstr>
      <vt:lpstr>Andalus</vt:lpstr>
      <vt:lpstr>Berlin Sans FB Demi</vt:lpstr>
      <vt:lpstr>Consolas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258</cp:revision>
  <cp:lastPrinted>2014-08-08T10:45:28Z</cp:lastPrinted>
  <dcterms:created xsi:type="dcterms:W3CDTF">2013-10-22T08:55:04Z</dcterms:created>
  <dcterms:modified xsi:type="dcterms:W3CDTF">2014-09-16T11:07:05Z</dcterms:modified>
</cp:coreProperties>
</file>