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7" r:id="rId2"/>
    <p:sldId id="263" r:id="rId3"/>
    <p:sldId id="264" r:id="rId4"/>
    <p:sldId id="268" r:id="rId5"/>
    <p:sldId id="258" r:id="rId6"/>
    <p:sldId id="285" r:id="rId7"/>
    <p:sldId id="270" r:id="rId8"/>
    <p:sldId id="279" r:id="rId9"/>
    <p:sldId id="269" r:id="rId10"/>
    <p:sldId id="257" r:id="rId11"/>
    <p:sldId id="280" r:id="rId12"/>
    <p:sldId id="272" r:id="rId13"/>
    <p:sldId id="273" r:id="rId14"/>
    <p:sldId id="265" r:id="rId15"/>
    <p:sldId id="274" r:id="rId16"/>
    <p:sldId id="275" r:id="rId17"/>
    <p:sldId id="262" r:id="rId18"/>
    <p:sldId id="286" r:id="rId19"/>
    <p:sldId id="261" r:id="rId20"/>
    <p:sldId id="276" r:id="rId21"/>
    <p:sldId id="281" r:id="rId22"/>
    <p:sldId id="282" r:id="rId2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ire ni ghallchobhai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532" autoAdjust="0"/>
  </p:normalViewPr>
  <p:slideViewPr>
    <p:cSldViewPr snapToGrid="0">
      <p:cViewPr>
        <p:scale>
          <a:sx n="118" d="100"/>
          <a:sy n="118" d="100"/>
        </p:scale>
        <p:origin x="-144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B2268BB-8A4B-4BEA-9E08-8FAB74AC2CC6}" type="datetimeFigureOut">
              <a:rPr lang="en-US"/>
              <a:pPr>
                <a:defRPr/>
              </a:pPr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AEB6D4D-8AAE-402B-8A85-BD552851A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2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4CE7BA3-5806-4543-B391-55A4E302057A}" type="datetimeFigureOut">
              <a:rPr lang="en-GB"/>
              <a:pPr>
                <a:defRPr/>
              </a:pPr>
              <a:t>13/11/2015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F254B9B-91EB-4934-82A2-EB2E916390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561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83E888-E24C-4465-8FF2-D2C29BDF1F9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E7603B-37C7-4617-A031-4DB23EDCD9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4351FC-5040-4CD4-B80F-1C9E57146CC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ga-IE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AE25D9-F143-40B0-B82C-FC7D64E53BC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7DA266-07E4-4642-9427-851215F48C7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47631E-2B99-4381-9399-E39DB6A8CE4D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1D99D6-3A1D-4426-897B-6F6D975FFD9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E263AE-B954-4DF5-9D72-EA4E27CAAC2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543250-E910-4175-B083-60C4D2C53284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ga-I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45E87-B510-44C5-AEA4-1EB9D80C305E}" type="datetimeFigureOut">
              <a:rPr lang="en-GB"/>
              <a:pPr>
                <a:defRPr/>
              </a:pPr>
              <a:t>13/11/2015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206C0-ADEC-4D90-A341-AAA43D6707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517A1-6425-4392-AB9E-99937305973C}" type="datetimeFigureOut">
              <a:rPr lang="en-GB"/>
              <a:pPr>
                <a:defRPr/>
              </a:pPr>
              <a:t>13/11/2015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B3C96-2298-4F64-8BB0-152E8DB784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D8604-BCB0-4315-9C00-6F13F6841DCA}" type="datetimeFigureOut">
              <a:rPr lang="en-GB"/>
              <a:pPr>
                <a:defRPr/>
              </a:pPr>
              <a:t>13/11/2015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64CDA-67F2-41C7-AE64-1B2002EA7D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05480-D88B-4F45-922F-D4C872601F54}" type="datetimeFigureOut">
              <a:rPr lang="en-GB"/>
              <a:pPr>
                <a:defRPr/>
              </a:pPr>
              <a:t>13/11/2015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52C8A-2492-4C39-9699-C310D94E9E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087D9-4767-404F-9F8F-4E5232732855}" type="datetimeFigureOut">
              <a:rPr lang="en-GB"/>
              <a:pPr>
                <a:defRPr/>
              </a:pPr>
              <a:t>13/11/2015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8ED17-94D1-418B-85CA-775B0995B1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2195B-0026-48E7-B3AC-9ACB7CE96962}" type="datetimeFigureOut">
              <a:rPr lang="en-GB"/>
              <a:pPr>
                <a:defRPr/>
              </a:pPr>
              <a:t>13/11/2015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97B72-D4BC-40BD-B546-0BF9FB9FF6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50CA0-1706-43E5-94C3-3C443A28087D}" type="datetimeFigureOut">
              <a:rPr lang="en-GB"/>
              <a:pPr>
                <a:defRPr/>
              </a:pPr>
              <a:t>13/11/2015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F1518-846B-4A98-9D58-E98CDEB596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0D919-4B0B-4754-855E-34F419B810ED}" type="datetimeFigureOut">
              <a:rPr lang="en-GB"/>
              <a:pPr>
                <a:defRPr/>
              </a:pPr>
              <a:t>13/11/2015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61EAD-5761-4143-B1A0-8A3B436F15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8D303-B83F-4222-8083-D896D5DB602D}" type="datetimeFigureOut">
              <a:rPr lang="en-GB"/>
              <a:pPr>
                <a:defRPr/>
              </a:pPr>
              <a:t>13/11/2015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6369B-F223-4710-A69C-24CDFBB84E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1D13F-C8C1-42D0-9715-37499DDEA17B}" type="datetimeFigureOut">
              <a:rPr lang="en-GB"/>
              <a:pPr>
                <a:defRPr/>
              </a:pPr>
              <a:t>13/11/2015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2B022-7AD9-47C4-ABC5-26DF19A411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1C84C-8B40-4767-BB76-BD893C54DA25}" type="datetimeFigureOut">
              <a:rPr lang="en-GB"/>
              <a:pPr>
                <a:defRPr/>
              </a:pPr>
              <a:t>13/11/2015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64313-F38A-44EF-B86D-261BF11DAF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947ADE-A96D-41B0-A887-17A40A2C9D6B}" type="datetimeFigureOut">
              <a:rPr lang="en-GB"/>
              <a:pPr>
                <a:defRPr/>
              </a:pPr>
              <a:t>13/11/2015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D60ED4-6E7D-47CE-8EE9-886DA98F29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youtube.com/watch?v=fibIgWc8jhw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kaboutireland.ie/learning-zone/primary-students/subjects/history/history-the-full-story/ireland-in-the-18th-centu/why-was-there-a-rebellion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wego.org/ocsd-web/match/term/draggeneric.asp?filename=MniGhallwolfetone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7775" y="1331913"/>
            <a:ext cx="4338638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2075" y="246063"/>
            <a:ext cx="89376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>
                <a:latin typeface="Viner Hand ITC" pitchFamily="66" charset="0"/>
              </a:rPr>
              <a:t>Wolfe Tone </a:t>
            </a:r>
            <a:r>
              <a:rPr lang="ga-IE" sz="4400">
                <a:latin typeface="Viner Hand ITC" pitchFamily="66" charset="0"/>
              </a:rPr>
              <a:t>agus Éirí Amach </a:t>
            </a:r>
            <a:r>
              <a:rPr lang="en-GB" sz="4400">
                <a:latin typeface="Viner Hand ITC" pitchFamily="66" charset="0"/>
              </a:rPr>
              <a:t>1798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3620" y="1296000"/>
            <a:ext cx="4087082" cy="5220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87208" y="-180000"/>
            <a:ext cx="6149340" cy="1546944"/>
          </a:xfrm>
          <a:prstGeom prst="rect">
            <a:avLst/>
          </a:prstGeom>
          <a:noFill/>
        </p:spPr>
      </p:pic>
      <p:sp>
        <p:nvSpPr>
          <p:cNvPr id="3" name="Left Arrow Callout 2"/>
          <p:cNvSpPr/>
          <p:nvPr/>
        </p:nvSpPr>
        <p:spPr>
          <a:xfrm>
            <a:off x="3880498" y="2889850"/>
            <a:ext cx="4944325" cy="1800257"/>
          </a:xfrm>
          <a:prstGeom prst="leftArrowCallout">
            <a:avLst>
              <a:gd name="adj1" fmla="val 10366"/>
              <a:gd name="adj2" fmla="val 12716"/>
              <a:gd name="adj3" fmla="val 25000"/>
              <a:gd name="adj4" fmla="val 7797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/>
              <a:t>Cuireadh tús leis an éirí </a:t>
            </a:r>
            <a:r>
              <a:rPr lang="ga-IE" dirty="0" smtClean="0"/>
              <a:t>amach</a:t>
            </a:r>
            <a:r>
              <a:rPr lang="en-IE" dirty="0"/>
              <a:t> </a:t>
            </a:r>
            <a:r>
              <a:rPr lang="en-IE" dirty="0" smtClean="0"/>
              <a:t>sna háiteanna seo a leanas: </a:t>
            </a:r>
            <a:r>
              <a:rPr lang="ga-IE" dirty="0" smtClean="0"/>
              <a:t>Baile </a:t>
            </a:r>
            <a:r>
              <a:rPr lang="ga-IE" dirty="0"/>
              <a:t>Átha Cliath, </a:t>
            </a:r>
            <a:r>
              <a:rPr lang="en-IE" dirty="0" smtClean="0"/>
              <a:t>Co. na Mí, </a:t>
            </a:r>
            <a:r>
              <a:rPr lang="ga-IE" dirty="0" smtClean="0"/>
              <a:t>Cill Dara</a:t>
            </a:r>
            <a:r>
              <a:rPr lang="en-IE" dirty="0" smtClean="0"/>
              <a:t>, Cill Mhantáin</a:t>
            </a:r>
            <a:r>
              <a:rPr lang="ga-IE" dirty="0" smtClean="0"/>
              <a:t> </a:t>
            </a:r>
            <a:r>
              <a:rPr lang="ga-IE" dirty="0"/>
              <a:t>agus </a:t>
            </a:r>
            <a:r>
              <a:rPr lang="ga-IE" dirty="0" smtClean="0"/>
              <a:t>Ceatharlach </a:t>
            </a:r>
            <a:r>
              <a:rPr lang="ga-IE" dirty="0"/>
              <a:t>ach chuir saighdiúirí de chuid na </a:t>
            </a:r>
            <a:r>
              <a:rPr lang="ga-IE" dirty="0" smtClean="0"/>
              <a:t>Breataine</a:t>
            </a:r>
            <a:endParaRPr lang="en-IE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 smtClean="0"/>
              <a:t>faoi </a:t>
            </a:r>
            <a:r>
              <a:rPr lang="ga-IE" dirty="0"/>
              <a:t>chois é gan stró</a:t>
            </a:r>
            <a:r>
              <a:rPr lang="en-GB" dirty="0"/>
              <a:t>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27275" y="150813"/>
            <a:ext cx="4468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4000">
                <a:latin typeface="Cooper Black" pitchFamily="18" charset="0"/>
              </a:rPr>
              <a:t>Éirí Amach </a:t>
            </a:r>
            <a:r>
              <a:rPr lang="en-IE" sz="4000">
                <a:latin typeface="Cooper Black" pitchFamily="18" charset="0"/>
              </a:rPr>
              <a:t>1798</a:t>
            </a:r>
          </a:p>
        </p:txBody>
      </p:sp>
      <p:sp>
        <p:nvSpPr>
          <p:cNvPr id="10" name="Left Arrow Callout 9"/>
          <p:cNvSpPr/>
          <p:nvPr/>
        </p:nvSpPr>
        <p:spPr>
          <a:xfrm>
            <a:off x="3700691" y="4750489"/>
            <a:ext cx="3336925" cy="936625"/>
          </a:xfrm>
          <a:prstGeom prst="leftArrowCallout">
            <a:avLst>
              <a:gd name="adj1" fmla="val 10366"/>
              <a:gd name="adj2" fmla="val 12716"/>
              <a:gd name="adj3" fmla="val 25000"/>
              <a:gd name="adj4" fmla="val 7797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 é Co. Loch Garman an </a:t>
            </a:r>
            <a:r>
              <a:rPr lang="ga-IE" dirty="0"/>
              <a:t>t-aon áit a raibh aon rath ar lucht an éirí amach</a:t>
            </a:r>
            <a:r>
              <a:rPr lang="en-GB" dirty="0"/>
              <a:t>. </a:t>
            </a:r>
          </a:p>
        </p:txBody>
      </p:sp>
      <p:sp>
        <p:nvSpPr>
          <p:cNvPr id="11" name="Left Arrow Callout 10"/>
          <p:cNvSpPr/>
          <p:nvPr/>
        </p:nvSpPr>
        <p:spPr>
          <a:xfrm>
            <a:off x="4086185" y="1406112"/>
            <a:ext cx="3746599" cy="1412801"/>
          </a:xfrm>
          <a:prstGeom prst="leftArrowCallout">
            <a:avLst>
              <a:gd name="adj1" fmla="val 10366"/>
              <a:gd name="adj2" fmla="val 12716"/>
              <a:gd name="adj3" fmla="val 25000"/>
              <a:gd name="adj4" fmla="val 7797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/>
              <a:t>Bhí </a:t>
            </a:r>
            <a:r>
              <a:rPr lang="en-GB" dirty="0" err="1"/>
              <a:t>éirí</a:t>
            </a:r>
            <a:r>
              <a:rPr lang="en-GB" dirty="0"/>
              <a:t> </a:t>
            </a:r>
            <a:r>
              <a:rPr lang="ga-IE" dirty="0"/>
              <a:t>amach i </a:t>
            </a:r>
            <a:r>
              <a:rPr lang="ga-IE" dirty="0" smtClean="0"/>
              <a:t>gCo.</a:t>
            </a:r>
            <a:r>
              <a:rPr lang="en-IE" dirty="0" smtClean="0"/>
              <a:t> </a:t>
            </a:r>
            <a:r>
              <a:rPr lang="en-GB" dirty="0" smtClean="0"/>
              <a:t>Aontroma</a:t>
            </a:r>
            <a:r>
              <a:rPr lang="ga-IE" dirty="0" smtClean="0"/>
              <a:t> </a:t>
            </a:r>
            <a:r>
              <a:rPr lang="ga-IE" dirty="0"/>
              <a:t>agus i gCo</a:t>
            </a:r>
            <a:r>
              <a:rPr lang="en-GB" dirty="0"/>
              <a:t>.</a:t>
            </a:r>
            <a:r>
              <a:rPr lang="ga-IE" dirty="0"/>
              <a:t> an Dúin ach cuireadh faoi chois </a:t>
            </a:r>
            <a:r>
              <a:rPr lang="en-GB" dirty="0"/>
              <a:t>é </a:t>
            </a:r>
            <a:r>
              <a:rPr lang="ga-IE" dirty="0"/>
              <a:t>taobh </a:t>
            </a:r>
            <a:r>
              <a:rPr lang="ga-IE" dirty="0" smtClean="0"/>
              <a:t>istigh</a:t>
            </a:r>
            <a:r>
              <a:rPr lang="en-IE" dirty="0" smtClean="0"/>
              <a:t> </a:t>
            </a:r>
            <a:r>
              <a:rPr lang="ga-IE" dirty="0" smtClean="0"/>
              <a:t>de </a:t>
            </a:r>
            <a:r>
              <a:rPr lang="ga-IE" dirty="0"/>
              <a:t>sheachtain.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92087" y="-67167"/>
            <a:ext cx="9601200" cy="1546944"/>
          </a:xfrm>
          <a:prstGeom prst="rect">
            <a:avLst/>
          </a:prstGeom>
          <a:noFill/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81088" y="250825"/>
            <a:ext cx="7054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4000">
                <a:latin typeface="Cooper Black" pitchFamily="18" charset="0"/>
              </a:rPr>
              <a:t>Éirí Amach </a:t>
            </a:r>
            <a:r>
              <a:rPr lang="en-IE" sz="4000">
                <a:latin typeface="Cooper Black" pitchFamily="18" charset="0"/>
              </a:rPr>
              <a:t>i Loch Garman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81917" y="1712913"/>
            <a:ext cx="40735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An tAthair Ó Murchú a bhí i gceannas ar lucht an éirí amach i gCo. Loch Garman. Cé nach raibh d’uirlisí troda ag formhór </a:t>
            </a:r>
            <a:r>
              <a:rPr lang="en-GB" sz="2400" dirty="0">
                <a:latin typeface="Comic Sans MS" pitchFamily="66" charset="0"/>
              </a:rPr>
              <a:t>de </a:t>
            </a:r>
            <a:r>
              <a:rPr lang="en-GB" sz="2400" dirty="0" err="1">
                <a:latin typeface="Comic Sans MS" pitchFamily="66" charset="0"/>
              </a:rPr>
              <a:t>lucht</a:t>
            </a:r>
            <a:r>
              <a:rPr lang="en-GB" sz="2400" dirty="0">
                <a:latin typeface="Comic Sans MS" pitchFamily="66" charset="0"/>
              </a:rPr>
              <a:t> an </a:t>
            </a:r>
            <a:r>
              <a:rPr lang="en-GB" sz="2400" dirty="0" err="1">
                <a:latin typeface="Comic Sans MS" pitchFamily="66" charset="0"/>
              </a:rPr>
              <a:t>éirí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amach</a:t>
            </a:r>
            <a:r>
              <a:rPr lang="ga-IE" sz="2400" dirty="0">
                <a:latin typeface="Comic Sans MS" pitchFamily="66" charset="0"/>
              </a:rPr>
              <a:t> ach </a:t>
            </a:r>
            <a:r>
              <a:rPr lang="ga-IE" sz="2400" dirty="0" err="1">
                <a:latin typeface="Comic Sans MS" pitchFamily="66" charset="0"/>
              </a:rPr>
              <a:t>pící</a:t>
            </a:r>
            <a:r>
              <a:rPr lang="ga-IE" sz="2400" dirty="0">
                <a:latin typeface="Comic Sans MS" pitchFamily="66" charset="0"/>
              </a:rPr>
              <a:t> agus speala bhí a oiread acu ann gur bhuaigh siad roinnt cathanna i dtosach.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7009" y="1601468"/>
            <a:ext cx="3869325" cy="381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92087" y="-67167"/>
            <a:ext cx="9601200" cy="1546944"/>
          </a:xfrm>
          <a:prstGeom prst="rect">
            <a:avLst/>
          </a:prstGeom>
          <a:noFill/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81088" y="250825"/>
            <a:ext cx="7054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4000" dirty="0">
                <a:latin typeface="Cooper Black" pitchFamily="18" charset="0"/>
              </a:rPr>
              <a:t>Éirí Amach </a:t>
            </a:r>
            <a:r>
              <a:rPr lang="en-IE" sz="4000" dirty="0" err="1">
                <a:latin typeface="Cooper Black" pitchFamily="18" charset="0"/>
              </a:rPr>
              <a:t>i</a:t>
            </a:r>
            <a:r>
              <a:rPr lang="en-IE" sz="4000" dirty="0">
                <a:latin typeface="Cooper Black" pitchFamily="18" charset="0"/>
              </a:rPr>
              <a:t> Loch Garman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465639" y="1479550"/>
            <a:ext cx="4678362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Chuir rialtas na Breataine arm ollmhór faoi cheannas an Ghinearáil </a:t>
            </a:r>
            <a:r>
              <a:rPr lang="ga-IE" sz="2400" dirty="0" err="1">
                <a:latin typeface="Comic Sans MS" pitchFamily="66" charset="0"/>
              </a:rPr>
              <a:t>Lake</a:t>
            </a:r>
            <a:r>
              <a:rPr lang="ga-IE" sz="2400" dirty="0">
                <a:latin typeface="Comic Sans MS" pitchFamily="66" charset="0"/>
              </a:rPr>
              <a:t> go Loch Garman. Rinne </a:t>
            </a:r>
            <a:r>
              <a:rPr lang="en-GB" sz="2400" dirty="0" err="1">
                <a:latin typeface="Comic Sans MS" pitchFamily="66" charset="0"/>
              </a:rPr>
              <a:t>lucht</a:t>
            </a:r>
            <a:r>
              <a:rPr lang="en-GB" sz="2400" dirty="0">
                <a:latin typeface="Comic Sans MS" pitchFamily="66" charset="0"/>
              </a:rPr>
              <a:t> an </a:t>
            </a:r>
            <a:r>
              <a:rPr lang="en-GB" sz="2400" dirty="0" err="1">
                <a:latin typeface="Comic Sans MS" pitchFamily="66" charset="0"/>
              </a:rPr>
              <a:t>éirí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amach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a seasamh deiridh ag </a:t>
            </a:r>
            <a:r>
              <a:rPr lang="ga-IE" sz="2400" b="1" dirty="0">
                <a:solidFill>
                  <a:srgbClr val="FF0000"/>
                </a:solidFill>
                <a:latin typeface="Comic Sans MS" pitchFamily="66" charset="0"/>
              </a:rPr>
              <a:t>Cnoc Fhiodh na </a:t>
            </a:r>
            <a:r>
              <a:rPr lang="ga-IE" sz="2400" b="1" dirty="0" err="1">
                <a:solidFill>
                  <a:srgbClr val="FF0000"/>
                </a:solidFill>
                <a:latin typeface="Comic Sans MS" pitchFamily="66" charset="0"/>
              </a:rPr>
              <a:t>gCaor</a:t>
            </a:r>
            <a:r>
              <a:rPr lang="ga-IE" sz="2400" dirty="0">
                <a:latin typeface="Comic Sans MS" pitchFamily="66" charset="0"/>
              </a:rPr>
              <a:t>, in aice le hInis Córthaidh. </a:t>
            </a:r>
            <a:r>
              <a:rPr lang="en-GB" sz="2400" dirty="0">
                <a:latin typeface="Comic Sans MS" pitchFamily="66" charset="0"/>
              </a:rPr>
              <a:t>Ach </a:t>
            </a:r>
            <a:r>
              <a:rPr lang="en-GB" sz="2400" dirty="0" err="1">
                <a:latin typeface="Comic Sans MS" pitchFamily="66" charset="0"/>
              </a:rPr>
              <a:t>bhí</a:t>
            </a:r>
            <a:r>
              <a:rPr lang="en-GB" sz="2400" dirty="0">
                <a:latin typeface="Comic Sans MS" pitchFamily="66" charset="0"/>
              </a:rPr>
              <a:t> an </a:t>
            </a:r>
            <a:r>
              <a:rPr lang="en-GB" sz="2400" dirty="0" err="1">
                <a:latin typeface="Comic Sans MS" pitchFamily="66" charset="0"/>
              </a:rPr>
              <a:t>lá</a:t>
            </a:r>
            <a:r>
              <a:rPr lang="en-GB" sz="2400" dirty="0">
                <a:latin typeface="Comic Sans MS" pitchFamily="66" charset="0"/>
              </a:rPr>
              <a:t> le </a:t>
            </a:r>
            <a:r>
              <a:rPr lang="ga-IE" sz="2400" dirty="0">
                <a:latin typeface="Comic Sans MS" pitchFamily="66" charset="0"/>
              </a:rPr>
              <a:t>fórsaí na Breataine. Céasadh agus maraíodh iad siúd a bhí páirteach</a:t>
            </a:r>
            <a:r>
              <a:rPr lang="en-GB" sz="2400" dirty="0">
                <a:latin typeface="Comic Sans MS" pitchFamily="66" charset="0"/>
              </a:rPr>
              <a:t> san </a:t>
            </a:r>
            <a:r>
              <a:rPr lang="en-GB" sz="2400" dirty="0" err="1">
                <a:latin typeface="Comic Sans MS" pitchFamily="66" charset="0"/>
              </a:rPr>
              <a:t>éirí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amach</a:t>
            </a:r>
            <a:r>
              <a:rPr lang="ga-IE" sz="2400" dirty="0">
                <a:latin typeface="Comic Sans MS" pitchFamily="66" charset="0"/>
              </a:rPr>
              <a:t>. Gabhadh na ceannairí, an tAthair Ó Murchú ina measc, agus cuireadh chun báis iad.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7200" y="1601468"/>
            <a:ext cx="3869325" cy="381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523" y="1233488"/>
            <a:ext cx="3008312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135438" y="160338"/>
            <a:ext cx="48387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A fhad is a bhí an t-éirí amach ar siúl in Éirinn bhí </a:t>
            </a:r>
            <a:r>
              <a:rPr lang="ga-IE" sz="2400" dirty="0" err="1">
                <a:latin typeface="Comic Sans MS" pitchFamily="66" charset="0"/>
              </a:rPr>
              <a:t>Wolfe</a:t>
            </a:r>
            <a:r>
              <a:rPr lang="ga-IE" sz="2400" dirty="0">
                <a:latin typeface="Comic Sans MS" pitchFamily="66" charset="0"/>
              </a:rPr>
              <a:t> </a:t>
            </a:r>
            <a:r>
              <a:rPr lang="ga-IE" sz="2400" dirty="0" err="1">
                <a:latin typeface="Comic Sans MS" pitchFamily="66" charset="0"/>
              </a:rPr>
              <a:t>Tone</a:t>
            </a:r>
            <a:r>
              <a:rPr lang="ga-IE" sz="2400" dirty="0">
                <a:latin typeface="Comic Sans MS" pitchFamily="66" charset="0"/>
              </a:rPr>
              <a:t> gnóthach sa Fhrainc ag lorg tuilleadh cabhrach. Thoiligh na Francaigh saighdiúirí a chur go hÉirinn </a:t>
            </a:r>
            <a:r>
              <a:rPr lang="en-IE" sz="2400" dirty="0">
                <a:latin typeface="Comic Sans MS" pitchFamily="66" charset="0"/>
              </a:rPr>
              <a:t>a</a:t>
            </a:r>
            <a:r>
              <a:rPr lang="ga-IE" sz="2400" dirty="0" smtClean="0">
                <a:latin typeface="Comic Sans MS" pitchFamily="66" charset="0"/>
              </a:rPr>
              <a:t>n </a:t>
            </a:r>
            <a:r>
              <a:rPr lang="ga-IE" sz="2400" dirty="0">
                <a:latin typeface="Comic Sans MS" pitchFamily="66" charset="0"/>
              </a:rPr>
              <a:t>dara huair. I mí Lúnasa 1798 tháinig an Ginearál </a:t>
            </a:r>
            <a:r>
              <a:rPr lang="ga-IE" sz="2400" dirty="0" err="1">
                <a:latin typeface="Comic Sans MS" pitchFamily="66" charset="0"/>
              </a:rPr>
              <a:t>Humbert</a:t>
            </a:r>
            <a:r>
              <a:rPr lang="ga-IE" sz="2400" dirty="0">
                <a:latin typeface="Comic Sans MS" pitchFamily="66" charset="0"/>
              </a:rPr>
              <a:t> i dtír i gCill Ala, Co. Mhaigh Eo. Bhí míle saighdiúir </a:t>
            </a:r>
            <a:r>
              <a:rPr lang="ga-IE" sz="2400" dirty="0" smtClean="0">
                <a:latin typeface="Comic Sans MS" pitchFamily="66" charset="0"/>
              </a:rPr>
              <a:t/>
            </a:r>
            <a:br>
              <a:rPr lang="ga-IE" sz="2400" dirty="0" smtClean="0">
                <a:latin typeface="Comic Sans MS" pitchFamily="66" charset="0"/>
              </a:rPr>
            </a:br>
            <a:r>
              <a:rPr lang="ga-IE" sz="2400" dirty="0" smtClean="0">
                <a:latin typeface="Comic Sans MS" pitchFamily="66" charset="0"/>
              </a:rPr>
              <a:t>in </a:t>
            </a:r>
            <a:r>
              <a:rPr lang="ga-IE" sz="2400" dirty="0">
                <a:latin typeface="Comic Sans MS" pitchFamily="66" charset="0"/>
              </a:rPr>
              <a:t>éineacht leis. Faoin am sin, áfach, bhí an t-éirí amach curtha faoi chois sa chuid eile den tír.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4363" y="5249863"/>
            <a:ext cx="81645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D’éirigh leis an </a:t>
            </a:r>
            <a:r>
              <a:rPr lang="ga-IE" sz="2400" dirty="0" err="1">
                <a:latin typeface="Comic Sans MS" pitchFamily="66" charset="0"/>
              </a:rPr>
              <a:t>nGinearál</a:t>
            </a:r>
            <a:r>
              <a:rPr lang="ga-IE" sz="2400" dirty="0">
                <a:latin typeface="Comic Sans MS" pitchFamily="66" charset="0"/>
              </a:rPr>
              <a:t> </a:t>
            </a:r>
            <a:r>
              <a:rPr lang="ga-IE" sz="2400" dirty="0" err="1">
                <a:latin typeface="Comic Sans MS" pitchFamily="66" charset="0"/>
              </a:rPr>
              <a:t>Humbert</a:t>
            </a:r>
            <a:r>
              <a:rPr lang="ga-IE" sz="2400" dirty="0">
                <a:latin typeface="Comic Sans MS" pitchFamily="66" charset="0"/>
              </a:rPr>
              <a:t> Caisleán an Bharraigh a ghabháil, ach fuair </a:t>
            </a:r>
            <a:r>
              <a:rPr lang="en-GB" sz="2400" dirty="0">
                <a:latin typeface="Comic Sans MS" pitchFamily="66" charset="0"/>
              </a:rPr>
              <a:t>A</a:t>
            </a:r>
            <a:r>
              <a:rPr lang="ga-IE" sz="2400" dirty="0" err="1">
                <a:latin typeface="Comic Sans MS" pitchFamily="66" charset="0"/>
              </a:rPr>
              <a:t>rm</a:t>
            </a:r>
            <a:r>
              <a:rPr lang="ga-IE" sz="2400" dirty="0">
                <a:latin typeface="Comic Sans MS" pitchFamily="66" charset="0"/>
              </a:rPr>
              <a:t> na Breataine an ceann is fearr orthu ag Béal Átha na Muc, Co. an Longfoirt.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4562" y="540000"/>
            <a:ext cx="3495554" cy="4536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Down Arrow Callout 2"/>
          <p:cNvSpPr/>
          <p:nvPr/>
        </p:nvSpPr>
        <p:spPr>
          <a:xfrm>
            <a:off x="1293811" y="1152000"/>
            <a:ext cx="676275" cy="758825"/>
          </a:xfrm>
          <a:prstGeom prst="downArrowCallout">
            <a:avLst>
              <a:gd name="adj1" fmla="val 757"/>
              <a:gd name="adj2" fmla="val 20455"/>
              <a:gd name="adj3" fmla="val 12879"/>
              <a:gd name="adj4" fmla="val 6497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/>
              <a:t>Cill Ala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63" y="1636713"/>
            <a:ext cx="404812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154488" y="249238"/>
            <a:ext cx="498951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Chuir na Francaigh cabhlach eile go hÉirinn i mí Mheán Fómhair 1798. Bhí </a:t>
            </a:r>
            <a:r>
              <a:rPr lang="ga-IE" sz="2400" dirty="0" err="1">
                <a:latin typeface="Comic Sans MS" pitchFamily="66" charset="0"/>
              </a:rPr>
              <a:t>Wolfe</a:t>
            </a:r>
            <a:r>
              <a:rPr lang="ga-IE" sz="2400" dirty="0">
                <a:latin typeface="Comic Sans MS" pitchFamily="66" charset="0"/>
              </a:rPr>
              <a:t> </a:t>
            </a:r>
            <a:r>
              <a:rPr lang="ga-IE" sz="2400" dirty="0" err="1">
                <a:latin typeface="Comic Sans MS" pitchFamily="66" charset="0"/>
              </a:rPr>
              <a:t>Tone</a:t>
            </a:r>
            <a:r>
              <a:rPr lang="ga-IE" sz="2400" dirty="0">
                <a:latin typeface="Comic Sans MS" pitchFamily="66" charset="0"/>
              </a:rPr>
              <a:t> in éineacht leo. Ghabh cabhlach na Breataine formhór na long </a:t>
            </a:r>
            <a:r>
              <a:rPr lang="en-GB" sz="2400" dirty="0" err="1">
                <a:latin typeface="Comic Sans MS" pitchFamily="66" charset="0"/>
              </a:rPr>
              <a:t>ar</a:t>
            </a:r>
            <a:r>
              <a:rPr lang="en-GB" sz="2400" dirty="0">
                <a:latin typeface="Comic Sans MS" pitchFamily="66" charset="0"/>
              </a:rPr>
              <a:t> Loch </a:t>
            </a:r>
            <a:r>
              <a:rPr lang="en-GB" sz="2400" dirty="0" err="1">
                <a:latin typeface="Comic Sans MS" pitchFamily="66" charset="0"/>
              </a:rPr>
              <a:t>Súilí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ar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chósta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Dhún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na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nGall</a:t>
            </a:r>
            <a:r>
              <a:rPr lang="ga-IE" sz="2400" dirty="0">
                <a:latin typeface="Comic Sans MS" pitchFamily="66" charset="0"/>
              </a:rPr>
              <a:t>. Tugadh </a:t>
            </a:r>
            <a:r>
              <a:rPr lang="ga-IE" sz="2400" dirty="0" err="1">
                <a:latin typeface="Comic Sans MS" pitchFamily="66" charset="0"/>
              </a:rPr>
              <a:t>Tone</a:t>
            </a:r>
            <a:r>
              <a:rPr lang="ga-IE" sz="2400" dirty="0">
                <a:latin typeface="Comic Sans MS" pitchFamily="66" charset="0"/>
              </a:rPr>
              <a:t> ina </a:t>
            </a:r>
            <a:r>
              <a:rPr lang="ga-IE" sz="2400" dirty="0" err="1">
                <a:latin typeface="Comic Sans MS" pitchFamily="66" charset="0"/>
              </a:rPr>
              <a:t>phríosúnach</a:t>
            </a:r>
            <a:r>
              <a:rPr lang="ga-IE" sz="2400" dirty="0">
                <a:latin typeface="Comic Sans MS" pitchFamily="66" charset="0"/>
              </a:rPr>
              <a:t> go Baile Átha Cliath, áit ar cuireadh ar a thriail é. Daoradh chun a chrochta </a:t>
            </a:r>
            <a:r>
              <a:rPr lang="ga-IE" sz="2400" dirty="0" smtClean="0">
                <a:latin typeface="Comic Sans MS" pitchFamily="66" charset="0"/>
              </a:rPr>
              <a:t>é ach </a:t>
            </a:r>
            <a:r>
              <a:rPr lang="en-GB" sz="2400" dirty="0" err="1">
                <a:latin typeface="Comic Sans MS" pitchFamily="66" charset="0"/>
              </a:rPr>
              <a:t>sular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tháinig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lá</a:t>
            </a:r>
            <a:r>
              <a:rPr lang="en-GB" sz="2400" dirty="0">
                <a:latin typeface="Comic Sans MS" pitchFamily="66" charset="0"/>
              </a:rPr>
              <a:t> a </a:t>
            </a:r>
            <a:r>
              <a:rPr lang="en-GB" sz="2400" dirty="0" err="1">
                <a:latin typeface="Comic Sans MS" pitchFamily="66" charset="0"/>
              </a:rPr>
              <a:t>chrochta</a:t>
            </a:r>
            <a:r>
              <a:rPr lang="ga-IE" sz="2400" dirty="0">
                <a:latin typeface="Comic Sans MS" pitchFamily="66" charset="0"/>
              </a:rPr>
              <a:t>, fuarthas marbh sa phríosún é. Ceaptar go raibh lámh aige ina bhás féin.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1800" y="5500688"/>
            <a:ext cx="8324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Bhí an </a:t>
            </a:r>
            <a:r>
              <a:rPr lang="en-GB" sz="2400" dirty="0">
                <a:latin typeface="Comic Sans MS" pitchFamily="66" charset="0"/>
              </a:rPr>
              <a:t>t-</a:t>
            </a:r>
            <a:r>
              <a:rPr lang="en-GB" sz="2400" dirty="0" err="1">
                <a:latin typeface="Comic Sans MS" pitchFamily="66" charset="0"/>
              </a:rPr>
              <a:t>éirí</a:t>
            </a:r>
            <a:r>
              <a:rPr lang="en-GB" sz="2400" dirty="0">
                <a:latin typeface="Comic Sans MS" pitchFamily="66" charset="0"/>
              </a:rPr>
              <a:t> a</a:t>
            </a:r>
            <a:r>
              <a:rPr lang="ga-IE" sz="2400" dirty="0">
                <a:latin typeface="Comic Sans MS" pitchFamily="66" charset="0"/>
              </a:rPr>
              <a:t>mach thart agus bhí </a:t>
            </a:r>
            <a:r>
              <a:rPr lang="en-GB" sz="2400" dirty="0" err="1">
                <a:latin typeface="Comic Sans MS" pitchFamily="66" charset="0"/>
              </a:rPr>
              <a:t>lucht</a:t>
            </a:r>
            <a:r>
              <a:rPr lang="en-GB" sz="2400" dirty="0">
                <a:latin typeface="Comic Sans MS" pitchFamily="66" charset="0"/>
              </a:rPr>
              <a:t> an </a:t>
            </a:r>
            <a:r>
              <a:rPr lang="en-GB" sz="2400" dirty="0" err="1">
                <a:latin typeface="Comic Sans MS" pitchFamily="66" charset="0"/>
              </a:rPr>
              <a:t>éirí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amach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cloíte. Meastar gur maraíodh timpeall 30,000 </a:t>
            </a:r>
            <a:r>
              <a:rPr lang="ga-IE" sz="2400" dirty="0" smtClean="0">
                <a:latin typeface="Comic Sans MS" pitchFamily="66" charset="0"/>
              </a:rPr>
              <a:t>duine</a:t>
            </a:r>
            <a:endParaRPr lang="en-IE" sz="2400" smtClean="0">
              <a:latin typeface="Comic Sans MS" pitchFamily="66" charset="0"/>
            </a:endParaRPr>
          </a:p>
          <a:p>
            <a:r>
              <a:rPr lang="ga-IE" sz="2400" smtClean="0">
                <a:latin typeface="Comic Sans MS" pitchFamily="66" charset="0"/>
              </a:rPr>
              <a:t>le </a:t>
            </a:r>
            <a:r>
              <a:rPr lang="ga-IE" sz="2400" dirty="0">
                <a:latin typeface="Comic Sans MS" pitchFamily="66" charset="0"/>
              </a:rPr>
              <a:t>linn an </a:t>
            </a:r>
            <a:r>
              <a:rPr lang="en-GB" sz="2400" dirty="0">
                <a:latin typeface="Comic Sans MS" pitchFamily="66" charset="0"/>
              </a:rPr>
              <a:t>é</a:t>
            </a:r>
            <a:r>
              <a:rPr lang="ga-IE" sz="2400" dirty="0" err="1">
                <a:latin typeface="Comic Sans MS" pitchFamily="66" charset="0"/>
              </a:rPr>
              <a:t>irí</a:t>
            </a:r>
            <a:r>
              <a:rPr lang="ga-IE" sz="2400" dirty="0">
                <a:latin typeface="Comic Sans MS" pitchFamily="66" charset="0"/>
              </a:rPr>
              <a:t> </a:t>
            </a:r>
            <a:r>
              <a:rPr lang="en-GB" sz="2400" dirty="0">
                <a:latin typeface="Comic Sans MS" pitchFamily="66" charset="0"/>
              </a:rPr>
              <a:t>a</a:t>
            </a:r>
            <a:r>
              <a:rPr lang="ga-IE" sz="2400" dirty="0">
                <a:latin typeface="Comic Sans MS" pitchFamily="66" charset="0"/>
              </a:rPr>
              <a:t>mach.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935" y="756000"/>
            <a:ext cx="3261789" cy="4212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0" name="Down Arrow Callout 9"/>
          <p:cNvSpPr/>
          <p:nvPr/>
        </p:nvSpPr>
        <p:spPr>
          <a:xfrm>
            <a:off x="2250000" y="129321"/>
            <a:ext cx="676275" cy="928687"/>
          </a:xfrm>
          <a:prstGeom prst="downArrowCallout">
            <a:avLst>
              <a:gd name="adj1" fmla="val 757"/>
              <a:gd name="adj2" fmla="val 20455"/>
              <a:gd name="adj3" fmla="val 12879"/>
              <a:gd name="adj4" fmla="val 6497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Loch </a:t>
            </a:r>
            <a:r>
              <a:rPr lang="en-GB" dirty="0" err="1"/>
              <a:t>Súilí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75" y="1049338"/>
            <a:ext cx="2979738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75050" y="1082675"/>
            <a:ext cx="53292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Níor éirigh le </a:t>
            </a:r>
            <a:r>
              <a:rPr lang="ga-IE" sz="2400" dirty="0" err="1">
                <a:latin typeface="Comic Sans MS" pitchFamily="66" charset="0"/>
              </a:rPr>
              <a:t>Wolfe</a:t>
            </a:r>
            <a:r>
              <a:rPr lang="ga-IE" sz="2400" dirty="0">
                <a:latin typeface="Comic Sans MS" pitchFamily="66" charset="0"/>
              </a:rPr>
              <a:t> </a:t>
            </a:r>
            <a:r>
              <a:rPr lang="ga-IE" sz="2400" dirty="0" err="1">
                <a:latin typeface="Comic Sans MS" pitchFamily="66" charset="0"/>
              </a:rPr>
              <a:t>Tone</a:t>
            </a:r>
            <a:r>
              <a:rPr lang="ga-IE" sz="2400" dirty="0">
                <a:latin typeface="Comic Sans MS" pitchFamily="66" charset="0"/>
              </a:rPr>
              <a:t> a chuid aidhmeanna a </a:t>
            </a:r>
            <a:r>
              <a:rPr lang="en-GB" sz="2400" dirty="0" err="1">
                <a:latin typeface="Comic Sans MS" pitchFamily="66" charset="0"/>
              </a:rPr>
              <a:t>bhaint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amach</a:t>
            </a:r>
            <a:r>
              <a:rPr lang="en-GB" sz="2400" dirty="0">
                <a:latin typeface="Comic Sans MS" pitchFamily="66" charset="0"/>
              </a:rPr>
              <a:t>, is é sin </a:t>
            </a:r>
            <a:r>
              <a:rPr lang="ga-IE" sz="2400" dirty="0">
                <a:latin typeface="Comic Sans MS" pitchFamily="66" charset="0"/>
              </a:rPr>
              <a:t>neamhspleáchas a bhaint amach d’Éirinn ón mBreatain </a:t>
            </a:r>
            <a:r>
              <a:rPr lang="en-GB" sz="2400" dirty="0" err="1">
                <a:latin typeface="Comic Sans MS" pitchFamily="66" charset="0"/>
              </a:rPr>
              <a:t>agus</a:t>
            </a:r>
            <a:r>
              <a:rPr lang="ga-IE" sz="2400" dirty="0">
                <a:latin typeface="Comic Sans MS" pitchFamily="66" charset="0"/>
              </a:rPr>
              <a:t> poblacht a bhunú in</a:t>
            </a:r>
            <a:r>
              <a:rPr lang="en-GB" sz="2400" dirty="0" err="1">
                <a:latin typeface="Comic Sans MS" pitchFamily="66" charset="0"/>
              </a:rPr>
              <a:t>ti</a:t>
            </a:r>
            <a:r>
              <a:rPr lang="en-GB" sz="2400" dirty="0">
                <a:latin typeface="Comic Sans MS" pitchFamily="66" charset="0"/>
              </a:rPr>
              <a:t>. Ach </a:t>
            </a:r>
            <a:r>
              <a:rPr lang="ga-IE" sz="2400" dirty="0">
                <a:latin typeface="Comic Sans MS" pitchFamily="66" charset="0"/>
              </a:rPr>
              <a:t>bhí tionchar nach beag ag a chrógacht agus a idéalachas ar a lán de na ceannairí réabhlóideacha a tháinig ina dhiaidh in Éirinn.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31775" y="4559300"/>
            <a:ext cx="2979738" cy="5413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solidFill>
                  <a:schemeClr val="tx1"/>
                </a:solidFill>
                <a:latin typeface="Comic Sans MS" panose="030F0702030302020204" pitchFamily="66" charset="0"/>
              </a:rPr>
              <a:t>Dealbh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 Wolfe Tone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ic Sans MS" panose="030F0702030302020204" pitchFamily="66" charset="0"/>
              </a:rPr>
              <a:t>mBaile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ic Sans MS" panose="030F0702030302020204" pitchFamily="66" charset="0"/>
              </a:rPr>
              <a:t>Átha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omic Sans MS" panose="030F0702030302020204" pitchFamily="66" charset="0"/>
              </a:rPr>
              <a:t>Cliath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9109" y="180000"/>
            <a:ext cx="4953964" cy="6012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cxnSp>
        <p:nvCxnSpPr>
          <p:cNvPr id="4" name="Straight Arrow Connector 3"/>
          <p:cNvCxnSpPr/>
          <p:nvPr/>
        </p:nvCxnSpPr>
        <p:spPr>
          <a:xfrm flipH="1">
            <a:off x="6624638" y="1581150"/>
            <a:ext cx="596900" cy="33337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597650" y="1117600"/>
            <a:ext cx="623888" cy="11747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2" idx="1"/>
          </p:cNvCxnSpPr>
          <p:nvPr/>
        </p:nvCxnSpPr>
        <p:spPr>
          <a:xfrm flipH="1">
            <a:off x="6035675" y="3292262"/>
            <a:ext cx="1054100" cy="24765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035675" y="3335187"/>
            <a:ext cx="1054102" cy="82012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261904" y="4572000"/>
            <a:ext cx="753260" cy="2032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758814" y="5825562"/>
            <a:ext cx="539750" cy="17780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2" idx="1"/>
          </p:cNvCxnSpPr>
          <p:nvPr/>
        </p:nvCxnSpPr>
        <p:spPr>
          <a:xfrm flipH="1" flipV="1">
            <a:off x="6458673" y="3234990"/>
            <a:ext cx="631102" cy="5727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981848" y="1423988"/>
            <a:ext cx="88106" cy="54689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997928" y="482811"/>
            <a:ext cx="382588" cy="26987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221538" y="1100138"/>
            <a:ext cx="1874837" cy="6477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solidFill>
                  <a:schemeClr val="tx1"/>
                </a:solidFill>
              </a:rPr>
              <a:t>Co. Aontroma agus Co. an Dúin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089775" y="2727112"/>
            <a:ext cx="2054225" cy="11303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Co. Chill Dara,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Co. </a:t>
            </a:r>
            <a:r>
              <a:rPr lang="ga-IE" dirty="0">
                <a:solidFill>
                  <a:schemeClr val="tx1"/>
                </a:solidFill>
              </a:rPr>
              <a:t>Cheatharlach</a:t>
            </a:r>
            <a:r>
              <a:rPr lang="en-GB" dirty="0">
                <a:solidFill>
                  <a:schemeClr val="tx1"/>
                </a:solidFill>
              </a:rPr>
              <a:t>,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Co. </a:t>
            </a:r>
            <a:r>
              <a:rPr lang="ga-IE" dirty="0">
                <a:solidFill>
                  <a:schemeClr val="tx1"/>
                </a:solidFill>
              </a:rPr>
              <a:t>Bhaile Átha Cliath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021818" y="4572000"/>
            <a:ext cx="1055687" cy="5857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Co. Loch Garman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196036" y="1027113"/>
            <a:ext cx="889000" cy="3968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solidFill>
                  <a:schemeClr val="tx1"/>
                </a:solidFill>
              </a:rPr>
              <a:t>Cill</a:t>
            </a:r>
            <a:r>
              <a:rPr lang="en-GB" dirty="0">
                <a:solidFill>
                  <a:schemeClr val="tx1"/>
                </a:solidFill>
              </a:rPr>
              <a:t> Ala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484052" y="5628835"/>
            <a:ext cx="1274762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dirty="0">
                <a:solidFill>
                  <a:schemeClr val="tx1"/>
                </a:solidFill>
              </a:rPr>
              <a:t>Bá Bheanntraí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157930" y="139700"/>
            <a:ext cx="857250" cy="4953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Loch </a:t>
            </a:r>
            <a:r>
              <a:rPr lang="ga-IE" dirty="0">
                <a:solidFill>
                  <a:schemeClr val="tx1"/>
                </a:solidFill>
              </a:rPr>
              <a:t>Súilí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00" y="266700"/>
            <a:ext cx="2728913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69900" y="511175"/>
            <a:ext cx="18415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3200">
                <a:latin typeface="Comic Sans MS" pitchFamily="66" charset="0"/>
              </a:rPr>
              <a:t>Súil Siar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63525" y="6396038"/>
            <a:ext cx="8674100" cy="431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200" dirty="0">
                <a:latin typeface="Comic Sans MS" panose="030F0702030302020204" pitchFamily="66" charset="0"/>
              </a:rPr>
              <a:t>Cén bhaint a bhí ag na háiteanna seo a leanas leis an </a:t>
            </a:r>
            <a:r>
              <a:rPr lang="en-GB" sz="2200" dirty="0">
                <a:latin typeface="Comic Sans MS" panose="030F0702030302020204" pitchFamily="66" charset="0"/>
              </a:rPr>
              <a:t>é</a:t>
            </a:r>
            <a:r>
              <a:rPr lang="ga-IE" sz="2200" dirty="0" err="1">
                <a:latin typeface="Comic Sans MS" panose="030F0702030302020204" pitchFamily="66" charset="0"/>
              </a:rPr>
              <a:t>irí</a:t>
            </a:r>
            <a:r>
              <a:rPr lang="ga-IE" sz="2200" dirty="0">
                <a:latin typeface="Comic Sans MS" panose="030F0702030302020204" pitchFamily="66" charset="0"/>
              </a:rPr>
              <a:t> </a:t>
            </a:r>
            <a:r>
              <a:rPr lang="en-GB" sz="2200" dirty="0">
                <a:latin typeface="Comic Sans MS" panose="030F0702030302020204" pitchFamily="66" charset="0"/>
              </a:rPr>
              <a:t>a</a:t>
            </a:r>
            <a:r>
              <a:rPr lang="ga-IE" sz="2200" dirty="0">
                <a:latin typeface="Comic Sans MS" panose="030F0702030302020204" pitchFamily="66" charset="0"/>
              </a:rPr>
              <a:t>mach</a:t>
            </a:r>
            <a:r>
              <a:rPr lang="en-GB" sz="2200" dirty="0">
                <a:latin typeface="Comic Sans MS" panose="030F0702030302020204" pitchFamily="66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 animBg="1"/>
      <p:bldP spid="4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2"/>
          <p:cNvSpPr txBox="1">
            <a:spLocks noChangeArrowheads="1"/>
          </p:cNvSpPr>
          <p:nvPr/>
        </p:nvSpPr>
        <p:spPr bwMode="auto">
          <a:xfrm>
            <a:off x="3932238" y="1184275"/>
            <a:ext cx="1325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1828800" y="1565275"/>
            <a:ext cx="5314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latin typeface="Calibri" pitchFamily="34" charset="0"/>
            </a:endParaRPr>
          </a:p>
        </p:txBody>
      </p:sp>
      <p:graphicFrame>
        <p:nvGraphicFramePr>
          <p:cNvPr id="5842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032032"/>
              </p:ext>
            </p:extLst>
          </p:nvPr>
        </p:nvGraphicFramePr>
        <p:xfrm>
          <a:off x="296863" y="639763"/>
          <a:ext cx="8663942" cy="5744211"/>
        </p:xfrm>
        <a:graphic>
          <a:graphicData uri="http://schemas.openxmlformats.org/drawingml/2006/table">
            <a:tbl>
              <a:tblPr/>
              <a:tblGrid>
                <a:gridCol w="5294188"/>
                <a:gridCol w="1524905"/>
                <a:gridCol w="1844849"/>
              </a:tblGrid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Rugadh </a:t>
                      </a:r>
                      <a:r>
                        <a:rPr kumimoji="0" lang="ga-IE" sz="1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Wolfe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19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Tone</a:t>
                      </a: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i gCo. Loch Garman. </a:t>
                      </a:r>
                      <a:endParaRPr lang="ga-IE" sz="1900" noProof="0" dirty="0" smtClean="0">
                        <a:solidFill>
                          <a:srgbClr val="00000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900" noProof="0" dirty="0" smtClean="0">
                          <a:latin typeface="Comic Sans MS" pitchFamily="66" charset="0"/>
                        </a:rPr>
                        <a:t>Bunaíodh</a:t>
                      </a:r>
                      <a:r>
                        <a:rPr lang="ga-IE" sz="1900" baseline="0" noProof="0" dirty="0" smtClean="0">
                          <a:latin typeface="Comic Sans MS" pitchFamily="66" charset="0"/>
                        </a:rPr>
                        <a:t> Cumann na nÉireannach Aontaithe </a:t>
                      </a:r>
                      <a:br>
                        <a:rPr lang="ga-IE" sz="1900" baseline="0" noProof="0" dirty="0" smtClean="0">
                          <a:latin typeface="Comic Sans MS" pitchFamily="66" charset="0"/>
                        </a:rPr>
                      </a:br>
                      <a:r>
                        <a:rPr lang="ga-IE" sz="1900" baseline="0" noProof="0" dirty="0" smtClean="0">
                          <a:latin typeface="Comic Sans MS" pitchFamily="66" charset="0"/>
                        </a:rPr>
                        <a:t>sa bhliain 1798.</a:t>
                      </a:r>
                      <a:r>
                        <a:rPr lang="ga-IE" sz="1900" noProof="0" dirty="0" smtClean="0">
                          <a:latin typeface="Comic Sans MS" pitchFamily="66" charset="0"/>
                        </a:rPr>
                        <a:t> 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900" noProof="0" dirty="0" smtClean="0">
                          <a:latin typeface="Comic Sans MS" pitchFamily="66" charset="0"/>
                        </a:rPr>
                        <a:t>Tháinig na Francaigh i</a:t>
                      </a:r>
                      <a:r>
                        <a:rPr lang="ga-IE" sz="1900" baseline="0" noProof="0" dirty="0" smtClean="0">
                          <a:latin typeface="Comic Sans MS" pitchFamily="66" charset="0"/>
                        </a:rPr>
                        <a:t> dtír ag Bá Bheanntraí </a:t>
                      </a:r>
                      <a:br>
                        <a:rPr lang="ga-IE" sz="1900" baseline="0" noProof="0" dirty="0" smtClean="0">
                          <a:latin typeface="Comic Sans MS" pitchFamily="66" charset="0"/>
                        </a:rPr>
                      </a:br>
                      <a:r>
                        <a:rPr lang="ga-IE" sz="1900" baseline="0" noProof="0" dirty="0" smtClean="0">
                          <a:latin typeface="Comic Sans MS" pitchFamily="66" charset="0"/>
                        </a:rPr>
                        <a:t>sa bhliain 1796.</a:t>
                      </a:r>
                      <a:endParaRPr lang="ga-IE" sz="1900" noProof="0" dirty="0" smtClean="0">
                        <a:latin typeface="Comic Sans MS" pitchFamily="66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1900" noProof="0" dirty="0" smtClean="0">
                          <a:latin typeface="Comic Sans MS" panose="030F0702030302020204" pitchFamily="66" charset="0"/>
                        </a:rPr>
                        <a:t>An tAthair Ó Murchú a bhí i gceannas ar lucht an éirí amach i gCo. Loch Garman. 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1900" noProof="0" dirty="0" smtClean="0">
                          <a:latin typeface="Comic Sans MS" panose="030F0702030302020204" pitchFamily="66" charset="0"/>
                        </a:rPr>
                        <a:t>Bhuaigh lucht an éirí amach ar Arm na Breataine ag Cnoc Fhiodh na </a:t>
                      </a:r>
                      <a:r>
                        <a:rPr lang="ga-IE" sz="1900" noProof="0" dirty="0" err="1" smtClean="0">
                          <a:latin typeface="Comic Sans MS" panose="030F0702030302020204" pitchFamily="66" charset="0"/>
                        </a:rPr>
                        <a:t>gCaor</a:t>
                      </a:r>
                      <a:r>
                        <a:rPr lang="ga-IE" sz="1900" noProof="0" dirty="0" smtClean="0">
                          <a:latin typeface="Comic Sans MS" panose="030F0702030302020204" pitchFamily="66" charset="0"/>
                        </a:rPr>
                        <a:t>. </a:t>
                      </a:r>
                      <a:endParaRPr kumimoji="0" lang="ga-IE" sz="19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1900" noProof="0" dirty="0" smtClean="0">
                          <a:latin typeface="Comic Sans MS" panose="030F0702030302020204" pitchFamily="66" charset="0"/>
                        </a:rPr>
                        <a:t>Tháinig an Ginearál </a:t>
                      </a:r>
                      <a:r>
                        <a:rPr lang="ga-IE" sz="1900" noProof="0" dirty="0" err="1" smtClean="0">
                          <a:latin typeface="Comic Sans MS" panose="030F0702030302020204" pitchFamily="66" charset="0"/>
                        </a:rPr>
                        <a:t>Humbert</a:t>
                      </a:r>
                      <a:r>
                        <a:rPr lang="ga-IE" sz="1900" noProof="0" dirty="0" smtClean="0">
                          <a:latin typeface="Comic Sans MS" panose="030F0702030302020204" pitchFamily="66" charset="0"/>
                        </a:rPr>
                        <a:t> i dtír i gCill Ala, Co. Mhaigh Eo</a:t>
                      </a:r>
                      <a:r>
                        <a:rPr lang="en-IE" sz="1900" noProof="0" dirty="0" smtClean="0">
                          <a:latin typeface="Comic Sans MS" panose="030F0702030302020204" pitchFamily="66" charset="0"/>
                        </a:rPr>
                        <a:t>,</a:t>
                      </a:r>
                      <a:r>
                        <a:rPr lang="ga-IE" sz="1900" baseline="0" noProof="0" dirty="0" smtClean="0">
                          <a:latin typeface="Comic Sans MS" panose="030F0702030302020204" pitchFamily="66" charset="0"/>
                        </a:rPr>
                        <a:t> sa bhliain 1798.</a:t>
                      </a:r>
                      <a:endParaRPr kumimoji="0" lang="ga-IE" sz="19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900" noProof="0" dirty="0" smtClean="0">
                          <a:latin typeface="Comic Sans MS" pitchFamily="66" charset="0"/>
                        </a:rPr>
                        <a:t>Fuair </a:t>
                      </a:r>
                      <a:r>
                        <a:rPr lang="ga-IE" sz="1900" noProof="0" dirty="0" err="1" smtClean="0">
                          <a:latin typeface="Comic Sans MS" pitchFamily="66" charset="0"/>
                        </a:rPr>
                        <a:t>Wolfe</a:t>
                      </a:r>
                      <a:r>
                        <a:rPr lang="ga-IE" sz="1900" noProof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ga-IE" sz="1900" noProof="0" dirty="0" err="1" smtClean="0">
                          <a:latin typeface="Comic Sans MS" pitchFamily="66" charset="0"/>
                        </a:rPr>
                        <a:t>Tone</a:t>
                      </a:r>
                      <a:r>
                        <a:rPr lang="ga-IE" sz="1900" noProof="0" dirty="0" smtClean="0">
                          <a:latin typeface="Comic Sans MS" pitchFamily="66" charset="0"/>
                        </a:rPr>
                        <a:t> bás i</a:t>
                      </a:r>
                      <a:r>
                        <a:rPr lang="ga-IE" sz="1900" baseline="0" noProof="0" dirty="0" smtClean="0">
                          <a:latin typeface="Comic Sans MS" pitchFamily="66" charset="0"/>
                        </a:rPr>
                        <a:t> bpríosún sa bhliain 1798.</a:t>
                      </a:r>
                      <a:endParaRPr lang="ga-IE" sz="1900" noProof="0" dirty="0" smtClean="0"/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900" noProof="0" dirty="0" smtClean="0">
                          <a:latin typeface="Comic Sans MS" pitchFamily="66" charset="0"/>
                        </a:rPr>
                        <a:t>Fuair timpeall 1000 duine bás san éirí</a:t>
                      </a:r>
                      <a:r>
                        <a:rPr lang="ga-IE" sz="1900" baseline="0" noProof="0" dirty="0" smtClean="0">
                          <a:latin typeface="Comic Sans MS" pitchFamily="66" charset="0"/>
                        </a:rPr>
                        <a:t> amach. </a:t>
                      </a:r>
                      <a:endParaRPr lang="ga-IE" sz="1900" noProof="0" dirty="0" smtClean="0"/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8588" y="12827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8588" y="2516188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8588" y="187325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8588" y="3888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8375" y="3240000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1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8375" y="5220000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8375" y="4572000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88" name="Title 13"/>
          <p:cNvSpPr>
            <a:spLocks/>
          </p:cNvSpPr>
          <p:nvPr/>
        </p:nvSpPr>
        <p:spPr bwMode="auto">
          <a:xfrm>
            <a:off x="2413000" y="115888"/>
            <a:ext cx="42751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2800" dirty="0">
                <a:latin typeface="Comic Sans MS" pitchFamily="66" charset="0"/>
              </a:rPr>
              <a:t>Fíor nó Bréagach?</a:t>
            </a:r>
          </a:p>
        </p:txBody>
      </p:sp>
      <p:pic>
        <p:nvPicPr>
          <p:cNvPr id="13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8588" y="5868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9375" y="542925"/>
            <a:ext cx="6045200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anose="030F0702030302020204" pitchFamily="66" charset="0"/>
              </a:rPr>
              <a:t>Scríobhadh a lán amhrán, dánta agus bailéad faoi Éirí Amach 1798. Ina measc tá</a:t>
            </a:r>
            <a:r>
              <a:rPr lang="en-GB" sz="2400" dirty="0">
                <a:latin typeface="Comic Sans MS" panose="030F0702030302020204" pitchFamily="66" charset="0"/>
              </a:rPr>
              <a:t>:</a:t>
            </a:r>
            <a:r>
              <a:rPr lang="ga-IE" sz="2400" dirty="0">
                <a:latin typeface="Comic Sans MS" panose="030F0702030302020204" pitchFamily="66" charset="0"/>
              </a:rPr>
              <a:t> 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omic Sans MS" panose="030F0702030302020204" pitchFamily="66" charset="0"/>
              </a:rPr>
              <a:t>An</a:t>
            </a:r>
            <a:r>
              <a:rPr lang="ga-IE" sz="2400" dirty="0">
                <a:latin typeface="Comic Sans MS" panose="030F0702030302020204" pitchFamily="66" charset="0"/>
              </a:rPr>
              <a:t> </a:t>
            </a:r>
            <a:r>
              <a:rPr lang="ga-IE" sz="2400" dirty="0" err="1">
                <a:latin typeface="Comic Sans MS" panose="030F0702030302020204" pitchFamily="66" charset="0"/>
              </a:rPr>
              <a:t>tSeanbhean</a:t>
            </a:r>
            <a:r>
              <a:rPr lang="ga-IE" sz="2400" dirty="0">
                <a:latin typeface="Comic Sans MS" panose="030F0702030302020204" pitchFamily="66" charset="0"/>
              </a:rPr>
              <a:t> Bhocht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ga-IE" sz="2400" dirty="0">
                <a:latin typeface="Comic Sans MS" panose="030F0702030302020204" pitchFamily="66" charset="0"/>
              </a:rPr>
              <a:t>Maidin Luan Cincíse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ga-IE" sz="2400" dirty="0" err="1">
                <a:latin typeface="Comic Sans MS" panose="030F0702030302020204" pitchFamily="66" charset="0"/>
              </a:rPr>
              <a:t>The</a:t>
            </a:r>
            <a:r>
              <a:rPr lang="ga-IE" sz="2400" dirty="0">
                <a:latin typeface="Comic Sans MS" panose="030F0702030302020204" pitchFamily="66" charset="0"/>
              </a:rPr>
              <a:t> </a:t>
            </a:r>
            <a:r>
              <a:rPr lang="ga-IE" sz="2400" dirty="0" err="1">
                <a:latin typeface="Comic Sans MS" panose="030F0702030302020204" pitchFamily="66" charset="0"/>
              </a:rPr>
              <a:t>Croppy</a:t>
            </a:r>
            <a:r>
              <a:rPr lang="ga-IE" sz="2400" dirty="0">
                <a:latin typeface="Comic Sans MS" panose="030F0702030302020204" pitchFamily="66" charset="0"/>
              </a:rPr>
              <a:t> </a:t>
            </a:r>
            <a:r>
              <a:rPr lang="ga-IE" sz="2400" dirty="0" err="1">
                <a:latin typeface="Comic Sans MS" panose="030F0702030302020204" pitchFamily="66" charset="0"/>
              </a:rPr>
              <a:t>Boy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ga-IE" sz="2400" dirty="0" err="1">
                <a:latin typeface="Comic Sans MS" panose="030F0702030302020204" pitchFamily="66" charset="0"/>
              </a:rPr>
              <a:t>Boolavogue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ga-IE" sz="2400" dirty="0">
                <a:latin typeface="Comic Sans MS" panose="030F0702030302020204" pitchFamily="66" charset="0"/>
              </a:rPr>
              <a:t>Na Francaigh B</a:t>
            </a:r>
            <a:r>
              <a:rPr lang="en-GB" sz="2400" dirty="0">
                <a:latin typeface="Comic Sans MS" panose="030F0702030302020204" pitchFamily="66" charset="0"/>
              </a:rPr>
              <a:t>h</a:t>
            </a:r>
            <a:r>
              <a:rPr lang="ga-IE" sz="2400" dirty="0" err="1">
                <a:latin typeface="Comic Sans MS" panose="030F0702030302020204" pitchFamily="66" charset="0"/>
              </a:rPr>
              <a:t>ána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omic Sans MS" panose="030F0702030302020204" pitchFamily="66" charset="0"/>
              </a:rPr>
              <a:t>Who Fears to Speak of ‘98.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latin typeface="Comic Sans MS" panose="030F0702030302020204" pitchFamily="66" charset="0"/>
              </a:rPr>
              <a:t>Is </a:t>
            </a:r>
            <a:r>
              <a:rPr lang="ga-IE" sz="2400" dirty="0">
                <a:latin typeface="Comic Sans MS" panose="030F0702030302020204" pitchFamily="66" charset="0"/>
              </a:rPr>
              <a:t>féidir leagan den amhrán </a:t>
            </a:r>
            <a:r>
              <a:rPr lang="en-GB" sz="2400" dirty="0">
                <a:latin typeface="Comic Sans MS" panose="030F0702030302020204" pitchFamily="66" charset="0"/>
              </a:rPr>
              <a:t>‘</a:t>
            </a:r>
            <a:r>
              <a:rPr lang="ga-IE" sz="2400" dirty="0">
                <a:latin typeface="Comic Sans MS" panose="030F0702030302020204" pitchFamily="66" charset="0"/>
              </a:rPr>
              <a:t>An </a:t>
            </a:r>
            <a:r>
              <a:rPr lang="ga-IE" sz="2400" dirty="0" err="1">
                <a:latin typeface="Comic Sans MS" panose="030F0702030302020204" pitchFamily="66" charset="0"/>
              </a:rPr>
              <a:t>tSeanbhean</a:t>
            </a:r>
            <a:r>
              <a:rPr lang="ga-IE" sz="2400" dirty="0">
                <a:latin typeface="Comic Sans MS" panose="030F0702030302020204" pitchFamily="66" charset="0"/>
              </a:rPr>
              <a:t> Bhocht</a:t>
            </a:r>
            <a:r>
              <a:rPr lang="en-GB" sz="2400" dirty="0">
                <a:latin typeface="Comic Sans MS" panose="030F0702030302020204" pitchFamily="66" charset="0"/>
              </a:rPr>
              <a:t>’</a:t>
            </a:r>
            <a:r>
              <a:rPr lang="ga-IE" sz="2400" dirty="0">
                <a:latin typeface="Comic Sans MS" panose="030F0702030302020204" pitchFamily="66" charset="0"/>
              </a:rPr>
              <a:t> a chloisteáil ach cliceáil ar an nasc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latin typeface="Comic Sans MS" panose="030F0702030302020204" pitchFamily="66" charset="0"/>
              </a:rPr>
              <a:t>seo</a:t>
            </a:r>
            <a:r>
              <a:rPr lang="en-GB" sz="2400" dirty="0">
                <a:latin typeface="Comic Sans MS" panose="030F0702030302020204" pitchFamily="66" charset="0"/>
              </a:rPr>
              <a:t>: </a:t>
            </a:r>
            <a:r>
              <a:rPr lang="en-GB" sz="2400" dirty="0">
                <a:latin typeface="Comic Sans MS" panose="030F0702030302020204" pitchFamily="66" charset="0"/>
                <a:hlinkClick r:id="rId2"/>
              </a:rPr>
              <a:t>https://www.youtube.com/watch?v=fibIgWc8jhw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1795463"/>
            <a:ext cx="2222500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1"/>
          <p:cNvSpPr>
            <a:spLocks noChangeArrowheads="1"/>
          </p:cNvSpPr>
          <p:nvPr/>
        </p:nvSpPr>
        <p:spPr bwMode="auto">
          <a:xfrm>
            <a:off x="285750" y="1203325"/>
            <a:ext cx="8543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400">
              <a:latin typeface="Comic Sans MS" pitchFamily="66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71475" y="533400"/>
            <a:ext cx="83724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 dirty="0">
                <a:latin typeface="Comic Sans MS" pitchFamily="66" charset="0"/>
              </a:rPr>
              <a:t>Tuilleadh eolais:</a:t>
            </a:r>
            <a:endParaRPr lang="ga-IE" sz="2800" dirty="0">
              <a:latin typeface="Calibri" pitchFamily="34" charset="0"/>
              <a:hlinkClick r:id="rId2"/>
            </a:endParaRPr>
          </a:p>
          <a:p>
            <a:r>
              <a:rPr lang="en-GB" sz="2400" dirty="0">
                <a:latin typeface="Comic Sans MS" pitchFamily="66" charset="0"/>
                <a:hlinkClick r:id="rId2"/>
              </a:rPr>
              <a:t>http://www.askaboutireland.ie/learning-zone/primary-students/subjects/history/history-the-full-story/ireland-in-the-18th-centu/why-was-there-a-rebellion/</a:t>
            </a:r>
            <a:r>
              <a:rPr lang="en-GB" sz="2400" dirty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Line 4"/>
          <p:cNvSpPr>
            <a:spLocks noChangeShapeType="1"/>
          </p:cNvSpPr>
          <p:nvPr/>
        </p:nvSpPr>
        <p:spPr bwMode="auto">
          <a:xfrm flipV="1">
            <a:off x="0" y="1341438"/>
            <a:ext cx="9144000" cy="127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7410" name="Line 5"/>
          <p:cNvSpPr>
            <a:spLocks noChangeShapeType="1"/>
          </p:cNvSpPr>
          <p:nvPr/>
        </p:nvSpPr>
        <p:spPr bwMode="auto">
          <a:xfrm>
            <a:off x="989013" y="1341438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7411" name="Line 7"/>
          <p:cNvSpPr>
            <a:spLocks noChangeShapeType="1"/>
          </p:cNvSpPr>
          <p:nvPr/>
        </p:nvSpPr>
        <p:spPr bwMode="auto">
          <a:xfrm>
            <a:off x="2249488" y="1323975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7412" name="Line 9"/>
          <p:cNvSpPr>
            <a:spLocks noChangeShapeType="1"/>
          </p:cNvSpPr>
          <p:nvPr/>
        </p:nvSpPr>
        <p:spPr bwMode="auto">
          <a:xfrm>
            <a:off x="4770438" y="1354138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7413" name="Line 10"/>
          <p:cNvSpPr>
            <a:spLocks noChangeShapeType="1"/>
          </p:cNvSpPr>
          <p:nvPr/>
        </p:nvSpPr>
        <p:spPr bwMode="auto">
          <a:xfrm>
            <a:off x="3509963" y="1354138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7414" name="Line 13"/>
          <p:cNvSpPr>
            <a:spLocks noChangeShapeType="1"/>
          </p:cNvSpPr>
          <p:nvPr/>
        </p:nvSpPr>
        <p:spPr bwMode="auto">
          <a:xfrm>
            <a:off x="6029325" y="1341438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7415" name="Line 14"/>
          <p:cNvSpPr>
            <a:spLocks noChangeShapeType="1"/>
          </p:cNvSpPr>
          <p:nvPr/>
        </p:nvSpPr>
        <p:spPr bwMode="auto">
          <a:xfrm>
            <a:off x="8550275" y="1341438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7416" name="Line 16"/>
          <p:cNvSpPr>
            <a:spLocks noChangeShapeType="1"/>
          </p:cNvSpPr>
          <p:nvPr/>
        </p:nvSpPr>
        <p:spPr bwMode="auto">
          <a:xfrm>
            <a:off x="7289800" y="1354138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7417" name="Text Box 18"/>
          <p:cNvSpPr txBox="1">
            <a:spLocks noChangeArrowheads="1"/>
          </p:cNvSpPr>
          <p:nvPr/>
        </p:nvSpPr>
        <p:spPr bwMode="auto">
          <a:xfrm rot="-4145389">
            <a:off x="8225632" y="87709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2000</a:t>
            </a:r>
            <a:endParaRPr lang="en-US">
              <a:latin typeface="Calibri" pitchFamily="34" charset="0"/>
            </a:endParaRPr>
          </a:p>
        </p:txBody>
      </p:sp>
      <p:sp>
        <p:nvSpPr>
          <p:cNvPr id="17418" name="Text Box 19"/>
          <p:cNvSpPr txBox="1">
            <a:spLocks noChangeArrowheads="1"/>
          </p:cNvSpPr>
          <p:nvPr/>
        </p:nvSpPr>
        <p:spPr bwMode="auto">
          <a:xfrm rot="-4145389">
            <a:off x="6985794" y="877094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1900</a:t>
            </a:r>
            <a:endParaRPr lang="en-US">
              <a:latin typeface="Calibri" pitchFamily="34" charset="0"/>
            </a:endParaRPr>
          </a:p>
        </p:txBody>
      </p:sp>
      <p:sp>
        <p:nvSpPr>
          <p:cNvPr id="17419" name="Text Box 21"/>
          <p:cNvSpPr txBox="1">
            <a:spLocks noChangeArrowheads="1"/>
          </p:cNvSpPr>
          <p:nvPr/>
        </p:nvSpPr>
        <p:spPr bwMode="auto">
          <a:xfrm rot="-4145389">
            <a:off x="5703888" y="876300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1800</a:t>
            </a:r>
            <a:endParaRPr lang="en-US">
              <a:latin typeface="Calibri" pitchFamily="34" charset="0"/>
            </a:endParaRPr>
          </a:p>
        </p:txBody>
      </p:sp>
      <p:sp>
        <p:nvSpPr>
          <p:cNvPr id="17420" name="Text Box 23"/>
          <p:cNvSpPr txBox="1">
            <a:spLocks noChangeArrowheads="1"/>
          </p:cNvSpPr>
          <p:nvPr/>
        </p:nvSpPr>
        <p:spPr bwMode="auto">
          <a:xfrm rot="-4145389">
            <a:off x="4471194" y="859631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1700</a:t>
            </a:r>
            <a:endParaRPr lang="en-US">
              <a:latin typeface="Calibri" pitchFamily="34" charset="0"/>
            </a:endParaRPr>
          </a:p>
        </p:txBody>
      </p:sp>
      <p:sp>
        <p:nvSpPr>
          <p:cNvPr id="17421" name="Text Box 25"/>
          <p:cNvSpPr txBox="1">
            <a:spLocks noChangeArrowheads="1"/>
          </p:cNvSpPr>
          <p:nvPr/>
        </p:nvSpPr>
        <p:spPr bwMode="auto">
          <a:xfrm rot="-4145389">
            <a:off x="3222625" y="876300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1600</a:t>
            </a:r>
            <a:endParaRPr lang="en-US">
              <a:latin typeface="Calibri" pitchFamily="34" charset="0"/>
            </a:endParaRPr>
          </a:p>
        </p:txBody>
      </p:sp>
      <p:sp>
        <p:nvSpPr>
          <p:cNvPr id="17422" name="Text Box 29"/>
          <p:cNvSpPr txBox="1">
            <a:spLocks noChangeArrowheads="1"/>
          </p:cNvSpPr>
          <p:nvPr/>
        </p:nvSpPr>
        <p:spPr bwMode="auto">
          <a:xfrm rot="-4145389">
            <a:off x="664369" y="892969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1400</a:t>
            </a:r>
            <a:endParaRPr lang="en-US">
              <a:latin typeface="Calibri" pitchFamily="34" charset="0"/>
            </a:endParaRPr>
          </a:p>
        </p:txBody>
      </p:sp>
      <p:grpSp>
        <p:nvGrpSpPr>
          <p:cNvPr id="17423" name="Group 45"/>
          <p:cNvGrpSpPr>
            <a:grpSpLocks/>
          </p:cNvGrpSpPr>
          <p:nvPr/>
        </p:nvGrpSpPr>
        <p:grpSpPr bwMode="auto">
          <a:xfrm>
            <a:off x="7748588" y="1354138"/>
            <a:ext cx="1273175" cy="1584325"/>
            <a:chOff x="5049" y="1503"/>
            <a:chExt cx="709" cy="998"/>
          </a:xfrm>
        </p:grpSpPr>
        <p:sp>
          <p:nvSpPr>
            <p:cNvPr id="17431" name="Text Box 35"/>
            <p:cNvSpPr txBox="1">
              <a:spLocks noChangeArrowheads="1"/>
            </p:cNvSpPr>
            <p:nvPr/>
          </p:nvSpPr>
          <p:spPr bwMode="auto">
            <a:xfrm>
              <a:off x="5049" y="2092"/>
              <a:ext cx="709" cy="409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  <a:ea typeface="Andalus"/>
                  <a:cs typeface="Andalus"/>
                </a:rPr>
                <a:t>An lá atá inniu ann. </a:t>
              </a:r>
            </a:p>
          </p:txBody>
        </p:sp>
        <p:sp>
          <p:nvSpPr>
            <p:cNvPr id="17432" name="Line 38"/>
            <p:cNvSpPr>
              <a:spLocks noChangeShapeType="1"/>
            </p:cNvSpPr>
            <p:nvPr/>
          </p:nvSpPr>
          <p:spPr bwMode="auto">
            <a:xfrm flipV="1">
              <a:off x="5602" y="1503"/>
              <a:ext cx="0" cy="59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0" y="-19050"/>
            <a:ext cx="1976438" cy="7699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4400" dirty="0">
                <a:latin typeface="Berlin Sans FB Demi" pitchFamily="34" charset="0"/>
              </a:rPr>
              <a:t>Amlíne</a:t>
            </a:r>
          </a:p>
        </p:txBody>
      </p:sp>
      <p:sp>
        <p:nvSpPr>
          <p:cNvPr id="17425" name="Text Box 26"/>
          <p:cNvSpPr txBox="1">
            <a:spLocks noChangeArrowheads="1"/>
          </p:cNvSpPr>
          <p:nvPr/>
        </p:nvSpPr>
        <p:spPr bwMode="auto">
          <a:xfrm rot="-4145389">
            <a:off x="1999457" y="859631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1500</a:t>
            </a:r>
            <a:endParaRPr lang="en-US">
              <a:latin typeface="Calibri" pitchFamily="34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4005263" y="4013200"/>
            <a:ext cx="46291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Rugadh Theobald </a:t>
            </a:r>
            <a:r>
              <a:rPr lang="ga-IE" sz="2400" dirty="0" err="1">
                <a:latin typeface="Comic Sans MS" pitchFamily="66" charset="0"/>
              </a:rPr>
              <a:t>Wolfe</a:t>
            </a:r>
            <a:r>
              <a:rPr lang="ga-IE" sz="2400" dirty="0">
                <a:latin typeface="Comic Sans MS" pitchFamily="66" charset="0"/>
              </a:rPr>
              <a:t> </a:t>
            </a:r>
            <a:r>
              <a:rPr lang="ga-IE" sz="2400" dirty="0" err="1">
                <a:latin typeface="Comic Sans MS" pitchFamily="66" charset="0"/>
              </a:rPr>
              <a:t>Tone</a:t>
            </a:r>
            <a:r>
              <a:rPr lang="ga-IE" sz="2400" dirty="0">
                <a:latin typeface="Comic Sans MS" pitchFamily="66" charset="0"/>
              </a:rPr>
              <a:t> </a:t>
            </a:r>
            <a:r>
              <a:rPr lang="en-GB" sz="2400" dirty="0">
                <a:latin typeface="Comic Sans MS" pitchFamily="66" charset="0"/>
              </a:rPr>
              <a:t/>
            </a:r>
            <a:br>
              <a:rPr lang="en-GB" sz="2400" dirty="0">
                <a:latin typeface="Comic Sans MS" pitchFamily="66" charset="0"/>
              </a:rPr>
            </a:br>
            <a:r>
              <a:rPr lang="ga-IE" sz="2400" dirty="0">
                <a:latin typeface="Comic Sans MS" pitchFamily="66" charset="0"/>
              </a:rPr>
              <a:t>i mBaile Átha Cliath sa bhliain 1763. Protastúnaigh ba ea </a:t>
            </a:r>
            <a:r>
              <a:rPr lang="en-GB" sz="2400" dirty="0">
                <a:latin typeface="Comic Sans MS" pitchFamily="66" charset="0"/>
              </a:rPr>
              <a:t/>
            </a:r>
            <a:br>
              <a:rPr lang="en-GB" sz="2400" dirty="0">
                <a:latin typeface="Comic Sans MS" pitchFamily="66" charset="0"/>
              </a:rPr>
            </a:br>
            <a:r>
              <a:rPr lang="ga-IE" sz="2400" dirty="0">
                <a:latin typeface="Comic Sans MS" pitchFamily="66" charset="0"/>
              </a:rPr>
              <a:t>a mhuintir.</a:t>
            </a: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3113088" y="4725988"/>
            <a:ext cx="55562" cy="71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>
              <a:latin typeface="Calibri" pitchFamily="34" charset="0"/>
            </a:endParaRPr>
          </a:p>
        </p:txBody>
      </p:sp>
      <p:sp>
        <p:nvSpPr>
          <p:cNvPr id="49" name="Text Box 50"/>
          <p:cNvSpPr txBox="1">
            <a:spLocks noChangeArrowheads="1"/>
          </p:cNvSpPr>
          <p:nvPr/>
        </p:nvSpPr>
        <p:spPr bwMode="auto">
          <a:xfrm>
            <a:off x="4297363" y="1930400"/>
            <a:ext cx="2309812" cy="647700"/>
          </a:xfrm>
          <a:prstGeom prst="rect">
            <a:avLst/>
          </a:prstGeom>
          <a:noFill/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IE">
                <a:latin typeface="Comic Sans MS" pitchFamily="66" charset="0"/>
              </a:rPr>
              <a:t>Rugadh Wolfe Tone (1763).</a:t>
            </a:r>
            <a:endParaRPr lang="ga-IE">
              <a:latin typeface="Comic Sans MS" pitchFamily="66" charset="0"/>
            </a:endParaRPr>
          </a:p>
        </p:txBody>
      </p:sp>
      <p:sp>
        <p:nvSpPr>
          <p:cNvPr id="61" name="Line 38"/>
          <p:cNvSpPr>
            <a:spLocks noChangeShapeType="1"/>
          </p:cNvSpPr>
          <p:nvPr/>
        </p:nvSpPr>
        <p:spPr bwMode="auto">
          <a:xfrm flipV="1">
            <a:off x="5562000" y="1354138"/>
            <a:ext cx="0" cy="576262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325" y="3090863"/>
            <a:ext cx="327025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1" grpId="0" animBg="1"/>
      <p:bldP spid="49" grpId="0" animBg="1"/>
      <p:bldP spid="6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985963" y="5792788"/>
            <a:ext cx="4699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E">
              <a:latin typeface="Calibri" pitchFamily="34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331913" y="1125538"/>
            <a:ext cx="648176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dirty="0">
                <a:latin typeface="Comic Sans MS" pitchFamily="66" charset="0"/>
              </a:rPr>
              <a:t>  </a:t>
            </a:r>
            <a:r>
              <a:rPr lang="ga-IE" sz="3200" dirty="0">
                <a:latin typeface="Comic Sans MS" pitchFamily="66" charset="0"/>
              </a:rPr>
              <a:t>Cluiche Meaitseála</a:t>
            </a:r>
            <a:endParaRPr lang="ga-IE" sz="2800" dirty="0">
              <a:latin typeface="Comic Sans MS" pitchFamily="66" charset="0"/>
            </a:endParaRPr>
          </a:p>
          <a:p>
            <a:r>
              <a:rPr lang="en-GB" sz="3200" dirty="0">
                <a:latin typeface="Comic Sans MS" pitchFamily="66" charset="0"/>
                <a:hlinkClick r:id="rId2"/>
              </a:rPr>
              <a:t>http://www.oswego.org/ocsd-web/match/term/draggeneric.asp?filename=MniGhallwolfetone</a:t>
            </a:r>
            <a:r>
              <a:rPr lang="en-GB" sz="3200" dirty="0">
                <a:latin typeface="Comic Sans MS" pitchFamily="66" charset="0"/>
              </a:rPr>
              <a:t> 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006600" y="2852738"/>
            <a:ext cx="5292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E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4"/>
          <p:cNvSpPr txBox="1">
            <a:spLocks noChangeArrowheads="1"/>
          </p:cNvSpPr>
          <p:nvPr/>
        </p:nvSpPr>
        <p:spPr bwMode="auto">
          <a:xfrm>
            <a:off x="611188" y="671513"/>
            <a:ext cx="792162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Íomhánna</a:t>
            </a:r>
            <a:r>
              <a:rPr lang="en-GB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:</a:t>
            </a:r>
          </a:p>
          <a:p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Christine Warner</a:t>
            </a:r>
          </a:p>
          <a:p>
            <a:r>
              <a:rPr lang="en-GB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Dómhnal</a:t>
            </a: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Ó Bric</a:t>
            </a:r>
          </a:p>
          <a:p>
            <a:r>
              <a:rPr lang="en-GB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Shutterstock</a:t>
            </a:r>
            <a:endParaRPr lang="ga-IE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ga-IE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l</a:t>
            </a:r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í ar aon bhealach</a:t>
            </a:r>
          </a:p>
          <a:p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ó thaobh cóipchirt de ba cheart d’úinéir an chóipchirt teagmháil</a:t>
            </a:r>
          </a:p>
          <a:p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 dhéanamh leis na foilsitheoirí. Beidh na foilsitheoirí lántoilteanach socruithe cuí a dhéanamh leis.</a:t>
            </a:r>
          </a:p>
          <a:p>
            <a:endParaRPr lang="ga-IE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© Foras na Gaeilge, 201</a:t>
            </a:r>
            <a:r>
              <a:rPr lang="en-GB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5</a:t>
            </a:r>
            <a:endParaRPr lang="ga-IE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ga-IE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An Gúm, 24-27 Sráid </a:t>
            </a:r>
            <a:r>
              <a:rPr lang="ga-IE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Fhreidric</a:t>
            </a:r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Thuaidh, Baile Átha Cliath 1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067" y="3159125"/>
            <a:ext cx="3017837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359275" y="465138"/>
            <a:ext cx="45434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S</a:t>
            </a:r>
            <a:r>
              <a:rPr lang="ga-IE" sz="2400" dirty="0">
                <a:latin typeface="Comic Sans MS" pitchFamily="66" charset="0"/>
              </a:rPr>
              <a:t>a bhliain 1781 thosaigh sé ag freastal ar Choláiste na </a:t>
            </a:r>
            <a:r>
              <a:rPr lang="en-GB" sz="2400" dirty="0">
                <a:latin typeface="Comic Sans MS" pitchFamily="66" charset="0"/>
              </a:rPr>
              <a:t>Tríonóide </a:t>
            </a:r>
            <a:r>
              <a:rPr lang="ga-IE" sz="2400" dirty="0">
                <a:latin typeface="Comic Sans MS" pitchFamily="66" charset="0"/>
              </a:rPr>
              <a:t>i mBaile Átha Cliath</a:t>
            </a:r>
            <a:r>
              <a:rPr lang="en-GB" sz="2400" dirty="0">
                <a:latin typeface="Comic Sans MS" pitchFamily="66" charset="0"/>
              </a:rPr>
              <a:t>. </a:t>
            </a:r>
            <a:r>
              <a:rPr lang="en-IE" sz="2400" dirty="0" smtClean="0">
                <a:latin typeface="Comic Sans MS" pitchFamily="66" charset="0"/>
              </a:rPr>
              <a:t>Bronnadh </a:t>
            </a:r>
            <a:r>
              <a:rPr lang="ga-IE" sz="2400" dirty="0" smtClean="0">
                <a:latin typeface="Comic Sans MS" pitchFamily="66" charset="0"/>
              </a:rPr>
              <a:t>céim </a:t>
            </a:r>
            <a:r>
              <a:rPr lang="en-IE" sz="2400" dirty="0" smtClean="0">
                <a:latin typeface="Comic Sans MS" pitchFamily="66" charset="0"/>
              </a:rPr>
              <a:t>air </a:t>
            </a:r>
            <a:r>
              <a:rPr lang="ga-IE" sz="2400" dirty="0" smtClean="0">
                <a:latin typeface="Comic Sans MS" pitchFamily="66" charset="0"/>
              </a:rPr>
              <a:t>sa </a:t>
            </a:r>
            <a:r>
              <a:rPr lang="ga-IE" sz="2400" dirty="0">
                <a:latin typeface="Comic Sans MS" pitchFamily="66" charset="0"/>
              </a:rPr>
              <a:t>bhliain 1786</a:t>
            </a:r>
            <a:r>
              <a:rPr lang="en-GB" sz="2400" dirty="0">
                <a:latin typeface="Comic Sans MS" pitchFamily="66" charset="0"/>
              </a:rPr>
              <a:t>.</a:t>
            </a:r>
            <a:endParaRPr lang="ga-IE" sz="24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465138"/>
            <a:ext cx="397192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3958" y="4031517"/>
            <a:ext cx="45434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Rinne sé </a:t>
            </a:r>
            <a:r>
              <a:rPr lang="ga-IE" sz="2400" dirty="0" smtClean="0">
                <a:latin typeface="Comic Sans MS" pitchFamily="66" charset="0"/>
              </a:rPr>
              <a:t>staidé</a:t>
            </a:r>
            <a:r>
              <a:rPr lang="en-IE" sz="2400" dirty="0" smtClean="0">
                <a:latin typeface="Comic Sans MS" pitchFamily="66" charset="0"/>
              </a:rPr>
              <a:t>a</a:t>
            </a:r>
            <a:r>
              <a:rPr lang="ga-IE" sz="2400" dirty="0" smtClean="0">
                <a:latin typeface="Comic Sans MS" pitchFamily="66" charset="0"/>
              </a:rPr>
              <a:t>r </a:t>
            </a:r>
            <a:r>
              <a:rPr lang="ga-IE" sz="2400" dirty="0">
                <a:latin typeface="Comic Sans MS" pitchFamily="66" charset="0"/>
              </a:rPr>
              <a:t>ar an </a:t>
            </a:r>
            <a:r>
              <a:rPr lang="ga-IE" sz="2400" dirty="0" smtClean="0">
                <a:latin typeface="Comic Sans MS" pitchFamily="66" charset="0"/>
              </a:rPr>
              <a:t>dlí</a:t>
            </a:r>
            <a:endParaRPr lang="en-IE" sz="2400" dirty="0" smtClean="0">
              <a:latin typeface="Comic Sans MS" pitchFamily="66" charset="0"/>
            </a:endParaRPr>
          </a:p>
          <a:p>
            <a:r>
              <a:rPr lang="ga-IE" sz="2400" dirty="0" smtClean="0">
                <a:latin typeface="Comic Sans MS" pitchFamily="66" charset="0"/>
              </a:rPr>
              <a:t>ina </a:t>
            </a:r>
            <a:r>
              <a:rPr lang="ga-IE" sz="2400" dirty="0">
                <a:latin typeface="Comic Sans MS" pitchFamily="66" charset="0"/>
              </a:rPr>
              <a:t>dhiaidh </a:t>
            </a:r>
            <a:r>
              <a:rPr lang="ga-IE" sz="2400" dirty="0" smtClean="0">
                <a:latin typeface="Comic Sans MS" pitchFamily="66" charset="0"/>
              </a:rPr>
              <a:t>sin</a:t>
            </a:r>
            <a:r>
              <a:rPr lang="en-IE" sz="2400" dirty="0" smtClean="0">
                <a:latin typeface="Comic Sans MS" pitchFamily="66" charset="0"/>
              </a:rPr>
              <a:t> i Londain</a:t>
            </a:r>
            <a:r>
              <a:rPr lang="ga-IE" sz="2400" dirty="0" smtClean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agus cháiligh sé ina </a:t>
            </a:r>
            <a:r>
              <a:rPr lang="ga-IE" sz="2400" dirty="0" smtClean="0">
                <a:latin typeface="Comic Sans MS" pitchFamily="66" charset="0"/>
              </a:rPr>
              <a:t>abhcóide</a:t>
            </a:r>
            <a:endParaRPr lang="en-IE" sz="2400" dirty="0" smtClean="0">
              <a:latin typeface="Comic Sans MS" pitchFamily="66" charset="0"/>
            </a:endParaRPr>
          </a:p>
          <a:p>
            <a:r>
              <a:rPr lang="ga-IE" sz="2400" dirty="0" smtClean="0">
                <a:latin typeface="Comic Sans MS" pitchFamily="66" charset="0"/>
              </a:rPr>
              <a:t>sa </a:t>
            </a:r>
            <a:r>
              <a:rPr lang="ga-IE" sz="2400" dirty="0">
                <a:latin typeface="Comic Sans MS" pitchFamily="66" charset="0"/>
              </a:rPr>
              <a:t>bhliain 1789.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070350" y="478260"/>
            <a:ext cx="4776788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Faoi riail na Breataine a bhí Éire an t-am sin. Caitlicigh ba ea tromlach na ndaoine in Éirinn ach bhí an chumhacht ar fad ag na Protastúnaigh. Ní raibh cead ag Caitlicigh vóta a chaitheamh ná suíochán a bheith acu sa </a:t>
            </a:r>
            <a:r>
              <a:rPr lang="ga-IE" sz="2400" dirty="0" err="1">
                <a:latin typeface="Comic Sans MS" pitchFamily="66" charset="0"/>
              </a:rPr>
              <a:t>pharlaimint</a:t>
            </a:r>
            <a:r>
              <a:rPr lang="ga-IE" sz="2400" dirty="0">
                <a:latin typeface="Comic Sans MS" pitchFamily="66" charset="0"/>
              </a:rPr>
              <a:t>. Ba le tiarnaí talún Protastúnacha formhór na talún in Éirinn.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" y="478260"/>
            <a:ext cx="2965450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96863" y="4683125"/>
            <a:ext cx="85502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Cé gur Phrotastúnach é </a:t>
            </a:r>
            <a:r>
              <a:rPr lang="ga-IE" sz="2400" dirty="0" err="1">
                <a:latin typeface="Comic Sans MS" pitchFamily="66" charset="0"/>
              </a:rPr>
              <a:t>Tone</a:t>
            </a:r>
            <a:r>
              <a:rPr lang="ga-IE" sz="2400" dirty="0">
                <a:latin typeface="Comic Sans MS" pitchFamily="66" charset="0"/>
              </a:rPr>
              <a:t>, scríobh sé leabhrán dar teideal ‘An </a:t>
            </a:r>
            <a:r>
              <a:rPr lang="ga-IE" sz="2400" dirty="0" err="1">
                <a:latin typeface="Comic Sans MS" pitchFamily="66" charset="0"/>
              </a:rPr>
              <a:t>Argument</a:t>
            </a:r>
            <a:r>
              <a:rPr lang="ga-IE" sz="2400" dirty="0">
                <a:latin typeface="Comic Sans MS" pitchFamily="66" charset="0"/>
              </a:rPr>
              <a:t> </a:t>
            </a:r>
            <a:r>
              <a:rPr lang="ga-IE" sz="2400" dirty="0" err="1">
                <a:latin typeface="Comic Sans MS" pitchFamily="66" charset="0"/>
              </a:rPr>
              <a:t>on</a:t>
            </a:r>
            <a:r>
              <a:rPr lang="ga-IE" sz="2400" dirty="0">
                <a:latin typeface="Comic Sans MS" pitchFamily="66" charset="0"/>
              </a:rPr>
              <a:t> </a:t>
            </a:r>
            <a:r>
              <a:rPr lang="ga-IE" sz="2400" dirty="0" err="1">
                <a:latin typeface="Comic Sans MS" pitchFamily="66" charset="0"/>
              </a:rPr>
              <a:t>behalf</a:t>
            </a:r>
            <a:r>
              <a:rPr lang="ga-IE" sz="2400" dirty="0">
                <a:latin typeface="Comic Sans MS" pitchFamily="66" charset="0"/>
              </a:rPr>
              <a:t> </a:t>
            </a:r>
            <a:r>
              <a:rPr lang="ga-IE" sz="2400" dirty="0" err="1">
                <a:latin typeface="Comic Sans MS" pitchFamily="66" charset="0"/>
              </a:rPr>
              <a:t>of</a:t>
            </a:r>
            <a:r>
              <a:rPr lang="ga-IE" sz="2400" dirty="0">
                <a:latin typeface="Comic Sans MS" pitchFamily="66" charset="0"/>
              </a:rPr>
              <a:t> </a:t>
            </a:r>
            <a:r>
              <a:rPr lang="ga-IE" sz="2400" dirty="0" err="1">
                <a:latin typeface="Comic Sans MS" pitchFamily="66" charset="0"/>
              </a:rPr>
              <a:t>the</a:t>
            </a:r>
            <a:r>
              <a:rPr lang="ga-IE" sz="2400" dirty="0">
                <a:latin typeface="Comic Sans MS" pitchFamily="66" charset="0"/>
              </a:rPr>
              <a:t> </a:t>
            </a:r>
            <a:r>
              <a:rPr lang="ga-IE" sz="2400" dirty="0" err="1">
                <a:latin typeface="Comic Sans MS" pitchFamily="66" charset="0"/>
              </a:rPr>
              <a:t>Catholics</a:t>
            </a:r>
            <a:r>
              <a:rPr lang="ga-IE" sz="2400" dirty="0">
                <a:latin typeface="Comic Sans MS" pitchFamily="66" charset="0"/>
              </a:rPr>
              <a:t> in Ireland’ (‘Argóint ar son Chaitlicigh </a:t>
            </a:r>
            <a:r>
              <a:rPr lang="ga-IE" sz="2400" dirty="0" smtClean="0">
                <a:latin typeface="Comic Sans MS" pitchFamily="66" charset="0"/>
              </a:rPr>
              <a:t>na hÉireann’). </a:t>
            </a:r>
            <a:r>
              <a:rPr lang="ga-IE" sz="2400" dirty="0">
                <a:latin typeface="Comic Sans MS" pitchFamily="66" charset="0"/>
              </a:rPr>
              <a:t>Dúirt sé sa leabhrán sin gur chóir na cearta agus na deiseanna céanna a bheith ag Caitlicigh agus a bhí ag Protastúnaigh. </a:t>
            </a:r>
            <a:endParaRPr lang="ga-IE" sz="24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236" y="650132"/>
            <a:ext cx="905464" cy="825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7200" y="461963"/>
            <a:ext cx="83915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Bhí </a:t>
            </a:r>
            <a:r>
              <a:rPr lang="ga-IE" sz="2400" dirty="0" err="1">
                <a:latin typeface="Comic Sans MS" pitchFamily="66" charset="0"/>
              </a:rPr>
              <a:t>Wolfe</a:t>
            </a:r>
            <a:r>
              <a:rPr lang="ga-IE" sz="2400" dirty="0">
                <a:latin typeface="Comic Sans MS" pitchFamily="66" charset="0"/>
              </a:rPr>
              <a:t> </a:t>
            </a:r>
            <a:r>
              <a:rPr lang="ga-IE" sz="2400" dirty="0" err="1">
                <a:latin typeface="Comic Sans MS" pitchFamily="66" charset="0"/>
              </a:rPr>
              <a:t>Tone</a:t>
            </a:r>
            <a:r>
              <a:rPr lang="ga-IE" sz="2400" dirty="0">
                <a:latin typeface="Comic Sans MS" pitchFamily="66" charset="0"/>
              </a:rPr>
              <a:t> ar dhuine de </a:t>
            </a:r>
            <a:r>
              <a:rPr lang="ga-IE" sz="2400" dirty="0" err="1">
                <a:latin typeface="Comic Sans MS" pitchFamily="66" charset="0"/>
              </a:rPr>
              <a:t>bhunaitheoirí</a:t>
            </a:r>
            <a:r>
              <a:rPr lang="ga-IE" sz="2400" dirty="0">
                <a:latin typeface="Comic Sans MS" pitchFamily="66" charset="0"/>
              </a:rPr>
              <a:t> </a:t>
            </a:r>
            <a:r>
              <a:rPr lang="ga-IE" sz="2400" b="1" dirty="0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GB" sz="2400" b="1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ga-IE" sz="2400" b="1" dirty="0" err="1">
                <a:solidFill>
                  <a:srgbClr val="FF0000"/>
                </a:solidFill>
                <a:latin typeface="Comic Sans MS" pitchFamily="66" charset="0"/>
              </a:rPr>
              <a:t>umann</a:t>
            </a:r>
            <a:r>
              <a:rPr lang="ga-IE" sz="2400" b="1" dirty="0">
                <a:solidFill>
                  <a:srgbClr val="FF0000"/>
                </a:solidFill>
                <a:latin typeface="Comic Sans MS" pitchFamily="66" charset="0"/>
              </a:rPr>
              <a:t> na nÉireannach Aontaithe</a:t>
            </a:r>
            <a:r>
              <a:rPr lang="ga-IE" sz="2400" b="1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a bunaíodh i mBéal Feirste sa bhliain 1791. </a:t>
            </a:r>
            <a:r>
              <a:rPr lang="en-GB" sz="2400" dirty="0">
                <a:latin typeface="Comic Sans MS" pitchFamily="66" charset="0"/>
              </a:rPr>
              <a:t>Is </a:t>
            </a:r>
            <a:r>
              <a:rPr lang="ga-IE" sz="2400" dirty="0">
                <a:latin typeface="Comic Sans MS" pitchFamily="66" charset="0"/>
              </a:rPr>
              <a:t>é an aidhm a bhí acu ná go mbeadh Éireannaigh de gach creideamh ar comhchéim lena chéile</a:t>
            </a:r>
            <a:r>
              <a:rPr lang="en-GB" sz="2400" dirty="0">
                <a:latin typeface="Comic Sans MS" pitchFamily="66" charset="0"/>
              </a:rPr>
              <a:t>, i.e. </a:t>
            </a:r>
            <a:r>
              <a:rPr lang="ga-IE" sz="2400" dirty="0">
                <a:latin typeface="Comic Sans MS" pitchFamily="66" charset="0"/>
              </a:rPr>
              <a:t>go mbeadh na cearta céanna acu de réir an dlí.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80075" y="3538424"/>
            <a:ext cx="3033713" cy="2783114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3775075"/>
            <a:ext cx="44529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Seo suaitheantas na nÉireannach Aontaithe. </a:t>
            </a:r>
            <a:br>
              <a:rPr lang="ga-IE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Tá an chláirseach Éireannach le feiceáil chomh maith le caipín na réabhlóide agus an mana ‘Comhionannas’.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086600" y="3047887"/>
            <a:ext cx="576263" cy="59813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54688" y="2646249"/>
            <a:ext cx="1331912" cy="64611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omic Sans MS" pitchFamily="66" charset="0"/>
              </a:rPr>
              <a:t>Caipín na réabhlóide</a:t>
            </a: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329094" y="125730"/>
            <a:ext cx="85953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 err="1">
                <a:latin typeface="Comic Sans MS" pitchFamily="66" charset="0"/>
              </a:rPr>
              <a:t>Shocraigh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Cumann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na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nÉireannach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Aontaithe</a:t>
            </a:r>
            <a:r>
              <a:rPr lang="ga-IE" sz="2400" dirty="0">
                <a:latin typeface="Comic Sans MS" pitchFamily="66" charset="0"/>
              </a:rPr>
              <a:t> gurbh é an bealach </a:t>
            </a:r>
            <a:r>
              <a:rPr lang="en-GB" sz="2400" dirty="0">
                <a:latin typeface="Comic Sans MS" pitchFamily="66" charset="0"/>
              </a:rPr>
              <a:t>ab</a:t>
            </a:r>
            <a:r>
              <a:rPr lang="ga-IE" sz="2400" dirty="0">
                <a:latin typeface="Comic Sans MS" pitchFamily="66" charset="0"/>
              </a:rPr>
              <a:t> f</a:t>
            </a:r>
            <a:r>
              <a:rPr lang="en-GB" sz="2400" dirty="0">
                <a:latin typeface="Comic Sans MS" pitchFamily="66" charset="0"/>
              </a:rPr>
              <a:t>h</a:t>
            </a:r>
            <a:r>
              <a:rPr lang="ga-IE" sz="2400" dirty="0">
                <a:latin typeface="Comic Sans MS" pitchFamily="66" charset="0"/>
              </a:rPr>
              <a:t>earr lena gcuid aidhmeanna a bhaint </a:t>
            </a:r>
            <a:r>
              <a:rPr lang="ga-IE" sz="2400" dirty="0" smtClean="0">
                <a:latin typeface="Comic Sans MS" pitchFamily="66" charset="0"/>
              </a:rPr>
              <a:t>amach</a:t>
            </a:r>
            <a:endParaRPr lang="en-IE" sz="2400" dirty="0" smtClean="0">
              <a:latin typeface="Comic Sans MS" pitchFamily="66" charset="0"/>
            </a:endParaRPr>
          </a:p>
          <a:p>
            <a:r>
              <a:rPr lang="ga-IE" sz="2400" dirty="0" smtClean="0">
                <a:latin typeface="Comic Sans MS" pitchFamily="66" charset="0"/>
              </a:rPr>
              <a:t>ná </a:t>
            </a:r>
            <a:r>
              <a:rPr lang="ga-IE" sz="2400" dirty="0">
                <a:latin typeface="Comic Sans MS" pitchFamily="66" charset="0"/>
              </a:rPr>
              <a:t>scaradh go hiomlán ón mBreatain agus poblacht a bhunú in Éirinn.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51460" y="4367530"/>
            <a:ext cx="85953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Chuaigh Réabhlóid Mheiriceá agus Réabhlóid na Fraince i bhfeidhm ar </a:t>
            </a:r>
            <a:r>
              <a:rPr lang="ga-IE" sz="2400" dirty="0" err="1">
                <a:latin typeface="Comic Sans MS" pitchFamily="66" charset="0"/>
              </a:rPr>
              <a:t>Wolfe</a:t>
            </a:r>
            <a:r>
              <a:rPr lang="ga-IE" sz="2400" dirty="0">
                <a:latin typeface="Comic Sans MS" pitchFamily="66" charset="0"/>
              </a:rPr>
              <a:t> </a:t>
            </a:r>
            <a:r>
              <a:rPr lang="ga-IE" sz="2400" dirty="0" err="1">
                <a:latin typeface="Comic Sans MS" pitchFamily="66" charset="0"/>
              </a:rPr>
              <a:t>Tone</a:t>
            </a:r>
            <a:r>
              <a:rPr lang="ga-IE" sz="2400" dirty="0">
                <a:latin typeface="Comic Sans MS" pitchFamily="66" charset="0"/>
              </a:rPr>
              <a:t> agus ar </a:t>
            </a:r>
            <a:r>
              <a:rPr lang="en-GB" sz="2400" dirty="0" err="1">
                <a:latin typeface="Comic Sans MS" pitchFamily="66" charset="0"/>
              </a:rPr>
              <a:t>Chumann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na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nÉireannach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Aontaithe</a:t>
            </a:r>
            <a:r>
              <a:rPr lang="en-GB" sz="2400" dirty="0">
                <a:latin typeface="Comic Sans MS" pitchFamily="66" charset="0"/>
              </a:rPr>
              <a:t>. B</a:t>
            </a:r>
            <a:r>
              <a:rPr lang="ga-IE" sz="2400" dirty="0" err="1">
                <a:latin typeface="Comic Sans MS" pitchFamily="66" charset="0"/>
              </a:rPr>
              <a:t>heartaigh</a:t>
            </a:r>
            <a:r>
              <a:rPr lang="ga-IE" sz="2400" dirty="0">
                <a:latin typeface="Comic Sans MS" pitchFamily="66" charset="0"/>
              </a:rPr>
              <a:t> siad go mbeidís sásta dul ag troid lena gcearta a bhaint amach, faoi mar a rinneadh i Meiriceá agus sa Fhrainc. Bheadh cuidiú de dhíth </a:t>
            </a:r>
            <a:r>
              <a:rPr lang="en-GB" sz="2400" dirty="0" err="1" smtClean="0">
                <a:latin typeface="Comic Sans MS" pitchFamily="66" charset="0"/>
              </a:rPr>
              <a:t>orthu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ga-IE" sz="2400" dirty="0" smtClean="0">
                <a:latin typeface="Comic Sans MS" pitchFamily="66" charset="0"/>
              </a:rPr>
              <a:t>leis </a:t>
            </a:r>
            <a:r>
              <a:rPr lang="ga-IE" sz="2400" dirty="0">
                <a:latin typeface="Comic Sans MS" pitchFamily="66" charset="0"/>
              </a:rPr>
              <a:t>sin a dhéanamh, áfach</a:t>
            </a:r>
            <a:r>
              <a:rPr lang="en-GB" sz="2400" dirty="0">
                <a:latin typeface="Comic Sans MS" pitchFamily="66" charset="0"/>
              </a:rPr>
              <a:t>.</a:t>
            </a:r>
            <a:endParaRPr lang="ga-IE" sz="2400" dirty="0">
              <a:latin typeface="Calibri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03" y="1695768"/>
            <a:ext cx="4038637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5902" y="1704278"/>
            <a:ext cx="3629891" cy="242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235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2880" y="103187"/>
            <a:ext cx="9144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Sa bhliain 1796 chuaigh </a:t>
            </a:r>
            <a:r>
              <a:rPr lang="ga-IE" sz="2400" dirty="0" err="1">
                <a:latin typeface="Comic Sans MS" pitchFamily="66" charset="0"/>
              </a:rPr>
              <a:t>Wolfe</a:t>
            </a:r>
            <a:r>
              <a:rPr lang="ga-IE" sz="2400" dirty="0">
                <a:latin typeface="Comic Sans MS" pitchFamily="66" charset="0"/>
              </a:rPr>
              <a:t> </a:t>
            </a:r>
            <a:r>
              <a:rPr lang="ga-IE" sz="2400" dirty="0" err="1">
                <a:latin typeface="Comic Sans MS" pitchFamily="66" charset="0"/>
              </a:rPr>
              <a:t>Tone</a:t>
            </a:r>
            <a:r>
              <a:rPr lang="ga-IE" sz="2400" dirty="0">
                <a:latin typeface="Comic Sans MS" pitchFamily="66" charset="0"/>
              </a:rPr>
              <a:t> go dtí an Fhrainc chun tacaíocht a fháil i gcomhair éirí amach in Éirinn. Bhí sé ina chogadh idir an Fhrainc agus an Bhreatain an t-am sin. Gheall </a:t>
            </a:r>
            <a:r>
              <a:rPr lang="ga-IE" sz="2400" dirty="0" err="1">
                <a:latin typeface="Comic Sans MS" pitchFamily="66" charset="0"/>
              </a:rPr>
              <a:t>Tone</a:t>
            </a:r>
            <a:r>
              <a:rPr lang="ga-IE" sz="2400" dirty="0">
                <a:latin typeface="Comic Sans MS" pitchFamily="66" charset="0"/>
              </a:rPr>
              <a:t> do na Francaigh go mbeadh muintir na hÉireann sásta troid leo in aghaidh </a:t>
            </a:r>
            <a:r>
              <a:rPr lang="en-GB" sz="2400" dirty="0" err="1">
                <a:latin typeface="Comic Sans MS" pitchFamily="66" charset="0"/>
              </a:rPr>
              <a:t>shaighdiúirí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na Breataine</a:t>
            </a:r>
            <a:r>
              <a:rPr lang="en-GB" sz="2400" dirty="0">
                <a:latin typeface="Comic Sans MS" pitchFamily="66" charset="0"/>
              </a:rPr>
              <a:t> in </a:t>
            </a:r>
            <a:r>
              <a:rPr lang="en-GB" sz="2400" dirty="0" err="1">
                <a:latin typeface="Comic Sans MS" pitchFamily="66" charset="0"/>
              </a:rPr>
              <a:t>Éirinn</a:t>
            </a:r>
            <a:r>
              <a:rPr lang="ga-IE" sz="2400" dirty="0">
                <a:latin typeface="Comic Sans MS" pitchFamily="66" charset="0"/>
              </a:rPr>
              <a:t>.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0" y="2184400"/>
            <a:ext cx="456088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I mí na Nollag 1796 thug cabhlach de chuid na Fraince aghaidh ar Éirinn. 43 long a bhí sa chabhlach agus bhí 15,000 fear ar bord acu. An Ginearál </a:t>
            </a:r>
            <a:r>
              <a:rPr lang="ga-IE" sz="2400" dirty="0" err="1">
                <a:latin typeface="Comic Sans MS" pitchFamily="66" charset="0"/>
              </a:rPr>
              <a:t>Hoche</a:t>
            </a:r>
            <a:r>
              <a:rPr lang="ga-IE" sz="2400" dirty="0">
                <a:latin typeface="Comic Sans MS" pitchFamily="66" charset="0"/>
              </a:rPr>
              <a:t> a bhí i gceannas ar an gcabhlach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agus bhí </a:t>
            </a:r>
            <a:r>
              <a:rPr lang="ga-IE" sz="2400" dirty="0" err="1">
                <a:latin typeface="Comic Sans MS" pitchFamily="66" charset="0"/>
              </a:rPr>
              <a:t>Wolfe</a:t>
            </a:r>
            <a:r>
              <a:rPr lang="ga-IE" sz="2400" dirty="0">
                <a:latin typeface="Comic Sans MS" pitchFamily="66" charset="0"/>
              </a:rPr>
              <a:t> </a:t>
            </a:r>
            <a:r>
              <a:rPr lang="ga-IE" sz="2400" dirty="0" err="1">
                <a:latin typeface="Comic Sans MS" pitchFamily="66" charset="0"/>
              </a:rPr>
              <a:t>Tone</a:t>
            </a:r>
            <a:r>
              <a:rPr lang="ga-IE" sz="2400" dirty="0">
                <a:latin typeface="Comic Sans MS" pitchFamily="66" charset="0"/>
              </a:rPr>
              <a:t> ar bord ceann de na longa. Bhí stoirmeacha móra geimhridh ann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ar an mbealach go hÉirinn, áfach, agus cailleadh roinnt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de na longa.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" y="2857461"/>
            <a:ext cx="4218305" cy="247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950" y="1695450"/>
            <a:ext cx="51720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D’éirigh le timpeall 6000 fear Bá Bheanntraí, ar chósta Chorcaí, a bhaint amach. Ní fhéadfaidís teacht i dtír</a:t>
            </a:r>
            <a:r>
              <a:rPr lang="en-GB" sz="2400" dirty="0">
                <a:latin typeface="Comic Sans MS" pitchFamily="66" charset="0"/>
              </a:rPr>
              <a:t>,</a:t>
            </a:r>
            <a:r>
              <a:rPr lang="ga-IE" sz="2400" dirty="0">
                <a:latin typeface="Comic Sans MS" pitchFamily="66" charset="0"/>
              </a:rPr>
              <a:t> áfach</a:t>
            </a:r>
            <a:r>
              <a:rPr lang="en-GB" sz="2400" dirty="0">
                <a:latin typeface="Comic Sans MS" pitchFamily="66" charset="0"/>
              </a:rPr>
              <a:t>,</a:t>
            </a:r>
            <a:r>
              <a:rPr lang="ga-IE" sz="2400" dirty="0">
                <a:latin typeface="Comic Sans MS" pitchFamily="66" charset="0"/>
              </a:rPr>
              <a:t> de bharr </a:t>
            </a:r>
            <a:r>
              <a:rPr lang="en-GB" sz="2400" dirty="0" err="1">
                <a:latin typeface="Comic Sans MS" pitchFamily="66" charset="0"/>
              </a:rPr>
              <a:t>na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stoirmeacha fíochmhara. Sheol siad ar ais go dtí an Fhrainc.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99643" y="1188000"/>
            <a:ext cx="3086683" cy="4032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Right Arrow Callout 6"/>
          <p:cNvSpPr/>
          <p:nvPr/>
        </p:nvSpPr>
        <p:spPr>
          <a:xfrm rot="20381660">
            <a:off x="4188381" y="4854262"/>
            <a:ext cx="1890247" cy="585788"/>
          </a:xfrm>
          <a:prstGeom prst="rightArrowCallout">
            <a:avLst>
              <a:gd name="adj1" fmla="val 10713"/>
              <a:gd name="adj2" fmla="val 33939"/>
              <a:gd name="adj3" fmla="val 33571"/>
              <a:gd name="adj4" fmla="val 6497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/>
              <a:t>Bá</a:t>
            </a:r>
            <a:r>
              <a:rPr lang="en-GB" dirty="0"/>
              <a:t> </a:t>
            </a:r>
            <a:r>
              <a:rPr lang="en-GB" dirty="0" err="1"/>
              <a:t>Bheanntraí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11149" y="290513"/>
            <a:ext cx="86264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Chuir teacht na bhFrancach imní ar </a:t>
            </a:r>
            <a:r>
              <a:rPr lang="en-GB" sz="2400" dirty="0" err="1">
                <a:latin typeface="Comic Sans MS" pitchFamily="66" charset="0"/>
              </a:rPr>
              <a:t>rialtas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na Breataine. Shocraigh siad ar na hÉireannaigh Aontaithe a chur faoi chois. </a:t>
            </a:r>
            <a:r>
              <a:rPr lang="en-GB" sz="2400" dirty="0" err="1">
                <a:latin typeface="Comic Sans MS" pitchFamily="66" charset="0"/>
              </a:rPr>
              <a:t>Cuireadh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saighdiúirí de chuid na Breataine </a:t>
            </a:r>
            <a:r>
              <a:rPr lang="en-GB" sz="2400" dirty="0" smtClean="0">
                <a:latin typeface="Comic Sans MS" pitchFamily="66" charset="0"/>
              </a:rPr>
              <a:t>amach</a:t>
            </a:r>
            <a:endParaRPr lang="en-IE" sz="2400" dirty="0">
              <a:latin typeface="Comic Sans MS" pitchFamily="66" charset="0"/>
            </a:endParaRPr>
          </a:p>
          <a:p>
            <a:r>
              <a:rPr lang="ga-IE" sz="2400" dirty="0" smtClean="0">
                <a:latin typeface="Comic Sans MS" pitchFamily="66" charset="0"/>
              </a:rPr>
              <a:t>ag </a:t>
            </a:r>
            <a:r>
              <a:rPr lang="ga-IE" sz="2400" dirty="0">
                <a:latin typeface="Comic Sans MS" pitchFamily="66" charset="0"/>
              </a:rPr>
              <a:t>cuardach arm. Céasadh nó cuireadh i bpríosún aon duine a ceapadh a bheith ina Éireannach Aontaithe. Gabhadh na ceannairí ba mhó le rá.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43170" y="2616816"/>
            <a:ext cx="398653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Bhí dhá rogha ag na ceannairí a bhí fágtha – fanacht le tuilleadh cabhrach ón bhFrainc nó troid a dhéanamh leis an mbeagán arm a bhí fágtha acu. Bheartaigh siad troid agus socraíodh tús a chur leis an éirí amach ar an </a:t>
            </a:r>
            <a:r>
              <a:rPr lang="ga-IE" sz="2400" dirty="0" smtClean="0">
                <a:latin typeface="Comic Sans MS" pitchFamily="66" charset="0"/>
              </a:rPr>
              <a:t/>
            </a:r>
            <a:br>
              <a:rPr lang="ga-IE" sz="2400" dirty="0" smtClean="0">
                <a:latin typeface="Comic Sans MS" pitchFamily="66" charset="0"/>
              </a:rPr>
            </a:br>
            <a:r>
              <a:rPr lang="ga-IE" sz="2400" dirty="0" smtClean="0">
                <a:latin typeface="Comic Sans MS" pitchFamily="66" charset="0"/>
              </a:rPr>
              <a:t>23 </a:t>
            </a:r>
            <a:r>
              <a:rPr lang="ga-IE" sz="2400" dirty="0">
                <a:latin typeface="Comic Sans MS" pitchFamily="66" charset="0"/>
              </a:rPr>
              <a:t>Bealtaine 1798. </a:t>
            </a:r>
          </a:p>
        </p:txBody>
      </p:sp>
      <p:pic>
        <p:nvPicPr>
          <p:cNvPr id="27651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589" y="2896677"/>
            <a:ext cx="4408683" cy="29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4547</TotalTime>
  <Words>1384</Words>
  <Application>Microsoft Office PowerPoint</Application>
  <PresentationFormat>On-screen Show (4:3)</PresentationFormat>
  <Paragraphs>103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 ni ghallchobhair</dc:creator>
  <cp:lastModifiedBy>Méabh Ní Loingsigh</cp:lastModifiedBy>
  <cp:revision>251</cp:revision>
  <cp:lastPrinted>2015-07-29T11:53:38Z</cp:lastPrinted>
  <dcterms:created xsi:type="dcterms:W3CDTF">2015-03-29T13:52:10Z</dcterms:created>
  <dcterms:modified xsi:type="dcterms:W3CDTF">2015-11-13T10:17:09Z</dcterms:modified>
</cp:coreProperties>
</file>