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4" r:id="rId2"/>
    <p:sldId id="279" r:id="rId3"/>
    <p:sldId id="281" r:id="rId4"/>
    <p:sldId id="282" r:id="rId5"/>
    <p:sldId id="278" r:id="rId6"/>
    <p:sldId id="283" r:id="rId7"/>
    <p:sldId id="296" r:id="rId8"/>
    <p:sldId id="301" r:id="rId9"/>
    <p:sldId id="309" r:id="rId10"/>
    <p:sldId id="293" r:id="rId11"/>
    <p:sldId id="295" r:id="rId12"/>
    <p:sldId id="300" r:id="rId13"/>
    <p:sldId id="289" r:id="rId14"/>
    <p:sldId id="287" r:id="rId15"/>
    <p:sldId id="302" r:id="rId16"/>
    <p:sldId id="303" r:id="rId17"/>
    <p:sldId id="306" r:id="rId18"/>
    <p:sldId id="305" r:id="rId19"/>
    <p:sldId id="307" r:id="rId20"/>
    <p:sldId id="308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5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C68360-3D98-40C8-8EEC-F874B651771C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35D489-5C6F-4828-B209-C06360F2E74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808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CBE09B-11D5-4247-9746-F7E9F4FC9475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351769-F159-4321-A6F3-A02CDBEFA97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8083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F2CD8D-D63D-4756-B101-955C0A45D3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0E062-36D3-47C9-B323-B7FEAFA4E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ga-I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AB2B02-F09E-466E-A23E-74654DF2C54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616490-3DCE-49EC-9FEA-4AC54B3A122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F23EF7-A2AE-48D8-946E-6FEE67FD2B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25E446-68DB-4FF0-A2EE-B8A0C9DBC5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20278-52B6-4A24-9045-00FB58A8CBC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93387C-3A41-45A8-B0B8-0C5586A27A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D05DEC-D395-4ADF-8294-7D0BFFD4D8D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C65A-CE69-4F2C-9A57-10352157DB39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A7C4-F487-433B-9DD7-AAE84693759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C955-3A57-486C-9402-856813C12C49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B9E5-CA54-4E12-8A25-251142999F7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4185-200A-4B21-8E47-57AEF8F84364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9F36-79AA-4965-B37D-D1392569CB6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F3D0-66E6-489B-AC96-E94CDCCD7AC9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C8F1-50F5-443A-87A7-2A997D45A21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4EE6-A644-408E-B440-78821B67F220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2805-A9F8-481E-8088-7C7A5191EEF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8743-A43C-4193-A5FE-665A3048F149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A3AE-396E-4273-A625-D690B15F7D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4CCD-BCB6-4F10-BF95-E23B8057FF35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9366-1C6C-4084-BB8F-B30F71089D7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99D59-EBCE-4132-8ED7-5DFDAFC9F64C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A2F3-1412-4F18-825F-42DCCD07F2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2108-A170-42D8-8414-3EE41CE3A610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2BD1-0E94-413F-A7FB-39E0A34A840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FBB3-C258-4E9E-8CCB-2DC86CA6DFEA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C3DD3-425A-48BA-9F9D-5DACF2F4E25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F945-8AA7-4F4E-AC96-72A94BC11905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6173-9981-4978-A1DF-23787491A05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C11B27-2987-440C-BBEA-44DA39FCDF49}" type="datetimeFigureOut">
              <a:rPr lang="en-IE"/>
              <a:pPr>
                <a:defRPr/>
              </a:pPr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AAA6C-DABE-42AE-B49F-237672D8047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kaboutireland.ie/learning-zone/primary-students/5th-+-6th-class/history/my-school-history/education-in-ancient-irel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igitalcollections.tcd.ie/home/index.php?DRIS_ID=MS58_003v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1013" y="0"/>
            <a:ext cx="1032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431925"/>
            <a:ext cx="5730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Monotype Corsiva" pitchFamily="66" charset="0"/>
              </a:rPr>
              <a:t>An </a:t>
            </a:r>
            <a:r>
              <a:rPr lang="en-GB" sz="8000" b="1" dirty="0" err="1">
                <a:solidFill>
                  <a:schemeClr val="bg1"/>
                </a:solidFill>
                <a:latin typeface="Monotype Corsiva" pitchFamily="66" charset="0"/>
              </a:rPr>
              <a:t>tOideachas</a:t>
            </a:r>
            <a:r>
              <a:rPr lang="en-GB" sz="8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br>
              <a:rPr lang="en-GB" sz="80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en-GB" sz="8000" b="1" dirty="0">
                <a:solidFill>
                  <a:schemeClr val="bg1"/>
                </a:solidFill>
                <a:latin typeface="Monotype Corsiva" pitchFamily="66" charset="0"/>
              </a:rPr>
              <a:t>in </a:t>
            </a:r>
            <a:r>
              <a:rPr lang="en-GB" sz="8000" b="1" dirty="0" err="1">
                <a:solidFill>
                  <a:schemeClr val="bg1"/>
                </a:solidFill>
                <a:latin typeface="Monotype Corsiva" pitchFamily="66" charset="0"/>
              </a:rPr>
              <a:t>Éirinn</a:t>
            </a:r>
            <a:endParaRPr lang="ga-IE" sz="8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4663" y="981075"/>
            <a:ext cx="4391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Thagadh mic léinn </a:t>
            </a:r>
            <a:r>
              <a:rPr lang="en-GB" sz="2400" dirty="0">
                <a:latin typeface="Comic Sans MS" pitchFamily="66" charset="0"/>
              </a:rPr>
              <a:t>as</a:t>
            </a:r>
            <a:r>
              <a:rPr lang="ga-IE" sz="2400" dirty="0">
                <a:latin typeface="Comic Sans MS" pitchFamily="66" charset="0"/>
              </a:rPr>
              <a:t> gach aird d’Éirinn chun staidéar a dhéanamh sna mainistreacha. Thagadh mic léinn ón mBreatain agus ó </a:t>
            </a:r>
            <a:r>
              <a:rPr lang="en-GB" sz="2400" dirty="0" err="1" smtClean="0">
                <a:latin typeface="Comic Sans MS" pitchFamily="66" charset="0"/>
              </a:rPr>
              <a:t>mh</a:t>
            </a:r>
            <a:r>
              <a:rPr lang="ga-IE" sz="2400" dirty="0" smtClean="0">
                <a:latin typeface="Comic Sans MS" pitchFamily="66" charset="0"/>
              </a:rPr>
              <a:t>ór-</a:t>
            </a:r>
            <a:r>
              <a:rPr lang="en-GB" sz="2400" dirty="0" smtClean="0">
                <a:latin typeface="Comic Sans MS" pitchFamily="66" charset="0"/>
              </a:rPr>
              <a:t>r</a:t>
            </a:r>
            <a:r>
              <a:rPr lang="ga-IE" sz="2400" dirty="0" err="1" smtClean="0">
                <a:latin typeface="Comic Sans MS" pitchFamily="66" charset="0"/>
              </a:rPr>
              <a:t>oinn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na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hEorpa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chomh maith. Toisc go raibh an oiread sin mainistreacha agus scoileanna in Éirinn an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t-am sin tugadh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Oileán na Naomh agus na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nOllúna</a:t>
            </a:r>
            <a:endParaRPr lang="en-IE" sz="2400" dirty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ar </a:t>
            </a:r>
            <a:r>
              <a:rPr lang="ga-IE" sz="2400" dirty="0">
                <a:latin typeface="Comic Sans MS" pitchFamily="66" charset="0"/>
              </a:rPr>
              <a:t>an tír.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076325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02088" y="1268413"/>
            <a:ext cx="4914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 err="1">
                <a:latin typeface="Comic Sans MS" pitchFamily="66" charset="0"/>
              </a:rPr>
              <a:t>Filí</a:t>
            </a:r>
            <a:r>
              <a:rPr lang="ga-IE" sz="2400" dirty="0">
                <a:latin typeface="Comic Sans MS" pitchFamily="66" charset="0"/>
              </a:rPr>
              <a:t> a bhíodh i mbun na scoileanna sin. D’fhreastalaíodh buachaillí a bhí ag iarraidh bheith ina bhfilí orthu. An t-am sin duine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an-tábhachtach ba ea an file.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Bhí an–mheas ag na daoine air. Dhéanadh an file an rí nó an taoiseach a mholadh ina chuid dánta. Bhí sé tábhachtach don rí nó don taoiseach go mbeadh file maith aige.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9250" y="5516563"/>
            <a:ext cx="837088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Ní raibh cead ach ag teaghlaigh áirithe freastal ar </a:t>
            </a:r>
            <a:r>
              <a:rPr lang="en-GB" sz="2400" dirty="0">
                <a:latin typeface="Comic Sans MS" pitchFamily="66" charset="0"/>
              </a:rPr>
              <a:t>s</a:t>
            </a:r>
            <a:r>
              <a:rPr lang="ga-IE" sz="2400" dirty="0" err="1">
                <a:latin typeface="Comic Sans MS" pitchFamily="66" charset="0"/>
              </a:rPr>
              <a:t>coileanna</a:t>
            </a:r>
            <a:r>
              <a:rPr lang="ga-IE" sz="2400" dirty="0">
                <a:latin typeface="Comic Sans MS" pitchFamily="66" charset="0"/>
              </a:rPr>
              <a:t> na m</a:t>
            </a:r>
            <a:r>
              <a:rPr lang="en-GB" sz="2400" dirty="0">
                <a:latin typeface="Comic Sans MS" pitchFamily="66" charset="0"/>
              </a:rPr>
              <a:t>b</a:t>
            </a:r>
            <a:r>
              <a:rPr lang="ga-IE" sz="2400" dirty="0">
                <a:latin typeface="Comic Sans MS" pitchFamily="66" charset="0"/>
              </a:rPr>
              <a:t>ard. Ní raibh siad ar fáil don chuid is mó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de mhuintir na hÉireann.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1875" y="1450657"/>
            <a:ext cx="3266668" cy="374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188913"/>
            <a:ext cx="8280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scoileanna eile in Éirinn le linn ré na </a:t>
            </a:r>
            <a:r>
              <a:rPr lang="en-GB" sz="2400" dirty="0">
                <a:latin typeface="Comic Sans MS" pitchFamily="66" charset="0"/>
              </a:rPr>
              <a:t>m</a:t>
            </a:r>
            <a:r>
              <a:rPr lang="ga-IE" sz="2400" dirty="0" err="1">
                <a:latin typeface="Comic Sans MS" pitchFamily="66" charset="0"/>
              </a:rPr>
              <a:t>ainistreach</a:t>
            </a:r>
            <a:r>
              <a:rPr lang="en-GB" sz="2400" dirty="0">
                <a:latin typeface="Comic Sans MS" pitchFamily="66" charset="0"/>
              </a:rPr>
              <a:t>a</a:t>
            </a:r>
            <a:r>
              <a:rPr lang="ga-IE" sz="2400" dirty="0">
                <a:latin typeface="Comic Sans MS" pitchFamily="66" charset="0"/>
              </a:rPr>
              <a:t>.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Scoileanna na m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ard </a:t>
            </a:r>
            <a:r>
              <a:rPr lang="ga-IE" sz="2400" dirty="0">
                <a:latin typeface="Comic Sans MS" pitchFamily="66" charset="0"/>
              </a:rPr>
              <a:t>a thugtar ar na scoileanna sin. </a:t>
            </a:r>
            <a:endParaRPr lang="ga-IE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22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30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31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32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35" name="Text Box 18"/>
          <p:cNvSpPr txBox="1">
            <a:spLocks noChangeArrowheads="1"/>
          </p:cNvSpPr>
          <p:nvPr/>
        </p:nvSpPr>
        <p:spPr bwMode="auto">
          <a:xfrm rot="-4145389">
            <a:off x="8320978" y="1828766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30736" name="Text Box 19"/>
          <p:cNvSpPr txBox="1">
            <a:spLocks noChangeArrowheads="1"/>
          </p:cNvSpPr>
          <p:nvPr/>
        </p:nvSpPr>
        <p:spPr bwMode="auto">
          <a:xfrm rot="-4145389">
            <a:off x="7324723" y="1902159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1600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37" name="Text Box 20"/>
          <p:cNvSpPr txBox="1">
            <a:spLocks noChangeArrowheads="1"/>
          </p:cNvSpPr>
          <p:nvPr/>
        </p:nvSpPr>
        <p:spPr bwMode="auto">
          <a:xfrm rot="-4145389">
            <a:off x="6766273" y="1893269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1400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30739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1000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40" name="Text Box 23"/>
          <p:cNvSpPr txBox="1">
            <a:spLocks noChangeArrowheads="1"/>
          </p:cNvSpPr>
          <p:nvPr/>
        </p:nvSpPr>
        <p:spPr bwMode="auto">
          <a:xfrm rot="-4145389">
            <a:off x="4856281" y="1918312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30741" name="Text Box 24"/>
          <p:cNvSpPr txBox="1">
            <a:spLocks noChangeArrowheads="1"/>
          </p:cNvSpPr>
          <p:nvPr/>
        </p:nvSpPr>
        <p:spPr bwMode="auto">
          <a:xfrm rot="-4145389">
            <a:off x="4264289" y="1902158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600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42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400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0744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0745" name="Text Box 29"/>
          <p:cNvSpPr txBox="1">
            <a:spLocks noChangeArrowheads="1"/>
          </p:cNvSpPr>
          <p:nvPr/>
        </p:nvSpPr>
        <p:spPr bwMode="auto">
          <a:xfrm rot="-4145389">
            <a:off x="963383" y="1893268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400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47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0748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0749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50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0751" name="Group 53"/>
          <p:cNvGrpSpPr>
            <a:grpSpLocks/>
          </p:cNvGrpSpPr>
          <p:nvPr/>
        </p:nvGrpSpPr>
        <p:grpSpPr bwMode="auto">
          <a:xfrm>
            <a:off x="3698875" y="2357438"/>
            <a:ext cx="1809750" cy="1360487"/>
            <a:chOff x="2497" y="1435"/>
            <a:chExt cx="1140" cy="857"/>
          </a:xfrm>
        </p:grpSpPr>
        <p:sp>
          <p:nvSpPr>
            <p:cNvPr id="30767" name="Text Box 50"/>
            <p:cNvSpPr txBox="1">
              <a:spLocks noChangeArrowheads="1"/>
            </p:cNvSpPr>
            <p:nvPr/>
          </p:nvSpPr>
          <p:spPr bwMode="auto">
            <a:xfrm>
              <a:off x="2497" y="1709"/>
              <a:ext cx="1140" cy="58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S</a:t>
              </a:r>
              <a:r>
                <a:rPr lang="ga-IE">
                  <a:latin typeface="Comic Sans MS" pitchFamily="66" charset="0"/>
                </a:rPr>
                <a:t>coileanna </a:t>
              </a:r>
              <a:r>
                <a:rPr lang="en-GB">
                  <a:latin typeface="Comic Sans MS" pitchFamily="66" charset="0"/>
                </a:rPr>
                <a:t>sna </a:t>
              </a:r>
              <a:r>
                <a:rPr lang="ga-IE">
                  <a:latin typeface="Comic Sans MS" pitchFamily="66" charset="0"/>
                </a:rPr>
                <a:t>mainistreach</a:t>
              </a:r>
              <a:r>
                <a:rPr lang="en-GB">
                  <a:latin typeface="Comic Sans MS" pitchFamily="66" charset="0"/>
                </a:rPr>
                <a:t>a </a:t>
              </a:r>
              <a:br>
                <a:rPr lang="en-GB">
                  <a:latin typeface="Comic Sans MS" pitchFamily="66" charset="0"/>
                </a:rPr>
              </a:br>
              <a:r>
                <a:rPr lang="en-GB">
                  <a:latin typeface="Comic Sans MS" pitchFamily="66" charset="0"/>
                </a:rPr>
                <a:t>(AD 450).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30768" name="Line 51"/>
            <p:cNvSpPr>
              <a:spLocks noChangeShapeType="1"/>
            </p:cNvSpPr>
            <p:nvPr/>
          </p:nvSpPr>
          <p:spPr bwMode="auto">
            <a:xfrm flipV="1">
              <a:off x="2707" y="1435"/>
              <a:ext cx="0" cy="266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30752" name="Text Box 18"/>
          <p:cNvSpPr txBox="1">
            <a:spLocks noChangeArrowheads="1"/>
          </p:cNvSpPr>
          <p:nvPr/>
        </p:nvSpPr>
        <p:spPr bwMode="auto">
          <a:xfrm rot="-4145389">
            <a:off x="7894621" y="1901825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1800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53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0754" name="Line 5"/>
          <p:cNvSpPr>
            <a:spLocks noChangeShapeType="1"/>
          </p:cNvSpPr>
          <p:nvPr/>
        </p:nvSpPr>
        <p:spPr bwMode="auto">
          <a:xfrm>
            <a:off x="5397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0755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3075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188913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3181" y="3811588"/>
            <a:ext cx="7596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Ón mbliain 1537 ar aghaidh thosaigh rialtas Shasana ag bunú scoileanna in Éirinn. Bhí cineálacha éagsúla scoileanna i gceist, scoileanna paróiste, scoileanna gramadaí agus scoileanna cairte, mar shampla.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Bhí an Béarla agus an creideamh Protastúnach á dteagasc sna scoileanna seo. Ba í an Ghaeilge a bhí ag formhór de mhuintir na hÉireann ag an am agus ba </a:t>
            </a:r>
            <a:r>
              <a:rPr lang="en-IE" sz="2400" dirty="0" smtClean="0">
                <a:latin typeface="Comic Sans MS" pitchFamily="66" charset="0"/>
              </a:rPr>
              <a:t>Chaitlicigh</a:t>
            </a:r>
            <a:r>
              <a:rPr lang="ga-IE" sz="2400" dirty="0" smtClean="0">
                <a:latin typeface="Comic Sans MS" pitchFamily="66" charset="0"/>
              </a:rPr>
              <a:t> iad </a:t>
            </a:r>
            <a:r>
              <a:rPr lang="ga-IE" sz="2400" dirty="0">
                <a:latin typeface="Comic Sans MS" pitchFamily="66" charset="0"/>
              </a:rPr>
              <a:t>freisin.</a:t>
            </a:r>
          </a:p>
        </p:txBody>
      </p:sp>
      <p:grpSp>
        <p:nvGrpSpPr>
          <p:cNvPr id="30759" name="Group 53"/>
          <p:cNvGrpSpPr>
            <a:grpSpLocks/>
          </p:cNvGrpSpPr>
          <p:nvPr/>
        </p:nvGrpSpPr>
        <p:grpSpPr bwMode="auto">
          <a:xfrm>
            <a:off x="250825" y="2335213"/>
            <a:ext cx="2449513" cy="1108075"/>
            <a:chOff x="2607" y="1435"/>
            <a:chExt cx="1543" cy="698"/>
          </a:xfrm>
        </p:grpSpPr>
        <p:sp>
          <p:nvSpPr>
            <p:cNvPr id="30765" name="Text Box 50"/>
            <p:cNvSpPr txBox="1">
              <a:spLocks noChangeArrowheads="1"/>
            </p:cNvSpPr>
            <p:nvPr/>
          </p:nvSpPr>
          <p:spPr bwMode="auto">
            <a:xfrm>
              <a:off x="2607" y="1715"/>
              <a:ext cx="1543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Ceiltigh go hÉirinn</a:t>
              </a:r>
              <a:r>
                <a:rPr lang="en-IE">
                  <a:latin typeface="Comic Sans MS" pitchFamily="66" charset="0"/>
                </a:rPr>
                <a:t> </a:t>
              </a:r>
              <a:r>
                <a:rPr lang="ga-IE">
                  <a:latin typeface="Comic Sans MS" pitchFamily="66" charset="0"/>
                </a:rPr>
                <a:t>(600 RC</a:t>
              </a:r>
              <a:r>
                <a:rPr lang="en-IE">
                  <a:latin typeface="Comic Sans MS" pitchFamily="66" charset="0"/>
                </a:rPr>
                <a:t>h</a:t>
              </a:r>
              <a:r>
                <a:rPr lang="ga-IE">
                  <a:latin typeface="Comic Sans MS" pitchFamily="66" charset="0"/>
                </a:rPr>
                <a:t>)</a:t>
              </a:r>
              <a:r>
                <a:rPr lang="en-IE">
                  <a:latin typeface="Comic Sans MS" pitchFamily="66" charset="0"/>
                </a:rPr>
                <a:t>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30766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281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pic>
        <p:nvPicPr>
          <p:cNvPr id="30760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88" y="947738"/>
            <a:ext cx="6778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516689" y="2349500"/>
            <a:ext cx="1992313" cy="1093788"/>
            <a:chOff x="2274" y="1390"/>
            <a:chExt cx="1255" cy="689"/>
          </a:xfrm>
        </p:grpSpPr>
        <p:sp>
          <p:nvSpPr>
            <p:cNvPr id="30763" name="Text Box 50"/>
            <p:cNvSpPr txBox="1">
              <a:spLocks noChangeArrowheads="1"/>
            </p:cNvSpPr>
            <p:nvPr/>
          </p:nvSpPr>
          <p:spPr bwMode="auto">
            <a:xfrm>
              <a:off x="2274" y="1670"/>
              <a:ext cx="1255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ga-IE" dirty="0">
                  <a:latin typeface="Comic Sans MS" pitchFamily="66" charset="0"/>
                </a:rPr>
                <a:t>Scoileanna paróiste</a:t>
              </a:r>
              <a:r>
                <a:rPr lang="en-GB" dirty="0">
                  <a:latin typeface="Comic Sans MS" pitchFamily="66" charset="0"/>
                </a:rPr>
                <a:t> (</a:t>
              </a:r>
              <a:r>
                <a:rPr lang="en-IE" dirty="0">
                  <a:latin typeface="Comic Sans MS" pitchFamily="66" charset="0"/>
                </a:rPr>
                <a:t>1537).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30764" name="Line 51"/>
            <p:cNvSpPr>
              <a:spLocks noChangeShapeType="1"/>
            </p:cNvSpPr>
            <p:nvPr/>
          </p:nvSpPr>
          <p:spPr bwMode="auto">
            <a:xfrm flipV="1">
              <a:off x="2818" y="1390"/>
              <a:ext cx="0" cy="271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000" y="3384000"/>
            <a:ext cx="169068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0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6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7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80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81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82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83" name="Text Box 18"/>
          <p:cNvSpPr txBox="1">
            <a:spLocks noChangeArrowheads="1"/>
          </p:cNvSpPr>
          <p:nvPr/>
        </p:nvSpPr>
        <p:spPr bwMode="auto">
          <a:xfrm rot="-4145389">
            <a:off x="8358272" y="1854481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32784" name="Text Box 19"/>
          <p:cNvSpPr txBox="1">
            <a:spLocks noChangeArrowheads="1"/>
          </p:cNvSpPr>
          <p:nvPr/>
        </p:nvSpPr>
        <p:spPr bwMode="auto">
          <a:xfrm rot="-4145389">
            <a:off x="7279265" y="1885155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1600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785" name="Text Box 20"/>
          <p:cNvSpPr txBox="1">
            <a:spLocks noChangeArrowheads="1"/>
          </p:cNvSpPr>
          <p:nvPr/>
        </p:nvSpPr>
        <p:spPr bwMode="auto">
          <a:xfrm rot="-4145389">
            <a:off x="6699697" y="1898033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1400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786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32787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32789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32790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32791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2792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2793" name="Text Box 29"/>
          <p:cNvSpPr txBox="1">
            <a:spLocks noChangeArrowheads="1"/>
          </p:cNvSpPr>
          <p:nvPr/>
        </p:nvSpPr>
        <p:spPr bwMode="auto">
          <a:xfrm rot="-4145389">
            <a:off x="911226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400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794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95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2796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2797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798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2799" name="Group 53"/>
          <p:cNvGrpSpPr>
            <a:grpSpLocks/>
          </p:cNvGrpSpPr>
          <p:nvPr/>
        </p:nvGrpSpPr>
        <p:grpSpPr bwMode="auto">
          <a:xfrm>
            <a:off x="3687765" y="2357438"/>
            <a:ext cx="1728788" cy="2114550"/>
            <a:chOff x="2490" y="1435"/>
            <a:chExt cx="1089" cy="1332"/>
          </a:xfrm>
        </p:grpSpPr>
        <p:sp>
          <p:nvSpPr>
            <p:cNvPr id="32818" name="Text Box 50"/>
            <p:cNvSpPr txBox="1">
              <a:spLocks noChangeArrowheads="1"/>
            </p:cNvSpPr>
            <p:nvPr/>
          </p:nvSpPr>
          <p:spPr bwMode="auto">
            <a:xfrm>
              <a:off x="2490" y="2184"/>
              <a:ext cx="1089" cy="58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S</a:t>
              </a:r>
              <a:r>
                <a:rPr lang="ga-IE">
                  <a:latin typeface="Comic Sans MS" pitchFamily="66" charset="0"/>
                </a:rPr>
                <a:t>coileanna </a:t>
              </a:r>
              <a:r>
                <a:rPr lang="en-GB">
                  <a:latin typeface="Comic Sans MS" pitchFamily="66" charset="0"/>
                </a:rPr>
                <a:t>sna mainistreacha</a:t>
              </a:r>
            </a:p>
            <a:p>
              <a:r>
                <a:rPr lang="en-GB">
                  <a:latin typeface="Comic Sans MS" pitchFamily="66" charset="0"/>
                </a:rPr>
                <a:t>(AD 450).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32819" name="Line 51"/>
            <p:cNvSpPr>
              <a:spLocks noChangeShapeType="1"/>
            </p:cNvSpPr>
            <p:nvPr/>
          </p:nvSpPr>
          <p:spPr bwMode="auto">
            <a:xfrm flipV="1">
              <a:off x="2707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32800" name="Text Box 18"/>
          <p:cNvSpPr txBox="1">
            <a:spLocks noChangeArrowheads="1"/>
          </p:cNvSpPr>
          <p:nvPr/>
        </p:nvSpPr>
        <p:spPr bwMode="auto">
          <a:xfrm rot="-4145389">
            <a:off x="7887498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1800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801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2802" name="Line 5"/>
          <p:cNvSpPr>
            <a:spLocks noChangeShapeType="1"/>
          </p:cNvSpPr>
          <p:nvPr/>
        </p:nvSpPr>
        <p:spPr bwMode="auto">
          <a:xfrm>
            <a:off x="5397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803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3280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188913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0" y="4549775"/>
            <a:ext cx="88931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Ag deireadh an 17ú haois tugadh dlíthe nua isteach in Éirinn. </a:t>
            </a:r>
            <a:r>
              <a:rPr lang="ga-IE" sz="2400" b="1" dirty="0" smtClean="0">
                <a:solidFill>
                  <a:srgbClr val="FF0000"/>
                </a:solidFill>
                <a:latin typeface="Comic Sans MS" pitchFamily="66" charset="0"/>
              </a:rPr>
              <a:t>Na Péindlíthe </a:t>
            </a:r>
            <a:r>
              <a:rPr lang="ga-IE" sz="2400" dirty="0">
                <a:latin typeface="Comic Sans MS" pitchFamily="66" charset="0"/>
              </a:rPr>
              <a:t>a thugtar ar na dlíthe </a:t>
            </a:r>
            <a:r>
              <a:rPr lang="en-GB" sz="2400" dirty="0" err="1" smtClean="0">
                <a:latin typeface="Comic Sans MS" pitchFamily="66" charset="0"/>
              </a:rPr>
              <a:t>seo</a:t>
            </a:r>
            <a:r>
              <a:rPr lang="ga-IE" sz="2400" dirty="0" smtClean="0">
                <a:latin typeface="Comic Sans MS" pitchFamily="66" charset="0"/>
              </a:rPr>
              <a:t>. </a:t>
            </a:r>
            <a:r>
              <a:rPr lang="ga-IE" sz="2400" dirty="0">
                <a:latin typeface="Comic Sans MS" pitchFamily="66" charset="0"/>
              </a:rPr>
              <a:t>De réir na bPéindlíthe ní raibh cead ag Caitlicigh a bheith ina múinteoirí, scoileanna</a:t>
            </a:r>
            <a:r>
              <a:rPr lang="en-GB" sz="2400" dirty="0">
                <a:latin typeface="Comic Sans MS" pitchFamily="66" charset="0"/>
              </a:rPr>
              <a:t> a </a:t>
            </a:r>
            <a:r>
              <a:rPr lang="ga-IE" sz="2400" dirty="0">
                <a:latin typeface="Comic Sans MS" pitchFamily="66" charset="0"/>
              </a:rPr>
              <a:t>reáchtáil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ná talamh a cheannach. Bhí go leor rudaí eile freisin nach raibh cead acu a dhéanamh. Caitlicigh ba ea 80% de mhuintir na hÉireann ag an am.</a:t>
            </a:r>
          </a:p>
        </p:txBody>
      </p:sp>
      <p:grpSp>
        <p:nvGrpSpPr>
          <p:cNvPr id="32807" name="Group 53"/>
          <p:cNvGrpSpPr>
            <a:grpSpLocks/>
          </p:cNvGrpSpPr>
          <p:nvPr/>
        </p:nvGrpSpPr>
        <p:grpSpPr bwMode="auto">
          <a:xfrm>
            <a:off x="252416" y="2335215"/>
            <a:ext cx="2447926" cy="1828801"/>
            <a:chOff x="2608" y="1435"/>
            <a:chExt cx="1542" cy="1152"/>
          </a:xfrm>
        </p:grpSpPr>
        <p:sp>
          <p:nvSpPr>
            <p:cNvPr id="32816" name="Text Box 50"/>
            <p:cNvSpPr txBox="1">
              <a:spLocks noChangeArrowheads="1"/>
            </p:cNvSpPr>
            <p:nvPr/>
          </p:nvSpPr>
          <p:spPr bwMode="auto">
            <a:xfrm>
              <a:off x="2608" y="2179"/>
              <a:ext cx="1542" cy="40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Ceiltigh go hÉirinn</a:t>
              </a:r>
              <a:r>
                <a:rPr lang="en-IE">
                  <a:latin typeface="Comic Sans MS" pitchFamily="66" charset="0"/>
                </a:rPr>
                <a:t> </a:t>
              </a:r>
              <a:r>
                <a:rPr lang="ga-IE">
                  <a:latin typeface="Comic Sans MS" pitchFamily="66" charset="0"/>
                </a:rPr>
                <a:t>(600 RC</a:t>
              </a:r>
              <a:r>
                <a:rPr lang="en-IE">
                  <a:latin typeface="Comic Sans MS" pitchFamily="66" charset="0"/>
                </a:rPr>
                <a:t>h</a:t>
              </a:r>
              <a:r>
                <a:rPr lang="ga-IE">
                  <a:latin typeface="Comic Sans MS" pitchFamily="66" charset="0"/>
                </a:rPr>
                <a:t>)</a:t>
              </a:r>
              <a:r>
                <a:rPr lang="en-IE">
                  <a:latin typeface="Comic Sans MS" pitchFamily="66" charset="0"/>
                </a:rPr>
                <a:t>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32817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pic>
        <p:nvPicPr>
          <p:cNvPr id="32808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88" y="947738"/>
            <a:ext cx="6778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53"/>
          <p:cNvGrpSpPr>
            <a:grpSpLocks/>
          </p:cNvGrpSpPr>
          <p:nvPr/>
        </p:nvGrpSpPr>
        <p:grpSpPr bwMode="auto">
          <a:xfrm>
            <a:off x="7453315" y="2349500"/>
            <a:ext cx="1692276" cy="1092200"/>
            <a:chOff x="2501" y="1390"/>
            <a:chExt cx="1066" cy="688"/>
          </a:xfrm>
        </p:grpSpPr>
        <p:sp>
          <p:nvSpPr>
            <p:cNvPr id="32814" name="Text Box 50"/>
            <p:cNvSpPr txBox="1">
              <a:spLocks noChangeArrowheads="1"/>
            </p:cNvSpPr>
            <p:nvPr/>
          </p:nvSpPr>
          <p:spPr bwMode="auto">
            <a:xfrm>
              <a:off x="2501" y="1844"/>
              <a:ext cx="1066" cy="234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IE" dirty="0">
                  <a:latin typeface="Comic Sans MS" pitchFamily="66" charset="0"/>
                </a:rPr>
                <a:t>Na </a:t>
              </a:r>
              <a:r>
                <a:rPr lang="ga-IE" dirty="0">
                  <a:latin typeface="Comic Sans MS" pitchFamily="66" charset="0"/>
                </a:rPr>
                <a:t>Péindlíthe</a:t>
              </a:r>
              <a:r>
                <a:rPr lang="en-GB" dirty="0">
                  <a:latin typeface="Comic Sans MS" pitchFamily="66" charset="0"/>
                </a:rPr>
                <a:t>.</a:t>
              </a:r>
              <a:endParaRPr lang="ga-IE" dirty="0">
                <a:latin typeface="Comic Sans MS" pitchFamily="66" charset="0"/>
              </a:endParaRPr>
            </a:p>
          </p:txBody>
        </p:sp>
        <p:sp>
          <p:nvSpPr>
            <p:cNvPr id="32815" name="Line 51"/>
            <p:cNvSpPr>
              <a:spLocks noChangeShapeType="1"/>
            </p:cNvSpPr>
            <p:nvPr/>
          </p:nvSpPr>
          <p:spPr bwMode="auto">
            <a:xfrm flipV="1">
              <a:off x="2773" y="1390"/>
              <a:ext cx="0" cy="454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2810" name="Group 53"/>
          <p:cNvGrpSpPr>
            <a:grpSpLocks/>
          </p:cNvGrpSpPr>
          <p:nvPr/>
        </p:nvGrpSpPr>
        <p:grpSpPr bwMode="auto">
          <a:xfrm>
            <a:off x="6516690" y="2349500"/>
            <a:ext cx="1908176" cy="1873250"/>
            <a:chOff x="2274" y="1390"/>
            <a:chExt cx="1202" cy="1180"/>
          </a:xfrm>
        </p:grpSpPr>
        <p:sp>
          <p:nvSpPr>
            <p:cNvPr id="32812" name="Text Box 50"/>
            <p:cNvSpPr txBox="1">
              <a:spLocks noChangeArrowheads="1"/>
            </p:cNvSpPr>
            <p:nvPr/>
          </p:nvSpPr>
          <p:spPr bwMode="auto">
            <a:xfrm>
              <a:off x="2274" y="2161"/>
              <a:ext cx="1202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Scoileanna paróiste </a:t>
              </a:r>
              <a:r>
                <a:rPr lang="en-GB">
                  <a:latin typeface="Comic Sans MS" pitchFamily="66" charset="0"/>
                </a:rPr>
                <a:t>(</a:t>
              </a:r>
              <a:r>
                <a:rPr lang="en-IE">
                  <a:latin typeface="Comic Sans MS" pitchFamily="66" charset="0"/>
                </a:rPr>
                <a:t>1537).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32813" name="Line 51"/>
            <p:cNvSpPr>
              <a:spLocks noChangeShapeType="1"/>
            </p:cNvSpPr>
            <p:nvPr/>
          </p:nvSpPr>
          <p:spPr bwMode="auto">
            <a:xfrm flipV="1">
              <a:off x="2818" y="1390"/>
              <a:ext cx="0" cy="771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pic>
        <p:nvPicPr>
          <p:cNvPr id="3281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588" y="2473325"/>
            <a:ext cx="102076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15875"/>
            <a:ext cx="9067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Mar sin </a:t>
            </a:r>
            <a:r>
              <a:rPr lang="ga-IE" sz="2400" dirty="0">
                <a:latin typeface="Comic Sans MS" pitchFamily="66" charset="0"/>
              </a:rPr>
              <a:t>bhunaigh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na Caitlicigh scoileanna rúnda ar a dtugtar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scoileanna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 s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cairte</a:t>
            </a:r>
            <a:r>
              <a:rPr lang="ga-IE" sz="2400" dirty="0">
                <a:latin typeface="Comic Sans MS" pitchFamily="66" charset="0"/>
              </a:rPr>
              <a:t>. Bhíodh na scoileanna </a:t>
            </a:r>
            <a:r>
              <a:rPr lang="en-GB" sz="2400" dirty="0">
                <a:latin typeface="Comic Sans MS" pitchFamily="66" charset="0"/>
              </a:rPr>
              <a:t>sin</a:t>
            </a:r>
            <a:r>
              <a:rPr lang="ga-IE" sz="2400" dirty="0">
                <a:latin typeface="Comic Sans MS" pitchFamily="66" charset="0"/>
              </a:rPr>
              <a:t> suite </a:t>
            </a:r>
            <a:r>
              <a:rPr lang="en-GB" sz="2400" dirty="0">
                <a:latin typeface="Comic Sans MS" pitchFamily="66" charset="0"/>
              </a:rPr>
              <a:t>in </a:t>
            </a:r>
            <a:r>
              <a:rPr lang="en-GB" sz="2400" dirty="0" err="1">
                <a:latin typeface="Comic Sans MS" pitchFamily="66" charset="0"/>
              </a:rPr>
              <a:t>áiteanna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fothainiúla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amuigh faoin aer</a:t>
            </a:r>
            <a:r>
              <a:rPr lang="en-GB" sz="2400" dirty="0">
                <a:latin typeface="Comic Sans MS" pitchFamily="66" charset="0"/>
              </a:rPr>
              <a:t>,</a:t>
            </a:r>
            <a:r>
              <a:rPr lang="ga-IE" sz="2400" dirty="0">
                <a:latin typeface="Comic Sans MS" pitchFamily="66" charset="0"/>
              </a:rPr>
              <a:t> i seantithe nó i bhfothracha.</a:t>
            </a:r>
            <a:r>
              <a:rPr lang="en-GB" sz="2400" dirty="0">
                <a:latin typeface="Comic Sans MS" pitchFamily="66" charset="0"/>
              </a:rPr>
              <a:t> D’</a:t>
            </a:r>
            <a:r>
              <a:rPr lang="ga-IE" sz="2400" dirty="0">
                <a:latin typeface="Comic Sans MS" pitchFamily="66" charset="0"/>
              </a:rPr>
              <a:t>fhoghlaim</a:t>
            </a:r>
            <a:r>
              <a:rPr lang="en-GB" sz="2400" dirty="0" err="1">
                <a:latin typeface="Comic Sans MS" pitchFamily="66" charset="0"/>
              </a:rPr>
              <a:t>íodh</a:t>
            </a:r>
            <a:r>
              <a:rPr lang="ga-IE" sz="2400" dirty="0">
                <a:latin typeface="Comic Sans MS" pitchFamily="66" charset="0"/>
              </a:rPr>
              <a:t> na páistí</a:t>
            </a:r>
            <a:r>
              <a:rPr lang="en-GB" sz="2400" dirty="0">
                <a:latin typeface="Comic Sans MS" pitchFamily="66" charset="0"/>
              </a:rPr>
              <a:t> go </a:t>
            </a:r>
            <a:r>
              <a:rPr lang="ga-IE" sz="2400" dirty="0">
                <a:latin typeface="Comic Sans MS" pitchFamily="66" charset="0"/>
              </a:rPr>
              <a:t>leor ábhar éagsúil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sna scoileanna </a:t>
            </a:r>
            <a:r>
              <a:rPr lang="en-GB" sz="2400" dirty="0">
                <a:latin typeface="Comic Sans MS" pitchFamily="66" charset="0"/>
              </a:rPr>
              <a:t>sin: an</a:t>
            </a:r>
            <a:r>
              <a:rPr lang="ga-IE" sz="2400" dirty="0">
                <a:latin typeface="Comic Sans MS" pitchFamily="66" charset="0"/>
              </a:rPr>
              <a:t> litriú, </a:t>
            </a:r>
            <a:r>
              <a:rPr lang="en-GB" sz="2400" dirty="0">
                <a:latin typeface="Comic Sans MS" pitchFamily="66" charset="0"/>
              </a:rPr>
              <a:t>an </a:t>
            </a:r>
            <a:r>
              <a:rPr lang="ga-IE" sz="2400" dirty="0">
                <a:latin typeface="Comic Sans MS" pitchFamily="66" charset="0"/>
              </a:rPr>
              <a:t>léitheoireacht, </a:t>
            </a:r>
            <a:r>
              <a:rPr lang="en-GB" sz="2400" dirty="0">
                <a:latin typeface="Comic Sans MS" pitchFamily="66" charset="0"/>
              </a:rPr>
              <a:t>an </a:t>
            </a:r>
            <a:r>
              <a:rPr lang="ga-IE" sz="2400" dirty="0">
                <a:latin typeface="Comic Sans MS" pitchFamily="66" charset="0"/>
              </a:rPr>
              <a:t>scríbhneoireacht, </a:t>
            </a:r>
            <a:r>
              <a:rPr lang="en-GB" sz="2400" dirty="0">
                <a:latin typeface="Comic Sans MS" pitchFamily="66" charset="0"/>
              </a:rPr>
              <a:t>an </a:t>
            </a:r>
            <a:r>
              <a:rPr lang="ga-IE" sz="2400" dirty="0">
                <a:latin typeface="Comic Sans MS" pitchFamily="66" charset="0"/>
              </a:rPr>
              <a:t>mhatamaitic agus</a:t>
            </a:r>
            <a:r>
              <a:rPr lang="en-GB" sz="2400" dirty="0">
                <a:latin typeface="Comic Sans MS" pitchFamily="66" charset="0"/>
              </a:rPr>
              <a:t> an</a:t>
            </a:r>
            <a:r>
              <a:rPr lang="ga-IE" sz="2400" dirty="0">
                <a:latin typeface="Comic Sans MS" pitchFamily="66" charset="0"/>
              </a:rPr>
              <a:t> teagasc Críostaí</a:t>
            </a:r>
            <a:r>
              <a:rPr lang="en-GB" sz="2400" dirty="0">
                <a:latin typeface="Comic Sans MS" pitchFamily="66" charset="0"/>
              </a:rPr>
              <a:t>, mar </a:t>
            </a:r>
            <a:r>
              <a:rPr lang="ga-IE" sz="2400" dirty="0">
                <a:latin typeface="Comic Sans MS" pitchFamily="66" charset="0"/>
              </a:rPr>
              <a:t>shampla</a:t>
            </a:r>
            <a:r>
              <a:rPr lang="en-GB" sz="2400" dirty="0">
                <a:latin typeface="Comic Sans MS" pitchFamily="66" charset="0"/>
              </a:rPr>
              <a:t>.</a:t>
            </a:r>
            <a:r>
              <a:rPr lang="ga-IE" sz="2400" dirty="0">
                <a:latin typeface="Comic Sans MS" pitchFamily="66" charset="0"/>
              </a:rPr>
              <a:t>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4424" y="2289790"/>
            <a:ext cx="6191352" cy="30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" y="5516563"/>
            <a:ext cx="86471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táille le híoc le freastal ar na scoileanna scairte. Mar sin bhí go leor páistí ann nach raibh ábalta freastal orthu</a:t>
            </a:r>
            <a:r>
              <a:rPr lang="en-GB" sz="2400" dirty="0">
                <a:latin typeface="Comic Sans MS" pitchFamily="66" charset="0"/>
              </a:rPr>
              <a:t> de </a:t>
            </a:r>
            <a:r>
              <a:rPr lang="ga-IE" sz="2400" dirty="0">
                <a:latin typeface="Comic Sans MS" pitchFamily="66" charset="0"/>
              </a:rPr>
              <a:t>bhrí nach raibh dóthain airgid ag a dtuismitheoirí. </a:t>
            </a:r>
            <a:endParaRPr lang="ga-IE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51"/>
          <p:cNvSpPr>
            <a:spLocks noChangeShapeType="1"/>
          </p:cNvSpPr>
          <p:nvPr/>
        </p:nvSpPr>
        <p:spPr bwMode="auto">
          <a:xfrm flipH="1">
            <a:off x="8316913" y="1628775"/>
            <a:ext cx="0" cy="7207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66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79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80" name="Text Box 18"/>
          <p:cNvSpPr txBox="1">
            <a:spLocks noChangeArrowheads="1"/>
          </p:cNvSpPr>
          <p:nvPr/>
        </p:nvSpPr>
        <p:spPr bwMode="auto">
          <a:xfrm rot="-4145389">
            <a:off x="8327231" y="184229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36881" name="Text Box 19"/>
          <p:cNvSpPr txBox="1">
            <a:spLocks noChangeArrowheads="1"/>
          </p:cNvSpPr>
          <p:nvPr/>
        </p:nvSpPr>
        <p:spPr bwMode="auto">
          <a:xfrm rot="-4145389">
            <a:off x="737155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36882" name="Text Box 20"/>
          <p:cNvSpPr txBox="1">
            <a:spLocks noChangeArrowheads="1"/>
          </p:cNvSpPr>
          <p:nvPr/>
        </p:nvSpPr>
        <p:spPr bwMode="auto">
          <a:xfrm rot="-4145389">
            <a:off x="6747669" y="18978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36885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36886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36887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36888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6889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6890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36891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92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6893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6894" name="Line 33"/>
          <p:cNvSpPr>
            <a:spLocks noChangeShapeType="1"/>
          </p:cNvSpPr>
          <p:nvPr/>
        </p:nvSpPr>
        <p:spPr bwMode="auto">
          <a:xfrm flipV="1">
            <a:off x="3635375" y="1341438"/>
            <a:ext cx="3241675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895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6896" name="Group 53"/>
          <p:cNvGrpSpPr>
            <a:grpSpLocks/>
          </p:cNvGrpSpPr>
          <p:nvPr/>
        </p:nvGrpSpPr>
        <p:grpSpPr bwMode="auto">
          <a:xfrm>
            <a:off x="3408363" y="2357438"/>
            <a:ext cx="1728000" cy="2111375"/>
            <a:chOff x="2314" y="1435"/>
            <a:chExt cx="1164" cy="1330"/>
          </a:xfrm>
        </p:grpSpPr>
        <p:sp>
          <p:nvSpPr>
            <p:cNvPr id="36916" name="Text Box 50"/>
            <p:cNvSpPr txBox="1">
              <a:spLocks noChangeArrowheads="1"/>
            </p:cNvSpPr>
            <p:nvPr/>
          </p:nvSpPr>
          <p:spPr bwMode="auto">
            <a:xfrm>
              <a:off x="2314" y="2182"/>
              <a:ext cx="1164" cy="58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Scoileanna</a:t>
              </a:r>
              <a:r>
                <a:rPr lang="en-GB">
                  <a:latin typeface="Comic Sans MS" pitchFamily="66" charset="0"/>
                </a:rPr>
                <a:t> sna</a:t>
              </a:r>
              <a:r>
                <a:rPr lang="ga-IE">
                  <a:latin typeface="Comic Sans MS" pitchFamily="66" charset="0"/>
                </a:rPr>
                <a:t> mainistreach</a:t>
              </a:r>
              <a:r>
                <a:rPr lang="en-GB">
                  <a:latin typeface="Comic Sans MS" pitchFamily="66" charset="0"/>
                </a:rPr>
                <a:t>a</a:t>
              </a:r>
            </a:p>
            <a:p>
              <a:r>
                <a:rPr lang="en-GB">
                  <a:latin typeface="Comic Sans MS" pitchFamily="66" charset="0"/>
                </a:rPr>
                <a:t>(AD 450).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36917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36897" name="Text Box 18"/>
          <p:cNvSpPr txBox="1">
            <a:spLocks noChangeArrowheads="1"/>
          </p:cNvSpPr>
          <p:nvPr/>
        </p:nvSpPr>
        <p:spPr bwMode="auto">
          <a:xfrm rot="-4145389">
            <a:off x="7847807" y="189944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36898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6899" name="Line 5"/>
          <p:cNvSpPr>
            <a:spLocks noChangeShapeType="1"/>
          </p:cNvSpPr>
          <p:nvPr/>
        </p:nvSpPr>
        <p:spPr bwMode="auto">
          <a:xfrm>
            <a:off x="5397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6900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369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188913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50825" y="4797425"/>
            <a:ext cx="889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Sa bhliain 1831 chuir Rialtas na Breataine tús </a:t>
            </a:r>
            <a:r>
              <a:rPr lang="en-GB" sz="2400" dirty="0">
                <a:latin typeface="Comic Sans MS" pitchFamily="66" charset="0"/>
              </a:rPr>
              <a:t>leis </a:t>
            </a:r>
            <a:r>
              <a:rPr lang="ga-IE" sz="2400" dirty="0">
                <a:latin typeface="Comic Sans MS" pitchFamily="66" charset="0"/>
              </a:rPr>
              <a:t>na scoileanna náisiúnta, mar atá </a:t>
            </a:r>
            <a:r>
              <a:rPr lang="ga-IE" sz="2400" dirty="0" smtClean="0">
                <a:latin typeface="Comic Sans MS" pitchFamily="66" charset="0"/>
              </a:rPr>
              <a:t>againn </a:t>
            </a:r>
            <a:r>
              <a:rPr lang="ga-IE" sz="2400" dirty="0">
                <a:latin typeface="Comic Sans MS" pitchFamily="66" charset="0"/>
              </a:rPr>
              <a:t>sa lá atá inniu ann.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Den</a:t>
            </a:r>
            <a:r>
              <a:rPr lang="ga-IE" sz="2400" dirty="0">
                <a:latin typeface="Comic Sans MS" pitchFamily="66" charset="0"/>
              </a:rPr>
              <a:t> chéad uair in Éirinn bhí oideachas ar fáil saor in aisce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do </a:t>
            </a:r>
            <a:r>
              <a:rPr lang="ga-IE" sz="2400" dirty="0">
                <a:latin typeface="Comic Sans MS" pitchFamily="66" charset="0"/>
              </a:rPr>
              <a:t>gach páiste idir 6 bliana agus 12 bhliain d’aois. </a:t>
            </a:r>
          </a:p>
        </p:txBody>
      </p:sp>
      <p:grpSp>
        <p:nvGrpSpPr>
          <p:cNvPr id="36904" name="Group 53"/>
          <p:cNvGrpSpPr>
            <a:grpSpLocks/>
          </p:cNvGrpSpPr>
          <p:nvPr/>
        </p:nvGrpSpPr>
        <p:grpSpPr bwMode="auto">
          <a:xfrm>
            <a:off x="252414" y="2335213"/>
            <a:ext cx="2447925" cy="1844675"/>
            <a:chOff x="2608" y="1435"/>
            <a:chExt cx="1542" cy="1162"/>
          </a:xfrm>
        </p:grpSpPr>
        <p:sp>
          <p:nvSpPr>
            <p:cNvPr id="36914" name="Text Box 50"/>
            <p:cNvSpPr txBox="1">
              <a:spLocks noChangeArrowheads="1"/>
            </p:cNvSpPr>
            <p:nvPr/>
          </p:nvSpPr>
          <p:spPr bwMode="auto">
            <a:xfrm>
              <a:off x="2608" y="2179"/>
              <a:ext cx="1542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Ceiltigh go hÉirinn</a:t>
              </a:r>
              <a:r>
                <a:rPr lang="en-IE">
                  <a:latin typeface="Comic Sans MS" pitchFamily="66" charset="0"/>
                </a:rPr>
                <a:t> </a:t>
              </a:r>
              <a:r>
                <a:rPr lang="ga-IE">
                  <a:latin typeface="Comic Sans MS" pitchFamily="66" charset="0"/>
                </a:rPr>
                <a:t>(600 RC</a:t>
              </a:r>
              <a:r>
                <a:rPr lang="en-IE">
                  <a:latin typeface="Comic Sans MS" pitchFamily="66" charset="0"/>
                </a:rPr>
                <a:t>h</a:t>
              </a:r>
              <a:r>
                <a:rPr lang="ga-IE">
                  <a:latin typeface="Comic Sans MS" pitchFamily="66" charset="0"/>
                </a:rPr>
                <a:t>)</a:t>
              </a:r>
              <a:r>
                <a:rPr lang="en-IE">
                  <a:latin typeface="Comic Sans MS" pitchFamily="66" charset="0"/>
                </a:rPr>
                <a:t>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pic>
        <p:nvPicPr>
          <p:cNvPr id="36905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88" y="947738"/>
            <a:ext cx="6778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906" name="Group 53"/>
          <p:cNvGrpSpPr>
            <a:grpSpLocks/>
          </p:cNvGrpSpPr>
          <p:nvPr/>
        </p:nvGrpSpPr>
        <p:grpSpPr bwMode="auto">
          <a:xfrm>
            <a:off x="7691438" y="2349500"/>
            <a:ext cx="1309687" cy="1370013"/>
            <a:chOff x="2651" y="1390"/>
            <a:chExt cx="825" cy="863"/>
          </a:xfrm>
        </p:grpSpPr>
        <p:sp>
          <p:nvSpPr>
            <p:cNvPr id="36912" name="Text Box 50"/>
            <p:cNvSpPr txBox="1">
              <a:spLocks noChangeArrowheads="1"/>
            </p:cNvSpPr>
            <p:nvPr/>
          </p:nvSpPr>
          <p:spPr bwMode="auto">
            <a:xfrm>
              <a:off x="2651" y="1844"/>
              <a:ext cx="825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Scoileanna scairte</a:t>
              </a:r>
              <a:r>
                <a:rPr lang="en-GB">
                  <a:latin typeface="Comic Sans MS" pitchFamily="66" charset="0"/>
                </a:rPr>
                <a:t>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36913" name="Line 51"/>
            <p:cNvSpPr>
              <a:spLocks noChangeShapeType="1"/>
            </p:cNvSpPr>
            <p:nvPr/>
          </p:nvSpPr>
          <p:spPr bwMode="auto">
            <a:xfrm flipV="1">
              <a:off x="2795" y="1390"/>
              <a:ext cx="0" cy="454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6907" name="Group 53"/>
          <p:cNvGrpSpPr>
            <a:grpSpLocks/>
          </p:cNvGrpSpPr>
          <p:nvPr/>
        </p:nvGrpSpPr>
        <p:grpSpPr bwMode="auto">
          <a:xfrm>
            <a:off x="5580065" y="2349500"/>
            <a:ext cx="1908176" cy="1873250"/>
            <a:chOff x="1684" y="1390"/>
            <a:chExt cx="1202" cy="1180"/>
          </a:xfrm>
        </p:grpSpPr>
        <p:sp>
          <p:nvSpPr>
            <p:cNvPr id="36910" name="Text Box 50"/>
            <p:cNvSpPr txBox="1">
              <a:spLocks noChangeArrowheads="1"/>
            </p:cNvSpPr>
            <p:nvPr/>
          </p:nvSpPr>
          <p:spPr bwMode="auto">
            <a:xfrm>
              <a:off x="1684" y="2161"/>
              <a:ext cx="1202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Scoileanna paróiste </a:t>
              </a:r>
              <a:r>
                <a:rPr lang="en-GB">
                  <a:latin typeface="Comic Sans MS" pitchFamily="66" charset="0"/>
                </a:rPr>
                <a:t>(</a:t>
              </a:r>
              <a:r>
                <a:rPr lang="en-IE">
                  <a:latin typeface="Comic Sans MS" pitchFamily="66" charset="0"/>
                </a:rPr>
                <a:t>1537).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36911" name="Line 51"/>
            <p:cNvSpPr>
              <a:spLocks noChangeShapeType="1"/>
            </p:cNvSpPr>
            <p:nvPr/>
          </p:nvSpPr>
          <p:spPr bwMode="auto">
            <a:xfrm flipV="1">
              <a:off x="2818" y="1390"/>
              <a:ext cx="0" cy="771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7362825" y="703263"/>
            <a:ext cx="1332000" cy="925512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dirty="0">
                <a:latin typeface="Comic Sans MS" pitchFamily="66" charset="0"/>
              </a:rPr>
              <a:t>Scoileanna náisiúnta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(</a:t>
            </a:r>
            <a:r>
              <a:rPr lang="en-IE" dirty="0">
                <a:latin typeface="Comic Sans MS" pitchFamily="66" charset="0"/>
              </a:rPr>
              <a:t>1831).</a:t>
            </a:r>
            <a:endParaRPr lang="ga-IE" dirty="0">
              <a:latin typeface="Comic Sans MS" pitchFamily="66" charset="0"/>
            </a:endParaRPr>
          </a:p>
        </p:txBody>
      </p:sp>
      <p:pic>
        <p:nvPicPr>
          <p:cNvPr id="3690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588" y="2473325"/>
            <a:ext cx="102076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5" grpId="0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10-29 0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620713"/>
            <a:ext cx="5329237" cy="3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4724400"/>
            <a:ext cx="84970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400" dirty="0" smtClean="0">
                <a:latin typeface="Comic Sans MS" pitchFamily="66" charset="0"/>
              </a:rPr>
              <a:t>O</a:t>
            </a:r>
            <a:r>
              <a:rPr lang="ga-IE" sz="2400" dirty="0" smtClean="0">
                <a:latin typeface="Comic Sans MS" pitchFamily="66" charset="0"/>
              </a:rPr>
              <a:t>sclaíodh </a:t>
            </a:r>
            <a:r>
              <a:rPr lang="ga-IE" sz="2400" dirty="0">
                <a:latin typeface="Comic Sans MS" pitchFamily="66" charset="0"/>
              </a:rPr>
              <a:t>scoileanna náisiúnta ar fud na tíre </a:t>
            </a:r>
            <a:r>
              <a:rPr lang="en-IE" sz="2400" dirty="0" smtClean="0">
                <a:latin typeface="Comic Sans MS" pitchFamily="66" charset="0"/>
              </a:rPr>
              <a:t>ó</a:t>
            </a:r>
            <a:r>
              <a:rPr lang="ga-IE" sz="2400" dirty="0" smtClean="0">
                <a:latin typeface="Comic Sans MS" pitchFamily="66" charset="0"/>
              </a:rPr>
              <a:t>n </a:t>
            </a:r>
            <a:r>
              <a:rPr lang="ga-IE" sz="2400" dirty="0">
                <a:latin typeface="Comic Sans MS" pitchFamily="66" charset="0"/>
              </a:rPr>
              <a:t>mbliain </a:t>
            </a:r>
            <a:r>
              <a:rPr lang="en-IE" sz="2400" dirty="0" smtClean="0">
                <a:latin typeface="Comic Sans MS" pitchFamily="66" charset="0"/>
              </a:rPr>
              <a:t>sin </a:t>
            </a:r>
            <a:r>
              <a:rPr lang="ga-IE" sz="2400" dirty="0" smtClean="0">
                <a:latin typeface="Comic Sans MS" pitchFamily="66" charset="0"/>
              </a:rPr>
              <a:t>ar aghaidh. </a:t>
            </a:r>
            <a:r>
              <a:rPr lang="ga-IE" sz="2400" dirty="0">
                <a:latin typeface="Comic Sans MS" pitchFamily="66" charset="0"/>
              </a:rPr>
              <a:t>Tá níos mó ná 3000 bunscoil sa tír sa lá atá inniu ann.</a:t>
            </a:r>
            <a:endParaRPr lang="ga-IE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39991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8882"/>
              </p:ext>
            </p:extLst>
          </p:nvPr>
        </p:nvGraphicFramePr>
        <p:xfrm>
          <a:off x="179388" y="549275"/>
          <a:ext cx="8712200" cy="5684396"/>
        </p:xfrm>
        <a:graphic>
          <a:graphicData uri="http://schemas.openxmlformats.org/drawingml/2006/table">
            <a:tbl>
              <a:tblPr/>
              <a:tblGrid>
                <a:gridCol w="5641975"/>
                <a:gridCol w="1216025"/>
                <a:gridCol w="185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scoileanna náisiúnta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ann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 aimsir na gCeilteach</a:t>
                      </a:r>
                      <a:r>
                        <a:rPr kumimoji="0" lang="en-I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Scríobhadh na manaigh ar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phár</a:t>
                      </a:r>
                      <a:r>
                        <a:rPr kumimoji="0" lang="en-I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Chuirtí leanaí amach ar altramas </a:t>
                      </a:r>
                      <a:r>
                        <a:rPr kumimoji="0" lang="en-IE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aimsir na gCeilteach</a:t>
                      </a:r>
                      <a:r>
                        <a:rPr kumimoji="0" lang="en-GB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  <a:endParaRPr kumimoji="0" lang="ga-IE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Bunaíodh córas na scoileanna náisiúnta sa bhliain 1831.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coileanna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rúnda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ea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 scoileanna scairte.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Bhí na Péindlíthe i bhfeidhm in aimsir na gCeilteach.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San am a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chuaigh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thart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d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fhreasta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laíodh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gach páiste in Éirinn ar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coileanna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na m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ard.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Tugtar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‘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Oileán na Naomh agus na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nOllúna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 Éirinn.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2684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4479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8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74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132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00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43195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568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9" name="Title 13"/>
          <p:cNvSpPr>
            <a:spLocks/>
          </p:cNvSpPr>
          <p:nvPr/>
        </p:nvSpPr>
        <p:spPr bwMode="auto">
          <a:xfrm>
            <a:off x="1619250" y="34925"/>
            <a:ext cx="5832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 dirty="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684213" y="620713"/>
            <a:ext cx="79200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Tá tuilleadh eolais le fáil ar an suíomh seo</a:t>
            </a:r>
            <a:r>
              <a:rPr lang="en-IE" sz="2800" dirty="0">
                <a:latin typeface="Comic Sans MS" pitchFamily="66" charset="0"/>
              </a:rPr>
              <a:t>:</a:t>
            </a:r>
          </a:p>
          <a:p>
            <a:r>
              <a:rPr lang="en-IE" sz="2800" dirty="0">
                <a:latin typeface="Comic Sans MS" pitchFamily="66" charset="0"/>
                <a:hlinkClick r:id="rId2"/>
              </a:rPr>
              <a:t>http://www.askaboutireland.ie/learning-zone/primary-students/5th-+-6th-class/history/my-school-history/education-in-ancient-irel/</a:t>
            </a:r>
            <a:r>
              <a:rPr lang="en-IE" sz="28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ga-IE" b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Máire Ní </a:t>
            </a:r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Ghallchobhair</a:t>
            </a:r>
            <a:endParaRPr lang="en-GB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Peter Donnelly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Christine Warner</a:t>
            </a: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Dómhnal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Ó Bric</a:t>
            </a: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</a:t>
            </a:r>
            <a:r>
              <a:rPr lang="ga-IE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Fhreidric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2080" y="3652715"/>
            <a:ext cx="3594374" cy="2396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00113" y="5876925"/>
            <a:ext cx="7848600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Pictiúir iad ar fad d’áiteanna a bhfuil baint acu leis an oideachas in Éirinn.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750" y="254000"/>
            <a:ext cx="7993063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bhaint atá ag na pictiúir seo lena chéile,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meas tú?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2080" y="1134939"/>
            <a:ext cx="3656421" cy="2427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014-10-29 05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7" y="1124744"/>
            <a:ext cx="3590610" cy="223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23" y="3765014"/>
            <a:ext cx="3995920" cy="199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32"/>
          <p:cNvSpPr txBox="1">
            <a:spLocks noChangeArrowheads="1"/>
          </p:cNvSpPr>
          <p:nvPr/>
        </p:nvSpPr>
        <p:spPr bwMode="auto">
          <a:xfrm>
            <a:off x="395288" y="715963"/>
            <a:ext cx="4104704" cy="2310505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De réir </a:t>
            </a:r>
            <a:r>
              <a:rPr lang="ga-IE" sz="2400" dirty="0" smtClean="0">
                <a:latin typeface="Comic Sans MS" pitchFamily="66" charset="0"/>
              </a:rPr>
              <a:t>d</a:t>
            </a:r>
            <a:r>
              <a:rPr lang="en-GB" sz="2400" dirty="0" smtClean="0">
                <a:latin typeface="Comic Sans MS" pitchFamily="66" charset="0"/>
              </a:rPr>
              <a:t>h</a:t>
            </a:r>
            <a:r>
              <a:rPr lang="ga-IE" sz="2400" dirty="0" smtClean="0">
                <a:latin typeface="Comic Sans MS" pitchFamily="66" charset="0"/>
              </a:rPr>
              <a:t>lí </a:t>
            </a:r>
            <a:r>
              <a:rPr lang="ga-IE" sz="2400" dirty="0">
                <a:latin typeface="Comic Sans MS" pitchFamily="66" charset="0"/>
              </a:rPr>
              <a:t>na </a:t>
            </a:r>
            <a:r>
              <a:rPr lang="ga-IE" sz="2400" dirty="0" smtClean="0">
                <a:latin typeface="Comic Sans MS" pitchFamily="66" charset="0"/>
              </a:rPr>
              <a:t>hÉireann sa </a:t>
            </a:r>
            <a:r>
              <a:rPr lang="ga-IE" sz="2400" dirty="0">
                <a:latin typeface="Comic Sans MS" pitchFamily="66" charset="0"/>
              </a:rPr>
              <a:t>lá atá inniu ann, caithfidh gach páiste atá idir 6 bliana agus 16 bliana d’aois freastal ar an scoil.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Ach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ní mar sin a bhí i gcónaí. </a:t>
            </a: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647700" y="4868863"/>
            <a:ext cx="7993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Rachaimid siar anois chun súil a chaitheamh ar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 err="1">
                <a:latin typeface="Comic Sans MS" pitchFamily="66" charset="0"/>
              </a:rPr>
              <a:t>chúrsaí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oideachais in Éirinn san am a chuaigh thart.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1596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34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8400" y="2492375"/>
            <a:ext cx="4824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Tabharfaimid cuairt ar dtús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ar na Ceiltigh. An cuimhin leat cérbh iad na Ceiltigh?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3213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58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18351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31321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37798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44275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9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0" name="Line 17"/>
          <p:cNvSpPr>
            <a:spLocks noChangeShapeType="1"/>
          </p:cNvSpPr>
          <p:nvPr/>
        </p:nvSpPr>
        <p:spPr bwMode="auto">
          <a:xfrm>
            <a:off x="8748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 rot="-4145389">
            <a:off x="8449469" y="1828006"/>
            <a:ext cx="64452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9472" name="Text Box 19"/>
          <p:cNvSpPr txBox="1">
            <a:spLocks noChangeArrowheads="1"/>
          </p:cNvSpPr>
          <p:nvPr/>
        </p:nvSpPr>
        <p:spPr bwMode="auto">
          <a:xfrm rot="-4145389">
            <a:off x="7312819" y="1886744"/>
            <a:ext cx="64452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 rot="-4145389">
            <a:off x="6738144" y="1886744"/>
            <a:ext cx="64452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19475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9476" name="Text Box 23"/>
          <p:cNvSpPr txBox="1">
            <a:spLocks noChangeArrowheads="1"/>
          </p:cNvSpPr>
          <p:nvPr/>
        </p:nvSpPr>
        <p:spPr bwMode="auto">
          <a:xfrm rot="-4145389">
            <a:off x="4851400" y="1905001"/>
            <a:ext cx="528637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19477" name="Text Box 24"/>
          <p:cNvSpPr txBox="1">
            <a:spLocks noChangeArrowheads="1"/>
          </p:cNvSpPr>
          <p:nvPr/>
        </p:nvSpPr>
        <p:spPr bwMode="auto">
          <a:xfrm rot="-4145389">
            <a:off x="4203700" y="1905001"/>
            <a:ext cx="528637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19478" name="Text Box 25"/>
          <p:cNvSpPr txBox="1">
            <a:spLocks noChangeArrowheads="1"/>
          </p:cNvSpPr>
          <p:nvPr/>
        </p:nvSpPr>
        <p:spPr bwMode="auto">
          <a:xfrm rot="-4145389">
            <a:off x="3554413" y="1905000"/>
            <a:ext cx="528637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9479" name="Text Box 26"/>
          <p:cNvSpPr txBox="1">
            <a:spLocks noChangeArrowheads="1"/>
          </p:cNvSpPr>
          <p:nvPr/>
        </p:nvSpPr>
        <p:spPr bwMode="auto">
          <a:xfrm rot="-4145389">
            <a:off x="2906713" y="1905000"/>
            <a:ext cx="528637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9480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9481" name="Text Box 29"/>
          <p:cNvSpPr txBox="1">
            <a:spLocks noChangeArrowheads="1"/>
          </p:cNvSpPr>
          <p:nvPr/>
        </p:nvSpPr>
        <p:spPr bwMode="auto">
          <a:xfrm rot="-4145389">
            <a:off x="950913" y="1863725"/>
            <a:ext cx="528637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9482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83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19484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9485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86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19487" name="Group 45"/>
          <p:cNvGrpSpPr>
            <a:grpSpLocks/>
          </p:cNvGrpSpPr>
          <p:nvPr/>
        </p:nvGrpSpPr>
        <p:grpSpPr bwMode="auto">
          <a:xfrm>
            <a:off x="7524750" y="2349500"/>
            <a:ext cx="1296988" cy="1528763"/>
            <a:chOff x="4785" y="1503"/>
            <a:chExt cx="817" cy="963"/>
          </a:xfrm>
        </p:grpSpPr>
        <p:sp>
          <p:nvSpPr>
            <p:cNvPr id="19498" name="Text Box 35"/>
            <p:cNvSpPr txBox="1">
              <a:spLocks noChangeArrowheads="1"/>
            </p:cNvSpPr>
            <p:nvPr/>
          </p:nvSpPr>
          <p:spPr bwMode="auto">
            <a:xfrm>
              <a:off x="4785" y="2048"/>
              <a:ext cx="817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9499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323850" y="2349500"/>
            <a:ext cx="2592388" cy="1852613"/>
            <a:chOff x="2591" y="1435"/>
            <a:chExt cx="1633" cy="1167"/>
          </a:xfrm>
        </p:grpSpPr>
        <p:sp>
          <p:nvSpPr>
            <p:cNvPr id="19496" name="Text Box 50"/>
            <p:cNvSpPr txBox="1">
              <a:spLocks noChangeArrowheads="1"/>
            </p:cNvSpPr>
            <p:nvPr/>
          </p:nvSpPr>
          <p:spPr bwMode="auto">
            <a:xfrm>
              <a:off x="2591" y="2184"/>
              <a:ext cx="1633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Ceiltigh </a:t>
              </a:r>
              <a:r>
                <a:rPr lang="en-IE">
                  <a:latin typeface="Comic Sans MS" pitchFamily="66" charset="0"/>
                </a:rPr>
                <a:t/>
              </a:r>
              <a:br>
                <a:rPr lang="en-IE">
                  <a:latin typeface="Comic Sans MS" pitchFamily="66" charset="0"/>
                </a:rPr>
              </a:br>
              <a:r>
                <a:rPr lang="ga-IE">
                  <a:latin typeface="Comic Sans MS" pitchFamily="66" charset="0"/>
                </a:rPr>
                <a:t>go hÉirinn</a:t>
              </a:r>
              <a:r>
                <a:rPr lang="en-IE">
                  <a:latin typeface="Comic Sans MS" pitchFamily="66" charset="0"/>
                </a:rPr>
                <a:t> </a:t>
              </a:r>
              <a:r>
                <a:rPr lang="en-GB">
                  <a:latin typeface="Comic Sans MS" pitchFamily="66" charset="0"/>
                </a:rPr>
                <a:t>(600 </a:t>
              </a:r>
              <a:r>
                <a:rPr lang="ga-IE">
                  <a:latin typeface="Comic Sans MS" pitchFamily="66" charset="0"/>
                </a:rPr>
                <a:t>RCh</a:t>
              </a:r>
              <a:r>
                <a:rPr lang="en-GB">
                  <a:latin typeface="Comic Sans MS" pitchFamily="66" charset="0"/>
                </a:rPr>
                <a:t>).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9497" name="Line 51"/>
            <p:cNvSpPr>
              <a:spLocks noChangeShapeType="1"/>
            </p:cNvSpPr>
            <p:nvPr/>
          </p:nvSpPr>
          <p:spPr bwMode="auto">
            <a:xfrm flipV="1">
              <a:off x="2772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9489" name="Text Box 18"/>
          <p:cNvSpPr txBox="1">
            <a:spLocks noChangeArrowheads="1"/>
          </p:cNvSpPr>
          <p:nvPr/>
        </p:nvSpPr>
        <p:spPr bwMode="auto">
          <a:xfrm rot="-4145389">
            <a:off x="7887494" y="1886744"/>
            <a:ext cx="64452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19490" name="Text Box 27"/>
          <p:cNvSpPr txBox="1">
            <a:spLocks noChangeArrowheads="1"/>
          </p:cNvSpPr>
          <p:nvPr/>
        </p:nvSpPr>
        <p:spPr bwMode="auto">
          <a:xfrm rot="-4145389">
            <a:off x="1592263" y="1893887"/>
            <a:ext cx="528638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9491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92" name="Text Box 29"/>
          <p:cNvSpPr txBox="1">
            <a:spLocks noChangeArrowheads="1"/>
          </p:cNvSpPr>
          <p:nvPr/>
        </p:nvSpPr>
        <p:spPr bwMode="auto">
          <a:xfrm rot="-4145389">
            <a:off x="387350" y="1903413"/>
            <a:ext cx="528638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419475" y="3933825"/>
            <a:ext cx="49482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Grúpa treibheanna ba ea na Ceiltigh a mhair san Eoraip breis agus 2000 bliain ó shin. Tháinig na Ceiltigh go hÉirinn timpeall 600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RCh.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19494" name="TextBox 44"/>
          <p:cNvSpPr txBox="1">
            <a:spLocks noChangeArrowheads="1"/>
          </p:cNvSpPr>
          <p:nvPr/>
        </p:nvSpPr>
        <p:spPr bwMode="auto">
          <a:xfrm>
            <a:off x="2835275" y="123825"/>
            <a:ext cx="2141538" cy="831850"/>
          </a:xfrm>
          <a:prstGeom prst="rect">
            <a:avLst/>
          </a:prstGeom>
          <a:solidFill>
            <a:srgbClr val="FFCC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800">
                <a:solidFill>
                  <a:srgbClr val="000000"/>
                </a:solidFill>
                <a:latin typeface="Berlin Sans FB Demi" pitchFamily="34" charset="0"/>
              </a:rPr>
              <a:t>Amlíne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79375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7921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Óna </a:t>
            </a:r>
            <a:r>
              <a:rPr lang="ga-IE" sz="2400" dirty="0" smtClean="0">
                <a:latin typeface="Comic Sans MS" pitchFamily="66" charset="0"/>
              </a:rPr>
              <a:t>muintir</a:t>
            </a:r>
            <a:r>
              <a:rPr lang="en-IE" sz="2400" dirty="0" smtClean="0">
                <a:latin typeface="Comic Sans MS" pitchFamily="66" charset="0"/>
              </a:rPr>
              <a:t> féin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sa bhaile is mó a d’fhoghlaimíodh páistí </a:t>
            </a:r>
            <a:r>
              <a:rPr lang="en-IE" sz="2400" dirty="0" smtClean="0">
                <a:latin typeface="Comic Sans MS" pitchFamily="66" charset="0"/>
              </a:rPr>
              <a:t>na gCeilteach </a:t>
            </a:r>
            <a:r>
              <a:rPr lang="ga-IE" sz="2400" dirty="0" smtClean="0">
                <a:latin typeface="Comic Sans MS" pitchFamily="66" charset="0"/>
              </a:rPr>
              <a:t>scileanna </a:t>
            </a:r>
            <a:r>
              <a:rPr lang="ga-IE" sz="2400" dirty="0">
                <a:latin typeface="Comic Sans MS" pitchFamily="66" charset="0"/>
              </a:rPr>
              <a:t>nua. Chuirtí </a:t>
            </a:r>
            <a:r>
              <a:rPr lang="ga-IE" sz="2400" dirty="0" smtClean="0">
                <a:latin typeface="Comic Sans MS" pitchFamily="66" charset="0"/>
              </a:rPr>
              <a:t>leanaí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en-IE" sz="2400" dirty="0">
                <a:latin typeface="Comic Sans MS" pitchFamily="66" charset="0"/>
              </a:rPr>
              <a:t>a</a:t>
            </a:r>
            <a:r>
              <a:rPr lang="ga-IE" sz="2400" dirty="0" smtClean="0">
                <a:latin typeface="Comic Sans MS" pitchFamily="66" charset="0"/>
              </a:rPr>
              <a:t>mach</a:t>
            </a:r>
            <a:r>
              <a:rPr lang="en-IE" sz="2400" dirty="0" smtClean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ar </a:t>
            </a:r>
            <a:r>
              <a:rPr lang="ga-IE" sz="2400" dirty="0">
                <a:latin typeface="Comic Sans MS" pitchFamily="66" charset="0"/>
              </a:rPr>
              <a:t>altramas chuig teaghlaigh eile </a:t>
            </a:r>
            <a:r>
              <a:rPr lang="ga-IE" sz="2400" dirty="0" smtClean="0">
                <a:latin typeface="Comic Sans MS" pitchFamily="66" charset="0"/>
              </a:rPr>
              <a:t>freisin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chun </a:t>
            </a:r>
            <a:r>
              <a:rPr lang="ga-IE" sz="2400" dirty="0">
                <a:latin typeface="Comic Sans MS" pitchFamily="66" charset="0"/>
              </a:rPr>
              <a:t>scileanna ar leith a fhoghlaim.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1341438"/>
            <a:ext cx="25923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2205038"/>
            <a:ext cx="5040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D</a:t>
            </a:r>
            <a:r>
              <a:rPr lang="ga-IE" sz="2400">
                <a:latin typeface="Comic Sans MS" pitchFamily="66" charset="0"/>
              </a:rPr>
              <a:t>’fhoghlaimíodh na buachaillí scileanna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feirmeoireacht</a:t>
            </a: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agus scileanna cogaíochta</a:t>
            </a:r>
            <a:r>
              <a:rPr lang="en-GB" sz="2400">
                <a:latin typeface="Comic Sans MS" pitchFamily="66" charset="0"/>
              </a:rPr>
              <a:t>, mar </a:t>
            </a:r>
            <a:r>
              <a:rPr lang="ga-IE" sz="2400">
                <a:latin typeface="Comic Sans MS" pitchFamily="66" charset="0"/>
              </a:rPr>
              <a:t>shampla.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71988" y="5229225"/>
            <a:ext cx="4392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D’fhoghlaimíodh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na cailíní conas cócaireacht agus obair tí a dhéanamh</a:t>
            </a:r>
            <a:r>
              <a:rPr lang="en-GB" sz="2400">
                <a:latin typeface="Comic Sans MS" pitchFamily="66" charset="0"/>
              </a:rPr>
              <a:t>, </a:t>
            </a:r>
            <a:r>
              <a:rPr lang="ga-IE" sz="2400">
                <a:latin typeface="Comic Sans MS" pitchFamily="66" charset="0"/>
              </a:rPr>
              <a:t>i measc rudaí eile.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42211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32416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0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 rot="-4145389">
            <a:off x="8347870" y="1846124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2000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544" name="Text Box 19"/>
          <p:cNvSpPr txBox="1">
            <a:spLocks noChangeArrowheads="1"/>
          </p:cNvSpPr>
          <p:nvPr/>
        </p:nvSpPr>
        <p:spPr bwMode="auto">
          <a:xfrm rot="-4145389">
            <a:off x="7300073" y="188751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 rot="-4145389">
            <a:off x="6757006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1400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-4145389">
            <a:off x="4863321" y="1904366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800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2552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2553" name="Text Box 29"/>
          <p:cNvSpPr txBox="1">
            <a:spLocks noChangeArrowheads="1"/>
          </p:cNvSpPr>
          <p:nvPr/>
        </p:nvSpPr>
        <p:spPr bwMode="auto">
          <a:xfrm rot="-4145389">
            <a:off x="911226" y="1925453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400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554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55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2556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2557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58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2559" name="Group 45"/>
          <p:cNvGrpSpPr>
            <a:grpSpLocks/>
          </p:cNvGrpSpPr>
          <p:nvPr/>
        </p:nvGrpSpPr>
        <p:grpSpPr bwMode="auto">
          <a:xfrm>
            <a:off x="7667625" y="2349500"/>
            <a:ext cx="1296988" cy="1584325"/>
            <a:chOff x="4830" y="1503"/>
            <a:chExt cx="817" cy="998"/>
          </a:xfrm>
        </p:grpSpPr>
        <p:sp>
          <p:nvSpPr>
            <p:cNvPr id="22574" name="Text Box 35"/>
            <p:cNvSpPr txBox="1">
              <a:spLocks noChangeArrowheads="1"/>
            </p:cNvSpPr>
            <p:nvPr/>
          </p:nvSpPr>
          <p:spPr bwMode="auto">
            <a:xfrm>
              <a:off x="4830" y="2092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dirty="0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2575" name="Line 38"/>
            <p:cNvSpPr>
              <a:spLocks noChangeShapeType="1"/>
            </p:cNvSpPr>
            <p:nvPr/>
          </p:nvSpPr>
          <p:spPr bwMode="auto">
            <a:xfrm flipV="1">
              <a:off x="5533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87763" y="2357438"/>
            <a:ext cx="1781175" cy="2114550"/>
            <a:chOff x="2490" y="1435"/>
            <a:chExt cx="1122" cy="1332"/>
          </a:xfrm>
        </p:grpSpPr>
        <p:sp>
          <p:nvSpPr>
            <p:cNvPr id="22572" name="Text Box 50"/>
            <p:cNvSpPr txBox="1">
              <a:spLocks noChangeArrowheads="1"/>
            </p:cNvSpPr>
            <p:nvPr/>
          </p:nvSpPr>
          <p:spPr bwMode="auto">
            <a:xfrm>
              <a:off x="2490" y="2184"/>
              <a:ext cx="1122" cy="58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dirty="0">
                  <a:latin typeface="Comic Sans MS" pitchFamily="66" charset="0"/>
                </a:rPr>
                <a:t>Scoileanna </a:t>
              </a:r>
              <a:r>
                <a:rPr lang="en-GB" dirty="0" err="1">
                  <a:latin typeface="Comic Sans MS" pitchFamily="66" charset="0"/>
                </a:rPr>
                <a:t>sna</a:t>
              </a:r>
              <a:r>
                <a:rPr lang="en-GB" dirty="0">
                  <a:latin typeface="Comic Sans MS" pitchFamily="66" charset="0"/>
                </a:rPr>
                <a:t> </a:t>
              </a:r>
              <a:r>
                <a:rPr lang="ga-IE" dirty="0">
                  <a:latin typeface="Comic Sans MS" pitchFamily="66" charset="0"/>
                </a:rPr>
                <a:t>mainistreach</a:t>
              </a:r>
              <a:r>
                <a:rPr lang="en-GB" dirty="0">
                  <a:latin typeface="Comic Sans MS" pitchFamily="66" charset="0"/>
                </a:rPr>
                <a:t>a</a:t>
              </a:r>
              <a:r>
                <a:rPr lang="ga-IE" dirty="0">
                  <a:latin typeface="Comic Sans MS" pitchFamily="66" charset="0"/>
                </a:rPr>
                <a:t> </a:t>
              </a:r>
              <a:br>
                <a:rPr lang="ga-IE" dirty="0">
                  <a:latin typeface="Comic Sans MS" pitchFamily="66" charset="0"/>
                </a:rPr>
              </a:br>
              <a:r>
                <a:rPr lang="en-GB" dirty="0">
                  <a:latin typeface="Comic Sans MS" pitchFamily="66" charset="0"/>
                </a:rPr>
                <a:t>(AD 450).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2573" name="Line 51"/>
            <p:cNvSpPr>
              <a:spLocks noChangeShapeType="1"/>
            </p:cNvSpPr>
            <p:nvPr/>
          </p:nvSpPr>
          <p:spPr bwMode="auto">
            <a:xfrm flipV="1">
              <a:off x="2707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2561" name="Text Box 18"/>
          <p:cNvSpPr txBox="1">
            <a:spLocks noChangeArrowheads="1"/>
          </p:cNvSpPr>
          <p:nvPr/>
        </p:nvSpPr>
        <p:spPr bwMode="auto">
          <a:xfrm rot="-4145389">
            <a:off x="787881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1800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562" name="Text Box 27"/>
          <p:cNvSpPr txBox="1">
            <a:spLocks noChangeArrowheads="1"/>
          </p:cNvSpPr>
          <p:nvPr/>
        </p:nvSpPr>
        <p:spPr bwMode="auto">
          <a:xfrm rot="-4145389">
            <a:off x="1526381" y="1897543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dirty="0">
                <a:latin typeface="Calibri" pitchFamily="34" charset="0"/>
              </a:rPr>
              <a:t>200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563" name="Line 5"/>
          <p:cNvSpPr>
            <a:spLocks noChangeShapeType="1"/>
          </p:cNvSpPr>
          <p:nvPr/>
        </p:nvSpPr>
        <p:spPr bwMode="auto">
          <a:xfrm>
            <a:off x="5397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64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188913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9050" y="45815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>
                <a:latin typeface="Comic Sans MS" pitchFamily="66" charset="0"/>
              </a:rPr>
              <a:t>I </a:t>
            </a:r>
            <a:r>
              <a:rPr lang="ga-IE" sz="2400" dirty="0">
                <a:latin typeface="Comic Sans MS" pitchFamily="66" charset="0"/>
              </a:rPr>
              <a:t>ndiaidh theacht na </a:t>
            </a:r>
            <a:r>
              <a:rPr lang="en-GB" sz="2400" dirty="0" err="1">
                <a:latin typeface="Comic Sans MS" pitchFamily="66" charset="0"/>
              </a:rPr>
              <a:t>Críostaíochta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go hÉirinn tuairim is 1500 bliain ó shin</a:t>
            </a:r>
            <a:r>
              <a:rPr lang="en-IE" sz="2400" dirty="0">
                <a:latin typeface="Comic Sans MS" pitchFamily="66" charset="0"/>
              </a:rPr>
              <a:t>,</a:t>
            </a:r>
            <a:r>
              <a:rPr lang="ga-IE" sz="2400" dirty="0">
                <a:latin typeface="Comic Sans MS" pitchFamily="66" charset="0"/>
              </a:rPr>
              <a:t> bunaíodh mainistreacha ar fud na tíre. Ba mhinic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 osclaíodh scoileanna sna mainistreacha</a:t>
            </a:r>
            <a:r>
              <a:rPr lang="en-GB" sz="2400" dirty="0">
                <a:latin typeface="Comic Sans MS" pitchFamily="66" charset="0"/>
              </a:rPr>
              <a:t> sin</a:t>
            </a:r>
            <a:r>
              <a:rPr lang="ga-IE" sz="2400" dirty="0">
                <a:latin typeface="Comic Sans MS" pitchFamily="66" charset="0"/>
              </a:rPr>
              <a:t>. D’fhoghlaimíodh na mic léinn </a:t>
            </a:r>
            <a:r>
              <a:rPr lang="en-GB" sz="2400" dirty="0" err="1">
                <a:latin typeface="Comic Sans MS" pitchFamily="66" charset="0"/>
              </a:rPr>
              <a:t>sna</a:t>
            </a:r>
            <a:r>
              <a:rPr lang="ga-IE" sz="2400" dirty="0">
                <a:latin typeface="Comic Sans MS" pitchFamily="66" charset="0"/>
              </a:rPr>
              <a:t> scoileanna </a:t>
            </a:r>
            <a:r>
              <a:rPr lang="en-GB" sz="2400" dirty="0">
                <a:latin typeface="Comic Sans MS" pitchFamily="66" charset="0"/>
              </a:rPr>
              <a:t>sin </a:t>
            </a:r>
            <a:r>
              <a:rPr lang="ga-IE" sz="2400" dirty="0">
                <a:latin typeface="Comic Sans MS" pitchFamily="66" charset="0"/>
              </a:rPr>
              <a:t>conas an Laidin a léamh </a:t>
            </a:r>
            <a:r>
              <a:rPr lang="ga-IE" sz="2400" dirty="0" smtClean="0">
                <a:latin typeface="Comic Sans MS" pitchFamily="66" charset="0"/>
              </a:rPr>
              <a:t>agus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a </a:t>
            </a:r>
            <a:r>
              <a:rPr lang="ga-IE" sz="2400" dirty="0">
                <a:latin typeface="Comic Sans MS" pitchFamily="66" charset="0"/>
              </a:rPr>
              <a:t>scríobh. </a:t>
            </a:r>
          </a:p>
        </p:txBody>
      </p:sp>
      <p:grpSp>
        <p:nvGrpSpPr>
          <p:cNvPr id="22568" name="Group 53"/>
          <p:cNvGrpSpPr>
            <a:grpSpLocks/>
          </p:cNvGrpSpPr>
          <p:nvPr/>
        </p:nvGrpSpPr>
        <p:grpSpPr bwMode="auto">
          <a:xfrm>
            <a:off x="252413" y="2335213"/>
            <a:ext cx="2592387" cy="1844675"/>
            <a:chOff x="2608" y="1435"/>
            <a:chExt cx="1633" cy="1162"/>
          </a:xfrm>
        </p:grpSpPr>
        <p:sp>
          <p:nvSpPr>
            <p:cNvPr id="22570" name="Text Box 50"/>
            <p:cNvSpPr txBox="1">
              <a:spLocks noChangeArrowheads="1"/>
            </p:cNvSpPr>
            <p:nvPr/>
          </p:nvSpPr>
          <p:spPr bwMode="auto">
            <a:xfrm>
              <a:off x="2608" y="2179"/>
              <a:ext cx="1633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dirty="0">
                  <a:latin typeface="Comic Sans MS" pitchFamily="66" charset="0"/>
                </a:rPr>
                <a:t>Tháinig na Ceiltigh go hÉirinn</a:t>
              </a:r>
              <a:r>
                <a:rPr lang="en-IE" dirty="0">
                  <a:latin typeface="Comic Sans MS" pitchFamily="66" charset="0"/>
                </a:rPr>
                <a:t> </a:t>
              </a:r>
              <a:r>
                <a:rPr lang="ga-IE" dirty="0">
                  <a:latin typeface="Comic Sans MS" pitchFamily="66" charset="0"/>
                </a:rPr>
                <a:t>(600 RC</a:t>
              </a:r>
              <a:r>
                <a:rPr lang="en-IE" dirty="0">
                  <a:latin typeface="Comic Sans MS" pitchFamily="66" charset="0"/>
                </a:rPr>
                <a:t>h</a:t>
              </a:r>
              <a:r>
                <a:rPr lang="ga-IE" dirty="0">
                  <a:latin typeface="Comic Sans MS" pitchFamily="66" charset="0"/>
                </a:rPr>
                <a:t>)</a:t>
              </a:r>
              <a:r>
                <a:rPr lang="en-IE" dirty="0">
                  <a:latin typeface="Comic Sans MS" pitchFamily="66" charset="0"/>
                </a:rPr>
                <a:t>.</a:t>
              </a:r>
              <a:endParaRPr lang="ga-IE" dirty="0">
                <a:latin typeface="Comic Sans MS" pitchFamily="66" charset="0"/>
              </a:endParaRPr>
            </a:p>
          </p:txBody>
        </p:sp>
        <p:sp>
          <p:nvSpPr>
            <p:cNvPr id="22571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pic>
        <p:nvPicPr>
          <p:cNvPr id="33833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88" y="947738"/>
            <a:ext cx="6778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185863"/>
            <a:ext cx="3527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79863" y="731838"/>
            <a:ext cx="51482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Má bhí cóip de leabhar ag teastáil sa mhainistir ba ghá an leabhar a chóipeáil de lámh. ‘Lámhscríbhinn’ a thugtar ar leabhar den chineál sin. Ar phár a scríobhaidís seachas ar pháipéar. As craiceann lao a dhéantaí an pár. As cleití a dhéantaí na pinn a bhíodh acu. As </a:t>
            </a:r>
            <a:r>
              <a:rPr lang="en-GB" sz="2400">
                <a:latin typeface="Comic Sans MS" pitchFamily="66" charset="0"/>
              </a:rPr>
              <a:t>duilleoga agus feithidí </a:t>
            </a:r>
            <a:r>
              <a:rPr lang="ga-IE" sz="2400">
                <a:latin typeface="Comic Sans MS" pitchFamily="66" charset="0"/>
              </a:rPr>
              <a:t>a dhéantaí an dúch.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4637088"/>
            <a:ext cx="24987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3860800"/>
            <a:ext cx="84248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Tá an-chuid de na lámhscríbhinní a rinne na manaigh fós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le </a:t>
            </a:r>
            <a:r>
              <a:rPr lang="ga-IE" sz="2400" dirty="0">
                <a:latin typeface="Comic Sans MS" pitchFamily="66" charset="0"/>
              </a:rPr>
              <a:t>feiceáil sa lá atá inniu ann. Is féidir féachaint ar an lámhscríbhinn </a:t>
            </a:r>
            <a:r>
              <a:rPr lang="ga-IE" sz="2400" dirty="0" err="1">
                <a:latin typeface="Comic Sans MS" pitchFamily="66" charset="0"/>
              </a:rPr>
              <a:t>cháiliúil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‘</a:t>
            </a:r>
            <a:r>
              <a:rPr lang="ga-IE" sz="2400" dirty="0">
                <a:latin typeface="Comic Sans MS" pitchFamily="66" charset="0"/>
              </a:rPr>
              <a:t>Leabhar Cheanannais</a:t>
            </a:r>
            <a:r>
              <a:rPr lang="en-GB" sz="2400" dirty="0">
                <a:latin typeface="Comic Sans MS" pitchFamily="66" charset="0"/>
              </a:rPr>
              <a:t>’</a:t>
            </a:r>
            <a:r>
              <a:rPr lang="ga-IE" sz="2400" dirty="0">
                <a:latin typeface="Comic Sans MS" pitchFamily="66" charset="0"/>
              </a:rPr>
              <a:t> i gColáiste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na Tríonóide i mBaile Átha Cliath</a:t>
            </a:r>
            <a:r>
              <a:rPr lang="en-GB" sz="2400" dirty="0">
                <a:latin typeface="Comic Sans MS" pitchFamily="66" charset="0"/>
              </a:rPr>
              <a:t>. </a:t>
            </a:r>
            <a:r>
              <a:rPr lang="ga-IE" sz="2400" dirty="0">
                <a:latin typeface="Comic Sans MS" pitchFamily="66" charset="0"/>
              </a:rPr>
              <a:t>Tá leagan digiteach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den </a:t>
            </a:r>
            <a:r>
              <a:rPr lang="ga-IE" sz="2400" dirty="0">
                <a:latin typeface="Comic Sans MS" pitchFamily="66" charset="0"/>
              </a:rPr>
              <a:t>lámhscríbhinn le feiceáil </a:t>
            </a:r>
            <a:r>
              <a:rPr lang="en-GB" sz="2400" dirty="0" err="1">
                <a:latin typeface="Comic Sans MS" pitchFamily="66" charset="0"/>
              </a:rPr>
              <a:t>anseo</a:t>
            </a:r>
            <a:r>
              <a:rPr lang="en-IE" sz="2400" dirty="0">
                <a:latin typeface="Comic Sans MS" pitchFamily="66" charset="0"/>
              </a:rPr>
              <a:t>: </a:t>
            </a:r>
          </a:p>
          <a:p>
            <a:r>
              <a:rPr lang="en-IE" sz="2400" dirty="0">
                <a:latin typeface="Comic Sans MS" pitchFamily="66" charset="0"/>
                <a:hlinkClick r:id="rId2"/>
              </a:rPr>
              <a:t>http://digitalcollections.tcd.ie/home/index.php?</a:t>
            </a:r>
            <a:br>
              <a:rPr lang="en-IE" sz="2400" dirty="0">
                <a:latin typeface="Comic Sans MS" pitchFamily="66" charset="0"/>
                <a:hlinkClick r:id="rId2"/>
              </a:rPr>
            </a:br>
            <a:r>
              <a:rPr lang="en-IE" sz="2400" dirty="0">
                <a:latin typeface="Comic Sans MS" pitchFamily="66" charset="0"/>
                <a:hlinkClick r:id="rId2"/>
              </a:rPr>
              <a:t>DRIS_ID=MS58_003v</a:t>
            </a:r>
            <a:r>
              <a:rPr lang="en-IE" sz="2400" dirty="0">
                <a:latin typeface="Comic Sans MS" pitchFamily="66" charset="0"/>
              </a:rPr>
              <a:t>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439738"/>
            <a:ext cx="44545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6683</TotalTime>
  <Words>1048</Words>
  <Application>Microsoft Office PowerPoint</Application>
  <PresentationFormat>On-screen Show (4:3)</PresentationFormat>
  <Paragraphs>169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194</cp:revision>
  <cp:lastPrinted>2014-12-11T10:49:48Z</cp:lastPrinted>
  <dcterms:created xsi:type="dcterms:W3CDTF">2014-10-22T07:55:12Z</dcterms:created>
  <dcterms:modified xsi:type="dcterms:W3CDTF">2015-11-13T10:37:31Z</dcterms:modified>
</cp:coreProperties>
</file>