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6" r:id="rId2"/>
    <p:sldId id="331" r:id="rId3"/>
    <p:sldId id="344" r:id="rId4"/>
    <p:sldId id="325" r:id="rId5"/>
    <p:sldId id="343" r:id="rId6"/>
    <p:sldId id="346" r:id="rId7"/>
    <p:sldId id="328" r:id="rId8"/>
    <p:sldId id="327" r:id="rId9"/>
    <p:sldId id="347" r:id="rId10"/>
    <p:sldId id="317" r:id="rId11"/>
    <p:sldId id="338" r:id="rId12"/>
    <p:sldId id="337" r:id="rId13"/>
    <p:sldId id="351" r:id="rId14"/>
    <p:sldId id="332" r:id="rId15"/>
    <p:sldId id="333" r:id="rId16"/>
    <p:sldId id="334" r:id="rId17"/>
    <p:sldId id="335" r:id="rId18"/>
    <p:sldId id="276" r:id="rId19"/>
    <p:sldId id="339" r:id="rId20"/>
    <p:sldId id="323" r:id="rId21"/>
    <p:sldId id="342" r:id="rId22"/>
    <p:sldId id="341" r:id="rId23"/>
  </p:sldIdLst>
  <p:sldSz cx="9144000" cy="6858000" type="screen4x3"/>
  <p:notesSz cx="9926638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3399FF"/>
    <a:srgbClr val="FFCC66"/>
    <a:srgbClr val="FFFF99"/>
    <a:srgbClr val="FF9999"/>
    <a:srgbClr val="FF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47" autoAdjust="0"/>
    <p:restoredTop sz="86512" autoAdjust="0"/>
  </p:normalViewPr>
  <p:slideViewPr>
    <p:cSldViewPr>
      <p:cViewPr>
        <p:scale>
          <a:sx n="75" d="100"/>
          <a:sy n="75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302253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020" y="0"/>
            <a:ext cx="4302252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CF3D8EB-8761-46D1-8189-8333542801CF}" type="datetimeFigureOut">
              <a:rPr lang="en-GB"/>
              <a:pPr>
                <a:defRPr/>
              </a:pPr>
              <a:t>28/11/2016</a:t>
            </a:fld>
            <a:endParaRPr lang="en-GB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456325"/>
            <a:ext cx="4302253" cy="3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020" y="6456325"/>
            <a:ext cx="4302252" cy="3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441240F-D7BE-4927-8231-6FE47605D8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578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253" cy="3402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020" y="0"/>
            <a:ext cx="4302252" cy="3402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F6F9B02-4865-44AC-8B18-051CEC553502}" type="datetimeFigureOut">
              <a:rPr lang="en-IE"/>
              <a:pPr>
                <a:defRPr/>
              </a:pPr>
              <a:t>28/11/2016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375" y="3228705"/>
            <a:ext cx="7939891" cy="3059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325"/>
            <a:ext cx="4302253" cy="340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020" y="6456325"/>
            <a:ext cx="4302252" cy="340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EEBD40A-E2E9-4F7D-8993-A56AE92E386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54845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BD40A-E2E9-4F7D-8993-A56AE92E3868}" type="slidenum">
              <a:rPr lang="en-IE" smtClean="0"/>
              <a:pPr>
                <a:defRPr/>
              </a:pPr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75199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BD40A-E2E9-4F7D-8993-A56AE92E3868}" type="slidenum">
              <a:rPr lang="en-IE" smtClean="0"/>
              <a:pPr>
                <a:defRPr/>
              </a:pPr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37714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b="0" u="non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BD40A-E2E9-4F7D-8993-A56AE92E3868}" type="slidenum">
              <a:rPr lang="en-IE" smtClean="0"/>
              <a:pPr>
                <a:defRPr/>
              </a:pPr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52243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BD40A-E2E9-4F7D-8993-A56AE92E3868}" type="slidenum">
              <a:rPr lang="en-IE" smtClean="0"/>
              <a:pPr>
                <a:defRPr/>
              </a:pPr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85218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1C15A1-DBDF-40AC-AB74-DFF21D0444B0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GB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32444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63913" y="509588"/>
            <a:ext cx="3400425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3712456-8404-4813-98F0-EEE3AC206733}" type="slidenum">
              <a:rPr lang="en-IE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01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BD40A-E2E9-4F7D-8993-A56AE92E3868}" type="slidenum">
              <a:rPr lang="en-IE" smtClean="0"/>
              <a:pPr>
                <a:defRPr/>
              </a:pPr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11094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BD40A-E2E9-4F7D-8993-A56AE92E3868}" type="slidenum">
              <a:rPr lang="en-IE" smtClean="0"/>
              <a:pPr>
                <a:defRPr/>
              </a:pPr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64937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BD40A-E2E9-4F7D-8993-A56AE92E3868}" type="slidenum">
              <a:rPr lang="en-IE" smtClean="0"/>
              <a:pPr>
                <a:defRPr/>
              </a:pPr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35345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BD40A-E2E9-4F7D-8993-A56AE92E3868}" type="slidenum">
              <a:rPr lang="en-IE" smtClean="0"/>
              <a:pPr>
                <a:defRPr/>
              </a:pPr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35345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BD40A-E2E9-4F7D-8993-A56AE92E3868}" type="slidenum">
              <a:rPr lang="en-IE" smtClean="0"/>
              <a:pPr>
                <a:defRPr/>
              </a:pPr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16414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BD40A-E2E9-4F7D-8993-A56AE92E3868}" type="slidenum">
              <a:rPr lang="en-IE" smtClean="0"/>
              <a:pPr>
                <a:defRPr/>
              </a:pPr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84911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BD40A-E2E9-4F7D-8993-A56AE92E3868}" type="slidenum">
              <a:rPr lang="en-IE" smtClean="0"/>
              <a:pPr>
                <a:defRPr/>
              </a:pPr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84911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2A2EA-F632-4458-91EA-368869EA91F7}" type="datetimeFigureOut">
              <a:rPr lang="en-IE"/>
              <a:pPr>
                <a:defRPr/>
              </a:pPr>
              <a:t>28/11/2016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D4B3E-AB16-4565-9577-C0547B592AF0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2087B-11A3-4670-97C0-F0C038C1A2E4}" type="datetimeFigureOut">
              <a:rPr lang="en-IE"/>
              <a:pPr>
                <a:defRPr/>
              </a:pPr>
              <a:t>28/11/2016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022E4-79E5-4145-B51F-2A96C9C3D77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ED889-B966-4A27-B2CF-C9D9B67CD788}" type="datetimeFigureOut">
              <a:rPr lang="en-IE"/>
              <a:pPr>
                <a:defRPr/>
              </a:pPr>
              <a:t>28/11/2016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1D7BC-0EB1-4788-A6CC-09EFAA1C2CA0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1BD20-F0EF-4991-8E08-0490A04D38AC}" type="datetimeFigureOut">
              <a:rPr lang="en-IE"/>
              <a:pPr>
                <a:defRPr/>
              </a:pPr>
              <a:t>28/11/2016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15131-8959-4DB1-9FBB-050D451EF31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A9D4B-DCE2-4428-B86C-2F35472B1F64}" type="datetimeFigureOut">
              <a:rPr lang="en-IE"/>
              <a:pPr>
                <a:defRPr/>
              </a:pPr>
              <a:t>28/11/2016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4CD08-2117-46EE-A0D4-8AF644A4AA24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D935D-7BB9-4874-99B4-18E7312D55B0}" type="datetimeFigureOut">
              <a:rPr lang="en-IE"/>
              <a:pPr>
                <a:defRPr/>
              </a:pPr>
              <a:t>28/11/2016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54FCF-C5FD-4A39-B5F3-CB651564CA70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EDD1A-FA0C-43E2-904A-5720ED01EB3C}" type="datetimeFigureOut">
              <a:rPr lang="en-IE"/>
              <a:pPr>
                <a:defRPr/>
              </a:pPr>
              <a:t>28/11/2016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B7460-C454-42C7-980C-949693140A0D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E341B-060E-4BA7-B813-C670B1DAD111}" type="datetimeFigureOut">
              <a:rPr lang="en-IE"/>
              <a:pPr>
                <a:defRPr/>
              </a:pPr>
              <a:t>28/11/2016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1A82F-16D8-4240-B52A-1E7F26E3938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2B877-A18C-442F-B618-F8DA63870ED6}" type="datetimeFigureOut">
              <a:rPr lang="en-IE"/>
              <a:pPr>
                <a:defRPr/>
              </a:pPr>
              <a:t>28/11/2016</a:t>
            </a:fld>
            <a:endParaRPr lang="en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87D6F-F297-424B-9986-9F8C169672BD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BC301-C6CB-4737-B172-23E0074F8DE1}" type="datetimeFigureOut">
              <a:rPr lang="en-IE"/>
              <a:pPr>
                <a:defRPr/>
              </a:pPr>
              <a:t>28/11/2016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46BEA-0B3B-4750-B585-5AAFB0B06A4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E17AC-8D4B-4C0D-A677-F37A5C59A491}" type="datetimeFigureOut">
              <a:rPr lang="en-IE"/>
              <a:pPr>
                <a:defRPr/>
              </a:pPr>
              <a:t>28/11/2016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1B0C5-161F-45C1-990B-732C5B44F70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5647C0-0457-4DE0-846B-20A0B09795CC}" type="datetimeFigureOut">
              <a:rPr lang="en-IE"/>
              <a:pPr>
                <a:defRPr/>
              </a:pPr>
              <a:t>28/11/2016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7BB4CC-3E4B-4999-872A-04C9E770F724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nationalgeographic.com/video/101-videos/volcanoes-10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wego.org/ocsd-web/match/term/draggeneric.asp?filename=MniGhallbolcain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R0Zbj7S22z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gg.ie/wp-content/uploads/eureka-3-21.pdf" TargetMode="External"/><Relationship Id="rId2" Type="http://schemas.openxmlformats.org/officeDocument/2006/relationships/hyperlink" Target="http://www.cogg.ie/wp-content/uploads/eureka-3-15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ogg.ie/wp-content/uploads/eureka-6-24.pdf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tif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Poiblí\FÉACH THART - R5\Tíreolaíocht - FT R5\Sleamhnáin - FT - Tír - R5\Íomhánna - FT Tír - R5\Ceannach - sleamh - FT Tír - R5\13 Bolcáin\shutterstock_1043046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" t="289" r="4627" b="-289"/>
          <a:stretch/>
        </p:blipFill>
        <p:spPr bwMode="auto">
          <a:xfrm>
            <a:off x="-1" y="-129792"/>
            <a:ext cx="9144001" cy="70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5148064" y="404664"/>
            <a:ext cx="3779944" cy="1109663"/>
          </a:xfrm>
        </p:spPr>
        <p:txBody>
          <a:bodyPr/>
          <a:lstStyle/>
          <a:p>
            <a:pPr eaLnBrk="1" hangingPunct="1"/>
            <a:r>
              <a:rPr lang="en-GB" sz="6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Bolcáin</a:t>
            </a:r>
            <a:endParaRPr lang="ga-IE" sz="6000" dirty="0" smtClean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08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:\Poiblí\FÉACH THART - R5\Tíreolaíocht - FT R5\Sleamhnáin - FT - Tír - R5\Íomhánna - FT Tír - R5\Ceannach - sleamh - FT Tír - R5\13 Bolcáin\shutterstock_1043046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" t="289" r="4627" b="-289"/>
          <a:stretch/>
        </p:blipFill>
        <p:spPr bwMode="auto">
          <a:xfrm>
            <a:off x="-1" y="-129792"/>
            <a:ext cx="9144001" cy="70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900" y="5462114"/>
            <a:ext cx="91161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Cliceáil ar an nasc thíos chun físeán faoi bholcáin a fheiceáil:   </a:t>
            </a:r>
          </a:p>
          <a:p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  <a:hlinkClick r:id="rId3"/>
              </a:rPr>
              <a:t>http://video.nationalgeographic.com/video/101-videos/volcanoes-101</a:t>
            </a:r>
            <a:endParaRPr lang="ga-IE" sz="28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38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68" y="1"/>
            <a:ext cx="5652000" cy="640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458061"/>
              </p:ext>
            </p:extLst>
          </p:nvPr>
        </p:nvGraphicFramePr>
        <p:xfrm>
          <a:off x="2833403" y="4040097"/>
          <a:ext cx="6096000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947"/>
                <a:gridCol w="4319053"/>
              </a:tblGrid>
              <a:tr h="370840">
                <a:tc>
                  <a:txBody>
                    <a:bodyPr/>
                    <a:lstStyle/>
                    <a:p>
                      <a:r>
                        <a:rPr lang="ga-IE" sz="2600" noProof="0" dirty="0" smtClean="0">
                          <a:latin typeface="Tw Cen MT" panose="020B0602020104020603" pitchFamily="34" charset="0"/>
                        </a:rPr>
                        <a:t>Bolcán Beo</a:t>
                      </a:r>
                      <a:endParaRPr lang="ga-IE" sz="2600" noProof="0" dirty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2600" b="1" noProof="0" dirty="0" smtClean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Bolcán Suanach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ga-IE" sz="2600" b="1" noProof="0" dirty="0" smtClean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Bolcán Marbh</a:t>
                      </a:r>
                      <a:endParaRPr lang="ga-IE" sz="2600" b="1" noProof="0" dirty="0">
                        <a:solidFill>
                          <a:schemeClr val="bg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53720" y="2204864"/>
            <a:ext cx="4961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3200" dirty="0" smtClean="0">
                <a:latin typeface="Tw Cen MT" panose="020B0602020104020603" pitchFamily="34" charset="0"/>
              </a:rPr>
              <a:t>Tá trí chineál bolcán ann:</a:t>
            </a:r>
            <a:endParaRPr lang="ga-IE" alt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1766" y="4060946"/>
            <a:ext cx="38884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6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Brúchtann sé go rialta fós.</a:t>
            </a:r>
          </a:p>
          <a:p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7238" y="4507222"/>
            <a:ext cx="45367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6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Níor bhrúcht sé le fada, ach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6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d’fhéadfadh sé brúchtadh arís. </a:t>
            </a:r>
            <a:endParaRPr lang="ga-IE" sz="26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1765" y="5399774"/>
            <a:ext cx="432272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6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Níor bhrúcht sé leis na mílte bliain. </a:t>
            </a:r>
            <a:endParaRPr lang="ga-IE" sz="26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60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641" y="1959292"/>
            <a:ext cx="8557285" cy="4340254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2" name="Oval 1"/>
          <p:cNvSpPr>
            <a:spLocks noChangeAspect="1"/>
          </p:cNvSpPr>
          <p:nvPr/>
        </p:nvSpPr>
        <p:spPr>
          <a:xfrm>
            <a:off x="652064" y="4023034"/>
            <a:ext cx="196133" cy="1961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859705" y="4226634"/>
            <a:ext cx="196133" cy="1961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1216620" y="4177929"/>
            <a:ext cx="196133" cy="1961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1437344" y="3917358"/>
            <a:ext cx="196133" cy="1961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535411" y="3582763"/>
            <a:ext cx="196133" cy="1961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633478" y="3354145"/>
            <a:ext cx="196133" cy="1961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1829611" y="3125527"/>
            <a:ext cx="196133" cy="1961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2077269" y="2912095"/>
            <a:ext cx="196133" cy="1961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2305261" y="2751321"/>
            <a:ext cx="196133" cy="1961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2515888" y="2457122"/>
            <a:ext cx="196133" cy="1961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2829979" y="2415427"/>
            <a:ext cx="196133" cy="1961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3163961" y="2457122"/>
            <a:ext cx="196133" cy="1961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3596009" y="2415428"/>
            <a:ext cx="196133" cy="1961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3939979" y="2653255"/>
            <a:ext cx="196133" cy="1961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4126026" y="3013295"/>
            <a:ext cx="196133" cy="1961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4366150" y="3351850"/>
            <a:ext cx="196133" cy="1961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4653804" y="3511960"/>
            <a:ext cx="196133" cy="1961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4877028" y="3703926"/>
            <a:ext cx="196133" cy="1961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5001680" y="4030501"/>
            <a:ext cx="196133" cy="1961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5171225" y="4249119"/>
            <a:ext cx="196133" cy="1961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5171226" y="4534255"/>
            <a:ext cx="196133" cy="1961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5171227" y="4819391"/>
            <a:ext cx="196133" cy="1961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5073161" y="5104527"/>
            <a:ext cx="196133" cy="1961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2"/>
          <p:cNvSpPr/>
          <p:nvPr/>
        </p:nvSpPr>
        <p:spPr>
          <a:xfrm>
            <a:off x="223774" y="385064"/>
            <a:ext cx="865535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Tugtar crios bolcánach ar limistéar a bhfuil cuid mhór bolcán </a:t>
            </a:r>
            <a:r>
              <a:rPr lang="ga-IE" sz="2600" dirty="0">
                <a:latin typeface="Tw Cen MT" panose="020B0602020104020603" pitchFamily="34" charset="0"/>
              </a:rPr>
              <a:t>ann. An crios bolcánach is mó ar domhan, tá sé mar a bheadh fáinne ann timpeall an Aigéin Chiúin. </a:t>
            </a:r>
          </a:p>
        </p:txBody>
      </p:sp>
      <p:sp>
        <p:nvSpPr>
          <p:cNvPr id="28" name="TextBox 2"/>
          <p:cNvSpPr txBox="1">
            <a:spLocks noChangeArrowheads="1"/>
          </p:cNvSpPr>
          <p:nvPr/>
        </p:nvSpPr>
        <p:spPr bwMode="auto">
          <a:xfrm>
            <a:off x="2606766" y="3634008"/>
            <a:ext cx="19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en-GB" sz="28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tAigéan</a:t>
            </a:r>
            <a:r>
              <a:rPr lang="en-GB" sz="28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28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Ciúin</a:t>
            </a:r>
            <a:endParaRPr lang="en-IE" sz="28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92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5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641" y="1959292"/>
            <a:ext cx="8557285" cy="4340254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2" name="Oval 1"/>
          <p:cNvSpPr>
            <a:spLocks noChangeAspect="1"/>
          </p:cNvSpPr>
          <p:nvPr/>
        </p:nvSpPr>
        <p:spPr>
          <a:xfrm>
            <a:off x="652064" y="4023034"/>
            <a:ext cx="196133" cy="1961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859705" y="4226634"/>
            <a:ext cx="196133" cy="1961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1216620" y="4177929"/>
            <a:ext cx="196133" cy="1961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1437344" y="3917358"/>
            <a:ext cx="196133" cy="1961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535411" y="3582763"/>
            <a:ext cx="196133" cy="1961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633478" y="3354145"/>
            <a:ext cx="196133" cy="1961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1829611" y="3125527"/>
            <a:ext cx="196133" cy="1961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2077269" y="2912095"/>
            <a:ext cx="196133" cy="1961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2305261" y="2751321"/>
            <a:ext cx="196133" cy="1961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2515888" y="2457122"/>
            <a:ext cx="196133" cy="1961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2829979" y="2415427"/>
            <a:ext cx="196133" cy="1961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3163961" y="2457122"/>
            <a:ext cx="196133" cy="1961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3596009" y="2415428"/>
            <a:ext cx="196133" cy="1961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3939979" y="2653255"/>
            <a:ext cx="196133" cy="1961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4126026" y="3013295"/>
            <a:ext cx="196133" cy="1961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4366150" y="3351850"/>
            <a:ext cx="196133" cy="1961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4653804" y="3511960"/>
            <a:ext cx="196133" cy="1961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4877028" y="3703926"/>
            <a:ext cx="196133" cy="1961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5001680" y="4030501"/>
            <a:ext cx="196133" cy="1961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5171225" y="4249119"/>
            <a:ext cx="196133" cy="1961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5171226" y="4534255"/>
            <a:ext cx="196133" cy="1961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5171227" y="4819391"/>
            <a:ext cx="196133" cy="1961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5073161" y="5104527"/>
            <a:ext cx="196133" cy="1961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"/>
          <p:cNvSpPr txBox="1">
            <a:spLocks noChangeArrowheads="1"/>
          </p:cNvSpPr>
          <p:nvPr/>
        </p:nvSpPr>
        <p:spPr bwMode="auto">
          <a:xfrm>
            <a:off x="2606766" y="3634008"/>
            <a:ext cx="1908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en-GB" sz="28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tAigéan</a:t>
            </a:r>
            <a:r>
              <a:rPr lang="en-GB" sz="28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28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Ciúin</a:t>
            </a:r>
            <a:endParaRPr lang="en-IE" sz="28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9" name="TextBox 25"/>
          <p:cNvSpPr txBox="1"/>
          <p:nvPr/>
        </p:nvSpPr>
        <p:spPr>
          <a:xfrm>
            <a:off x="242539" y="385064"/>
            <a:ext cx="85484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6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Fáinne Tine an Aigéin Chiúin </a:t>
            </a:r>
            <a:r>
              <a:rPr lang="ga-IE" sz="2600" dirty="0" smtClean="0">
                <a:latin typeface="Tw Cen MT" panose="020B0602020104020603" pitchFamily="34" charset="0"/>
              </a:rPr>
              <a:t>a thugtar air. Is sa crios bolcánach sin atá tuairim is 75% de bholcáin an domhain.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30" name="TextBox 28"/>
          <p:cNvSpPr txBox="1"/>
          <p:nvPr/>
        </p:nvSpPr>
        <p:spPr>
          <a:xfrm rot="20801345" flipH="1">
            <a:off x="4455300" y="5158768"/>
            <a:ext cx="4569385" cy="830997"/>
          </a:xfrm>
          <a:prstGeom prst="rect">
            <a:avLst/>
          </a:prstGeom>
          <a:solidFill>
            <a:schemeClr val="accent6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Cé na hilchríocha atá in aice </a:t>
            </a: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le </a:t>
            </a: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Fáinne Tine an </a:t>
            </a:r>
            <a:r>
              <a:rPr lang="ga-IE" sz="24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Aigeáin</a:t>
            </a: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Chiúin?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32" name="TextBox 28"/>
          <p:cNvSpPr txBox="1"/>
          <p:nvPr/>
        </p:nvSpPr>
        <p:spPr>
          <a:xfrm rot="20801345" flipH="1">
            <a:off x="4455299" y="5158767"/>
            <a:ext cx="4569385" cy="830997"/>
          </a:xfrm>
          <a:prstGeom prst="rect">
            <a:avLst/>
          </a:prstGeom>
          <a:solidFill>
            <a:schemeClr val="accent6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Ainmnigh roinnt tíortha a dtéann Fáinne Tine an Aigéin Chiúin tríothu.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34" name="TextBox 28"/>
          <p:cNvSpPr txBox="1"/>
          <p:nvPr/>
        </p:nvSpPr>
        <p:spPr>
          <a:xfrm rot="20801345" flipH="1">
            <a:off x="4455300" y="4974101"/>
            <a:ext cx="4569385" cy="1200329"/>
          </a:xfrm>
          <a:prstGeom prst="rect">
            <a:avLst/>
          </a:prstGeom>
          <a:solidFill>
            <a:schemeClr val="accent6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Cén fáth ar tugadh ‘Fáinne Tine an Aigéin Chiúin’ mar leasainm ar an gcrios seo, meas tú?</a:t>
            </a:r>
            <a:endParaRPr lang="ga-IE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96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0" grpId="1" animBg="1"/>
      <p:bldP spid="32" grpId="0" animBg="1"/>
      <p:bldP spid="32" grpId="1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783" y="260648"/>
            <a:ext cx="41044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4166" y="3806897"/>
            <a:ext cx="4214242" cy="280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704166" y="866254"/>
            <a:ext cx="433233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600" dirty="0" smtClean="0">
                <a:latin typeface="Tw Cen MT" panose="020B0602020104020603" pitchFamily="34" charset="0"/>
              </a:rPr>
              <a:t>Is é </a:t>
            </a:r>
            <a:r>
              <a:rPr lang="ga-IE" altLang="en-US" sz="26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Mauna Loa </a:t>
            </a:r>
            <a:r>
              <a:rPr lang="ga-IE" altLang="en-US" sz="2600" dirty="0" smtClean="0">
                <a:latin typeface="Tw Cen MT" panose="020B0602020104020603" pitchFamily="34" charset="0"/>
              </a:rPr>
              <a:t>i Haváí an bolcán beo is mó ar domhan.</a:t>
            </a:r>
          </a:p>
          <a:p>
            <a:pPr eaLnBrk="1" hangingPunct="1"/>
            <a:r>
              <a:rPr lang="ga-IE" altLang="en-US" sz="2600" dirty="0" smtClean="0">
                <a:latin typeface="Tw Cen MT" panose="020B0602020104020603" pitchFamily="34" charset="0"/>
              </a:rPr>
              <a:t>Tá sé 4170 m ar airde.  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1783" y="4365104"/>
            <a:ext cx="4082076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600" dirty="0" smtClean="0">
                <a:latin typeface="Tw Cen MT" panose="020B0602020104020603" pitchFamily="34" charset="0"/>
              </a:rPr>
              <a:t>Is é </a:t>
            </a:r>
            <a:r>
              <a:rPr lang="ga-IE" altLang="en-US" sz="26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Sliabh Etna </a:t>
            </a:r>
            <a:r>
              <a:rPr lang="ga-IE" altLang="en-US" sz="2600" dirty="0" smtClean="0">
                <a:latin typeface="Tw Cen MT" panose="020B0602020104020603" pitchFamily="34" charset="0"/>
              </a:rPr>
              <a:t>san Iodáil an bolcán beo is mó san Eoraip</a:t>
            </a:r>
            <a:r>
              <a:rPr lang="en-GB" altLang="en-US" sz="2600" dirty="0" smtClean="0">
                <a:latin typeface="Tw Cen MT" panose="020B0602020104020603" pitchFamily="34" charset="0"/>
              </a:rPr>
              <a:t>.</a:t>
            </a:r>
            <a:endParaRPr lang="ga-IE" altLang="en-US" sz="2600" dirty="0" smtClean="0">
              <a:latin typeface="Tw Cen MT" panose="020B0602020104020603" pitchFamily="34" charset="0"/>
            </a:endParaRPr>
          </a:p>
          <a:p>
            <a:pPr eaLnBrk="1" hangingPunct="1"/>
            <a:r>
              <a:rPr lang="ga-IE" altLang="en-US" sz="2600" dirty="0" smtClean="0">
                <a:latin typeface="Tw Cen MT" panose="020B0602020104020603" pitchFamily="34" charset="0"/>
              </a:rPr>
              <a:t>Tá sé tuairim is 3330 m </a:t>
            </a:r>
            <a:br>
              <a:rPr lang="ga-IE" altLang="en-US" sz="2600" dirty="0" smtClean="0">
                <a:latin typeface="Tw Cen MT" panose="020B0602020104020603" pitchFamily="34" charset="0"/>
              </a:rPr>
            </a:br>
            <a:r>
              <a:rPr lang="ga-IE" altLang="en-US" sz="2600" dirty="0" smtClean="0">
                <a:latin typeface="Tw Cen MT" panose="020B0602020104020603" pitchFamily="34" charset="0"/>
              </a:rPr>
              <a:t>ar airde.</a:t>
            </a:r>
            <a:r>
              <a:rPr lang="en-GB" altLang="en-US" sz="2600" dirty="0" smtClean="0">
                <a:latin typeface="Tw Cen MT" panose="020B0602020104020603" pitchFamily="34" charset="0"/>
              </a:rPr>
              <a:t>  </a:t>
            </a:r>
            <a:endParaRPr lang="en-IE" altLang="en-US" sz="26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14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15888"/>
            <a:ext cx="8772525" cy="656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6"/>
          <p:cNvSpPr txBox="1">
            <a:spLocks noChangeArrowheads="1"/>
          </p:cNvSpPr>
          <p:nvPr/>
        </p:nvSpPr>
        <p:spPr bwMode="auto">
          <a:xfrm>
            <a:off x="185740" y="0"/>
            <a:ext cx="8772525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Seo Pompeii san Iodáil. Ba sheanchathair Rómhánach é. Tá Pompeii suite gar do Shliabh Vesuvius. Is bolcán beo é Sliabh Vesuvius. Bhrúcht Sliabh Vesuvius sa bhliain AD 79 agus clúdaíodh Pompeii go hiomlán le luaithreach agus le clocha beaga ón mbolcán.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539750" y="5805488"/>
            <a:ext cx="806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E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85741" y="5444697"/>
            <a:ext cx="8772524" cy="1292662"/>
          </a:xfrm>
          <a:prstGeom prst="rect">
            <a:avLst/>
          </a:prstGeom>
          <a:solidFill>
            <a:schemeClr val="bg1">
              <a:alpha val="34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Rinneadh dearmad ar Pompeii le himeacht ama. Thángthas ar an gcathair arís sa bhliain 1748. Tá tochailt ar bun ag seandálaithe in Pompeii go fóill.  </a:t>
            </a:r>
            <a:endParaRPr lang="ga-IE" sz="26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15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07504" y="1106860"/>
            <a:ext cx="4824536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28675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236663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4465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800" dirty="0" smtClean="0">
                <a:latin typeface="Berlin Sans FB" panose="020E0602020502020306" pitchFamily="34" charset="0"/>
              </a:rPr>
              <a:t>Fearas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ga-IE" sz="2600" dirty="0" smtClean="0">
                <a:latin typeface="Tw Cen MT" panose="020B0602020104020603" pitchFamily="34" charset="0"/>
              </a:rPr>
              <a:t>Buidéal plaisteach 500 ml.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ga-IE" sz="2600" dirty="0" smtClean="0">
                <a:latin typeface="Tw Cen MT" panose="020B0602020104020603" pitchFamily="34" charset="0"/>
              </a:rPr>
              <a:t>Ithir chun an bolcán a mhúnlú.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(Is féidir gaineamh, cairtchlár, </a:t>
            </a:r>
            <a:r>
              <a:rPr lang="ga-IE" sz="2600" i="1" dirty="0" smtClean="0">
                <a:latin typeface="Tw Cen MT" panose="020B0602020104020603" pitchFamily="34" charset="0"/>
              </a:rPr>
              <a:t>papier-mâché</a:t>
            </a:r>
            <a:r>
              <a:rPr lang="ga-IE" sz="2600" dirty="0" smtClean="0">
                <a:latin typeface="Tw Cen MT" panose="020B0602020104020603" pitchFamily="34" charset="0"/>
              </a:rPr>
              <a:t> nó cré a úsáid.)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ga-IE" sz="2600" dirty="0" smtClean="0">
                <a:latin typeface="Tw Cen MT" panose="020B0602020104020603" pitchFamily="34" charset="0"/>
              </a:rPr>
              <a:t>Spúnóg bhoird de leacht níocháin.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ga-IE" sz="2600" dirty="0" smtClean="0">
                <a:latin typeface="Tw Cen MT" panose="020B0602020104020603" pitchFamily="34" charset="0"/>
              </a:rPr>
              <a:t>Cúpla braon de dhathúchán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bia dearg.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ga-IE" sz="2600" dirty="0" smtClean="0">
                <a:latin typeface="Tw Cen MT" panose="020B0602020104020603" pitchFamily="34" charset="0"/>
              </a:rPr>
              <a:t>200 ml d’fhínéagar.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ga-IE" sz="2600" dirty="0" smtClean="0">
                <a:latin typeface="Tw Cen MT" panose="020B0602020104020603" pitchFamily="34" charset="0"/>
              </a:rPr>
              <a:t>2 spúnóg bhoird de shóid aráin.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ga-IE" sz="2600" dirty="0" smtClean="0">
                <a:latin typeface="Tw Cen MT" panose="020B0602020104020603" pitchFamily="34" charset="0"/>
              </a:rPr>
              <a:t>Tráidire bácála.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ga-IE" sz="2600" dirty="0" smtClean="0">
                <a:latin typeface="Tw Cen MT" panose="020B0602020104020603" pitchFamily="34" charset="0"/>
              </a:rPr>
              <a:t>Tonnadóir.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11188" y="188913"/>
            <a:ext cx="7921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ga-IE" altLang="en-US" sz="3600" dirty="0" smtClean="0">
                <a:latin typeface="Berlin Sans FB" panose="020E0602020502020306" pitchFamily="34" charset="0"/>
              </a:rPr>
              <a:t>Déan samhail de bholcán</a:t>
            </a:r>
            <a:endParaRPr lang="ga-IE" altLang="en-US" sz="3600" dirty="0">
              <a:latin typeface="Berlin Sans FB" panose="020E0602020502020306" pitchFamily="34" charset="0"/>
            </a:endParaRPr>
          </a:p>
        </p:txBody>
      </p:sp>
      <p:pic>
        <p:nvPicPr>
          <p:cNvPr id="1026" name="Picture 2" descr="L:\Poiblí\FÉACH THART - R5\Tíreolaíocht - FT R5\Sleamhnáin - FT - Tír - R5\Íomhánna - FT Tír - R5\Ealaín - sleamh - FT Tír - R5\Christine Warner\MATERIAL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1391083"/>
            <a:ext cx="4321175" cy="504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29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064072"/>
            <a:ext cx="859199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ga-IE" altLang="en-US" sz="2600" dirty="0" smtClean="0">
                <a:latin typeface="Berlin Sans FB" panose="020E0602020502020306" pitchFamily="34" charset="0"/>
              </a:rPr>
              <a:t>Modh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ga-IE" sz="2600" dirty="0" smtClean="0">
                <a:latin typeface="Tw Cen MT" panose="020B0602020104020603" pitchFamily="34" charset="0"/>
              </a:rPr>
              <a:t>Cuir an buidéal i lár an tráidire bácála.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ga-IE" sz="2600" dirty="0" smtClean="0">
                <a:latin typeface="Tw Cen MT" panose="020B0602020104020603" pitchFamily="34" charset="0"/>
              </a:rPr>
              <a:t>Cuir an ithir timpeall an bhuidéil agus déan an ithir </a:t>
            </a:r>
            <a:r>
              <a:rPr lang="ga-IE" sz="2600" dirty="0">
                <a:latin typeface="Tw Cen MT" panose="020B0602020104020603" pitchFamily="34" charset="0"/>
              </a:rPr>
              <a:t>a</a:t>
            </a:r>
            <a:r>
              <a:rPr lang="ga-IE" sz="2600" dirty="0" smtClean="0">
                <a:latin typeface="Tw Cen MT" panose="020B0602020104020603" pitchFamily="34" charset="0"/>
              </a:rPr>
              <a:t> múnlú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i gcruth bolcáin. Measc an ithir le huisce le cinntiú go ngreamaíonn sí dá céile.</a:t>
            </a:r>
          </a:p>
          <a:p>
            <a:pPr marL="0" indent="0" eaLnBrk="1" hangingPunct="1"/>
            <a:r>
              <a:rPr lang="ga-IE" sz="2600" dirty="0">
                <a:latin typeface="Tw Cen MT" panose="020B0602020104020603" pitchFamily="34" charset="0"/>
              </a:rPr>
              <a:t>3.  Cuir an tsóid aráin isteach sa bhuidéal tríd an tonnadóir. </a:t>
            </a:r>
          </a:p>
          <a:p>
            <a:pPr marL="0" indent="0" eaLnBrk="1" hangingPunct="1"/>
            <a:r>
              <a:rPr lang="ga-IE" sz="2600" dirty="0">
                <a:latin typeface="Tw Cen MT" panose="020B0602020104020603" pitchFamily="34" charset="0"/>
              </a:rPr>
              <a:t>4.  Cuir an leacht níocháin sa bhuidéal.</a:t>
            </a:r>
          </a:p>
          <a:p>
            <a:pPr marL="457200" indent="-457200" eaLnBrk="1" hangingPunct="1">
              <a:buAutoNum type="arabicPeriod" startAt="5"/>
            </a:pPr>
            <a:r>
              <a:rPr lang="ga-IE" sz="2600" dirty="0" smtClean="0">
                <a:latin typeface="Tw Cen MT" panose="020B0602020104020603" pitchFamily="34" charset="0"/>
              </a:rPr>
              <a:t>Cuir </a:t>
            </a:r>
            <a:r>
              <a:rPr lang="ga-IE" sz="2600" dirty="0">
                <a:latin typeface="Tw Cen MT" panose="020B0602020104020603" pitchFamily="34" charset="0"/>
              </a:rPr>
              <a:t>cúpla braon den </a:t>
            </a:r>
            <a:r>
              <a:rPr lang="ga-IE" sz="2600" dirty="0" smtClean="0">
                <a:latin typeface="Tw Cen MT" panose="020B0602020104020603" pitchFamily="34" charset="0"/>
              </a:rPr>
              <a:t>dathúchán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bia san </a:t>
            </a:r>
            <a:r>
              <a:rPr lang="ga-IE" sz="2600" dirty="0">
                <a:latin typeface="Tw Cen MT" panose="020B0602020104020603" pitchFamily="34" charset="0"/>
              </a:rPr>
              <a:t>fhínéagar</a:t>
            </a:r>
            <a:r>
              <a:rPr lang="ga-IE" sz="2600" dirty="0" smtClean="0">
                <a:latin typeface="Tw Cen MT" panose="020B0602020104020603" pitchFamily="34" charset="0"/>
              </a:rPr>
              <a:t>.</a:t>
            </a:r>
            <a:endParaRPr lang="ga-IE" sz="2600" dirty="0">
              <a:latin typeface="Tw Cen MT" panose="020B0602020104020603" pitchFamily="34" charset="0"/>
            </a:endParaRPr>
          </a:p>
          <a:p>
            <a:pPr marL="457200" indent="-457200" eaLnBrk="1" hangingPunct="1">
              <a:buAutoNum type="arabicPeriod" startAt="6"/>
            </a:pPr>
            <a:r>
              <a:rPr lang="ga-IE" sz="2600" dirty="0" smtClean="0">
                <a:latin typeface="Tw Cen MT" panose="020B0602020104020603" pitchFamily="34" charset="0"/>
              </a:rPr>
              <a:t>Doirt </a:t>
            </a:r>
            <a:r>
              <a:rPr lang="ga-IE" sz="2600" dirty="0">
                <a:latin typeface="Tw Cen MT" panose="020B0602020104020603" pitchFamily="34" charset="0"/>
              </a:rPr>
              <a:t>200 ml d’fhínéagar </a:t>
            </a:r>
            <a:r>
              <a:rPr lang="ga-IE" sz="2600" dirty="0" smtClean="0">
                <a:latin typeface="Tw Cen MT" panose="020B0602020104020603" pitchFamily="34" charset="0"/>
              </a:rPr>
              <a:t/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isteach </a:t>
            </a:r>
            <a:r>
              <a:rPr lang="ga-IE" sz="2600" dirty="0">
                <a:latin typeface="Tw Cen MT" panose="020B0602020104020603" pitchFamily="34" charset="0"/>
              </a:rPr>
              <a:t>sa bhuidéal </a:t>
            </a:r>
            <a:r>
              <a:rPr lang="ga-IE" sz="2600" dirty="0" smtClean="0">
                <a:latin typeface="Tw Cen MT" panose="020B0602020104020603" pitchFamily="34" charset="0"/>
              </a:rPr>
              <a:t/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chun an bolcán </a:t>
            </a:r>
            <a:r>
              <a:rPr lang="ga-IE" sz="2600" dirty="0">
                <a:latin typeface="Tw Cen MT" panose="020B0602020104020603" pitchFamily="34" charset="0"/>
              </a:rPr>
              <a:t>a chur </a:t>
            </a:r>
            <a:r>
              <a:rPr lang="ga-IE" sz="2600" dirty="0" smtClean="0">
                <a:latin typeface="Tw Cen MT" panose="020B0602020104020603" pitchFamily="34" charset="0"/>
              </a:rPr>
              <a:t/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ag </a:t>
            </a:r>
            <a:r>
              <a:rPr lang="ga-IE" sz="2600" dirty="0">
                <a:latin typeface="Tw Cen MT" panose="020B0602020104020603" pitchFamily="34" charset="0"/>
              </a:rPr>
              <a:t>brúchtadh </a:t>
            </a:r>
            <a:r>
              <a:rPr lang="ga-IE" sz="2600" dirty="0" smtClean="0">
                <a:latin typeface="Tw Cen MT" panose="020B0602020104020603" pitchFamily="34" charset="0"/>
              </a:rPr>
              <a:t/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agus </a:t>
            </a:r>
            <a:r>
              <a:rPr lang="ga-IE" sz="2600" dirty="0">
                <a:latin typeface="Tw Cen MT" panose="020B0602020104020603" pitchFamily="34" charset="0"/>
              </a:rPr>
              <a:t>seas siar</a:t>
            </a:r>
            <a:r>
              <a:rPr lang="ga-IE" sz="2600" dirty="0" smtClean="0">
                <a:latin typeface="Tw Cen MT" panose="020B0602020104020603" pitchFamily="34" charset="0"/>
              </a:rPr>
              <a:t>!!</a:t>
            </a:r>
            <a:endParaRPr lang="ga-IE" sz="2400" dirty="0">
              <a:latin typeface="Tw Cen MT" panose="020B0602020104020603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8098" y="3645024"/>
            <a:ext cx="4610100" cy="301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11188" y="188913"/>
            <a:ext cx="7921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ga-IE" altLang="en-US" sz="3600" dirty="0" smtClean="0">
                <a:latin typeface="Berlin Sans FB" panose="020E0602020502020306" pitchFamily="34" charset="0"/>
              </a:rPr>
              <a:t>Déan samhail de bholcán</a:t>
            </a:r>
            <a:endParaRPr lang="ga-IE" altLang="en-US" sz="36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5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2"/>
          <p:cNvSpPr txBox="1">
            <a:spLocks noChangeArrowheads="1"/>
          </p:cNvSpPr>
          <p:nvPr/>
        </p:nvSpPr>
        <p:spPr bwMode="auto">
          <a:xfrm>
            <a:off x="3717925" y="1184275"/>
            <a:ext cx="176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GB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914400" y="1565275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GB">
              <a:latin typeface="Calibri" pitchFamily="34" charset="0"/>
            </a:endParaRPr>
          </a:p>
        </p:txBody>
      </p:sp>
      <p:graphicFrame>
        <p:nvGraphicFramePr>
          <p:cNvPr id="44093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101515"/>
              </p:ext>
            </p:extLst>
          </p:nvPr>
        </p:nvGraphicFramePr>
        <p:xfrm>
          <a:off x="281780" y="639108"/>
          <a:ext cx="8640763" cy="6161107"/>
        </p:xfrm>
        <a:graphic>
          <a:graphicData uri="http://schemas.openxmlformats.org/drawingml/2006/table">
            <a:tbl>
              <a:tblPr/>
              <a:tblGrid>
                <a:gridCol w="5280025"/>
                <a:gridCol w="1520825"/>
                <a:gridCol w="1839913"/>
              </a:tblGrid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Ráiteas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Fíor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Bréagach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Brúchtann bolcáin shuanacha go minic.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Tá an screamh briste ina píosaí móra ar </a:t>
                      </a:r>
                      <a:b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</a:b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a dtugtar plátaí.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altLang="en-US" sz="200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Magma</a:t>
                      </a:r>
                      <a:r>
                        <a:rPr lang="ga-IE" altLang="en-US" sz="2000" noProof="0" dirty="0" smtClean="0">
                          <a:latin typeface="Tw Cen MT" panose="020B0602020104020603" pitchFamily="34" charset="0"/>
                        </a:rPr>
                        <a:t> a thugtar ar an gcarraig leachtach </a:t>
                      </a:r>
                      <a:br>
                        <a:rPr lang="ga-IE" altLang="en-US" sz="2000" noProof="0" dirty="0" smtClean="0">
                          <a:latin typeface="Tw Cen MT" panose="020B0602020104020603" pitchFamily="34" charset="0"/>
                        </a:rPr>
                      </a:br>
                      <a:r>
                        <a:rPr lang="ga-IE" altLang="en-US" sz="2000" noProof="0" dirty="0" smtClean="0">
                          <a:latin typeface="Tw Cen MT" panose="020B0602020104020603" pitchFamily="34" charset="0"/>
                        </a:rPr>
                        <a:t>sa mhaintlín.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altLang="en-US" sz="2000" noProof="0" dirty="0" smtClean="0">
                          <a:latin typeface="Tw Cen MT" panose="020B0602020104020603" pitchFamily="34" charset="0"/>
                        </a:rPr>
                        <a:t>Is é </a:t>
                      </a:r>
                      <a:r>
                        <a:rPr lang="ga-IE" altLang="en-US" sz="200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Sliabh</a:t>
                      </a:r>
                      <a:r>
                        <a:rPr lang="ga-IE" altLang="en-US" sz="2000" noProof="0" dirty="0" smtClean="0">
                          <a:solidFill>
                            <a:srgbClr val="FF0000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ga-IE" altLang="en-US" sz="200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Etna</a:t>
                      </a:r>
                      <a:r>
                        <a:rPr lang="ga-IE" altLang="en-US" sz="2000" noProof="0" dirty="0" smtClean="0">
                          <a:solidFill>
                            <a:srgbClr val="FF0000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ga-IE" altLang="en-US" sz="2000" noProof="0" dirty="0" smtClean="0">
                          <a:latin typeface="Tw Cen MT" panose="020B0602020104020603" pitchFamily="34" charset="0"/>
                        </a:rPr>
                        <a:t>san Iodáil an bolcán beo is mó </a:t>
                      </a:r>
                      <a:br>
                        <a:rPr lang="ga-IE" altLang="en-US" sz="2000" noProof="0" dirty="0" smtClean="0">
                          <a:latin typeface="Tw Cen MT" panose="020B0602020104020603" pitchFamily="34" charset="0"/>
                        </a:rPr>
                      </a:br>
                      <a:r>
                        <a:rPr lang="ga-IE" altLang="en-US" sz="2000" noProof="0" dirty="0" smtClean="0">
                          <a:latin typeface="Tw Cen MT" panose="020B0602020104020603" pitchFamily="34" charset="0"/>
                        </a:rPr>
                        <a:t>ar domhan.   </a:t>
                      </a:r>
                      <a:endParaRPr kumimoji="0" lang="ga-IE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Tá Pompeii sa Ghréig.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Blaosc chrua charraigeach is ea an maintlín.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altLang="en-US" sz="2000" noProof="0" dirty="0" smtClean="0">
                          <a:latin typeface="Tw Cen MT" panose="020B0602020104020603" pitchFamily="34" charset="0"/>
                        </a:rPr>
                        <a:t>Tugtar </a:t>
                      </a:r>
                      <a:r>
                        <a:rPr lang="ga-IE" altLang="en-US" sz="200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laibhe</a:t>
                      </a:r>
                      <a:r>
                        <a:rPr lang="ga-IE" altLang="en-US" sz="2000" noProof="0" dirty="0" smtClean="0">
                          <a:latin typeface="Tw Cen MT" panose="020B0602020104020603" pitchFamily="34" charset="0"/>
                        </a:rPr>
                        <a:t> ar mhagma a thagann go dromchla an domhain.</a:t>
                      </a: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200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‘Fáinne Tine an Aigéin Chiúin’ a thugtar ar an gcrios</a:t>
                      </a:r>
                      <a:r>
                        <a:rPr lang="ga-IE" sz="2000" baseline="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bolcánach</a:t>
                      </a:r>
                      <a:r>
                        <a:rPr lang="ga-IE" sz="200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is mó</a:t>
                      </a:r>
                      <a:r>
                        <a:rPr lang="ga-IE" sz="2000" baseline="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ar domhan. </a:t>
                      </a:r>
                      <a:endParaRPr kumimoji="0" lang="ga-IE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altLang="en-US" sz="2000" noProof="0" dirty="0" smtClean="0">
                          <a:latin typeface="Tw Cen MT" panose="020B0602020104020603" pitchFamily="34" charset="0"/>
                        </a:rPr>
                        <a:t>Is é </a:t>
                      </a:r>
                      <a:r>
                        <a:rPr lang="ga-IE" altLang="en-US" sz="200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Mauna Loa </a:t>
                      </a:r>
                      <a:r>
                        <a:rPr lang="ga-IE" altLang="en-US" sz="2000" noProof="0" dirty="0" smtClean="0">
                          <a:latin typeface="Tw Cen MT" panose="020B0602020104020603" pitchFamily="34" charset="0"/>
                        </a:rPr>
                        <a:t>i Haváí an bolcán beo is mó ar domhan. </a:t>
                      </a:r>
                      <a:endParaRPr kumimoji="0" lang="ga-IE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365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7050" y="1124744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" name="Picture 103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2401664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8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9020" y="170080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9" name="Picture 105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7050" y="3686627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0" name="Picture 106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7050" y="309349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1" name="Picture 107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4797152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2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9000" y="4166597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3" name="Picture 109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6343" y="6237312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4" name="Picture 110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6343" y="5517232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90" name="Text Box 61"/>
          <p:cNvSpPr txBox="1">
            <a:spLocks noChangeArrowheads="1"/>
          </p:cNvSpPr>
          <p:nvPr/>
        </p:nvSpPr>
        <p:spPr bwMode="auto">
          <a:xfrm>
            <a:off x="2627784" y="44207"/>
            <a:ext cx="40324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3600" dirty="0">
                <a:latin typeface="Berlin Sans FB" panose="020E0602020502020306" pitchFamily="34" charset="0"/>
              </a:rPr>
              <a:t>Fíor nó Bréagach?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844824"/>
            <a:ext cx="8208912" cy="2368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 smtClean="0">
                <a:latin typeface="Comic Sans MS" pitchFamily="66" charset="0"/>
              </a:rPr>
              <a:t>                      </a:t>
            </a:r>
            <a:r>
              <a:rPr lang="en-GB" sz="3600" dirty="0" err="1" smtClean="0">
                <a:latin typeface="Berlin Sans FB" panose="020E0602020502020306" pitchFamily="34" charset="0"/>
              </a:rPr>
              <a:t>Cluiche</a:t>
            </a:r>
            <a:r>
              <a:rPr lang="en-GB" sz="3600" dirty="0" smtClean="0">
                <a:latin typeface="Berlin Sans FB" panose="020E0602020502020306" pitchFamily="34" charset="0"/>
              </a:rPr>
              <a:t> </a:t>
            </a:r>
            <a:r>
              <a:rPr lang="en-GB" sz="3600" dirty="0" err="1" smtClean="0">
                <a:latin typeface="Berlin Sans FB" panose="020E0602020502020306" pitchFamily="34" charset="0"/>
              </a:rPr>
              <a:t>Meaitseála</a:t>
            </a:r>
            <a:endParaRPr lang="en-GB" sz="3600" u="sng" dirty="0">
              <a:solidFill>
                <a:srgbClr val="0000FF"/>
              </a:solidFill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u="sng" dirty="0" smtClean="0">
                <a:solidFill>
                  <a:srgbClr val="0000FF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GB" sz="3200" u="sng" dirty="0">
                <a:solidFill>
                  <a:srgbClr val="0000FF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GB" sz="3200" u="sng" dirty="0" smtClean="0">
                <a:solidFill>
                  <a:srgbClr val="0000FF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www.oswego.org/ocsd-web/match/term/draggeneric.asp?filename=MniGhallbolcain</a:t>
            </a:r>
            <a:endParaRPr lang="en-GB" sz="3200" dirty="0">
              <a:effectLst/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61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" r="9351"/>
          <a:stretch/>
        </p:blipFill>
        <p:spPr bwMode="auto">
          <a:xfrm>
            <a:off x="1" y="-137104"/>
            <a:ext cx="9144000" cy="70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1520" y="260648"/>
            <a:ext cx="4896544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Tá bolcáin in a lán áiteanna </a:t>
            </a:r>
            <a:br>
              <a:rPr lang="ga-IE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ar domhan. Déantar an-chuid damáiste nuair a bhrúchtann bolcán mar gheall ar an laibhe the, </a:t>
            </a:r>
            <a:br>
              <a:rPr lang="ga-IE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luaithreach agus an toit </a:t>
            </a:r>
            <a:br>
              <a:rPr lang="ga-IE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 thagann amach as. </a:t>
            </a:r>
            <a:endParaRPr lang="ga-IE" sz="26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5445224"/>
            <a:ext cx="6970464" cy="1292662"/>
          </a:xfrm>
          <a:prstGeom prst="rect">
            <a:avLst/>
          </a:prstGeom>
          <a:solidFill>
            <a:schemeClr val="tx1">
              <a:alpha val="14000"/>
            </a:schemeClr>
          </a:solidFill>
        </p:spPr>
        <p:txBody>
          <a:bodyPr wrap="square">
            <a:spAutoFit/>
          </a:bodyPr>
          <a:lstStyle/>
          <a:p>
            <a:r>
              <a:rPr lang="ga-IE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Cliceáil ar an nasc thíos chun beochan de bholcán a fheiceáil agus é ag brúchtadh:</a:t>
            </a:r>
          </a:p>
          <a:p>
            <a:r>
              <a:rPr lang="ga-IE" sz="2600" dirty="0" smtClean="0">
                <a:solidFill>
                  <a:schemeClr val="bg1"/>
                </a:solidFill>
                <a:latin typeface="Tw Cen MT" panose="020B0602020104020603" pitchFamily="34" charset="0"/>
                <a:hlinkClick r:id="rId4"/>
              </a:rPr>
              <a:t>https://www.youtube.com/watch?v=R0Zbj7S22zs</a:t>
            </a:r>
            <a:endParaRPr lang="ga-IE" sz="2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01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Box 1"/>
          <p:cNvSpPr txBox="1">
            <a:spLocks noChangeArrowheads="1"/>
          </p:cNvSpPr>
          <p:nvPr/>
        </p:nvSpPr>
        <p:spPr bwMode="auto">
          <a:xfrm>
            <a:off x="323528" y="1268760"/>
            <a:ext cx="856932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Tuilleadh eolais le fáil</a:t>
            </a:r>
            <a:r>
              <a:rPr lang="en-GB" sz="2800" dirty="0" smtClean="0">
                <a:latin typeface="Tw Cen MT" panose="020B0602020104020603" pitchFamily="34" charset="0"/>
              </a:rPr>
              <a:t> </a:t>
            </a:r>
            <a:r>
              <a:rPr lang="ga-IE" sz="2800" dirty="0" smtClean="0">
                <a:latin typeface="Tw Cen MT" panose="020B0602020104020603" pitchFamily="34" charset="0"/>
              </a:rPr>
              <a:t>ar na suíomhanna seo:</a:t>
            </a:r>
          </a:p>
          <a:p>
            <a:endParaRPr lang="en-IE" sz="2800" dirty="0" smtClean="0">
              <a:latin typeface="Tw Cen MT" panose="020B0602020104020603" pitchFamily="34" charset="0"/>
              <a:hlinkClick r:id="rId2"/>
            </a:endParaRPr>
          </a:p>
          <a:p>
            <a:r>
              <a:rPr lang="en-GB" sz="2800" u="sng" dirty="0" smtClean="0">
                <a:latin typeface="Tw Cen MT" panose="020B0602020104020603" pitchFamily="34" charset="0"/>
                <a:hlinkClick r:id="rId3"/>
              </a:rPr>
              <a:t>http://www.cogg.ie/wp-content/uploads/eureka-3-21.pdf</a:t>
            </a:r>
            <a:endParaRPr lang="en-GB" sz="2800" dirty="0" smtClean="0">
              <a:latin typeface="Tw Cen MT" panose="020B0602020104020603" pitchFamily="34" charset="0"/>
            </a:endParaRPr>
          </a:p>
          <a:p>
            <a:r>
              <a:rPr lang="en-GB" sz="2800" dirty="0" smtClean="0">
                <a:latin typeface="Tw Cen MT" panose="020B0602020104020603" pitchFamily="34" charset="0"/>
              </a:rPr>
              <a:t> </a:t>
            </a:r>
          </a:p>
          <a:p>
            <a:r>
              <a:rPr lang="en-GB" sz="2800" u="sng" dirty="0" smtClean="0">
                <a:latin typeface="Tw Cen MT" panose="020B0602020104020603" pitchFamily="34" charset="0"/>
                <a:hlinkClick r:id="rId4"/>
              </a:rPr>
              <a:t>http://www.cogg.ie/wp-content/uploads/eureka-6-24.pdf</a:t>
            </a:r>
            <a:endParaRPr lang="ga-IE" sz="2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68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2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2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2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620688"/>
            <a:ext cx="79208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altLang="ga-IE" sz="2200" b="1" dirty="0">
                <a:latin typeface="Tw Cen MT" panose="020B0602020104020603" pitchFamily="34" charset="0"/>
              </a:rPr>
              <a:t>Gabhaimid buíochas leis na daoine agus leis na heagraíochtaí </a:t>
            </a:r>
            <a:r>
              <a:rPr lang="ga-IE" altLang="ga-IE" sz="2200" b="1" dirty="0" smtClean="0">
                <a:latin typeface="Tw Cen MT" panose="020B0602020104020603" pitchFamily="34" charset="0"/>
              </a:rPr>
              <a:t/>
            </a:r>
            <a:br>
              <a:rPr lang="ga-IE" altLang="ga-IE" sz="2200" b="1" dirty="0" smtClean="0">
                <a:latin typeface="Tw Cen MT" panose="020B0602020104020603" pitchFamily="34" charset="0"/>
              </a:rPr>
            </a:br>
            <a:r>
              <a:rPr lang="ga-IE" altLang="ga-IE" sz="2200" b="1" dirty="0" smtClean="0">
                <a:latin typeface="Tw Cen MT" panose="020B0602020104020603" pitchFamily="34" charset="0"/>
              </a:rPr>
              <a:t>a </a:t>
            </a:r>
            <a:r>
              <a:rPr lang="ga-IE" altLang="ga-IE" sz="2200" b="1" dirty="0">
                <a:latin typeface="Tw Cen MT" panose="020B0602020104020603" pitchFamily="34" charset="0"/>
              </a:rPr>
              <a:t>leanas a chuir íomhánna ar fáil do na sleamhnáin seo</a:t>
            </a:r>
            <a:r>
              <a:rPr lang="ga-IE" altLang="ga-IE" sz="2200" b="1" dirty="0" smtClean="0">
                <a:latin typeface="Tw Cen MT" panose="020B0602020104020603" pitchFamily="34" charset="0"/>
              </a:rPr>
              <a:t>: </a:t>
            </a:r>
            <a:br>
              <a:rPr lang="ga-IE" altLang="ga-IE" sz="2200" b="1" dirty="0" smtClean="0">
                <a:latin typeface="Tw Cen MT" panose="020B0602020104020603" pitchFamily="34" charset="0"/>
              </a:rPr>
            </a:br>
            <a:r>
              <a:rPr lang="ga-IE" altLang="ga-IE" sz="2200" dirty="0" smtClean="0">
                <a:latin typeface="Tw Cen MT" panose="020B0602020104020603" pitchFamily="34" charset="0"/>
              </a:rPr>
              <a:t>Christine Warner</a:t>
            </a:r>
            <a:endParaRPr lang="ga-IE" altLang="ga-IE" sz="2200" b="1" dirty="0">
              <a:latin typeface="Tw Cen MT" panose="020B0602020104020603" pitchFamily="34" charset="0"/>
            </a:endParaRPr>
          </a:p>
          <a:p>
            <a:endParaRPr lang="ga-IE" altLang="ga-IE" sz="2200" dirty="0">
              <a:latin typeface="Tw Cen MT" panose="020B0602020104020603" pitchFamily="34" charset="0"/>
            </a:endParaRPr>
          </a:p>
          <a:p>
            <a:r>
              <a:rPr lang="ga-IE" altLang="ga-IE" sz="2200" b="1" dirty="0">
                <a:latin typeface="Tw Cen MT" panose="020B0602020104020603" pitchFamily="34" charset="0"/>
              </a:rPr>
              <a:t>Íomhánna eile</a:t>
            </a:r>
            <a:r>
              <a:rPr lang="ga-IE" altLang="ga-IE" sz="2200" b="1" dirty="0" smtClean="0">
                <a:latin typeface="Tw Cen MT" panose="020B0602020104020603" pitchFamily="34" charset="0"/>
              </a:rPr>
              <a:t>: </a:t>
            </a:r>
            <a:r>
              <a:rPr lang="ga-IE" altLang="ga-IE" sz="2200" dirty="0" smtClean="0">
                <a:latin typeface="Tw Cen MT" panose="020B0602020104020603" pitchFamily="34" charset="0"/>
              </a:rPr>
              <a:t>Shutterstock</a:t>
            </a:r>
            <a:endParaRPr lang="ga-IE" altLang="ga-IE" sz="2200" b="1" dirty="0">
              <a:latin typeface="Tw Cen MT" panose="020B0602020104020603" pitchFamily="34" charset="0"/>
            </a:endParaRPr>
          </a:p>
          <a:p>
            <a:endParaRPr lang="ga-IE" altLang="ga-IE" sz="2200" dirty="0">
              <a:latin typeface="Tw Cen MT" panose="020B0602020104020603" pitchFamily="34" charset="0"/>
            </a:endParaRPr>
          </a:p>
          <a:p>
            <a:r>
              <a:rPr lang="ga-IE" altLang="ga-IE" sz="2200" dirty="0">
                <a:latin typeface="Tw Cen MT" panose="020B0602020104020603" pitchFamily="34" charset="0"/>
              </a:rPr>
              <a:t>Rinneadh gach iarracht teacht ar úinéir an chóipchirt i gcás </a:t>
            </a:r>
            <a:r>
              <a:rPr lang="en-GB" altLang="ga-IE" sz="2200" dirty="0">
                <a:latin typeface="Tw Cen MT" panose="020B0602020104020603" pitchFamily="34" charset="0"/>
              </a:rPr>
              <a:t/>
            </a:r>
            <a:br>
              <a:rPr lang="en-GB" altLang="ga-IE" sz="2200" dirty="0">
                <a:latin typeface="Tw Cen MT" panose="020B0602020104020603" pitchFamily="34" charset="0"/>
              </a:rPr>
            </a:br>
            <a:r>
              <a:rPr lang="ga-IE" altLang="ga-IE" sz="2200" dirty="0">
                <a:latin typeface="Tw Cen MT" panose="020B0602020104020603" pitchFamily="34" charset="0"/>
              </a:rPr>
              <a:t>na n‑íomhánna atá ar na sleamhnáin seo. Má rinneadh fail</a:t>
            </a:r>
            <a:r>
              <a:rPr lang="en-GB" altLang="ga-IE" sz="2200" dirty="0">
                <a:latin typeface="Tw Cen MT" panose="020B0602020104020603" pitchFamily="34" charset="0"/>
              </a:rPr>
              <a:t>l</a:t>
            </a:r>
            <a:r>
              <a:rPr lang="ga-IE" altLang="ga-IE" sz="2200" dirty="0">
                <a:latin typeface="Tw Cen MT" panose="020B0602020104020603" pitchFamily="34" charset="0"/>
              </a:rPr>
              <a:t>í ar aon bhealach</a:t>
            </a:r>
            <a:r>
              <a:rPr lang="en-GB" altLang="ga-IE" sz="2200" dirty="0">
                <a:latin typeface="Tw Cen MT" panose="020B0602020104020603" pitchFamily="34" charset="0"/>
              </a:rPr>
              <a:t> </a:t>
            </a:r>
            <a:r>
              <a:rPr lang="ga-IE" altLang="ga-IE" sz="2200" dirty="0">
                <a:latin typeface="Tw Cen MT" panose="020B0602020104020603" pitchFamily="34" charset="0"/>
              </a:rPr>
              <a:t>ó thaobh cóipchirt de ba cheart d’úinéir an chóipchirt teagmháil</a:t>
            </a:r>
            <a:r>
              <a:rPr lang="en-GB" altLang="ga-IE" sz="2200" dirty="0">
                <a:latin typeface="Tw Cen MT" panose="020B0602020104020603" pitchFamily="34" charset="0"/>
              </a:rPr>
              <a:t> </a:t>
            </a:r>
            <a:r>
              <a:rPr lang="ga-IE" altLang="ga-IE" sz="2200" dirty="0">
                <a:latin typeface="Tw Cen MT" panose="020B0602020104020603" pitchFamily="34" charset="0"/>
              </a:rPr>
              <a:t>a dhéanamh leis na foilsitheoirí. Beidh na foilsitheoirí lántoilteanach socruithe cuí a dhéanamh leis.</a:t>
            </a:r>
          </a:p>
          <a:p>
            <a:endParaRPr lang="ga-IE" altLang="ga-IE" sz="2200" dirty="0">
              <a:latin typeface="Tw Cen MT" panose="020B0602020104020603" pitchFamily="34" charset="0"/>
            </a:endParaRPr>
          </a:p>
          <a:p>
            <a:r>
              <a:rPr lang="ga-IE" altLang="ga-IE" sz="2200" dirty="0">
                <a:latin typeface="Tw Cen MT" panose="020B0602020104020603" pitchFamily="34" charset="0"/>
              </a:rPr>
              <a:t>© Foras na Gaeilge, 201</a:t>
            </a:r>
            <a:r>
              <a:rPr lang="en-GB" altLang="ga-IE" sz="2200" dirty="0">
                <a:latin typeface="Tw Cen MT" panose="020B0602020104020603" pitchFamily="34" charset="0"/>
              </a:rPr>
              <a:t>6</a:t>
            </a:r>
            <a:endParaRPr lang="ga-IE" altLang="ga-IE" sz="2200" dirty="0">
              <a:latin typeface="Tw Cen MT" panose="020B0602020104020603" pitchFamily="34" charset="0"/>
            </a:endParaRPr>
          </a:p>
          <a:p>
            <a:r>
              <a:rPr lang="ga-IE" altLang="ga-IE" sz="2200" dirty="0">
                <a:latin typeface="Tw Cen MT" panose="020B0602020104020603" pitchFamily="34" charset="0"/>
              </a:rPr>
              <a:t>An Gúm, 24-27 Sráid Fhreidric Thuaidh, Baile Átha Cliath 1 </a:t>
            </a:r>
            <a:endParaRPr lang="ga-IE" sz="2200" dirty="0"/>
          </a:p>
        </p:txBody>
      </p:sp>
    </p:spTree>
    <p:extLst>
      <p:ext uri="{BB962C8B-B14F-4D97-AF65-F5344CB8AC3E}">
        <p14:creationId xmlns:p14="http://schemas.microsoft.com/office/powerpoint/2010/main" val="25712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3117850"/>
            <a:ext cx="30734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23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0928" y="867740"/>
            <a:ext cx="2331903" cy="576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2123728" y="454773"/>
            <a:ext cx="3528392" cy="1942887"/>
          </a:xfrm>
          <a:prstGeom prst="wedgeEllipseCallout">
            <a:avLst>
              <a:gd name="adj1" fmla="val 74092"/>
              <a:gd name="adj2" fmla="val 780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200" dirty="0" smtClean="0">
                <a:latin typeface="Tw Cen MT" panose="020B0602020104020603" pitchFamily="34" charset="0"/>
              </a:rPr>
              <a:t>Féachaimis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ar chomhdhéanamh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an domhain chun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an cheist sin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a fhreagairt. </a:t>
            </a:r>
            <a:endParaRPr lang="ga-IE" sz="2200" dirty="0">
              <a:latin typeface="Tw Cen MT" panose="020B0602020104020603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678" y="1726796"/>
            <a:ext cx="4404457" cy="44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7351" y="5442360"/>
            <a:ext cx="329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-IE" sz="2400" dirty="0" smtClean="0">
                <a:latin typeface="Tw Cen MT" panose="020B0602020104020603" pitchFamily="34" charset="0"/>
              </a:rPr>
              <a:t>Cad is cúis le bolcáin?</a:t>
            </a:r>
            <a:endParaRPr lang="ga-IE" sz="2400" dirty="0">
              <a:latin typeface="Tw Cen MT" panose="020B0602020104020603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0312" y="1880636"/>
            <a:ext cx="1034048" cy="103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0867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14" b="95168" l="9893" r="899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4000" y="491982"/>
            <a:ext cx="4286250" cy="401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29"/>
          <p:cNvSpPr>
            <a:spLocks noChangeArrowheads="1"/>
          </p:cNvSpPr>
          <p:nvPr/>
        </p:nvSpPr>
        <p:spPr bwMode="auto">
          <a:xfrm>
            <a:off x="7431932" y="3394483"/>
            <a:ext cx="1656139" cy="396000"/>
          </a:xfrm>
          <a:prstGeom prst="wedgeRectCallout">
            <a:avLst>
              <a:gd name="adj1" fmla="val -83672"/>
              <a:gd name="adj2" fmla="val -38695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ga-IE" altLang="en-US" sz="20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Craiceann</a:t>
            </a:r>
            <a:endParaRPr lang="ga-IE" altLang="en-US" sz="2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4" name="AutoShape 29"/>
          <p:cNvSpPr>
            <a:spLocks noChangeArrowheads="1"/>
          </p:cNvSpPr>
          <p:nvPr/>
        </p:nvSpPr>
        <p:spPr bwMode="auto">
          <a:xfrm>
            <a:off x="7431932" y="2060849"/>
            <a:ext cx="1656139" cy="396000"/>
          </a:xfrm>
          <a:prstGeom prst="wedgeRectCallout">
            <a:avLst>
              <a:gd name="adj1" fmla="val -93098"/>
              <a:gd name="adj2" fmla="val 41540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ga-IE" altLang="en-US" sz="20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Toradh</a:t>
            </a:r>
            <a:endParaRPr lang="ga-IE" altLang="en-US" sz="2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5" name="AutoShape 29"/>
          <p:cNvSpPr>
            <a:spLocks noChangeArrowheads="1"/>
          </p:cNvSpPr>
          <p:nvPr/>
        </p:nvSpPr>
        <p:spPr bwMode="auto">
          <a:xfrm>
            <a:off x="7431932" y="864121"/>
            <a:ext cx="1656139" cy="396000"/>
          </a:xfrm>
          <a:prstGeom prst="wedgeRectCallout">
            <a:avLst>
              <a:gd name="adj1" fmla="val -140573"/>
              <a:gd name="adj2" fmla="val 236572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ga-IE" altLang="en-US" sz="20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Chloch</a:t>
            </a:r>
            <a:endParaRPr lang="ga-IE" altLang="en-US" sz="2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39088" y="260648"/>
            <a:ext cx="4007113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ga-IE" altLang="en-US" sz="2600" dirty="0" smtClean="0">
                <a:latin typeface="Tw Cen MT" panose="020B0602020104020603" pitchFamily="34" charset="0"/>
              </a:rPr>
              <a:t>Seo péitseog agus í gearrtha trína lár. Tá craiceann ar an taobh amuigh den phéitseog. Tá toradh bog ar an taobh istigh agus tá cloch na péitseoige sa lár.   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2359365" y="4725144"/>
            <a:ext cx="3707760" cy="1632339"/>
          </a:xfrm>
          <a:prstGeom prst="wedgeEllipseCallout">
            <a:avLst>
              <a:gd name="adj1" fmla="val -82049"/>
              <a:gd name="adj2" fmla="val 208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altLang="en-US" sz="2200" dirty="0" smtClean="0">
                <a:latin typeface="Tw Cen MT" panose="020B0602020104020603" pitchFamily="34" charset="0"/>
              </a:rPr>
              <a:t>Tá comhdhéanamh </a:t>
            </a:r>
            <a:br>
              <a:rPr lang="ga-IE" altLang="en-US" sz="2200" dirty="0" smtClean="0">
                <a:latin typeface="Tw Cen MT" panose="020B0602020104020603" pitchFamily="34" charset="0"/>
              </a:rPr>
            </a:br>
            <a:r>
              <a:rPr lang="ga-IE" altLang="en-US" sz="2200" dirty="0" smtClean="0">
                <a:latin typeface="Tw Cen MT" panose="020B0602020104020603" pitchFamily="34" charset="0"/>
              </a:rPr>
              <a:t>an domhain rud beag cosúil le péitseog. </a:t>
            </a:r>
            <a:endParaRPr lang="ga-IE" sz="2200" dirty="0">
              <a:latin typeface="Tw Cen MT" panose="020B0602020104020603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0618"/>
          <a:stretch/>
        </p:blipFill>
        <p:spPr bwMode="auto">
          <a:xfrm rot="470998">
            <a:off x="-79367" y="3765863"/>
            <a:ext cx="2331903" cy="342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21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307840"/>
            <a:ext cx="4968552" cy="372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9"/>
          <p:cNvSpPr>
            <a:spLocks noChangeArrowheads="1"/>
          </p:cNvSpPr>
          <p:nvPr/>
        </p:nvSpPr>
        <p:spPr bwMode="auto">
          <a:xfrm>
            <a:off x="7030620" y="307840"/>
            <a:ext cx="1775404" cy="468000"/>
          </a:xfrm>
          <a:prstGeom prst="wedgeRectCallout">
            <a:avLst>
              <a:gd name="adj1" fmla="val -183252"/>
              <a:gd name="adj2" fmla="val 299482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en-GB" altLang="en-US" sz="20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Croí</a:t>
            </a:r>
            <a:endParaRPr lang="en-GB" altLang="en-US" sz="2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2624487" y="4468809"/>
            <a:ext cx="3999015" cy="2074884"/>
          </a:xfrm>
          <a:prstGeom prst="wedgeEllipseCallout">
            <a:avLst>
              <a:gd name="adj1" fmla="val -80231"/>
              <a:gd name="adj2" fmla="val 159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altLang="en-US" sz="2400" dirty="0" smtClean="0">
                <a:latin typeface="Tw Cen MT" panose="020B0602020104020603" pitchFamily="34" charset="0"/>
              </a:rPr>
              <a:t>Trí shraith atá sa domhan: an screamh, an maintlín agus </a:t>
            </a:r>
            <a:br>
              <a:rPr lang="ga-IE" altLang="en-US" sz="2400" dirty="0" smtClean="0">
                <a:latin typeface="Tw Cen MT" panose="020B0602020104020603" pitchFamily="34" charset="0"/>
              </a:rPr>
            </a:br>
            <a:r>
              <a:rPr lang="ga-IE" altLang="en-US" sz="2400" dirty="0" smtClean="0">
                <a:latin typeface="Tw Cen MT" panose="020B0602020104020603" pitchFamily="34" charset="0"/>
              </a:rPr>
              <a:t>an croí. 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12" name="AutoShape 29"/>
          <p:cNvSpPr>
            <a:spLocks noChangeArrowheads="1"/>
          </p:cNvSpPr>
          <p:nvPr/>
        </p:nvSpPr>
        <p:spPr bwMode="auto">
          <a:xfrm>
            <a:off x="6996863" y="1268761"/>
            <a:ext cx="1794342" cy="468000"/>
          </a:xfrm>
          <a:prstGeom prst="wedgeRectCallout">
            <a:avLst>
              <a:gd name="adj1" fmla="val -136987"/>
              <a:gd name="adj2" fmla="val 184144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GB" altLang="en-US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en-GB" altLang="en-US" sz="20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Maintlín</a:t>
            </a:r>
            <a:endParaRPr lang="en-GB" altLang="en-US" sz="2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AutoShape 29"/>
          <p:cNvSpPr>
            <a:spLocks noChangeArrowheads="1"/>
          </p:cNvSpPr>
          <p:nvPr/>
        </p:nvSpPr>
        <p:spPr bwMode="auto">
          <a:xfrm>
            <a:off x="7028058" y="2436297"/>
            <a:ext cx="1780529" cy="468000"/>
          </a:xfrm>
          <a:prstGeom prst="wedgeRectCallout">
            <a:avLst>
              <a:gd name="adj1" fmla="val -112247"/>
              <a:gd name="adj2" fmla="val 28506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en-GB" altLang="en-US" sz="20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Screamh</a:t>
            </a:r>
            <a:endParaRPr lang="en-GB" altLang="en-US" sz="2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0618"/>
          <a:stretch/>
        </p:blipFill>
        <p:spPr bwMode="auto">
          <a:xfrm rot="470998">
            <a:off x="-79367" y="3765863"/>
            <a:ext cx="2331903" cy="342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69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307840"/>
            <a:ext cx="4968552" cy="372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9"/>
          <p:cNvSpPr>
            <a:spLocks noChangeArrowheads="1"/>
          </p:cNvSpPr>
          <p:nvPr/>
        </p:nvSpPr>
        <p:spPr bwMode="auto">
          <a:xfrm>
            <a:off x="7021002" y="1628800"/>
            <a:ext cx="1794342" cy="720080"/>
          </a:xfrm>
          <a:prstGeom prst="wedgeRectCallout">
            <a:avLst>
              <a:gd name="adj1" fmla="val -118837"/>
              <a:gd name="adj2" fmla="val 60026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GB" altLang="en-US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en-GB" altLang="en-US" sz="20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Maintlín</a:t>
            </a:r>
            <a:r>
              <a:rPr lang="ga-IE" altLang="en-US" sz="20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Uachtair</a:t>
            </a:r>
            <a:endParaRPr lang="en-GB" altLang="en-US" sz="2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764266" y="4565394"/>
            <a:ext cx="7560839" cy="892552"/>
          </a:xfrm>
          <a:prstGeom prst="rect">
            <a:avLst/>
          </a:prstGeom>
          <a:solidFill>
            <a:srgbClr val="99CCFF"/>
          </a:solidFill>
          <a:ln w="2857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ga-IE" altLang="en-US" sz="2600" dirty="0" smtClean="0">
                <a:latin typeface="Tw Cen MT" panose="020B0602020104020603" pitchFamily="34" charset="0"/>
              </a:rPr>
              <a:t>Istigh i gceartlár an domhain atá an </a:t>
            </a:r>
            <a:r>
              <a:rPr lang="ga-IE" altLang="en-US" sz="26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croí.</a:t>
            </a:r>
            <a:r>
              <a:rPr lang="ga-IE" altLang="en-US" sz="2600" dirty="0" smtClean="0">
                <a:latin typeface="Tw Cen MT" panose="020B0602020104020603" pitchFamily="34" charset="0"/>
              </a:rPr>
              <a:t> Tá sé níos teo arís ná an maintlín agus é déanta as miotal.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764266" y="4565393"/>
            <a:ext cx="7560839" cy="2092881"/>
          </a:xfrm>
          <a:prstGeom prst="rect">
            <a:avLst/>
          </a:prstGeom>
          <a:solidFill>
            <a:srgbClr val="99CCFF"/>
          </a:solidFill>
          <a:ln w="2857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ga-IE" altLang="en-US" sz="2600" dirty="0" smtClean="0">
                <a:latin typeface="Tw Cen MT" panose="020B0602020104020603" pitchFamily="34" charset="0"/>
              </a:rPr>
              <a:t>Is é an </a:t>
            </a:r>
            <a:r>
              <a:rPr lang="ga-IE" altLang="en-US" sz="26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maintlín</a:t>
            </a:r>
            <a:r>
              <a:rPr lang="ga-IE" altLang="en-US" sz="2600" dirty="0" smtClean="0">
                <a:latin typeface="Tw Cen MT" panose="020B0602020104020603" pitchFamily="34" charset="0"/>
              </a:rPr>
              <a:t> an tsraith atá díreach faoin screamh. </a:t>
            </a:r>
            <a:br>
              <a:rPr lang="ga-IE" altLang="en-US" sz="2600" dirty="0" smtClean="0">
                <a:latin typeface="Tw Cen MT" panose="020B0602020104020603" pitchFamily="34" charset="0"/>
              </a:rPr>
            </a:br>
            <a:r>
              <a:rPr lang="ga-IE" altLang="en-US" sz="2600" dirty="0" smtClean="0">
                <a:latin typeface="Tw Cen MT" panose="020B0602020104020603" pitchFamily="34" charset="0"/>
              </a:rPr>
              <a:t>Tá dhá chuid sa mhaintlín: an maintlín uachtair agus </a:t>
            </a:r>
            <a:br>
              <a:rPr lang="ga-IE" altLang="en-US" sz="2600" dirty="0" smtClean="0">
                <a:latin typeface="Tw Cen MT" panose="020B0602020104020603" pitchFamily="34" charset="0"/>
              </a:rPr>
            </a:br>
            <a:r>
              <a:rPr lang="ga-IE" altLang="en-US" sz="2600" dirty="0" smtClean="0">
                <a:latin typeface="Tw Cen MT" panose="020B0602020104020603" pitchFamily="34" charset="0"/>
              </a:rPr>
              <a:t>an maintlín íochtair. Leánn an teas ó lár an domhain cuid de na carraigeacha sa mhaintlín. </a:t>
            </a:r>
            <a:r>
              <a:rPr lang="ga-IE" altLang="en-US" sz="26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Magma</a:t>
            </a:r>
            <a:r>
              <a:rPr lang="ga-IE" altLang="en-US" sz="2600" dirty="0" smtClean="0">
                <a:latin typeface="Tw Cen MT" panose="020B0602020104020603" pitchFamily="34" charset="0"/>
              </a:rPr>
              <a:t> a thugtar ar an gcarraig leachtach sin. 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683568" y="4565394"/>
            <a:ext cx="7560839" cy="2092881"/>
          </a:xfrm>
          <a:prstGeom prst="rect">
            <a:avLst/>
          </a:prstGeom>
          <a:solidFill>
            <a:srgbClr val="99CCFF"/>
          </a:solidFill>
          <a:ln w="2857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600" dirty="0" smtClean="0">
                <a:latin typeface="Tw Cen MT" panose="020B0602020104020603" pitchFamily="34" charset="0"/>
              </a:rPr>
              <a:t>Dromchla an domhain is ea </a:t>
            </a:r>
            <a:r>
              <a:rPr lang="ga-IE" altLang="en-US" sz="26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an</a:t>
            </a:r>
            <a:r>
              <a:rPr lang="ga-IE" altLang="en-US" sz="2600" dirty="0" smtClean="0">
                <a:latin typeface="Tw Cen MT" panose="020B0602020104020603" pitchFamily="34" charset="0"/>
              </a:rPr>
              <a:t> </a:t>
            </a:r>
            <a:r>
              <a:rPr lang="ga-IE" altLang="en-US" sz="26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screamh</a:t>
            </a:r>
            <a:r>
              <a:rPr lang="ga-IE" altLang="en-US" sz="2600" dirty="0" smtClean="0">
                <a:latin typeface="Tw Cen MT" panose="020B0602020104020603" pitchFamily="34" charset="0"/>
              </a:rPr>
              <a:t>. Is blaosc chrua charraigeach í. Is ar an screamh atá na haigéin agus </a:t>
            </a:r>
            <a:br>
              <a:rPr lang="ga-IE" altLang="en-US" sz="2600" dirty="0" smtClean="0">
                <a:latin typeface="Tw Cen MT" panose="020B0602020104020603" pitchFamily="34" charset="0"/>
              </a:rPr>
            </a:br>
            <a:r>
              <a:rPr lang="ga-IE" altLang="en-US" sz="2600" dirty="0" smtClean="0">
                <a:latin typeface="Tw Cen MT" panose="020B0602020104020603" pitchFamily="34" charset="0"/>
              </a:rPr>
              <a:t>na mórchríocha – is ar an screamh a mhairimidne. </a:t>
            </a:r>
          </a:p>
          <a:p>
            <a:pPr eaLnBrk="1" hangingPunct="1"/>
            <a:endParaRPr lang="ga-IE" altLang="en-US" sz="2600" dirty="0" smtClean="0">
              <a:latin typeface="Tw Cen MT" panose="020B0602020104020603" pitchFamily="34" charset="0"/>
            </a:endParaRPr>
          </a:p>
          <a:p>
            <a:pPr eaLnBrk="1" hangingPunct="1"/>
            <a:endParaRPr lang="ga-IE" altLang="en-US" sz="2600" dirty="0">
              <a:latin typeface="Tw Cen MT" panose="020B0602020104020603" pitchFamily="34" charset="0"/>
            </a:endParaRPr>
          </a:p>
        </p:txBody>
      </p:sp>
      <p:sp>
        <p:nvSpPr>
          <p:cNvPr id="11" name="AutoShape 29"/>
          <p:cNvSpPr>
            <a:spLocks noChangeArrowheads="1"/>
          </p:cNvSpPr>
          <p:nvPr/>
        </p:nvSpPr>
        <p:spPr bwMode="auto">
          <a:xfrm>
            <a:off x="7021002" y="307840"/>
            <a:ext cx="1775404" cy="468000"/>
          </a:xfrm>
          <a:prstGeom prst="wedgeRectCallout">
            <a:avLst>
              <a:gd name="adj1" fmla="val -184325"/>
              <a:gd name="adj2" fmla="val 299482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en-GB" altLang="en-US" sz="20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Croí</a:t>
            </a:r>
            <a:endParaRPr lang="en-GB" altLang="en-US" sz="2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6" name="AutoShape 29"/>
          <p:cNvSpPr>
            <a:spLocks noChangeArrowheads="1"/>
          </p:cNvSpPr>
          <p:nvPr/>
        </p:nvSpPr>
        <p:spPr bwMode="auto">
          <a:xfrm>
            <a:off x="7028058" y="2436297"/>
            <a:ext cx="1780529" cy="468000"/>
          </a:xfrm>
          <a:prstGeom prst="wedgeRectCallout">
            <a:avLst>
              <a:gd name="adj1" fmla="val -111890"/>
              <a:gd name="adj2" fmla="val 27234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en-GB" altLang="en-US" sz="20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Screamh</a:t>
            </a:r>
            <a:endParaRPr lang="en-GB" altLang="en-US" sz="2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AutoShape 29"/>
          <p:cNvSpPr>
            <a:spLocks noChangeArrowheads="1"/>
          </p:cNvSpPr>
          <p:nvPr/>
        </p:nvSpPr>
        <p:spPr bwMode="auto">
          <a:xfrm>
            <a:off x="7028058" y="879227"/>
            <a:ext cx="1794342" cy="720080"/>
          </a:xfrm>
          <a:prstGeom prst="wedgeRectCallout">
            <a:avLst>
              <a:gd name="adj1" fmla="val -138756"/>
              <a:gd name="adj2" fmla="val 95455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GB" altLang="en-US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en-GB" altLang="en-US" sz="20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Maintlín</a:t>
            </a:r>
            <a:r>
              <a:rPr lang="ga-IE" altLang="en-US" sz="20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Íochtair</a:t>
            </a:r>
            <a:endParaRPr lang="en-GB" altLang="en-US" sz="2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98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4" grpId="0" animBg="1"/>
      <p:bldP spid="13" grpId="0" animBg="1"/>
      <p:bldP spid="13" grpId="1" animBg="1"/>
      <p:bldP spid="12" grpId="0" animBg="1"/>
      <p:bldP spid="12" grpId="1" animBg="1"/>
      <p:bldP spid="11" grpId="0" animBg="1"/>
      <p:bldP spid="16" grpId="0" animBg="1"/>
      <p:bldP spid="16" grpId="1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4879" y="464577"/>
            <a:ext cx="4286250" cy="419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51520" y="5013175"/>
            <a:ext cx="8712968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ga-IE" altLang="en-US" sz="2600" dirty="0" smtClean="0">
                <a:latin typeface="Tw Cen MT" panose="020B0602020104020603" pitchFamily="34" charset="0"/>
              </a:rPr>
              <a:t>Tá an screamh briste ina píosaí móra ar a dtugtar </a:t>
            </a:r>
            <a:r>
              <a:rPr lang="ga-IE" altLang="en-US" sz="26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plátaí</a:t>
            </a:r>
            <a:r>
              <a:rPr lang="ga-IE" altLang="en-US" sz="2600" dirty="0" smtClean="0">
                <a:latin typeface="Tw Cen MT" panose="020B0602020104020603" pitchFamily="34" charset="0"/>
              </a:rPr>
              <a:t>. Suíonn na plátaí in aice lena chéile mar a bheadh míreanna mearaí iontu. Bíonn na plátaí seo i gcónaí ag gluaiseacht.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59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09946" y="5002995"/>
            <a:ext cx="8676456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ga-IE" altLang="en-US" sz="2600" dirty="0" smtClean="0">
                <a:latin typeface="Tw Cen MT" panose="020B0602020104020603" pitchFamily="34" charset="0"/>
              </a:rPr>
              <a:t>Gluaiseacht na bplátaí is cúis le bolcáin. Tagann scoilteanna </a:t>
            </a:r>
            <a:br>
              <a:rPr lang="ga-IE" altLang="en-US" sz="2600" dirty="0" smtClean="0">
                <a:latin typeface="Tw Cen MT" panose="020B0602020104020603" pitchFamily="34" charset="0"/>
              </a:rPr>
            </a:br>
            <a:r>
              <a:rPr lang="ga-IE" altLang="en-US" sz="2600" dirty="0" smtClean="0">
                <a:latin typeface="Tw Cen MT" panose="020B0602020104020603" pitchFamily="34" charset="0"/>
              </a:rPr>
              <a:t>i screamh an domhain nuair a scarann plátaí óna chéile nó nuair a bhuaileann siad in aghaidh a chéile. Brúnn magma aníos tríd na scoilteanna sin agus brúchtann bolcáin.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9869" y="240352"/>
            <a:ext cx="5636610" cy="461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3995936" y="4053302"/>
            <a:ext cx="14401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Magma</a:t>
            </a:r>
            <a:endParaRPr lang="en-IE" sz="28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3995936" y="1289231"/>
            <a:ext cx="14401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Laibhe</a:t>
            </a:r>
            <a:endParaRPr lang="en-IE" sz="28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2051720" y="3489669"/>
            <a:ext cx="20854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Screamh an domhain</a:t>
            </a:r>
            <a:endParaRPr lang="en-IE" sz="24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30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9869" y="240352"/>
            <a:ext cx="5636610" cy="461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3995936" y="4053302"/>
            <a:ext cx="14401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Magma</a:t>
            </a:r>
            <a:endParaRPr lang="en-IE" sz="28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3995936" y="1289231"/>
            <a:ext cx="14401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Laibhe</a:t>
            </a:r>
            <a:endParaRPr lang="en-IE" sz="28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79513" y="5035493"/>
            <a:ext cx="8629872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ga-IE" altLang="en-US" sz="2600" dirty="0" smtClean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Tugtar </a:t>
            </a:r>
            <a:r>
              <a:rPr lang="ga-IE" altLang="en-US" sz="2600" dirty="0" smtClean="0">
                <a:solidFill>
                  <a:srgbClr val="FF0000"/>
                </a:solidFill>
                <a:latin typeface="Tw Cen MT" panose="020B0602020104020603" pitchFamily="34" charset="0"/>
                <a:cs typeface="+mn-cs"/>
              </a:rPr>
              <a:t>laibhe</a:t>
            </a:r>
            <a:r>
              <a:rPr lang="ga-IE" altLang="en-US" sz="2600" dirty="0" smtClean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 ar mhagma a thagann go dromchla an domhain. F</a:t>
            </a:r>
            <a:r>
              <a:rPr lang="ga-IE" altLang="en-US" sz="2600" dirty="0" smtClean="0">
                <a:latin typeface="Tw Cen MT" panose="020B0602020104020603" pitchFamily="34" charset="0"/>
              </a:rPr>
              <a:t>uaraíonn an laibhe a chaitear amach as an mbolcán agus éiríonn sí crua. Gach uair a bhrúchtann bolcán, cuirtear leis an laibhe chrua sin. Is mar sin a dhéantar sliabh bolcánach.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051720" y="3489669"/>
            <a:ext cx="20854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Screamh an domhain</a:t>
            </a:r>
            <a:endParaRPr lang="en-IE" sz="24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61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Saincheapadh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504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9772</TotalTime>
  <Words>712</Words>
  <Application>Microsoft Office PowerPoint</Application>
  <PresentationFormat>Taispeántas ar scáileán</PresentationFormat>
  <Paragraphs>113</Paragraphs>
  <Slides>22</Slides>
  <Notes>13</Notes>
  <HiddenSlides>0</HiddenSlides>
  <MMClips>0</MMClips>
  <ScaleCrop>false</ScaleCrop>
  <HeadingPairs>
    <vt:vector size="4" baseType="variant">
      <vt:variant>
        <vt:lpstr>Téama</vt:lpstr>
      </vt:variant>
      <vt:variant>
        <vt:i4>1</vt:i4>
      </vt:variant>
      <vt:variant>
        <vt:lpstr>Teidil sleamhnáin</vt:lpstr>
      </vt:variant>
      <vt:variant>
        <vt:i4>22</vt:i4>
      </vt:variant>
    </vt:vector>
  </HeadingPairs>
  <TitlesOfParts>
    <vt:vector size="23" baseType="lpstr">
      <vt:lpstr>Office Theme</vt:lpstr>
      <vt:lpstr>Bolcáin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maire</dc:creator>
  <cp:lastModifiedBy>Kayla Reed</cp:lastModifiedBy>
  <cp:revision>585</cp:revision>
  <cp:lastPrinted>2016-06-02T08:58:50Z</cp:lastPrinted>
  <dcterms:created xsi:type="dcterms:W3CDTF">2012-11-14T20:08:14Z</dcterms:created>
  <dcterms:modified xsi:type="dcterms:W3CDTF">2016-11-28T17:30:50Z</dcterms:modified>
</cp:coreProperties>
</file>