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7" r:id="rId2"/>
    <p:sldId id="275" r:id="rId3"/>
    <p:sldId id="272" r:id="rId4"/>
    <p:sldId id="274" r:id="rId5"/>
    <p:sldId id="276" r:id="rId6"/>
    <p:sldId id="281" r:id="rId7"/>
    <p:sldId id="282" r:id="rId8"/>
    <p:sldId id="283" r:id="rId9"/>
    <p:sldId id="258" r:id="rId10"/>
    <p:sldId id="260" r:id="rId11"/>
    <p:sldId id="261" r:id="rId12"/>
    <p:sldId id="284" r:id="rId13"/>
    <p:sldId id="285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C741"/>
    <a:srgbClr val="8DC869"/>
    <a:srgbClr val="32E424"/>
    <a:srgbClr val="5DC7E4"/>
    <a:srgbClr val="FF808E"/>
    <a:srgbClr val="F60A05"/>
    <a:srgbClr val="F85CD2"/>
    <a:srgbClr val="38A1E8"/>
    <a:srgbClr val="190746"/>
    <a:srgbClr val="BB0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>
        <p:scale>
          <a:sx n="89" d="100"/>
          <a:sy n="89" d="100"/>
        </p:scale>
        <p:origin x="-72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F2AC0-6050-47E9-8913-A996F9E790E0}" type="datetimeFigureOut">
              <a:rPr lang="ga-IE" smtClean="0"/>
              <a:t>26/10/2017</a:t>
            </a:fld>
            <a:endParaRPr lang="ga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C4051-2974-4A0E-A35B-678D8AB6C176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984270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D7B86-53CC-427A-8597-7BA88CC90CDF}" type="datetimeFigureOut">
              <a:rPr lang="en-GB" smtClean="0"/>
              <a:t>26/10/2017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14D6E-82FA-4855-AF14-C43CA6321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296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184AFE35-577F-4D05-8C30-4C6A3E2DCEB3}" type="slidenum">
              <a:rPr lang="en-GB" altLang="en-US" sz="1200"/>
              <a:pPr eaLnBrk="1" hangingPunct="1"/>
              <a:t>9</a:t>
            </a:fld>
            <a:endParaRPr lang="en-GB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07779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6BB8-C96A-4D43-976C-18FF6160E891}" type="datetimeFigureOut">
              <a:rPr lang="en-GB" smtClean="0"/>
              <a:t>26/10/2017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0CC2-5DF7-4AFA-AC99-5326797AE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950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6BB8-C96A-4D43-976C-18FF6160E891}" type="datetimeFigureOut">
              <a:rPr lang="en-GB" smtClean="0"/>
              <a:t>26/10/2017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0CC2-5DF7-4AFA-AC99-5326797AE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26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6BB8-C96A-4D43-976C-18FF6160E891}" type="datetimeFigureOut">
              <a:rPr lang="en-GB" smtClean="0"/>
              <a:t>26/10/2017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0CC2-5DF7-4AFA-AC99-5326797AE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54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6BB8-C96A-4D43-976C-18FF6160E891}" type="datetimeFigureOut">
              <a:rPr lang="en-GB" smtClean="0"/>
              <a:t>26/10/2017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0CC2-5DF7-4AFA-AC99-5326797AE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32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6BB8-C96A-4D43-976C-18FF6160E891}" type="datetimeFigureOut">
              <a:rPr lang="en-GB" smtClean="0"/>
              <a:t>26/10/2017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0CC2-5DF7-4AFA-AC99-5326797AE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01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6BB8-C96A-4D43-976C-18FF6160E891}" type="datetimeFigureOut">
              <a:rPr lang="en-GB" smtClean="0"/>
              <a:t>26/10/2017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0CC2-5DF7-4AFA-AC99-5326797AE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30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6BB8-C96A-4D43-976C-18FF6160E891}" type="datetimeFigureOut">
              <a:rPr lang="en-GB" smtClean="0"/>
              <a:t>26/10/2017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0CC2-5DF7-4AFA-AC99-5326797AE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2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6BB8-C96A-4D43-976C-18FF6160E891}" type="datetimeFigureOut">
              <a:rPr lang="en-GB" smtClean="0"/>
              <a:t>26/10/2017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0CC2-5DF7-4AFA-AC99-5326797AE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110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6BB8-C96A-4D43-976C-18FF6160E891}" type="datetimeFigureOut">
              <a:rPr lang="en-GB" smtClean="0"/>
              <a:t>26/10/2017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0CC2-5DF7-4AFA-AC99-5326797AE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44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6BB8-C96A-4D43-976C-18FF6160E891}" type="datetimeFigureOut">
              <a:rPr lang="en-GB" smtClean="0"/>
              <a:t>26/10/2017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0CC2-5DF7-4AFA-AC99-5326797AE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895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6BB8-C96A-4D43-976C-18FF6160E891}" type="datetimeFigureOut">
              <a:rPr lang="en-GB" smtClean="0"/>
              <a:t>26/10/2017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0CC2-5DF7-4AFA-AC99-5326797AE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55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06BB8-C96A-4D43-976C-18FF6160E891}" type="datetimeFigureOut">
              <a:rPr lang="en-GB" smtClean="0"/>
              <a:t>26/10/2017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E0CC2-5DF7-4AFA-AC99-5326797AE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74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_8KBDLZKac" TargetMode="External"/><Relationship Id="rId2" Type="http://schemas.openxmlformats.org/officeDocument/2006/relationships/hyperlink" Target="https://www.youtube.com/watch?v=_xeYNnzwpSE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harcourtschool.com/activity/science_up_close/311/deploy/interface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gif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1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10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8972" y="4984475"/>
            <a:ext cx="66431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a-IE" altLang="en-US" sz="11500" dirty="0" smtClean="0">
                <a:latin typeface="AR JULIAN" panose="02000000000000000000" pitchFamily="2" charset="0"/>
              </a:rPr>
              <a:t>Fótaisintéis </a:t>
            </a:r>
            <a:endParaRPr lang="ga-IE" sz="11500" dirty="0"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5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751514" y="1274027"/>
            <a:ext cx="176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947988" y="1655027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1363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247383"/>
              </p:ext>
            </p:extLst>
          </p:nvPr>
        </p:nvGraphicFramePr>
        <p:xfrm>
          <a:off x="334961" y="853286"/>
          <a:ext cx="11582400" cy="5769992"/>
        </p:xfrm>
        <a:graphic>
          <a:graphicData uri="http://schemas.openxmlformats.org/drawingml/2006/table">
            <a:tbl>
              <a:tblPr/>
              <a:tblGrid>
                <a:gridCol w="8485189"/>
                <a:gridCol w="1268411"/>
                <a:gridCol w="1828800"/>
              </a:tblGrid>
              <a:tr h="6458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anose="02020603050405020304" pitchFamily="18" charset="0"/>
                        </a:rPr>
                        <a:t>Ráiteas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anose="02020603050405020304" pitchFamily="18" charset="0"/>
                        </a:rPr>
                        <a:t>Fíor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anose="02020603050405020304" pitchFamily="18" charset="0"/>
                        </a:rPr>
                        <a:t>Bréagach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2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ga-IE" altLang="en-US" sz="2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Times New Roman" panose="02020603050405020304" pitchFamily="18" charset="0"/>
                        </a:rPr>
                        <a:t>Úsáideann duilleoga fuinneamh na gréine chun dé-ocsaíd charbóin agus uisce a thiontú ina nglúcós. </a:t>
                      </a:r>
                      <a:endParaRPr kumimoji="0" lang="ga-IE" sz="24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1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altLang="en-US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Tá clóraifill le fáil i bhfréamhacha plandaí.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6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r>
                        <a:rPr lang="ga-IE" altLang="en-US" sz="2400" noProof="0" dirty="0" smtClean="0">
                          <a:latin typeface="Tw Cen MT" panose="020B0602020104020603" pitchFamily="34" charset="0"/>
                        </a:rPr>
                        <a:t>Súnn plandaí</a:t>
                      </a:r>
                      <a:r>
                        <a:rPr lang="ga-IE" altLang="en-US" sz="2400" baseline="0" noProof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altLang="en-US" sz="2400" noProof="0" dirty="0" smtClean="0">
                          <a:latin typeface="Tw Cen MT" panose="020B0602020104020603" pitchFamily="34" charset="0"/>
                        </a:rPr>
                        <a:t>dé-ocsaíd charbóin isteach as an aer trína gcuid duilleog. </a:t>
                      </a:r>
                      <a:endParaRPr lang="ga-IE" sz="2400" noProof="0" dirty="0" smtClean="0"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2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algn="l" defTabSz="914400" rtl="0" eaLnBrk="0" latinLnBrk="0" hangingPunct="0">
                        <a:spcBef>
                          <a:spcPct val="20000"/>
                        </a:spcBef>
                      </a:pPr>
                      <a:r>
                        <a:rPr lang="ga-IE" altLang="en-US" sz="2400" kern="12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+mn-ea"/>
                          <a:cs typeface="Times New Roman" panose="02020603050405020304" pitchFamily="18" charset="0"/>
                        </a:rPr>
                        <a:t>Scaoileann plandaí ocsaigin amach san aer le linn fótaisintéise. </a:t>
                      </a:r>
                      <a:endParaRPr lang="ga-IE" sz="2400" kern="1200" noProof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3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altLang="en-US" sz="2400" noProof="0" dirty="0" smtClean="0">
                          <a:latin typeface="Tw Cen MT" panose="020B0602020104020603" pitchFamily="34" charset="0"/>
                        </a:rPr>
                        <a:t>Bíonn uisce, ocsaigin agus solas na gréine ag teastáil ó p</a:t>
                      </a:r>
                      <a:r>
                        <a:rPr lang="en-IE" altLang="en-US" sz="2400" noProof="0" dirty="0" smtClean="0">
                          <a:latin typeface="Tw Cen MT" panose="020B0602020104020603" pitchFamily="34" charset="0"/>
                        </a:rPr>
                        <a:t>h</a:t>
                      </a:r>
                      <a:r>
                        <a:rPr lang="ga-IE" altLang="en-US" sz="2400" noProof="0" dirty="0" err="1" smtClean="0">
                          <a:latin typeface="Tw Cen MT" panose="020B0602020104020603" pitchFamily="34" charset="0"/>
                        </a:rPr>
                        <a:t>landa</a:t>
                      </a:r>
                      <a:r>
                        <a:rPr lang="en-IE" altLang="en-US" sz="2400" noProof="0" dirty="0" smtClean="0">
                          <a:latin typeface="Tw Cen MT" panose="020B0602020104020603" pitchFamily="34" charset="0"/>
                        </a:rPr>
                        <a:t>í</a:t>
                      </a:r>
                      <a:r>
                        <a:rPr lang="ga-IE" altLang="en-US" sz="2400" noProof="0" dirty="0" smtClean="0">
                          <a:latin typeface="Tw Cen MT" panose="020B0602020104020603" pitchFamily="34" charset="0"/>
                        </a:rPr>
                        <a:t> chun go dtarlódh fótaisintéis.</a:t>
                      </a:r>
                      <a:endParaRPr lang="ga-IE" sz="2400" noProof="0" dirty="0" smtClean="0"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2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altLang="en-US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Faigheann plandaí a gcuid bia ón talamh.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altLang="en-US" sz="2400" noProof="0" dirty="0" smtClean="0">
                          <a:latin typeface="Tw Cen MT" panose="020B0602020104020603" pitchFamily="34" charset="0"/>
                        </a:rPr>
                        <a:t>Súnn</a:t>
                      </a:r>
                      <a:r>
                        <a:rPr lang="ga-IE" altLang="en-US" sz="2400" baseline="0" noProof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altLang="en-US" sz="2400" noProof="0" dirty="0" smtClean="0">
                          <a:latin typeface="Tw Cen MT" panose="020B0602020104020603" pitchFamily="34" charset="0"/>
                        </a:rPr>
                        <a:t>clóraifill fuinneamh isteach ón ngrian</a:t>
                      </a:r>
                      <a:r>
                        <a:rPr lang="en-IE" altLang="en-US" sz="2400" noProof="0" dirty="0" smtClean="0">
                          <a:latin typeface="Tw Cen MT" panose="020B0602020104020603" pitchFamily="34" charset="0"/>
                        </a:rPr>
                        <a:t>.</a:t>
                      </a:r>
                      <a:endParaRPr lang="ga-IE" sz="2400" noProof="0" dirty="0" smtClean="0"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6000" y="1620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6000" y="3132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8000" y="2412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8000" y="4680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6000" y="3852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8000" y="5436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97" name="Text Box 45"/>
          <p:cNvSpPr txBox="1">
            <a:spLocks noChangeArrowheads="1"/>
          </p:cNvSpPr>
          <p:nvPr/>
        </p:nvSpPr>
        <p:spPr bwMode="auto">
          <a:xfrm>
            <a:off x="3264014" y="136109"/>
            <a:ext cx="57610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ga-IE" altLang="en-US" sz="3200" dirty="0">
                <a:latin typeface="Berlin Sans FB" panose="020E0602020502020306" pitchFamily="34" charset="0"/>
              </a:rPr>
              <a:t>Fíor nó </a:t>
            </a:r>
            <a:r>
              <a:rPr lang="ga-IE" altLang="en-US" sz="3200" dirty="0" smtClean="0">
                <a:latin typeface="Berlin Sans FB" panose="020E0602020502020306" pitchFamily="34" charset="0"/>
              </a:rPr>
              <a:t>Bréagach</a:t>
            </a:r>
            <a:r>
              <a:rPr lang="ga-IE" altLang="en-US" sz="3200" dirty="0">
                <a:latin typeface="Berlin Sans FB" panose="020E0602020502020306" pitchFamily="34" charset="0"/>
              </a:rPr>
              <a:t>?</a:t>
            </a:r>
          </a:p>
        </p:txBody>
      </p:sp>
      <p:pic>
        <p:nvPicPr>
          <p:cNvPr id="1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6000" y="602975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52842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85800" y="481175"/>
            <a:ext cx="112204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3200" dirty="0" smtClean="0">
                <a:latin typeface="Tw Cen MT" panose="020B0602020104020603" pitchFamily="34" charset="0"/>
              </a:rPr>
              <a:t>Cliceáil ar na naisc thíos chun féachaint ar fhíseáin </a:t>
            </a:r>
            <a:br>
              <a:rPr lang="ga-IE" altLang="en-US" sz="3200" dirty="0" smtClean="0">
                <a:latin typeface="Tw Cen MT" panose="020B0602020104020603" pitchFamily="34" charset="0"/>
              </a:rPr>
            </a:br>
            <a:r>
              <a:rPr lang="ga-IE" altLang="en-US" sz="3200" dirty="0" smtClean="0">
                <a:latin typeface="Tw Cen MT" panose="020B0602020104020603" pitchFamily="34" charset="0"/>
              </a:rPr>
              <a:t>faoin bhfótaisintéis:</a:t>
            </a:r>
          </a:p>
          <a:p>
            <a:r>
              <a:rPr lang="ga-IE" sz="3200" dirty="0" smtClean="0">
                <a:latin typeface="Tw Cen MT" panose="020B0602020104020603" pitchFamily="34" charset="0"/>
                <a:hlinkClick r:id="rId2"/>
              </a:rPr>
              <a:t>https://www.youtube.com/watch?v=_xeYNnzwpSE</a:t>
            </a:r>
            <a:endParaRPr lang="ga-IE" sz="3200" dirty="0" smtClean="0">
              <a:latin typeface="Tw Cen MT" panose="020B0602020104020603" pitchFamily="34" charset="0"/>
            </a:endParaRPr>
          </a:p>
          <a:p>
            <a:endParaRPr lang="ga-IE" sz="3200" dirty="0" smtClean="0">
              <a:latin typeface="Tw Cen MT" panose="020B0602020104020603" pitchFamily="34" charset="0"/>
            </a:endParaRPr>
          </a:p>
          <a:p>
            <a:r>
              <a:rPr lang="ga-IE" sz="3200" dirty="0" smtClean="0">
                <a:latin typeface="Tw Cen MT" panose="020B0602020104020603" pitchFamily="34" charset="0"/>
                <a:hlinkClick r:id="rId3"/>
              </a:rPr>
              <a:t>https://www.youtube.com/watch?v=p_8KBDLZKac</a:t>
            </a:r>
            <a:endParaRPr lang="ga-IE" altLang="en-US" sz="3200" dirty="0">
              <a:latin typeface="Tw Cen MT" panose="020B0602020104020603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85800" y="3528163"/>
            <a:ext cx="88931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3200" dirty="0" smtClean="0">
                <a:latin typeface="Tw Cen MT" panose="020B0602020104020603" pitchFamily="34" charset="0"/>
              </a:rPr>
              <a:t>Tuilleadh eolais ar an suíomh seo:</a:t>
            </a:r>
          </a:p>
          <a:p>
            <a:r>
              <a:rPr lang="ga-IE" sz="3200" dirty="0" smtClean="0">
                <a:latin typeface="Tw Cen MT" panose="020B0602020104020603" pitchFamily="34" charset="0"/>
                <a:hlinkClick r:id="rId4"/>
              </a:rPr>
              <a:t>http://www.harcourtschool.com/activity/science_up_close/311/deploy/interface.html</a:t>
            </a:r>
            <a:endParaRPr lang="ga-IE" sz="3200" dirty="0" smtClean="0">
              <a:latin typeface="Tw Cen MT" panose="020B0602020104020603" pitchFamily="34" charset="0"/>
            </a:endParaRPr>
          </a:p>
          <a:p>
            <a:endParaRPr lang="ga-IE" altLang="en-US" sz="3200" dirty="0" smtClean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302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1188" y="671513"/>
            <a:ext cx="10952162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000" b="1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Íomhánna:</a:t>
            </a:r>
            <a:endParaRPr lang="en-GB" sz="2000" b="1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en-IE" sz="2000" baseline="0" dirty="0" smtClean="0">
                <a:latin typeface="Tw Cen MT" panose="020B0602020104020603" pitchFamily="34" charset="0"/>
                <a:cs typeface="Times New Roman" pitchFamily="18" charset="0"/>
              </a:rPr>
              <a:t>Conor Fagan</a:t>
            </a:r>
            <a:endParaRPr lang="ga-IE" sz="2000" baseline="0" dirty="0"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en-GB" sz="20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Shutterstock</a:t>
            </a:r>
            <a:endParaRPr lang="en-GB" sz="20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20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gach iarracht teacht ar úinéir an chóipchirt i gcás na n‑íomhánna atá ar na sleamhnáin seo. </a:t>
            </a:r>
            <a:r>
              <a:rPr lang="en-IE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IE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Má </a:t>
            </a:r>
            <a:r>
              <a:rPr lang="ga-IE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fail</a:t>
            </a:r>
            <a:r>
              <a:rPr lang="en-GB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</a:t>
            </a:r>
            <a:r>
              <a:rPr lang="ga-IE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 ar aon bhealach</a:t>
            </a:r>
            <a:r>
              <a:rPr lang="en-GB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ó thaobh cóipchirt de ba cheart d’úinéir an chóipchirt teagmháil</a:t>
            </a:r>
          </a:p>
          <a:p>
            <a:r>
              <a:rPr lang="ga-IE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 dhéanamh leis na foilsitheoirí. Beidh na foilsitheoirí lántoilteanach socruithe cuí a dhéanamh leis.</a:t>
            </a:r>
          </a:p>
          <a:p>
            <a:endParaRPr lang="ga-IE" sz="20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201</a:t>
            </a:r>
            <a:r>
              <a:rPr lang="en-GB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7</a:t>
            </a:r>
            <a:endParaRPr lang="ga-IE" sz="20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20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Gúm, Foras na Gaeilge, 7 Cearnóg Mhuirfean, Baile Átha Cliath 2</a:t>
            </a:r>
          </a:p>
        </p:txBody>
      </p:sp>
    </p:spTree>
    <p:extLst>
      <p:ext uri="{BB962C8B-B14F-4D97-AF65-F5344CB8AC3E}">
        <p14:creationId xmlns:p14="http://schemas.microsoft.com/office/powerpoint/2010/main" val="42099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7056" y="274396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04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03321" y="3388774"/>
            <a:ext cx="3481278" cy="34812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" b="96689" l="4961" r="93734">
                        <a14:foregroundMark x1="49608" y1="32715" x2="28198" y2="1589"/>
                        <a14:foregroundMark x1="28198" y1="27947" x2="62402" y2="23179"/>
                        <a14:foregroundMark x1="37076" y1="29536" x2="48825" y2="48212"/>
                        <a14:foregroundMark x1="46214" y1="55762" x2="93734" y2="59338"/>
                        <a14:foregroundMark x1="61358" y1="48212" x2="68668" y2="96821"/>
                        <a14:foregroundMark x1="17493" y1="45033" x2="4961" y2="438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037082" y="3975512"/>
            <a:ext cx="1619033" cy="364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07" b="96127" l="9936" r="89744">
                        <a14:foregroundMark x1="29487" y1="40141" x2="64744" y2="42606"/>
                        <a14:foregroundMark x1="51923" y1="28521" x2="48718" y2="52993"/>
                        <a14:foregroundMark x1="44872" y1="26937" x2="31090" y2="50528"/>
                        <a14:foregroundMark x1="49359" y1="68134" x2="60897" y2="70599"/>
                        <a14:foregroundMark x1="46474" y1="65669" x2="37179" y2="71655"/>
                        <a14:foregroundMark x1="43910" y1="86796" x2="43269" y2="95070"/>
                        <a14:foregroundMark x1="54167" y1="88732" x2="52564" y2="95599"/>
                        <a14:foregroundMark x1="46474" y1="93662" x2="35577" y2="96127"/>
                        <a14:foregroundMark x1="80769" y1="44190" x2="83654" y2="40141"/>
                        <a14:foregroundMark x1="32701" y1="35253" x2="35545" y2="39747"/>
                        <a14:foregroundMark x1="54818" y1="92416" x2="59716" y2="96067"/>
                        <a14:foregroundMark x1="47826" y1="31833" x2="47826" y2="44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849757" y="0"/>
            <a:ext cx="2630936" cy="295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Callout 3 8"/>
          <p:cNvSpPr/>
          <p:nvPr/>
        </p:nvSpPr>
        <p:spPr>
          <a:xfrm>
            <a:off x="8541572" y="2521745"/>
            <a:ext cx="3542347" cy="1617566"/>
          </a:xfrm>
          <a:prstGeom prst="borderCallout3">
            <a:avLst>
              <a:gd name="adj1" fmla="val 91916"/>
              <a:gd name="adj2" fmla="val 3613"/>
              <a:gd name="adj3" fmla="val 95337"/>
              <a:gd name="adj4" fmla="val -16284"/>
              <a:gd name="adj5" fmla="val 163556"/>
              <a:gd name="adj6" fmla="val 52207"/>
              <a:gd name="adj7" fmla="val 97285"/>
              <a:gd name="adj8" fmla="val -918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Is ón talamh a fhaigheann plandaí a gcuid bia. Sin an fáth a bhfuil fréamhacha acu.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13" name="Line Callout 3 12"/>
          <p:cNvSpPr/>
          <p:nvPr/>
        </p:nvSpPr>
        <p:spPr>
          <a:xfrm>
            <a:off x="7029450" y="161132"/>
            <a:ext cx="3009900" cy="1180306"/>
          </a:xfrm>
          <a:prstGeom prst="borderCallout3">
            <a:avLst>
              <a:gd name="adj1" fmla="val 87376"/>
              <a:gd name="adj2" fmla="val 90377"/>
              <a:gd name="adj3" fmla="val 94092"/>
              <a:gd name="adj4" fmla="val 88479"/>
              <a:gd name="adj5" fmla="val 105714"/>
              <a:gd name="adj6" fmla="val 115603"/>
              <a:gd name="adj7" fmla="val 81921"/>
              <a:gd name="adj8" fmla="val 85006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Is ón aer </a:t>
            </a:r>
            <a:b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fhaigheann plandaí </a:t>
            </a:r>
            <a:b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gcuid bia.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93632" y="4181283"/>
            <a:ext cx="41767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3600" dirty="0" smtClean="0">
                <a:latin typeface="Tw Cen MT" panose="020B0602020104020603" pitchFamily="34" charset="0"/>
              </a:rPr>
              <a:t>Cá bhfaigheann plandaí a gcuid bia, meas tú?</a:t>
            </a:r>
            <a:endParaRPr lang="ga-IE" altLang="en-US" sz="3600" dirty="0">
              <a:latin typeface="Tw Cen MT" panose="020B0602020104020603" pitchFamily="34" charset="0"/>
            </a:endParaRPr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393" l="525" r="96063">
                        <a14:foregroundMark x1="53018" y1="31285" x2="32021" y2="186"/>
                        <a14:foregroundMark x1="76903" y1="29981" x2="787" y2="45065"/>
                        <a14:foregroundMark x1="20997" y1="35196" x2="74278" y2="26816"/>
                        <a14:foregroundMark x1="43832" y1="54749" x2="61417" y2="97579"/>
                        <a14:foregroundMark x1="82415" y1="93110" x2="96063" y2="93669"/>
                        <a14:foregroundMark x1="36220" y1="29423" x2="35696" y2="37616"/>
                        <a14:foregroundMark x1="46154" y1="48634" x2="51154" y2="57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7133" y="476251"/>
            <a:ext cx="158445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Callout 1 7"/>
          <p:cNvSpPr>
            <a:spLocks/>
          </p:cNvSpPr>
          <p:nvPr/>
        </p:nvSpPr>
        <p:spPr bwMode="auto">
          <a:xfrm>
            <a:off x="3281364" y="175647"/>
            <a:ext cx="2147886" cy="1756568"/>
          </a:xfrm>
          <a:prstGeom prst="borderCallout1">
            <a:avLst>
              <a:gd name="adj1" fmla="val 7556"/>
              <a:gd name="adj2" fmla="val -3778"/>
              <a:gd name="adj3" fmla="val 71250"/>
              <a:gd name="adj4" fmla="val -68426"/>
            </a:avLst>
          </a:prstGeom>
          <a:solidFill>
            <a:schemeClr val="bg1"/>
          </a:solidFill>
          <a:ln w="285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ga-IE" dirty="0" smtClean="0">
                <a:latin typeface="Tw Cen MT" panose="020B0602020104020603" pitchFamily="34" charset="0"/>
              </a:rPr>
              <a:t>Níl béal ar bith ar phlandaí. Níl bia ag teastáil uathu. </a:t>
            </a:r>
            <a:endParaRPr lang="ga-IE" dirty="0">
              <a:latin typeface="Tw Cen MT" panose="020B0602020104020603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00" b="97800" l="9900" r="89975">
                        <a14:foregroundMark x1="50125" y1="76700" x2="49624" y2="97800"/>
                        <a14:foregroundMark x1="43860" y1="57100" x2="52506" y2="1900"/>
                        <a14:foregroundMark x1="30952" y1="47200" x2="31454" y2="36800"/>
                        <a14:foregroundMark x1="46241" y1="55200" x2="59774" y2="28400"/>
                        <a14:foregroundMark x1="54887" y1="47500" x2="41479" y2="29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94272" y="3236743"/>
            <a:ext cx="3020701" cy="378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ine Callout 3 16"/>
          <p:cNvSpPr/>
          <p:nvPr/>
        </p:nvSpPr>
        <p:spPr>
          <a:xfrm>
            <a:off x="3303321" y="2380656"/>
            <a:ext cx="3522136" cy="1414961"/>
          </a:xfrm>
          <a:prstGeom prst="borderCallout3">
            <a:avLst>
              <a:gd name="adj1" fmla="val 87376"/>
              <a:gd name="adj2" fmla="val 90377"/>
              <a:gd name="adj3" fmla="val 94092"/>
              <a:gd name="adj4" fmla="val 88479"/>
              <a:gd name="adj5" fmla="val 115978"/>
              <a:gd name="adj6" fmla="val 117139"/>
              <a:gd name="adj7" fmla="val 81921"/>
              <a:gd name="adj8" fmla="val 85006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Is ó uisce a fhaigheann plandaí a gcuid bia. </a:t>
            </a:r>
            <a:r>
              <a:rPr lang="en-GB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in an fáth a gcaithfear uisce </a:t>
            </a:r>
            <a:r>
              <a:rPr lang="en-GB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GB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chur ar phlandaí</a:t>
            </a:r>
            <a:r>
              <a:rPr lang="en-GB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.</a:t>
            </a:r>
            <a:endParaRPr lang="ga-IE" sz="2400" dirty="0">
              <a:latin typeface="Tw Cen MT" panose="020B0602020104020603" pitchFamily="34" charset="0"/>
            </a:endParaRPr>
          </a:p>
        </p:txBody>
      </p:sp>
      <p:grpSp>
        <p:nvGrpSpPr>
          <p:cNvPr id="18" name="Whats your idea flash"/>
          <p:cNvGrpSpPr>
            <a:grpSpLocks/>
          </p:cNvGrpSpPr>
          <p:nvPr/>
        </p:nvGrpSpPr>
        <p:grpSpPr bwMode="auto">
          <a:xfrm>
            <a:off x="9258302" y="4823764"/>
            <a:ext cx="3247566" cy="2046288"/>
            <a:chOff x="7047813" y="1962310"/>
            <a:chExt cx="3247477" cy="2045852"/>
          </a:xfrm>
        </p:grpSpPr>
        <p:sp>
          <p:nvSpPr>
            <p:cNvPr id="21" name="Right Triangle 20"/>
            <p:cNvSpPr/>
            <p:nvPr/>
          </p:nvSpPr>
          <p:spPr>
            <a:xfrm flipH="1">
              <a:off x="7047813" y="1962310"/>
              <a:ext cx="2933619" cy="2045852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sz="2000" dirty="0">
                <a:latin typeface="Tw Cen MT" panose="020B06020201040206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9511729">
              <a:off x="7614076" y="2757380"/>
              <a:ext cx="2681214" cy="9539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ga-IE" sz="2800" dirty="0" smtClean="0">
                  <a:solidFill>
                    <a:srgbClr val="FCFCFC"/>
                  </a:solidFill>
                  <a:latin typeface="Tw Cen MT" panose="020B0602020104020603" pitchFamily="34" charset="0"/>
                  <a:cs typeface="Clear Sans Light" panose="020B0303030202020304" pitchFamily="34" charset="0"/>
                </a:rPr>
                <a:t>Cad é do bharúil?</a:t>
              </a:r>
              <a:endParaRPr lang="ga-IE" sz="2800" dirty="0">
                <a:solidFill>
                  <a:srgbClr val="FCFCFC"/>
                </a:solidFill>
                <a:latin typeface="Tw Cen MT" panose="020B0602020104020603" pitchFamily="34" charset="0"/>
                <a:cs typeface="Clear Sans Light" panose="020B0303030202020304" pitchFamily="34" charset="0"/>
              </a:endParaRPr>
            </a:p>
          </p:txBody>
        </p:sp>
      </p:grpSp>
      <p:pic>
        <p:nvPicPr>
          <p:cNvPr id="24" name="Picture 23" descr="C:\Users\maire\Pictures\fuinneamh\Q mark.gif"/>
          <p:cNvPicPr>
            <a:picLocks noChangeAspect="1" noChangeArrowheads="1" noCrop="1"/>
          </p:cNvPicPr>
          <p:nvPr/>
        </p:nvPicPr>
        <p:blipFill>
          <a:blip r:embed="rId11">
            <a:clrChange>
              <a:clrFrom>
                <a:srgbClr val="C2D8B2"/>
              </a:clrFrom>
              <a:clrTo>
                <a:srgbClr val="C2D8B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6587" y="666156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87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3" grpId="0" animBg="1" autoUpdateAnimBg="0"/>
      <p:bldP spid="8" grpId="0" animBg="1" autoUpdateAnimBg="0"/>
      <p:bldP spid="17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52283" y="744440"/>
            <a:ext cx="88443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4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Déanann plandaí a gcuid bia féin. </a:t>
            </a:r>
            <a:endParaRPr lang="ga-IE" altLang="en-US" sz="4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82777" y="1475877"/>
            <a:ext cx="728743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40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F</a:t>
            </a:r>
            <a:r>
              <a:rPr lang="ga-IE" altLang="en-US" sz="4000" b="1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ótaisintéis</a:t>
            </a:r>
            <a:r>
              <a:rPr lang="en-GB" altLang="en-US" sz="40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4000" dirty="0">
                <a:solidFill>
                  <a:schemeClr val="bg1"/>
                </a:solidFill>
                <a:latin typeface="Tw Cen MT" panose="020B0602020104020603" pitchFamily="34" charset="0"/>
              </a:rPr>
              <a:t>a </a:t>
            </a:r>
            <a:r>
              <a:rPr lang="en-GB" altLang="en-US" sz="4000" dirty="0" err="1">
                <a:solidFill>
                  <a:schemeClr val="bg1"/>
                </a:solidFill>
                <a:latin typeface="Tw Cen MT" panose="020B0602020104020603" pitchFamily="34" charset="0"/>
              </a:rPr>
              <a:t>thugtar</a:t>
            </a:r>
            <a:r>
              <a:rPr lang="ga-IE" altLang="en-US" sz="4000" dirty="0">
                <a:solidFill>
                  <a:schemeClr val="bg1"/>
                </a:solidFill>
                <a:latin typeface="Tw Cen MT" panose="020B0602020104020603" pitchFamily="34" charset="0"/>
              </a:rPr>
              <a:t> ar </a:t>
            </a:r>
            <a:r>
              <a:rPr lang="ga-IE" altLang="en-US" sz="4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bpróiseas </a:t>
            </a:r>
            <a:r>
              <a:rPr lang="en-GB" altLang="en-US" sz="4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sin</a:t>
            </a:r>
            <a:r>
              <a:rPr lang="ga-IE" altLang="en-US" sz="4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. </a:t>
            </a:r>
            <a:endParaRPr lang="ga-IE" altLang="en-US" sz="4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49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9250" l="1397" r="98883">
                        <a14:foregroundMark x1="13128" y1="38167" x2="1536" y2="49333"/>
                        <a14:foregroundMark x1="85894" y1="53083" x2="98883" y2="59500"/>
                        <a14:foregroundMark x1="54330" y1="12083" x2="51816" y2="5167"/>
                        <a14:foregroundMark x1="59358" y1="7917" x2="61034" y2="2167"/>
                        <a14:foregroundMark x1="41480" y1="5167" x2="35615" y2="167"/>
                        <a14:foregroundMark x1="33101" y1="10083" x2="33101" y2="10083"/>
                        <a14:foregroundMark x1="46508" y1="27500" x2="50140" y2="36167"/>
                        <a14:foregroundMark x1="48464" y1="88750" x2="50559" y2="96250"/>
                        <a14:foregroundMark x1="44832" y1="81583" x2="34358" y2="82583"/>
                        <a14:foregroundMark x1="69972" y1="82250" x2="58659" y2="82500"/>
                        <a14:foregroundMark x1="42877" y1="87583" x2="42877" y2="87583"/>
                        <a14:foregroundMark x1="37849" y1="91500" x2="37849" y2="91500"/>
                        <a14:foregroundMark x1="35335" y1="95667" x2="35335" y2="95667"/>
                        <a14:foregroundMark x1="35475" y1="95667" x2="37430" y2="92083"/>
                        <a14:foregroundMark x1="30028" y1="91833" x2="35056" y2="91833"/>
                        <a14:foregroundMark x1="38268" y1="86250" x2="44693" y2="84417"/>
                        <a14:foregroundMark x1="34358" y1="83000" x2="27654" y2="86417"/>
                        <a14:foregroundMark x1="35894" y1="82500" x2="30447" y2="81667"/>
                        <a14:foregroundMark x1="57263" y1="83250" x2="60196" y2="86250"/>
                        <a14:foregroundMark x1="51676" y1="86000" x2="64525" y2="90417"/>
                        <a14:foregroundMark x1="56006" y1="89500" x2="57263" y2="95333"/>
                        <a14:foregroundMark x1="64246" y1="89917" x2="68436" y2="96250"/>
                        <a14:foregroundMark x1="60754" y1="87417" x2="70810" y2="90333"/>
                        <a14:foregroundMark x1="61872" y1="83167" x2="69274" y2="86000"/>
                        <a14:foregroundMark x1="70670" y1="81917" x2="73464" y2="80250"/>
                        <a14:foregroundMark x1="70391" y1="82750" x2="75279" y2="82500"/>
                        <a14:foregroundMark x1="67598" y1="95750" x2="68855" y2="99250"/>
                        <a14:foregroundMark x1="44274" y1="87667" x2="47486" y2="93167"/>
                        <a14:foregroundMark x1="60615" y1="87583" x2="53771" y2="83500"/>
                        <a14:backgroundMark x1="36872" y1="17333" x2="36872" y2="17333"/>
                        <a14:backgroundMark x1="52235" y1="84833" x2="52235" y2="84833"/>
                        <a14:backgroundMark x1="74162" y1="84583" x2="62989" y2="83250"/>
                        <a14:backgroundMark x1="70391" y1="88333" x2="57123" y2="82750"/>
                        <a14:backgroundMark x1="63268" y1="87333" x2="53771" y2="83667"/>
                        <a14:backgroundMark x1="32263" y1="12833" x2="32263" y2="12833"/>
                        <a14:backgroundMark x1="42598" y1="16750" x2="42598" y2="16750"/>
                        <a14:backgroundMark x1="48324" y1="19250" x2="48324" y2="19250"/>
                        <a14:backgroundMark x1="52374" y1="87583" x2="55028" y2="95500"/>
                        <a14:backgroundMark x1="46369" y1="86667" x2="45531" y2="89333"/>
                        <a14:backgroundMark x1="30307" y1="82500" x2="32263" y2="82750"/>
                        <a14:backgroundMark x1="71369" y1="91583" x2="53631" y2="8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41342" y="990269"/>
            <a:ext cx="3489717" cy="584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spect="1"/>
          </p:cNvSpPr>
          <p:nvPr/>
        </p:nvSpPr>
        <p:spPr>
          <a:xfrm>
            <a:off x="7808701" y="4394576"/>
            <a:ext cx="3830850" cy="188945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ga-IE" altLang="en-US" sz="2400" dirty="0" smtClean="0">
                <a:latin typeface="Tw Cen MT" panose="020B0602020104020603" pitchFamily="34" charset="0"/>
              </a:rPr>
              <a:t>Súnn an planda uisce isteach trína chuid fréamhacha. Gluaiseann an t-uisce suas gas an phlanda agus isteach sna duilleoga.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871875" y="5778500"/>
            <a:ext cx="792813" cy="275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spect="1"/>
          </p:cNvSpPr>
          <p:nvPr/>
        </p:nvSpPr>
        <p:spPr>
          <a:xfrm>
            <a:off x="8452252" y="1657350"/>
            <a:ext cx="2993884" cy="16668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ga-IE" altLang="en-US" sz="2400" dirty="0" smtClean="0">
                <a:latin typeface="Tw Cen MT" panose="020B0602020104020603" pitchFamily="34" charset="0"/>
              </a:rPr>
              <a:t>Súnn an planda </a:t>
            </a:r>
          </a:p>
          <a:p>
            <a:r>
              <a:rPr lang="ga-IE" altLang="en-US" sz="2400" dirty="0" smtClean="0">
                <a:latin typeface="Tw Cen MT" panose="020B0602020104020603" pitchFamily="34" charset="0"/>
              </a:rPr>
              <a:t>dé-ocsaíd charbóin isteach as an aer trína chuid duilleog.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664688" y="3324196"/>
            <a:ext cx="596817" cy="5904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spect="1"/>
          </p:cNvSpPr>
          <p:nvPr/>
        </p:nvSpPr>
        <p:spPr>
          <a:xfrm>
            <a:off x="367957" y="4394576"/>
            <a:ext cx="2959443" cy="21390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ga-IE" altLang="en-US" sz="2400" dirty="0" smtClean="0">
                <a:latin typeface="Tw Cen MT" panose="020B0602020104020603" pitchFamily="34" charset="0"/>
              </a:rPr>
              <a:t>Bíonn uisce, dé-ocsaíd charbóin agus solas na gréine ag teastáil ón bplanda chun go dtarlóidh fótaisintéis.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808701" y="0"/>
            <a:ext cx="424186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a-IE" altLang="en-US" sz="6600" dirty="0" smtClean="0">
                <a:latin typeface="Berlin Sans FB" panose="020E0602020502020306" pitchFamily="34" charset="0"/>
              </a:rPr>
              <a:t>Fótaisintéis </a:t>
            </a:r>
            <a:endParaRPr lang="ga-IE" sz="6600" dirty="0">
              <a:latin typeface="Berlin Sans FB" panose="020E0602020502020306" pitchFamily="34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3327400" y="1902806"/>
            <a:ext cx="914400" cy="914400"/>
          </a:xfrm>
          <a:prstGeom prst="straightConnector1">
            <a:avLst/>
          </a:prstGeom>
          <a:ln w="38100">
            <a:solidFill>
              <a:srgbClr val="FF9C0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142517" y="2244949"/>
            <a:ext cx="914400" cy="914400"/>
          </a:xfrm>
          <a:prstGeom prst="straightConnector1">
            <a:avLst/>
          </a:prstGeom>
          <a:ln w="38100">
            <a:solidFill>
              <a:srgbClr val="FF9C0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870200" y="2531078"/>
            <a:ext cx="914400" cy="914400"/>
          </a:xfrm>
          <a:prstGeom prst="straightConnector1">
            <a:avLst/>
          </a:prstGeom>
          <a:ln w="38100">
            <a:solidFill>
              <a:srgbClr val="FF9C0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651688" y="2845214"/>
            <a:ext cx="914400" cy="914400"/>
          </a:xfrm>
          <a:prstGeom prst="straightConnector1">
            <a:avLst/>
          </a:prstGeom>
          <a:ln w="38100">
            <a:solidFill>
              <a:srgbClr val="FF9C0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2800" y1="29900" x2="28900" y2="36400"/>
                        <a14:foregroundMark x1="35600" y1="19400" x2="40500" y2="28400"/>
                        <a14:foregroundMark x1="57500" y1="16800" x2="55900" y2="26100"/>
                        <a14:foregroundMark x1="69300" y1="31700" x2="76500" y2="26600"/>
                        <a14:foregroundMark x1="76000" y1="42500" x2="85000" y2="41500"/>
                        <a14:foregroundMark x1="77000" y1="55600" x2="85000" y2="60300"/>
                        <a14:foregroundMark x1="69300" y1="66700" x2="77000" y2="72300"/>
                        <a14:foregroundMark x1="53600" y1="73400" x2="56200" y2="83100"/>
                        <a14:foregroundMark x1="38700" y1="72900" x2="32800" y2="80800"/>
                        <a14:foregroundMark x1="25600" y1="62300" x2="18400" y2="65400"/>
                        <a14:foregroundMark x1="22800" y1="46400" x2="14300" y2="46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491344" y="-621887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94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" b="93933" l="10000" r="90000">
                        <a14:foregroundMark x1="79000" y1="11200" x2="77667" y2="467"/>
                        <a14:foregroundMark x1="19267" y1="83733" x2="11333" y2="93933"/>
                        <a14:foregroundMark x1="16267" y1="85267" x2="15400" y2="83533"/>
                        <a14:foregroundMark x1="12200" y1="51933" x2="19533" y2="43267"/>
                        <a14:foregroundMark x1="13067" y1="50467" x2="14933" y2="47867"/>
                        <a14:foregroundMark x1="15667" y1="46667" x2="19067" y2="4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906045">
            <a:off x="1948905" y="-731848"/>
            <a:ext cx="8031059" cy="803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63216" y="2407496"/>
            <a:ext cx="452120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Is í an tsubstaint </a:t>
            </a:r>
            <a:r>
              <a:rPr lang="ga-IE" altLang="en-US" sz="32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clóraifill </a:t>
            </a:r>
            <a:r>
              <a:rPr lang="ga-IE" altLang="en-US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 thugann an dath glas do na duilleoga. </a:t>
            </a:r>
            <a:endParaRPr lang="ga-IE" altLang="en-US"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56866" y="2407496"/>
            <a:ext cx="3948296" cy="2062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Tá substaint sna duilleoga a thugann </a:t>
            </a:r>
          </a:p>
          <a:p>
            <a:pPr eaLnBrk="1" hangingPunct="1"/>
            <a:r>
              <a:rPr lang="ga-IE" altLang="en-US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dath glas dóibh. An cuimhin leat céard í?</a:t>
            </a:r>
            <a:endParaRPr lang="ga-IE" altLang="en-US"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" b="90000" l="5400" r="99600">
                        <a14:foregroundMark x1="84000" y1="14100" x2="99600" y2="200"/>
                        <a14:foregroundMark x1="97600" y1="36900" x2="97600" y2="36900"/>
                        <a14:foregroundMark x1="96700" y1="49000" x2="96700" y2="49000"/>
                        <a14:foregroundMark x1="96100" y1="64900" x2="96100" y2="64900"/>
                        <a14:foregroundMark x1="96100" y1="73300" x2="96100" y2="73300"/>
                        <a14:foregroundMark x1="96700" y1="79400" x2="96700" y2="79400"/>
                        <a14:foregroundMark x1="98200" y1="84600" x2="98200" y2="84600"/>
                        <a14:foregroundMark x1="86900" y1="46700" x2="86900" y2="46700"/>
                        <a14:foregroundMark x1="89800" y1="37500" x2="84000" y2="51900"/>
                        <a14:foregroundMark x1="84300" y1="35200" x2="82600" y2="47000"/>
                        <a14:foregroundMark x1="80200" y1="37800" x2="79100" y2="51900"/>
                        <a14:foregroundMark x1="86000" y1="64700" x2="86000" y2="64700"/>
                        <a14:foregroundMark x1="89500" y1="74800" x2="89500" y2="74800"/>
                        <a14:foregroundMark x1="77100" y1="65800" x2="77100" y2="65800"/>
                        <a14:foregroundMark x1="72400" y1="53700" x2="72400" y2="53700"/>
                        <a14:foregroundMark x1="74500" y1="36900" x2="74500" y2="36900"/>
                        <a14:foregroundMark x1="70100" y1="41000" x2="70100" y2="41000"/>
                        <a14:foregroundMark x1="66700" y1="59200" x2="66700" y2="59200"/>
                        <a14:foregroundMark x1="68100" y1="69300" x2="68100" y2="69300"/>
                        <a14:foregroundMark x1="61400" y1="56900" x2="61400" y2="56900"/>
                        <a14:foregroundMark x1="58000" y1="45000" x2="58000" y2="45000"/>
                        <a14:foregroundMark x1="54800" y1="58600" x2="54800" y2="58600"/>
                        <a14:foregroundMark x1="47600" y1="55400" x2="47600" y2="55400"/>
                        <a14:foregroundMark x1="48400" y1="47900" x2="48400" y2="47900"/>
                        <a14:foregroundMark x1="63200" y1="31700" x2="63200" y2="31700"/>
                        <a14:foregroundMark x1="55700" y1="38400" x2="55700" y2="38400"/>
                        <a14:foregroundMark x1="62900" y1="34000" x2="48700" y2="46400"/>
                        <a14:foregroundMark x1="24400" y1="58900" x2="51900" y2="38400"/>
                        <a14:foregroundMark x1="45300" y1="38400" x2="63500" y2="25900"/>
                        <a14:foregroundMark x1="13500" y1="57400" x2="46400" y2="34300"/>
                        <a14:foregroundMark x1="16600" y1="38600" x2="42100" y2="26800"/>
                        <a14:foregroundMark x1="45800" y1="27400" x2="61400" y2="20700"/>
                        <a14:foregroundMark x1="27600" y1="29100" x2="59100" y2="17800"/>
                        <a14:foregroundMark x1="19500" y1="26200" x2="40300" y2="20400"/>
                        <a14:foregroundMark x1="38300" y1="18400" x2="59100" y2="14400"/>
                        <a14:foregroundMark x1="7400" y1="22700" x2="36000" y2="17000"/>
                        <a14:foregroundMark x1="22400" y1="14600" x2="43800" y2="14400"/>
                        <a14:foregroundMark x1="12300" y1="7400" x2="38300" y2="12300"/>
                        <a14:foregroundMark x1="5400" y1="2800" x2="46700" y2="3700"/>
                        <a14:foregroundMark x1="44100" y1="1100" x2="57100" y2="5700"/>
                        <a14:foregroundMark x1="61200" y1="2500" x2="57100" y2="200"/>
                        <a14:foregroundMark x1="42900" y1="60900" x2="30500" y2="69900"/>
                        <a14:foregroundMark x1="91500" y1="86600" x2="89800" y2="82900"/>
                        <a14:foregroundMark x1="61200" y1="81100" x2="63200" y2="78500"/>
                        <a14:foregroundMark x1="60300" y1="75400" x2="60600" y2="79700"/>
                        <a14:backgroundMark x1="27300" y1="13800" x2="35100" y2="13200"/>
                        <a14:backgroundMark x1="27600" y1="46800" x2="22100" y2="51800"/>
                        <a14:backgroundMark x1="23600" y1="50500" x2="19400" y2="53800"/>
                        <a14:backgroundMark x1="34100" y1="16600" x2="36800" y2="16400"/>
                        <a14:backgroundMark x1="60500" y1="34800" x2="62800" y2="33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24741" y="-18318"/>
            <a:ext cx="4418867" cy="441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>
            <a:spLocks noChangeAspect="1"/>
          </p:cNvSpPr>
          <p:nvPr/>
        </p:nvSpPr>
        <p:spPr>
          <a:xfrm>
            <a:off x="264307" y="282421"/>
            <a:ext cx="3688960" cy="14094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ga-IE" altLang="en-US" sz="2400" dirty="0" smtClean="0">
                <a:latin typeface="Tw Cen MT" panose="020B0602020104020603" pitchFamily="34" charset="0"/>
              </a:rPr>
              <a:t>Nuair a shoilsíonn an ghrian ar an duilleog, súnn an chlóraifill fuinneamh na gréine isteach.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20" name="Flowchart: Connector 19"/>
          <p:cNvSpPr>
            <a:spLocks noChangeAspect="1"/>
          </p:cNvSpPr>
          <p:nvPr/>
        </p:nvSpPr>
        <p:spPr>
          <a:xfrm>
            <a:off x="6782467" y="2100491"/>
            <a:ext cx="1692000" cy="1692000"/>
          </a:xfrm>
          <a:prstGeom prst="flowChartConnector">
            <a:avLst/>
          </a:prstGeom>
          <a:solidFill>
            <a:srgbClr val="A9D24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Glúcós</a:t>
            </a:r>
            <a:endParaRPr lang="ga-IE" sz="2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1" name="Flowchart: Connector 30"/>
          <p:cNvSpPr>
            <a:spLocks noChangeAspect="1"/>
          </p:cNvSpPr>
          <p:nvPr/>
        </p:nvSpPr>
        <p:spPr>
          <a:xfrm>
            <a:off x="3953267" y="3192326"/>
            <a:ext cx="1873716" cy="1692000"/>
          </a:xfrm>
          <a:prstGeom prst="flowChartConnector">
            <a:avLst/>
          </a:prstGeom>
          <a:solidFill>
            <a:srgbClr val="A1CA3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Ocsaigin</a:t>
            </a:r>
            <a:endParaRPr lang="ga-IE" sz="2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2" name="Rectangle 31"/>
          <p:cNvSpPr>
            <a:spLocks noChangeAspect="1"/>
          </p:cNvSpPr>
          <p:nvPr/>
        </p:nvSpPr>
        <p:spPr>
          <a:xfrm>
            <a:off x="264306" y="4400550"/>
            <a:ext cx="3850494" cy="219154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ga-IE" altLang="en-US" sz="2400" dirty="0" smtClean="0">
                <a:latin typeface="Tw Cen MT" panose="020B0602020104020603" pitchFamily="34" charset="0"/>
              </a:rPr>
              <a:t>Úsáideann an duilleog an fuinneamh chun an dé-ocsaíd charbóin agus an t-uisce </a:t>
            </a:r>
            <a:br>
              <a:rPr lang="ga-IE" altLang="en-US" sz="2400" dirty="0" smtClean="0">
                <a:latin typeface="Tw Cen MT" panose="020B0602020104020603" pitchFamily="34" charset="0"/>
              </a:rPr>
            </a:br>
            <a:r>
              <a:rPr lang="ga-IE" altLang="en-US" sz="2400" dirty="0" smtClean="0">
                <a:latin typeface="Tw Cen MT" panose="020B0602020104020603" pitchFamily="34" charset="0"/>
              </a:rPr>
              <a:t>a thiontú ina nglúcós. Is ionann glúcós agus bia an phlanda.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33" name="Rectangle 32"/>
          <p:cNvSpPr>
            <a:spLocks noChangeAspect="1"/>
          </p:cNvSpPr>
          <p:nvPr/>
        </p:nvSpPr>
        <p:spPr>
          <a:xfrm>
            <a:off x="8334272" y="4598197"/>
            <a:ext cx="3686278" cy="214629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ga-IE" altLang="en-US" sz="2400" dirty="0" smtClean="0">
                <a:latin typeface="Tw Cen MT" panose="020B0602020104020603" pitchFamily="34" charset="0"/>
              </a:rPr>
              <a:t>Déantar ocsaigin sa phróiseas chomh maith. </a:t>
            </a:r>
            <a:br>
              <a:rPr lang="ga-IE" altLang="en-US" sz="2400" dirty="0" smtClean="0">
                <a:latin typeface="Tw Cen MT" panose="020B0602020104020603" pitchFamily="34" charset="0"/>
              </a:rPr>
            </a:br>
            <a:r>
              <a:rPr lang="ga-IE" altLang="en-US" sz="2400" dirty="0" smtClean="0">
                <a:latin typeface="Tw Cen MT" panose="020B0602020104020603" pitchFamily="34" charset="0"/>
              </a:rPr>
              <a:t>Ní bhíonn an ocsaigin ag teastáil ón bplanda agus scaoiltear amach san aer í.</a:t>
            </a:r>
            <a:endParaRPr lang="ga-IE" sz="2400" dirty="0">
              <a:latin typeface="Tw Cen MT" panose="020B0602020104020603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008699" y="4256054"/>
            <a:ext cx="9144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823816" y="4598197"/>
            <a:ext cx="9144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551499" y="4884326"/>
            <a:ext cx="9144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230458" y="5116986"/>
            <a:ext cx="9144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92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1" animBg="1"/>
      <p:bldP spid="3" grpId="2" animBg="1"/>
      <p:bldP spid="24" grpId="0" animBg="1"/>
      <p:bldP spid="20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50068" y="5891146"/>
            <a:ext cx="8829386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800" dirty="0" smtClean="0">
                <a:latin typeface="Tw Cen MT" panose="020B0602020104020603" pitchFamily="34" charset="0"/>
              </a:rPr>
              <a:t>Súnn an chlóraifill sna duilleoga fuinneamh isteach ón ngrian. </a:t>
            </a:r>
            <a:endParaRPr lang="ga-IE" sz="2800" dirty="0">
              <a:solidFill>
                <a:schemeClr val="accent6">
                  <a:lumMod val="40000"/>
                  <a:lumOff val="60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01800" y="969271"/>
            <a:ext cx="3685556" cy="445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747888" y="933419"/>
            <a:ext cx="1565464" cy="954107"/>
          </a:xfrm>
          <a:prstGeom prst="rect">
            <a:avLst/>
          </a:prstGeom>
          <a:solidFill>
            <a:srgbClr val="7AC74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ga-IE" altLang="en-US" sz="2800" dirty="0" smtClean="0">
                <a:latin typeface="Tw Cen MT" panose="020B0602020104020603" pitchFamily="34" charset="0"/>
              </a:rPr>
              <a:t>Solas </a:t>
            </a:r>
            <a:r>
              <a:rPr lang="en-GB" altLang="en-US" sz="2800" dirty="0" smtClean="0">
                <a:latin typeface="Tw Cen MT" panose="020B0602020104020603" pitchFamily="34" charset="0"/>
              </a:rPr>
              <a:t/>
            </a:r>
            <a:br>
              <a:rPr lang="en-GB" altLang="en-US" sz="2800" dirty="0" smtClean="0">
                <a:latin typeface="Tw Cen MT" panose="020B0602020104020603" pitchFamily="34" charset="0"/>
              </a:rPr>
            </a:br>
            <a:r>
              <a:rPr lang="ga-IE" altLang="en-US" sz="2800" dirty="0" smtClean="0">
                <a:latin typeface="Tw Cen MT" panose="020B0602020104020603" pitchFamily="34" charset="0"/>
              </a:rPr>
              <a:t>na gréine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  <p:sp>
        <p:nvSpPr>
          <p:cNvPr id="7172" name="AutoShape 8"/>
          <p:cNvSpPr>
            <a:spLocks noChangeArrowheads="1"/>
          </p:cNvSpPr>
          <p:nvPr/>
        </p:nvSpPr>
        <p:spPr bwMode="auto">
          <a:xfrm rot="1545996">
            <a:off x="2582011" y="1415714"/>
            <a:ext cx="1511300" cy="576262"/>
          </a:xfrm>
          <a:prstGeom prst="rightArrow">
            <a:avLst>
              <a:gd name="adj1" fmla="val 50000"/>
              <a:gd name="adj2" fmla="val 65565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ga-IE" altLang="en-US" sz="2000" dirty="0">
              <a:latin typeface="Tw Cen MT" panose="020B0602020104020603" pitchFamily="34" charset="0"/>
            </a:endParaRPr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645936" y="2644518"/>
            <a:ext cx="1667416" cy="1384995"/>
          </a:xfrm>
          <a:prstGeom prst="rect">
            <a:avLst/>
          </a:prstGeom>
          <a:solidFill>
            <a:srgbClr val="7AC74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ga-IE" altLang="en-US" sz="2800" dirty="0" smtClean="0">
                <a:latin typeface="Tw Cen MT" panose="020B0602020104020603" pitchFamily="34" charset="0"/>
              </a:rPr>
              <a:t>Dé-ocsaíd charbóin ón aer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  <p:sp>
        <p:nvSpPr>
          <p:cNvPr id="7175" name="Text Box 11"/>
          <p:cNvSpPr txBox="1">
            <a:spLocks noChangeArrowheads="1"/>
          </p:cNvSpPr>
          <p:nvPr/>
        </p:nvSpPr>
        <p:spPr bwMode="auto">
          <a:xfrm>
            <a:off x="863649" y="4447629"/>
            <a:ext cx="1449703" cy="954107"/>
          </a:xfrm>
          <a:prstGeom prst="rect">
            <a:avLst/>
          </a:prstGeom>
          <a:solidFill>
            <a:srgbClr val="7AC74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ga-IE" altLang="en-US" sz="2800" dirty="0" smtClean="0">
                <a:latin typeface="Tw Cen MT" panose="020B0602020104020603" pitchFamily="34" charset="0"/>
              </a:rPr>
              <a:t>Uisce ón talamh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  <p:sp>
        <p:nvSpPr>
          <p:cNvPr id="7176" name="AutoShape 12"/>
          <p:cNvSpPr>
            <a:spLocks noChangeArrowheads="1"/>
          </p:cNvSpPr>
          <p:nvPr/>
        </p:nvSpPr>
        <p:spPr bwMode="auto">
          <a:xfrm rot="-722321">
            <a:off x="2580682" y="4527757"/>
            <a:ext cx="1511300" cy="576263"/>
          </a:xfrm>
          <a:prstGeom prst="rightArrow">
            <a:avLst>
              <a:gd name="adj1" fmla="val 50000"/>
              <a:gd name="adj2" fmla="val 65565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ga-IE" altLang="en-US" sz="2000" dirty="0">
              <a:latin typeface="Tw Cen MT" panose="020B0602020104020603" pitchFamily="34" charset="0"/>
            </a:endParaRPr>
          </a:p>
        </p:txBody>
      </p:sp>
      <p:sp>
        <p:nvSpPr>
          <p:cNvPr id="7177" name="AutoShape 13"/>
          <p:cNvSpPr>
            <a:spLocks noChangeArrowheads="1"/>
          </p:cNvSpPr>
          <p:nvPr/>
        </p:nvSpPr>
        <p:spPr bwMode="auto">
          <a:xfrm rot="1817899">
            <a:off x="8143061" y="3774809"/>
            <a:ext cx="1511300" cy="576263"/>
          </a:xfrm>
          <a:prstGeom prst="rightArrow">
            <a:avLst>
              <a:gd name="adj1" fmla="val 50000"/>
              <a:gd name="adj2" fmla="val 65565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ga-IE" altLang="en-US" sz="2000" dirty="0">
              <a:latin typeface="Tw Cen MT" panose="020B0602020104020603" pitchFamily="34" charset="0"/>
            </a:endParaRPr>
          </a:p>
        </p:txBody>
      </p:sp>
      <p:sp>
        <p:nvSpPr>
          <p:cNvPr id="7178" name="AutoShape 14"/>
          <p:cNvSpPr>
            <a:spLocks noChangeArrowheads="1"/>
          </p:cNvSpPr>
          <p:nvPr/>
        </p:nvSpPr>
        <p:spPr bwMode="auto">
          <a:xfrm rot="-2571142">
            <a:off x="8095199" y="1919179"/>
            <a:ext cx="1511300" cy="576263"/>
          </a:xfrm>
          <a:prstGeom prst="rightArrow">
            <a:avLst>
              <a:gd name="adj1" fmla="val 50000"/>
              <a:gd name="adj2" fmla="val 65565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ga-IE" altLang="en-US" sz="2000" dirty="0">
              <a:latin typeface="Tw Cen MT" panose="020B0602020104020603" pitchFamily="34" charset="0"/>
            </a:endParaRPr>
          </a:p>
        </p:txBody>
      </p:sp>
      <p:sp>
        <p:nvSpPr>
          <p:cNvPr id="7179" name="Text Box 16"/>
          <p:cNvSpPr txBox="1">
            <a:spLocks noChangeArrowheads="1"/>
          </p:cNvSpPr>
          <p:nvPr/>
        </p:nvSpPr>
        <p:spPr bwMode="auto">
          <a:xfrm>
            <a:off x="9600786" y="1142988"/>
            <a:ext cx="1846354" cy="1631216"/>
          </a:xfrm>
          <a:prstGeom prst="rect">
            <a:avLst/>
          </a:prstGeom>
          <a:solidFill>
            <a:srgbClr val="7AC74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ga-IE" altLang="en-US" sz="2800" dirty="0" smtClean="0">
                <a:latin typeface="Tw Cen MT" panose="020B0602020104020603" pitchFamily="34" charset="0"/>
              </a:rPr>
              <a:t>Glúcós </a:t>
            </a:r>
            <a:r>
              <a:rPr lang="ga-IE" altLang="en-US" sz="2400" dirty="0" smtClean="0">
                <a:latin typeface="Tw Cen MT" panose="020B0602020104020603" pitchFamily="34" charset="0"/>
              </a:rPr>
              <a:t>(úsáidtear mar bhia </a:t>
            </a:r>
            <a:br>
              <a:rPr lang="ga-IE" altLang="en-US" sz="2400" dirty="0" smtClean="0">
                <a:latin typeface="Tw Cen MT" panose="020B0602020104020603" pitchFamily="34" charset="0"/>
              </a:rPr>
            </a:br>
            <a:r>
              <a:rPr lang="ga-IE" altLang="en-US" sz="2400" dirty="0" smtClean="0">
                <a:latin typeface="Tw Cen MT" panose="020B0602020104020603" pitchFamily="34" charset="0"/>
              </a:rPr>
              <a:t>sa chrann</a:t>
            </a:r>
            <a:r>
              <a:rPr lang="en-IE" altLang="en-US" sz="2400" dirty="0" smtClean="0">
                <a:latin typeface="Tw Cen MT" panose="020B0602020104020603" pitchFamily="34" charset="0"/>
              </a:rPr>
              <a:t> é</a:t>
            </a:r>
            <a:r>
              <a:rPr lang="ga-IE" altLang="en-US" sz="2400" dirty="0" smtClean="0">
                <a:latin typeface="Tw Cen MT" panose="020B0602020104020603" pitchFamily="34" charset="0"/>
              </a:rPr>
              <a:t>)</a:t>
            </a:r>
            <a:endParaRPr lang="ga-IE" altLang="en-US" sz="2400" dirty="0">
              <a:latin typeface="Tw Cen MT" panose="020B0602020104020603" pitchFamily="34" charset="0"/>
            </a:endParaRPr>
          </a:p>
        </p:txBody>
      </p:sp>
      <p:sp>
        <p:nvSpPr>
          <p:cNvPr id="7181" name="Text Box 18"/>
          <p:cNvSpPr txBox="1">
            <a:spLocks noChangeArrowheads="1"/>
          </p:cNvSpPr>
          <p:nvPr/>
        </p:nvSpPr>
        <p:spPr bwMode="auto">
          <a:xfrm>
            <a:off x="9600785" y="3983517"/>
            <a:ext cx="1846355" cy="1631216"/>
          </a:xfrm>
          <a:prstGeom prst="rect">
            <a:avLst/>
          </a:prstGeom>
          <a:solidFill>
            <a:srgbClr val="7AC74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ga-IE" altLang="en-US" sz="2800" dirty="0" smtClean="0">
                <a:latin typeface="Tw Cen MT" panose="020B0602020104020603" pitchFamily="34" charset="0"/>
              </a:rPr>
              <a:t>Ocsaigin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ga-IE" altLang="en-US" sz="2400" dirty="0" smtClean="0">
                <a:latin typeface="Tw Cen MT" panose="020B0602020104020603" pitchFamily="34" charset="0"/>
              </a:rPr>
              <a:t>(scaoiltear amach san aer í)</a:t>
            </a:r>
            <a:endParaRPr lang="ga-IE" altLang="en-US" sz="2400" dirty="0">
              <a:latin typeface="Tw Cen MT" panose="020B0602020104020603" pitchFamily="34" charset="0"/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2506331" y="3067035"/>
            <a:ext cx="1511300" cy="576263"/>
          </a:xfrm>
          <a:prstGeom prst="rightArrow">
            <a:avLst>
              <a:gd name="adj1" fmla="val 50000"/>
              <a:gd name="adj2" fmla="val 65565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ga-IE" altLang="en-US" sz="2000" dirty="0">
              <a:latin typeface="Tw Cen MT" panose="020B0602020104020603" pitchFamily="34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437111" y="1693400"/>
            <a:ext cx="1355070" cy="461665"/>
          </a:xfrm>
          <a:prstGeom prst="rect">
            <a:avLst/>
          </a:prstGeom>
          <a:solidFill>
            <a:srgbClr val="7AC74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ga-IE" altLang="en-US" sz="2400" dirty="0" smtClean="0">
                <a:latin typeface="Tw Cen MT" panose="020B0602020104020603" pitchFamily="34" charset="0"/>
              </a:rPr>
              <a:t>Clóraifill</a:t>
            </a:r>
            <a:endParaRPr lang="ga-IE" altLang="en-US" sz="1800" dirty="0">
              <a:latin typeface="Tw Cen MT" panose="020B0602020104020603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252894" y="196654"/>
            <a:ext cx="77235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3200" dirty="0" smtClean="0">
                <a:latin typeface="Tw Cen MT" panose="020B0602020104020603" pitchFamily="34" charset="0"/>
              </a:rPr>
              <a:t>Conas a dhéanann an crann seo a chuid bia?</a:t>
            </a:r>
            <a:endParaRPr lang="ga-IE" altLang="en-US" sz="3200" dirty="0">
              <a:latin typeface="Tw Cen MT" panose="020B0602020104020603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2000" y="5900430"/>
            <a:ext cx="9171699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800" dirty="0" smtClean="0">
                <a:latin typeface="Tw Cen MT" panose="020B0602020104020603" pitchFamily="34" charset="0"/>
              </a:rPr>
              <a:t>Scaoiltear an ocsaigin a dhéantar sa phróiseas</a:t>
            </a:r>
            <a:r>
              <a:rPr lang="en-GB" altLang="en-US" sz="2800" dirty="0" smtClean="0">
                <a:latin typeface="Tw Cen MT" panose="020B0602020104020603" pitchFamily="34" charset="0"/>
              </a:rPr>
              <a:t> </a:t>
            </a:r>
            <a:r>
              <a:rPr lang="ga-IE" altLang="en-US" sz="2800" dirty="0" smtClean="0">
                <a:latin typeface="Tw Cen MT" panose="020B0602020104020603" pitchFamily="34" charset="0"/>
              </a:rPr>
              <a:t>amach </a:t>
            </a:r>
            <a:r>
              <a:rPr lang="ga-IE" altLang="en-US" sz="2800" dirty="0">
                <a:latin typeface="Tw Cen MT" panose="020B0602020104020603" pitchFamily="34" charset="0"/>
              </a:rPr>
              <a:t>san </a:t>
            </a:r>
            <a:r>
              <a:rPr lang="ga-IE" altLang="en-US" sz="2800" dirty="0" smtClean="0">
                <a:latin typeface="Tw Cen MT" panose="020B0602020104020603" pitchFamily="34" charset="0"/>
              </a:rPr>
              <a:t>aer.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80000" y="5786996"/>
            <a:ext cx="11729156" cy="95410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800" dirty="0" smtClean="0">
                <a:latin typeface="Tw Cen MT" panose="020B0602020104020603" pitchFamily="34" charset="0"/>
              </a:rPr>
              <a:t>Úsáideann na duilleoga an fuinneamh chun an dé-ocsaíd charbóin agus an t-uisce a thiontú ina nglúcós. </a:t>
            </a:r>
            <a:endParaRPr lang="ga-IE" sz="2800" dirty="0">
              <a:solidFill>
                <a:schemeClr val="accent6">
                  <a:lumMod val="40000"/>
                  <a:lumOff val="60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33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allAtOnce" animBg="1"/>
      <p:bldP spid="20" grpId="1" build="allAtOnce" animBg="1"/>
      <p:bldP spid="7170" grpId="0" animBg="1"/>
      <p:bldP spid="7172" grpId="0" animBg="1"/>
      <p:bldP spid="7173" grpId="0" animBg="1"/>
      <p:bldP spid="7175" grpId="0" animBg="1"/>
      <p:bldP spid="7176" grpId="0" animBg="1"/>
      <p:bldP spid="7177" grpId="0" animBg="1"/>
      <p:bldP spid="7178" grpId="0" animBg="1"/>
      <p:bldP spid="7179" grpId="0" animBg="1"/>
      <p:bldP spid="7181" grpId="0" animBg="1"/>
      <p:bldP spid="14" grpId="0" animBg="1"/>
      <p:bldP spid="16" grpId="0" animBg="1"/>
      <p:bldP spid="18" grpId="0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8" b="89929" l="6266" r="93199">
                        <a14:foregroundMark x1="11178" y1="55457" x2="6266" y2="58341"/>
                        <a14:foregroundMark x1="88445" y1="52928" x2="93199" y2="48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54236" y="-1063025"/>
            <a:ext cx="13203781" cy="876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>
            <a:spLocks noChangeAspect="1"/>
          </p:cNvSpPr>
          <p:nvPr/>
        </p:nvSpPr>
        <p:spPr>
          <a:xfrm>
            <a:off x="3435096" y="3433966"/>
            <a:ext cx="1591056" cy="510155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7" name="Rectangle 16"/>
          <p:cNvSpPr>
            <a:spLocks noChangeAspect="1"/>
          </p:cNvSpPr>
          <p:nvPr/>
        </p:nvSpPr>
        <p:spPr>
          <a:xfrm>
            <a:off x="1185978" y="3431129"/>
            <a:ext cx="1591056" cy="510155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>
            <a:off x="5157216" y="4197375"/>
            <a:ext cx="1591056" cy="510155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5157216" y="2523851"/>
            <a:ext cx="1591056" cy="510155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0" name="Rectangle 19"/>
          <p:cNvSpPr>
            <a:spLocks noChangeAspect="1"/>
          </p:cNvSpPr>
          <p:nvPr/>
        </p:nvSpPr>
        <p:spPr>
          <a:xfrm>
            <a:off x="7054391" y="3444735"/>
            <a:ext cx="1591056" cy="510155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1" name="Rectangle 20"/>
          <p:cNvSpPr>
            <a:spLocks noChangeAspect="1"/>
          </p:cNvSpPr>
          <p:nvPr/>
        </p:nvSpPr>
        <p:spPr>
          <a:xfrm>
            <a:off x="9440975" y="3384738"/>
            <a:ext cx="1591056" cy="510155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Plus 6"/>
          <p:cNvSpPr>
            <a:spLocks noChangeAspect="1"/>
          </p:cNvSpPr>
          <p:nvPr/>
        </p:nvSpPr>
        <p:spPr>
          <a:xfrm>
            <a:off x="2751279" y="3368242"/>
            <a:ext cx="709572" cy="709572"/>
          </a:xfrm>
          <a:prstGeom prst="mathPlu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25" name="Plus 24"/>
          <p:cNvSpPr>
            <a:spLocks noChangeAspect="1"/>
          </p:cNvSpPr>
          <p:nvPr/>
        </p:nvSpPr>
        <p:spPr>
          <a:xfrm>
            <a:off x="8645447" y="3321814"/>
            <a:ext cx="709572" cy="709572"/>
          </a:xfrm>
          <a:prstGeom prst="mathPlu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8" name="Right Arrow 7"/>
          <p:cNvSpPr>
            <a:spLocks noChangeAspect="1"/>
          </p:cNvSpPr>
          <p:nvPr/>
        </p:nvSpPr>
        <p:spPr>
          <a:xfrm>
            <a:off x="5380773" y="3321814"/>
            <a:ext cx="1526262" cy="7560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207298" y="5870898"/>
            <a:ext cx="1591056" cy="510155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Dé-ocsaíd</a:t>
            </a:r>
          </a:p>
          <a:p>
            <a:pPr algn="ctr"/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charbóin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2223477" y="5879030"/>
            <a:ext cx="1591056" cy="510155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Ocsaigin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4162045" y="5879030"/>
            <a:ext cx="1591056" cy="510155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Uisce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6204205" y="5870899"/>
            <a:ext cx="1591056" cy="510155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Clóraifill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8301192" y="5879030"/>
            <a:ext cx="1591056" cy="510155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Solas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>
            <a:off x="10317371" y="5879030"/>
            <a:ext cx="1591056" cy="510155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Glúcós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61844" y="173770"/>
            <a:ext cx="69105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3200" dirty="0" smtClean="0">
                <a:latin typeface="Tw Cen MT" panose="020B0602020104020603" pitchFamily="34" charset="0"/>
              </a:rPr>
              <a:t>Cá dtéann na lipéid ar an </a:t>
            </a:r>
            <a:r>
              <a:rPr lang="ga-IE" altLang="en-US" sz="3200" dirty="0" err="1" smtClean="0">
                <a:latin typeface="Tw Cen MT" panose="020B0602020104020603" pitchFamily="34" charset="0"/>
              </a:rPr>
              <a:t>gcothromóid</a:t>
            </a:r>
            <a:r>
              <a:rPr lang="ga-IE" altLang="en-US" sz="3200" dirty="0" smtClean="0">
                <a:latin typeface="Tw Cen MT" panose="020B0602020104020603" pitchFamily="34" charset="0"/>
              </a:rPr>
              <a:t>?</a:t>
            </a:r>
            <a:endParaRPr lang="ga-IE" altLang="en-US" sz="3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56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-0.02269 L 0.00886 -0.02246 C 0.00925 -0.03079 0.00964 -0.03889 0.01029 -0.04676 C 0.01055 -0.05047 0.01133 -0.05394 0.01185 -0.05741 C 0.01237 -0.06181 0.01289 -0.06644 0.01328 -0.07084 C 0.01393 -0.07801 0.01393 -0.08519 0.01485 -0.09213 C 0.0155 -0.09769 0.0168 -0.10278 0.01784 -0.1081 L 0.02227 -0.13218 C 0.02331 -0.13658 0.02448 -0.14098 0.02526 -0.1456 C 0.02604 -0.14977 0.02578 -0.15463 0.02682 -0.1588 C 0.02787 -0.16297 0.02982 -0.16598 0.03125 -0.16945 C 0.03229 -0.17223 0.03294 -0.17547 0.03425 -0.17755 C 0.03555 -0.17917 0.03724 -0.1794 0.0388 -0.1801 C 0.03932 -0.1926 0.0388 -0.20533 0.04024 -0.2176 C 0.04193 -0.23172 0.04597 -0.23033 0.05078 -0.23889 C 0.05209 -0.24121 0.05261 -0.24445 0.05378 -0.24699 C 0.06953 -0.28033 0.04597 -0.2257 0.06276 -0.26551 C 0.06328 -0.26991 0.06367 -0.27454 0.06432 -0.27894 C 0.06472 -0.28172 0.06563 -0.28403 0.06576 -0.28681 C 0.06706 -0.30278 0.06589 -0.31968 0.06875 -0.33496 C 0.06979 -0.34028 0.0707 -0.34723 0.07331 -0.35093 C 0.07448 -0.35278 0.07787 -0.35348 0.07787 -0.35324 L 0.07787 -0.35348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972 L -0.00013 -0.00949 C -0.00117 -0.02222 -0.00208 -0.03472 -0.00312 -0.04722 C -0.00365 -0.05162 -0.00404 -0.05625 -0.00469 -0.06041 C -0.00599 -0.06851 -0.00768 -0.07638 -0.00911 -0.08449 C -0.00963 -0.08726 -0.0095 -0.0905 -0.01068 -0.09259 C -0.01758 -0.10463 -0.01419 -0.09722 -0.01966 -0.11643 C -0.0224 -0.13819 -0.02226 -0.13935 -0.02565 -0.15925 C -0.02656 -0.16458 -0.02721 -0.17013 -0.02865 -0.17523 C -0.03476 -0.19699 -0.02904 -0.17476 -0.03307 -0.19652 C -0.03398 -0.20092 -0.03542 -0.20532 -0.03607 -0.20972 C -0.03685 -0.21412 -0.03724 -0.21875 -0.03763 -0.22314 C -0.03815 -0.22847 -0.03867 -0.23379 -0.03906 -0.23912 C -0.03971 -0.24722 -0.03984 -0.25532 -0.04062 -0.26319 C -0.04088 -0.26597 -0.04167 -0.26851 -0.04206 -0.27106 C -0.04245 -0.27546 -0.04362 -0.29421 -0.04505 -0.30046 C -0.04583 -0.30347 -0.04674 -0.30648 -0.04805 -0.30856 C -0.04935 -0.31018 -0.05104 -0.31018 -0.0526 -0.31111 C -0.05312 -0.31388 -0.05338 -0.31666 -0.05404 -0.31921 C -0.05781 -0.33217 -0.05677 -0.32175 -0.05859 -0.33518 C -0.05924 -0.33958 -0.06003 -0.34838 -0.06003 -0.34814 L -0.06003 -0.34838 " pathEditMode="relative" rAng="0" ptsTypes="AAAAAAAAAAAAAAAAAAAA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-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01927 0.00602 C 0.01628 -0.00185 0.01328 -0.00926 0.01055 -0.01713 C 0.00846 -0.02338 0.00768 -0.03055 0.00625 -0.03703 C 0.00182 -0.05717 0.00286 -0.05046 -0.00221 -0.06851 C -0.00352 -0.07338 -0.0069 -0.08888 -0.00859 -0.09143 C -0.01341 -0.09861 -0.02057 -0.10185 -0.02565 -0.10833 C -0.03398 -0.11967 -0.03047 -0.11365 -0.03633 -0.12546 C -0.03711 -0.12963 -0.03763 -0.13333 -0.03841 -0.13703 C -0.03971 -0.14282 -0.04154 -0.14838 -0.04258 -0.15416 C -0.04336 -0.1581 -0.04388 -0.1618 -0.04492 -0.16574 C -0.04596 -0.17083 -0.04779 -0.17916 -0.05117 -0.18287 C -0.053 -0.18449 -0.0556 -0.18426 -0.05768 -0.18564 C -0.07591 -0.19629 -0.05742 -0.1875 -0.0724 -0.19421 C -0.0793 -0.20763 -0.07591 -0.19953 -0.08099 -0.2199 L -0.0832 -0.22847 L -0.08516 -0.2368 L -0.08516 -0.23657 " pathEditMode="relative" rAng="0" ptsTypes="AAAAAAAAAAAAAAAA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79 -0.0081 L -0.01679 -0.00787 C -0.02083 -0.02222 -0.02122 -0.04259 -0.0289 -0.05069 C -0.03138 -0.05324 -0.03398 -0.05555 -0.03632 -0.05856 C -0.04101 -0.06458 -0.04492 -0.07222 -0.04987 -0.07731 C -0.05716 -0.08518 -0.05976 -0.08703 -0.0664 -0.09861 C -0.07369 -0.1118 -0.07226 -0.11342 -0.07682 -0.13078 C -0.07981 -0.14166 -0.08502 -0.16018 -0.08893 -0.1706 C -0.09114 -0.17708 -0.0931 -0.18425 -0.09635 -0.18935 C -0.13099 -0.24351 -0.10234 -0.19467 -0.12187 -0.21597 C -0.12617 -0.2206 -0.13385 -0.23194 -0.13385 -0.23171 C -0.13541 -0.23657 -0.13685 -0.24097 -0.13841 -0.24537 C -0.14036 -0.25069 -0.1431 -0.25532 -0.1444 -0.26134 C -0.14544 -0.26574 -0.14648 -0.27013 -0.14739 -0.27476 C -0.14843 -0.28009 -0.14869 -0.28588 -0.15039 -0.29074 C -0.15234 -0.29606 -0.1556 -0.2993 -0.15794 -0.30393 C -0.15911 -0.30648 -0.1595 -0.30995 -0.16093 -0.31203 C -0.16627 -0.32013 -0.16836 -0.3199 -0.17435 -0.32268 C -0.18997 -0.3412 -0.16588 -0.31296 -0.18489 -0.33333 C -0.18802 -0.33657 -0.19388 -0.34398 -0.19388 -0.34375 C -0.19726 -0.35625 -0.197 -0.35439 -0.19987 -0.36805 C -0.20195 -0.37777 -0.20091 -0.37638 -0.20442 -0.3868 C -0.20625 -0.39213 -0.20742 -0.39907 -0.21041 -0.40277 L -0.2194 -0.41342 C -0.22513 -0.4287 -0.22018 -0.41388 -0.22395 -0.42939 C -0.22474 -0.4331 -0.22604 -0.43634 -0.22695 -0.44004 C -0.22747 -0.44259 -0.22773 -0.4456 -0.22838 -0.44814 C -0.2306 -0.45601 -0.23554 -0.46527 -0.24036 -0.46666 L -0.24935 -0.46944 C -0.25039 -0.47199 -0.25156 -0.47453 -0.25234 -0.47731 C -0.25586 -0.48958 -0.25195 -0.48194 -0.25533 -0.48796 L -0.25533 -0.48773 " pathEditMode="relative" rAng="0" ptsTypes="AAAAAAAAAAAAAAAAAAAAAAAAAAAAAA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27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 -0.0125 L 0.0164 -0.01226 C 0.0138 -0.01967 0.01094 -0.02638 0.00885 -0.03402 C 0.00338 -0.05324 0.01263 -0.03657 0.00286 -0.05532 C -0.00143 -0.06365 -0.00495 -0.0743 -0.01068 -0.07916 C -0.01654 -0.08449 -0.01628 -0.08356 -0.02123 -0.09004 C -0.02318 -0.09259 -0.02526 -0.0949 -0.02722 -0.09791 C -0.0293 -0.10115 -0.03099 -0.10555 -0.0332 -0.10856 C -0.03542 -0.1118 -0.03815 -0.11388 -0.04063 -0.11666 C -0.04323 -0.12291 -0.04505 -0.13009 -0.04818 -0.13518 C -0.05169 -0.14097 -0.05638 -0.14375 -0.06016 -0.14861 C -0.06393 -0.15347 -0.06706 -0.15949 -0.0707 -0.16458 C -0.07357 -0.16851 -0.07695 -0.17106 -0.07969 -0.17523 C -0.08151 -0.17824 -0.08242 -0.18287 -0.08425 -0.18588 C -0.08594 -0.18912 -0.08828 -0.19097 -0.09024 -0.19398 C -0.0918 -0.19629 -0.0931 -0.19953 -0.09466 -0.20185 C -0.0957 -0.20347 -0.10326 -0.21365 -0.10521 -0.21527 C -0.10664 -0.21643 -0.1082 -0.21689 -0.10964 -0.21782 C -0.11172 -0.21944 -0.11354 -0.22199 -0.11576 -0.22338 C -0.1181 -0.22476 -0.1207 -0.22476 -0.12318 -0.22592 C -0.12669 -0.22754 -0.13021 -0.22939 -0.13373 -0.23125 C -0.13972 -0.23472 -0.15169 -0.24189 -0.15169 -0.24166 C -0.17487 -0.27476 -0.14662 -0.23287 -0.16367 -0.26319 C -0.1655 -0.26643 -0.16797 -0.26805 -0.16966 -0.27129 C -0.17097 -0.27361 -0.17123 -0.27754 -0.17266 -0.27916 C -0.17448 -0.28125 -0.17669 -0.28101 -0.17878 -0.28194 C -0.18021 -0.28449 -0.18151 -0.28773 -0.1832 -0.28981 C -0.19232 -0.30069 -0.19167 -0.29583 -0.20117 -0.30324 C -0.20638 -0.30717 -0.21107 -0.31296 -0.21628 -0.31666 L -0.2237 -0.32199 C -0.22526 -0.32453 -0.22643 -0.328 -0.22826 -0.32986 C -0.23099 -0.33263 -0.23425 -0.33356 -0.23724 -0.33518 C -0.2388 -0.33611 -0.24024 -0.33726 -0.2418 -0.33796 C -0.24466 -0.33888 -0.25065 -0.3405 -0.25378 -0.34328 C -0.25534 -0.34467 -0.25664 -0.34722 -0.2582 -0.34861 C -0.26237 -0.35162 -0.26354 -0.35115 -0.26719 -0.35115 L -0.26719 -0.35092 " pathEditMode="relative" rAng="0" ptsTypes="AAAAAAAAAAAAAAAAAAAAAAAAAAAAAAAAAAA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0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-0.00046 L -0.00196 -0.00023 L 0.01744 -0.00601 C 0.02005 -0.00671 0.02252 -0.00787 0.025 -0.00856 C 0.02799 -0.00949 0.03099 -0.01041 0.03398 -0.01134 C 0.04179 -0.02152 0.05742 -0.04351 0.06549 -0.04861 C 0.07552 -0.05486 0.0858 -0.05995 0.09544 -0.06736 C 0.09961 -0.07037 0.11393 -0.08171 0.11797 -0.08333 C 0.12291 -0.08518 0.12799 -0.08495 0.13294 -0.08588 C 0.13893 -0.08865 0.14492 -0.09166 0.15104 -0.09398 C 0.16354 -0.09884 0.16757 -0.0993 0.17942 -0.10185 C 0.19218 -0.11319 0.17773 -0.10185 0.19752 -0.10995 C 0.20013 -0.11111 0.20234 -0.11388 0.20494 -0.11527 C 0.21901 -0.12245 0.22109 -0.1199 0.23645 -0.12592 C 0.25612 -0.13356 0.24804 -0.13148 0.26354 -0.14189 C 0.2664 -0.14398 0.26953 -0.14537 0.27252 -0.14722 C 0.27981 -0.15208 0.28216 -0.15532 0.29049 -0.1581 C 0.29544 -0.15949 0.30052 -0.15972 0.30547 -0.16064 L 0.31901 -0.16342 C 0.32252 -0.16504 0.32591 -0.16713 0.32942 -0.16875 C 0.34114 -0.17338 0.33502 -0.16898 0.34453 -0.17407 C 0.35039 -0.17708 0.35807 -0.18263 0.36393 -0.18472 C 0.36849 -0.18611 0.37304 -0.18634 0.37747 -0.18726 C 0.38242 -0.19097 0.3888 -0.19583 0.39401 -0.19791 C 0.39895 -0.20023 0.40872 -0.20162 0.41354 -0.20324 C 0.43606 -0.21134 0.43476 -0.21111 0.45104 -0.21944 C 0.45299 -0.22199 0.45468 -0.22546 0.45703 -0.22731 C 0.45976 -0.22986 0.46302 -0.23078 0.46601 -0.23263 C 0.46953 -0.23518 0.47291 -0.23842 0.47643 -0.24074 C 0.48099 -0.24375 0.48554 -0.24537 0.48997 -0.24861 C 0.49414 -0.25162 0.49817 -0.25509 0.50195 -0.25925 C 0.50872 -0.26666 0.51419 -0.27824 0.52148 -0.28333 L 0.52903 -0.28865 C 0.52994 -0.29143 0.5306 -0.29467 0.53203 -0.29675 C 0.5332 -0.29838 0.53502 -0.29814 0.53645 -0.2993 C 0.54518 -0.30717 0.53645 -0.303 0.547 -0.30995 C 0.54895 -0.31134 0.55104 -0.31157 0.55299 -0.31273 C 0.5556 -0.31435 0.55794 -0.31643 0.56054 -0.31805 C 0.56393 -0.32013 0.56757 -0.32129 0.57096 -0.32338 C 0.57356 -0.325 0.57591 -0.32731 0.57851 -0.3287 C 0.59075 -0.33611 0.57825 -0.32592 0.59049 -0.3368 C 0.59153 -0.33935 0.59297 -0.34166 0.59349 -0.34467 C 0.59453 -0.35162 0.59505 -0.36597 0.59505 -0.36574 L 0.59505 -0.36597 " pathEditMode="relative" rAng="0" ptsTypes="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44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13" grpId="0" animBg="1"/>
      <p:bldP spid="5" grpId="0" animBg="1"/>
      <p:bldP spid="14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50795" y="3044163"/>
            <a:ext cx="1585538" cy="15855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73232" y="3078330"/>
            <a:ext cx="1620006" cy="16200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30" b="98299" l="9982" r="89834">
                        <a14:foregroundMark x1="35490" y1="86389" x2="34381" y2="98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16261" y="4482932"/>
            <a:ext cx="2245918" cy="209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00" b="98138" l="3412" r="95994">
                        <a14:foregroundMark x1="23591" y1="80819" x2="22404" y2="95345"/>
                        <a14:foregroundMark x1="18101" y1="87523" x2="9644" y2="98510"/>
                        <a14:foregroundMark x1="85312" y1="21415" x2="96142" y2="5959"/>
                        <a14:foregroundMark x1="13501" y1="20484" x2="3412" y2="5400"/>
                        <a14:foregroundMark x1="6973" y1="9125" x2="41098" y2="7635"/>
                        <a14:foregroundMark x1="37240" y1="8566" x2="93027" y2="8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36423" y="189148"/>
            <a:ext cx="2805593" cy="210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rved Left Arrow 1"/>
          <p:cNvSpPr/>
          <p:nvPr/>
        </p:nvSpPr>
        <p:spPr>
          <a:xfrm rot="1549654">
            <a:off x="6862463" y="4545392"/>
            <a:ext cx="904081" cy="1986694"/>
          </a:xfrm>
          <a:prstGeom prst="curvedLeftArrow">
            <a:avLst>
              <a:gd name="adj1" fmla="val 25000"/>
              <a:gd name="adj2" fmla="val 50000"/>
              <a:gd name="adj3" fmla="val 60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09433" y="3472834"/>
            <a:ext cx="14682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a-IE" sz="2400" b="1" dirty="0" smtClean="0">
                <a:latin typeface="Tw Cen MT" panose="020B0602020104020603" pitchFamily="34" charset="0"/>
              </a:rPr>
              <a:t>Dé-ocsaíd</a:t>
            </a:r>
          </a:p>
          <a:p>
            <a:pPr algn="ctr"/>
            <a:r>
              <a:rPr lang="ga-IE" sz="2400" b="1" dirty="0" smtClean="0">
                <a:latin typeface="Tw Cen MT" panose="020B0602020104020603" pitchFamily="34" charset="0"/>
              </a:rPr>
              <a:t> charbóin</a:t>
            </a:r>
            <a:endParaRPr lang="ga-IE" sz="2400" b="1" dirty="0">
              <a:latin typeface="Tw Cen MT" panose="020B06020201040206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49104" y="3685341"/>
            <a:ext cx="14682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a-IE" sz="2400" b="1" dirty="0" smtClean="0">
                <a:latin typeface="Tw Cen MT" panose="020B0602020104020603" pitchFamily="34" charset="0"/>
              </a:rPr>
              <a:t>Ocsaigin</a:t>
            </a:r>
            <a:endParaRPr lang="ga-IE" sz="2400" b="1" dirty="0">
              <a:latin typeface="Tw Cen MT" panose="020B0602020104020603" pitchFamily="34" charset="0"/>
            </a:endParaRPr>
          </a:p>
        </p:txBody>
      </p:sp>
      <p:sp>
        <p:nvSpPr>
          <p:cNvPr id="13" name="Curved Left Arrow 12"/>
          <p:cNvSpPr/>
          <p:nvPr/>
        </p:nvSpPr>
        <p:spPr>
          <a:xfrm rot="21153819">
            <a:off x="6886942" y="1715926"/>
            <a:ext cx="904081" cy="1986694"/>
          </a:xfrm>
          <a:prstGeom prst="curvedLeftArrow">
            <a:avLst>
              <a:gd name="adj1" fmla="val 25000"/>
              <a:gd name="adj2" fmla="val 50000"/>
              <a:gd name="adj3" fmla="val 60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8843714" y="1700365"/>
            <a:ext cx="2643436" cy="1400324"/>
          </a:xfrm>
          <a:prstGeom prst="rect">
            <a:avLst/>
          </a:prstGeom>
          <a:solidFill>
            <a:srgbClr val="5DC7E4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Scaoileann plandaí ocsaigin amach </a:t>
            </a:r>
            <a:r>
              <a:rPr lang="en-GB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GB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san aer le linn fótaisintéise. </a:t>
            </a:r>
            <a:endParaRPr lang="ga-IE" sz="2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8843713" y="4447680"/>
            <a:ext cx="2814888" cy="1611240"/>
          </a:xfrm>
          <a:prstGeom prst="rect">
            <a:avLst/>
          </a:prstGeom>
          <a:solidFill>
            <a:srgbClr val="5DC7E4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Tógann daoine ocsaigin isteach nuair a tharraingíonn siad anáil.</a:t>
            </a:r>
            <a:endParaRPr lang="ga-IE" sz="2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234184" y="4664932"/>
            <a:ext cx="3030813" cy="1393988"/>
          </a:xfrm>
          <a:prstGeom prst="rect">
            <a:avLst/>
          </a:prstGeom>
          <a:solidFill>
            <a:srgbClr val="5DC7E4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Scaoileann daoine </a:t>
            </a:r>
            <a:b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dé-ocsaíd charbóin amach nuair a scaoileann siad anáil.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17" name="Rectangle 16"/>
          <p:cNvSpPr>
            <a:spLocks noChangeAspect="1"/>
          </p:cNvSpPr>
          <p:nvPr/>
        </p:nvSpPr>
        <p:spPr>
          <a:xfrm>
            <a:off x="234184" y="1614766"/>
            <a:ext cx="2575689" cy="1820712"/>
          </a:xfrm>
          <a:prstGeom prst="rect">
            <a:avLst/>
          </a:prstGeom>
          <a:solidFill>
            <a:srgbClr val="5DC7E4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Tógann plandaí </a:t>
            </a:r>
            <a:r>
              <a:rPr lang="en-GB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GB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dé-ocsaíd charbóin isteach le linn fótaisintéise.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5" name="Curved Left Arrow 4"/>
          <p:cNvSpPr/>
          <p:nvPr/>
        </p:nvSpPr>
        <p:spPr>
          <a:xfrm rot="9162100">
            <a:off x="3852889" y="4538490"/>
            <a:ext cx="614012" cy="2066738"/>
          </a:xfrm>
          <a:prstGeom prst="curvedLeftArrow">
            <a:avLst>
              <a:gd name="adj1" fmla="val 28411"/>
              <a:gd name="adj2" fmla="val 82749"/>
              <a:gd name="adj3" fmla="val 339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9" name="Curved Left Arrow 18"/>
          <p:cNvSpPr/>
          <p:nvPr/>
        </p:nvSpPr>
        <p:spPr>
          <a:xfrm rot="12328986">
            <a:off x="3671563" y="1496961"/>
            <a:ext cx="614012" cy="1807132"/>
          </a:xfrm>
          <a:prstGeom prst="curvedLeftArrow">
            <a:avLst>
              <a:gd name="adj1" fmla="val 28411"/>
              <a:gd name="adj2" fmla="val 82749"/>
              <a:gd name="adj3" fmla="val 339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6938504" y="83392"/>
            <a:ext cx="3810420" cy="1558617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3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Bíonn plandaí</a:t>
            </a:r>
            <a:r>
              <a:rPr lang="en-GB" sz="3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3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agus daoine</a:t>
            </a:r>
            <a:r>
              <a:rPr lang="en-GB" sz="3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3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ag brath </a:t>
            </a:r>
            <a:r>
              <a:rPr lang="en-GB" sz="3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GB" sz="32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3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ar a chéile</a:t>
            </a:r>
            <a:r>
              <a:rPr lang="ga-IE" sz="28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. </a:t>
            </a:r>
            <a:endParaRPr lang="ga-IE" sz="28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55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1" grpId="0"/>
      <p:bldP spid="13" grpId="0" animBg="1"/>
      <p:bldP spid="14" grpId="0" animBg="1"/>
      <p:bldP spid="15" grpId="0" animBg="1"/>
      <p:bldP spid="16" grpId="0" animBg="1"/>
      <p:bldP spid="17" grpId="0" animBg="1"/>
      <p:bldP spid="5" grpId="0" animBg="1"/>
      <p:bldP spid="1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4371" y="4203534"/>
            <a:ext cx="3612519" cy="1944000"/>
          </a:xfrm>
          <a:prstGeom prst="rect">
            <a:avLst/>
          </a:prstGeom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70875" y="608543"/>
            <a:ext cx="24561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u="sng" dirty="0" smtClean="0">
                <a:latin typeface="Tw Cen MT" panose="020B0602020104020603" pitchFamily="34" charset="0"/>
              </a:rPr>
              <a:t>Fearas</a:t>
            </a:r>
            <a:endParaRPr lang="ga-IE" altLang="en-US" dirty="0" smtClean="0">
              <a:latin typeface="Tw Cen MT" panose="020B0602020104020603" pitchFamily="34" charset="0"/>
            </a:endParaRPr>
          </a:p>
          <a:p>
            <a:pPr eaLnBrk="1" hangingPunct="1">
              <a:buFontTx/>
              <a:buChar char="•"/>
            </a:pPr>
            <a:r>
              <a:rPr lang="ga-IE" altLang="en-US" dirty="0" smtClean="0">
                <a:latin typeface="Tw Cen MT" panose="020B0602020104020603" pitchFamily="34" charset="0"/>
              </a:rPr>
              <a:t>Planda i bpota</a:t>
            </a:r>
          </a:p>
          <a:p>
            <a:pPr eaLnBrk="1" hangingPunct="1">
              <a:buFontTx/>
              <a:buChar char="•"/>
            </a:pPr>
            <a:r>
              <a:rPr lang="ga-IE" altLang="en-US" dirty="0" smtClean="0">
                <a:latin typeface="Tw Cen MT" panose="020B0602020104020603" pitchFamily="34" charset="0"/>
              </a:rPr>
              <a:t>Cárta dubh </a:t>
            </a:r>
          </a:p>
          <a:p>
            <a:pPr eaLnBrk="1" hangingPunct="1">
              <a:buFontTx/>
              <a:buChar char="•"/>
            </a:pPr>
            <a:r>
              <a:rPr lang="ga-IE" altLang="en-US" dirty="0" smtClean="0">
                <a:latin typeface="Tw Cen MT" panose="020B0602020104020603" pitchFamily="34" charset="0"/>
              </a:rPr>
              <a:t>Fáiscíní páipéir</a:t>
            </a:r>
            <a:endParaRPr lang="ga-IE" altLang="en-US" dirty="0">
              <a:latin typeface="Tw Cen MT" panose="020B0602020104020603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70874" y="0"/>
            <a:ext cx="89908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3200" dirty="0" smtClean="0">
                <a:latin typeface="Berlin Sans FB" panose="020E0602020502020306" pitchFamily="34" charset="0"/>
              </a:rPr>
              <a:t>Turgnamh: Tionchar an tsolais ar dhuilleog a fhiosrú</a:t>
            </a:r>
            <a:endParaRPr lang="ga-IE" altLang="en-US" sz="3200" dirty="0">
              <a:latin typeface="Berlin Sans FB" panose="020E0602020502020306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61713" y="59683"/>
            <a:ext cx="2520000" cy="358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70875" y="2318141"/>
            <a:ext cx="820238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u="sng" dirty="0" smtClean="0">
                <a:latin typeface="Tw Cen MT" panose="020B0602020104020603" pitchFamily="34" charset="0"/>
              </a:rPr>
              <a:t>Modh</a:t>
            </a:r>
          </a:p>
          <a:p>
            <a:pPr eaLnBrk="1" hangingPunct="1">
              <a:buFontTx/>
              <a:buAutoNum type="arabicPeriod"/>
            </a:pPr>
            <a:r>
              <a:rPr lang="ga-IE" altLang="en-US" dirty="0" smtClean="0">
                <a:latin typeface="Tw Cen MT" panose="020B0602020104020603" pitchFamily="34" charset="0"/>
              </a:rPr>
              <a:t>Roghnaigh duilleog ar an bplanda. Gearr an cárta le go mbeidh píosa cárta agat atá timpeall dhá uair chomh mór leis an duilleog.</a:t>
            </a:r>
          </a:p>
          <a:p>
            <a:pPr eaLnBrk="1" hangingPunct="1">
              <a:buFontTx/>
              <a:buAutoNum type="arabicPeriod"/>
            </a:pPr>
            <a:r>
              <a:rPr lang="ga-IE" altLang="en-US" dirty="0" smtClean="0">
                <a:latin typeface="Tw Cen MT" panose="020B0602020104020603" pitchFamily="34" charset="0"/>
              </a:rPr>
              <a:t>Fill an píosa cárta ina leath agus gearr amach </a:t>
            </a:r>
            <a:r>
              <a:rPr lang="en-IE" altLang="en-US" dirty="0" smtClean="0">
                <a:latin typeface="Tw Cen MT" panose="020B0602020104020603" pitchFamily="34" charset="0"/>
              </a:rPr>
              <a:t>poll </a:t>
            </a:r>
            <a:r>
              <a:rPr lang="ga-IE" altLang="en-US" dirty="0" smtClean="0">
                <a:latin typeface="Tw Cen MT" panose="020B0602020104020603" pitchFamily="34" charset="0"/>
              </a:rPr>
              <a:t>ar thaobh amháin</a:t>
            </a:r>
            <a:r>
              <a:rPr lang="en-IE" altLang="en-US" dirty="0" smtClean="0">
                <a:latin typeface="Tw Cen MT" panose="020B0602020104020603" pitchFamily="34" charset="0"/>
              </a:rPr>
              <a:t> de</a:t>
            </a:r>
            <a:r>
              <a:rPr lang="ga-IE" altLang="en-US" dirty="0" smtClean="0">
                <a:latin typeface="Tw Cen MT" panose="020B0602020104020603" pitchFamily="34" charset="0"/>
              </a:rPr>
              <a:t>.</a:t>
            </a:r>
            <a:r>
              <a:rPr lang="en-IE" altLang="en-US" dirty="0" smtClean="0">
                <a:latin typeface="Tw Cen MT" panose="020B0602020104020603" pitchFamily="34" charset="0"/>
              </a:rPr>
              <a:t> </a:t>
            </a:r>
            <a:r>
              <a:rPr lang="ga-IE" altLang="en-US" dirty="0" smtClean="0">
                <a:latin typeface="Tw Cen MT" panose="020B0602020104020603" pitchFamily="34" charset="0"/>
              </a:rPr>
              <a:t>(Féach an íomhá ar dheis.)</a:t>
            </a:r>
          </a:p>
          <a:p>
            <a:pPr eaLnBrk="1" hangingPunct="1">
              <a:buFontTx/>
              <a:buAutoNum type="arabicPeriod"/>
            </a:pPr>
            <a:r>
              <a:rPr lang="ga-IE" altLang="en-US" dirty="0" smtClean="0">
                <a:latin typeface="Tw Cen MT" panose="020B0602020104020603" pitchFamily="34" charset="0"/>
              </a:rPr>
              <a:t>Gan an duilleog a bhaint den phlanda, cuir an cárta fillte thart uirthi. Bíodh barr na duilleoige le feiceáil tríd an bpoll. Bain úsáid as fáiscíní páipéir chun an cárta a choinneáil socair.</a:t>
            </a:r>
          </a:p>
          <a:p>
            <a:pPr eaLnBrk="1" hangingPunct="1">
              <a:buFontTx/>
              <a:buAutoNum type="arabicPeriod"/>
            </a:pPr>
            <a:r>
              <a:rPr lang="ga-IE" altLang="en-US" dirty="0" smtClean="0">
                <a:latin typeface="Tw Cen MT" panose="020B0602020104020603" pitchFamily="34" charset="0"/>
              </a:rPr>
              <a:t>Fág an planda in áit ghrianmhar ar feadh seachtaine agus ansin bain an cárta </a:t>
            </a:r>
            <a:r>
              <a:rPr lang="en-GB" altLang="en-US" dirty="0" smtClean="0">
                <a:latin typeface="Tw Cen MT" panose="020B0602020104020603" pitchFamily="34" charset="0"/>
              </a:rPr>
              <a:t>den </a:t>
            </a:r>
            <a:r>
              <a:rPr lang="ga-IE" altLang="en-US" dirty="0" smtClean="0">
                <a:latin typeface="Tw Cen MT" panose="020B0602020104020603" pitchFamily="34" charset="0"/>
              </a:rPr>
              <a:t>duilleog</a:t>
            </a:r>
            <a:r>
              <a:rPr lang="en-GB" altLang="en-US" dirty="0" smtClean="0">
                <a:latin typeface="Tw Cen MT" panose="020B0602020104020603" pitchFamily="34" charset="0"/>
              </a:rPr>
              <a:t> </a:t>
            </a:r>
            <a:r>
              <a:rPr lang="ga-IE" altLang="en-US" dirty="0" smtClean="0">
                <a:latin typeface="Tw Cen MT" panose="020B0602020104020603" pitchFamily="34" charset="0"/>
              </a:rPr>
              <a:t>go cúramach. </a:t>
            </a:r>
          </a:p>
        </p:txBody>
      </p:sp>
      <p:sp>
        <p:nvSpPr>
          <p:cNvPr id="16" name="TextBox 15"/>
          <p:cNvSpPr txBox="1"/>
          <p:nvPr/>
        </p:nvSpPr>
        <p:spPr bwMode="auto">
          <a:xfrm rot="20460650">
            <a:off x="6319239" y="4845021"/>
            <a:ext cx="5914370" cy="1080135"/>
          </a:xfrm>
          <a:prstGeom prst="plaqu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ga-IE" sz="2400" dirty="0" smtClean="0">
                <a:latin typeface="Tw Cen MT" panose="020B0602020104020603" pitchFamily="34" charset="0"/>
                <a:cs typeface="Clear Sans Light" panose="020B0303030202020304" pitchFamily="34" charset="0"/>
              </a:rPr>
              <a:t>Céard a thug tú faoi deara nuair a bhain tú an cárta den duilleog?</a:t>
            </a:r>
            <a:endParaRPr lang="ga-IE" sz="2400" dirty="0">
              <a:latin typeface="Tw Cen MT" panose="020B0602020104020603" pitchFamily="34" charset="0"/>
              <a:cs typeface="Clear Sans Light" panose="020B03030302020203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 rot="20460650">
            <a:off x="7033970" y="5040347"/>
            <a:ext cx="4882978" cy="600075"/>
          </a:xfrm>
          <a:prstGeom prst="plaqu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ga-IE" sz="2400" dirty="0" smtClean="0">
                <a:latin typeface="Tw Cen MT" panose="020B0602020104020603" pitchFamily="34" charset="0"/>
                <a:cs typeface="Clear Sans Light" panose="020B0303030202020304" pitchFamily="34" charset="0"/>
              </a:rPr>
              <a:t>Cén fáth ar tharla sé sin</a:t>
            </a:r>
            <a:r>
              <a:rPr lang="en-GB" sz="2400" dirty="0" smtClean="0">
                <a:latin typeface="Tw Cen MT" panose="020B0602020104020603" pitchFamily="34" charset="0"/>
                <a:cs typeface="Clear Sans Light" panose="020B0303030202020304" pitchFamily="34" charset="0"/>
              </a:rPr>
              <a:t>,</a:t>
            </a:r>
            <a:r>
              <a:rPr lang="ga-IE" sz="2400" dirty="0" smtClean="0">
                <a:latin typeface="Tw Cen MT" panose="020B0602020104020603" pitchFamily="34" charset="0"/>
                <a:cs typeface="Clear Sans Light" panose="020B0303030202020304" pitchFamily="34" charset="0"/>
              </a:rPr>
              <a:t> dar leat?</a:t>
            </a:r>
            <a:endParaRPr lang="ga-IE" sz="2400" dirty="0">
              <a:latin typeface="Tw Cen MT" panose="020B0602020104020603" pitchFamily="34" charset="0"/>
              <a:cs typeface="Clear Sans Light" panose="020B03030302020203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 rot="20460650">
            <a:off x="6100612" y="4395636"/>
            <a:ext cx="6058826" cy="1560195"/>
          </a:xfrm>
          <a:prstGeom prst="plaqu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ga-IE" sz="2400" dirty="0" smtClean="0">
                <a:latin typeface="Tw Cen MT" panose="020B0602020104020603" pitchFamily="34" charset="0"/>
                <a:cs typeface="Clear Sans Light" panose="020B0303030202020304" pitchFamily="34" charset="0"/>
              </a:rPr>
              <a:t>An dóigh leat go dteastaíonn solas na gréine ó dhuilleoga le go bhfanfaidh an dath glas orthu?</a:t>
            </a:r>
            <a:endParaRPr lang="ga-IE" sz="2400" dirty="0">
              <a:latin typeface="Tw Cen MT" panose="020B0602020104020603" pitchFamily="34" charset="0"/>
              <a:cs typeface="Clear Sans Light" panose="020B03030302020203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 rot="20460650">
            <a:off x="6099419" y="4395436"/>
            <a:ext cx="6060051" cy="1560195"/>
          </a:xfrm>
          <a:prstGeom prst="plaqu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ga-IE" sz="2400" dirty="0" smtClean="0">
                <a:latin typeface="Tw Cen MT" panose="020B0602020104020603" pitchFamily="34" charset="0"/>
                <a:cs typeface="Clear Sans Light" panose="020B0303030202020304" pitchFamily="34" charset="0"/>
              </a:rPr>
              <a:t>Cén dath a bhí ar an duilleog san áit a raibh an poll? Cén dath a bhí ar an gcuid</a:t>
            </a:r>
            <a:r>
              <a:rPr lang="en-IE" sz="2400" dirty="0" smtClean="0">
                <a:latin typeface="Tw Cen MT" panose="020B0602020104020603" pitchFamily="34" charset="0"/>
                <a:cs typeface="Clear Sans Light" panose="020B0303030202020304" pitchFamily="34" charset="0"/>
              </a:rPr>
              <a:t> sin</a:t>
            </a:r>
            <a:r>
              <a:rPr lang="ga-IE" sz="2400" dirty="0" smtClean="0">
                <a:latin typeface="Tw Cen MT" panose="020B0602020104020603" pitchFamily="34" charset="0"/>
                <a:cs typeface="Clear Sans Light" panose="020B0303030202020304" pitchFamily="34" charset="0"/>
              </a:rPr>
              <a:t> den duilleog a bhí clúdaithe</a:t>
            </a:r>
            <a:r>
              <a:rPr lang="en-GB" sz="2400" dirty="0" smtClean="0">
                <a:latin typeface="Tw Cen MT" panose="020B0602020104020603" pitchFamily="34" charset="0"/>
                <a:cs typeface="Clear Sans Light" panose="020B0303030202020304" pitchFamily="34" charset="0"/>
              </a:rPr>
              <a:t> ag an </a:t>
            </a:r>
            <a:r>
              <a:rPr lang="ga-IE" sz="2400" dirty="0" smtClean="0">
                <a:latin typeface="Tw Cen MT" panose="020B0602020104020603" pitchFamily="34" charset="0"/>
                <a:cs typeface="Clear Sans Light" panose="020B0303030202020304" pitchFamily="34" charset="0"/>
              </a:rPr>
              <a:t>gcárta?</a:t>
            </a:r>
            <a:endParaRPr lang="ga-IE" sz="2400" dirty="0">
              <a:latin typeface="Tw Cen MT" panose="020B0602020104020603" pitchFamily="34" charset="0"/>
              <a:cs typeface="Clear Sans Light" panose="020B0303030202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29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  <p:bldP spid="19" grpId="0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3127</TotalTime>
  <Words>645</Words>
  <Application>Microsoft Office PowerPoint</Application>
  <PresentationFormat>Custom</PresentationFormat>
  <Paragraphs>91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 ni ghallchobhair</dc:creator>
  <cp:lastModifiedBy>Cáit Nic Fhionnlaoich</cp:lastModifiedBy>
  <cp:revision>184</cp:revision>
  <cp:lastPrinted>2017-08-29T10:36:46Z</cp:lastPrinted>
  <dcterms:created xsi:type="dcterms:W3CDTF">2016-12-08T11:48:30Z</dcterms:created>
  <dcterms:modified xsi:type="dcterms:W3CDTF">2017-10-26T10:55:50Z</dcterms:modified>
</cp:coreProperties>
</file>