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87" r:id="rId2"/>
    <p:sldId id="282" r:id="rId3"/>
    <p:sldId id="285" r:id="rId4"/>
    <p:sldId id="286" r:id="rId5"/>
    <p:sldId id="288" r:id="rId6"/>
    <p:sldId id="263" r:id="rId7"/>
    <p:sldId id="289" r:id="rId8"/>
    <p:sldId id="296" r:id="rId9"/>
    <p:sldId id="284" r:id="rId10"/>
    <p:sldId id="290" r:id="rId11"/>
    <p:sldId id="281" r:id="rId12"/>
    <p:sldId id="291" r:id="rId13"/>
    <p:sldId id="262" r:id="rId14"/>
    <p:sldId id="273" r:id="rId15"/>
    <p:sldId id="276" r:id="rId16"/>
    <p:sldId id="292" r:id="rId17"/>
    <p:sldId id="293" r:id="rId18"/>
    <p:sldId id="294" r:id="rId19"/>
    <p:sldId id="295"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winkl" initials="T" lastIdx="4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410" autoAdjust="0"/>
  </p:normalViewPr>
  <p:slideViewPr>
    <p:cSldViewPr snapToGrid="0">
      <p:cViewPr>
        <p:scale>
          <a:sx n="66" d="100"/>
          <a:sy n="66" d="100"/>
        </p:scale>
        <p:origin x="-1008" y="-426"/>
      </p:cViewPr>
      <p:guideLst>
        <p:guide orient="horz" pos="2160"/>
        <p:guide pos="3840"/>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ga-I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2577D3B-19C5-42C7-BC4B-7915FDA8FD44}" type="datetimeFigureOut">
              <a:rPr lang="ga-IE" smtClean="0"/>
              <a:t>26/10/2017</a:t>
            </a:fld>
            <a:endParaRPr lang="ga-I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ga-I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02E36FF-7DA9-4861-9C3F-E855B90DF892}" type="slidenum">
              <a:rPr lang="ga-IE" smtClean="0"/>
              <a:t>‹#›</a:t>
            </a:fld>
            <a:endParaRPr lang="ga-IE"/>
          </a:p>
        </p:txBody>
      </p:sp>
    </p:spTree>
    <p:extLst>
      <p:ext uri="{BB962C8B-B14F-4D97-AF65-F5344CB8AC3E}">
        <p14:creationId xmlns:p14="http://schemas.microsoft.com/office/powerpoint/2010/main" val="4245947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03AA316-BDA3-465B-B847-857911A46AEC}" type="datetimeFigureOut">
              <a:rPr lang="en-GB" smtClean="0"/>
              <a:t>26/10/2017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8CD02B-74A4-4F41-A7D1-F01398BBD9CA}" type="slidenum">
              <a:rPr lang="en-GB" smtClean="0"/>
              <a:t>‹#›</a:t>
            </a:fld>
            <a:endParaRPr lang="en-GB"/>
          </a:p>
        </p:txBody>
      </p:sp>
    </p:spTree>
    <p:extLst>
      <p:ext uri="{BB962C8B-B14F-4D97-AF65-F5344CB8AC3E}">
        <p14:creationId xmlns:p14="http://schemas.microsoft.com/office/powerpoint/2010/main" val="3932364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2E8CD02B-74A4-4F41-A7D1-F01398BBD9CA}" type="slidenum">
              <a:rPr lang="en-GB" smtClean="0"/>
              <a:t>1</a:t>
            </a:fld>
            <a:endParaRPr lang="en-GB"/>
          </a:p>
        </p:txBody>
      </p:sp>
    </p:spTree>
    <p:extLst>
      <p:ext uri="{BB962C8B-B14F-4D97-AF65-F5344CB8AC3E}">
        <p14:creationId xmlns:p14="http://schemas.microsoft.com/office/powerpoint/2010/main" val="242791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2E8CD02B-74A4-4F41-A7D1-F01398BBD9CA}" type="slidenum">
              <a:rPr lang="en-GB" smtClean="0"/>
              <a:t>3</a:t>
            </a:fld>
            <a:endParaRPr lang="en-GB"/>
          </a:p>
        </p:txBody>
      </p:sp>
    </p:spTree>
    <p:extLst>
      <p:ext uri="{BB962C8B-B14F-4D97-AF65-F5344CB8AC3E}">
        <p14:creationId xmlns:p14="http://schemas.microsoft.com/office/powerpoint/2010/main" val="2003101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771212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8CD02B-74A4-4F41-A7D1-F01398BBD9CA}" type="slidenum">
              <a:rPr lang="en-GB" smtClean="0"/>
              <a:t>12</a:t>
            </a:fld>
            <a:endParaRPr lang="en-GB"/>
          </a:p>
        </p:txBody>
      </p:sp>
    </p:spTree>
    <p:extLst>
      <p:ext uri="{BB962C8B-B14F-4D97-AF65-F5344CB8AC3E}">
        <p14:creationId xmlns:p14="http://schemas.microsoft.com/office/powerpoint/2010/main" val="407875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8CD02B-74A4-4F41-A7D1-F01398BBD9CA}" type="slidenum">
              <a:rPr lang="en-GB" smtClean="0"/>
              <a:t>13</a:t>
            </a:fld>
            <a:endParaRPr lang="en-GB"/>
          </a:p>
        </p:txBody>
      </p:sp>
    </p:spTree>
    <p:extLst>
      <p:ext uri="{BB962C8B-B14F-4D97-AF65-F5344CB8AC3E}">
        <p14:creationId xmlns:p14="http://schemas.microsoft.com/office/powerpoint/2010/main" val="4047446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8CD02B-74A4-4F41-A7D1-F01398BBD9CA}" type="slidenum">
              <a:rPr lang="en-GB" smtClean="0"/>
              <a:t>14</a:t>
            </a:fld>
            <a:endParaRPr lang="en-GB"/>
          </a:p>
        </p:txBody>
      </p:sp>
    </p:spTree>
    <p:extLst>
      <p:ext uri="{BB962C8B-B14F-4D97-AF65-F5344CB8AC3E}">
        <p14:creationId xmlns:p14="http://schemas.microsoft.com/office/powerpoint/2010/main" val="4037232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6A83E8B-36EB-4A7D-B802-828AD9BA12B8}" type="datetimeFigureOut">
              <a:rPr lang="en-GB" smtClean="0"/>
              <a:t>26/10/2017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69059-FF19-4F4F-8E7A-47227CA95AAA}" type="slidenum">
              <a:rPr lang="en-GB" smtClean="0"/>
              <a:t>‹#›</a:t>
            </a:fld>
            <a:endParaRPr lang="en-GB"/>
          </a:p>
        </p:txBody>
      </p:sp>
    </p:spTree>
    <p:extLst>
      <p:ext uri="{BB962C8B-B14F-4D97-AF65-F5344CB8AC3E}">
        <p14:creationId xmlns:p14="http://schemas.microsoft.com/office/powerpoint/2010/main" val="2619243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A83E8B-36EB-4A7D-B802-828AD9BA12B8}" type="datetimeFigureOut">
              <a:rPr lang="en-GB" smtClean="0"/>
              <a:t>26/10/2017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69059-FF19-4F4F-8E7A-47227CA95AAA}" type="slidenum">
              <a:rPr lang="en-GB" smtClean="0"/>
              <a:t>‹#›</a:t>
            </a:fld>
            <a:endParaRPr lang="en-GB"/>
          </a:p>
        </p:txBody>
      </p:sp>
    </p:spTree>
    <p:extLst>
      <p:ext uri="{BB962C8B-B14F-4D97-AF65-F5344CB8AC3E}">
        <p14:creationId xmlns:p14="http://schemas.microsoft.com/office/powerpoint/2010/main" val="3908054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A83E8B-36EB-4A7D-B802-828AD9BA12B8}" type="datetimeFigureOut">
              <a:rPr lang="en-GB" smtClean="0"/>
              <a:t>26/10/2017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69059-FF19-4F4F-8E7A-47227CA95AAA}" type="slidenum">
              <a:rPr lang="en-GB" smtClean="0"/>
              <a:t>‹#›</a:t>
            </a:fld>
            <a:endParaRPr lang="en-GB"/>
          </a:p>
        </p:txBody>
      </p:sp>
    </p:spTree>
    <p:extLst>
      <p:ext uri="{BB962C8B-B14F-4D97-AF65-F5344CB8AC3E}">
        <p14:creationId xmlns:p14="http://schemas.microsoft.com/office/powerpoint/2010/main" val="375738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A83E8B-36EB-4A7D-B802-828AD9BA12B8}" type="datetimeFigureOut">
              <a:rPr lang="en-GB" smtClean="0"/>
              <a:t>26/10/2017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69059-FF19-4F4F-8E7A-47227CA95AAA}" type="slidenum">
              <a:rPr lang="en-GB" smtClean="0"/>
              <a:t>‹#›</a:t>
            </a:fld>
            <a:endParaRPr lang="en-GB"/>
          </a:p>
        </p:txBody>
      </p:sp>
    </p:spTree>
    <p:extLst>
      <p:ext uri="{BB962C8B-B14F-4D97-AF65-F5344CB8AC3E}">
        <p14:creationId xmlns:p14="http://schemas.microsoft.com/office/powerpoint/2010/main" val="70943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A83E8B-36EB-4A7D-B802-828AD9BA12B8}" type="datetimeFigureOut">
              <a:rPr lang="en-GB" smtClean="0"/>
              <a:t>26/10/2017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69059-FF19-4F4F-8E7A-47227CA95AAA}" type="slidenum">
              <a:rPr lang="en-GB" smtClean="0"/>
              <a:t>‹#›</a:t>
            </a:fld>
            <a:endParaRPr lang="en-GB"/>
          </a:p>
        </p:txBody>
      </p:sp>
    </p:spTree>
    <p:extLst>
      <p:ext uri="{BB962C8B-B14F-4D97-AF65-F5344CB8AC3E}">
        <p14:creationId xmlns:p14="http://schemas.microsoft.com/office/powerpoint/2010/main" val="13253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6A83E8B-36EB-4A7D-B802-828AD9BA12B8}" type="datetimeFigureOut">
              <a:rPr lang="en-GB" smtClean="0"/>
              <a:t>26/10/2017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E69059-FF19-4F4F-8E7A-47227CA95AAA}" type="slidenum">
              <a:rPr lang="en-GB" smtClean="0"/>
              <a:t>‹#›</a:t>
            </a:fld>
            <a:endParaRPr lang="en-GB"/>
          </a:p>
        </p:txBody>
      </p:sp>
    </p:spTree>
    <p:extLst>
      <p:ext uri="{BB962C8B-B14F-4D97-AF65-F5344CB8AC3E}">
        <p14:creationId xmlns:p14="http://schemas.microsoft.com/office/powerpoint/2010/main" val="485192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6A83E8B-36EB-4A7D-B802-828AD9BA12B8}" type="datetimeFigureOut">
              <a:rPr lang="en-GB" smtClean="0"/>
              <a:t>26/10/2017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E69059-FF19-4F4F-8E7A-47227CA95AAA}" type="slidenum">
              <a:rPr lang="en-GB" smtClean="0"/>
              <a:t>‹#›</a:t>
            </a:fld>
            <a:endParaRPr lang="en-GB"/>
          </a:p>
        </p:txBody>
      </p:sp>
    </p:spTree>
    <p:extLst>
      <p:ext uri="{BB962C8B-B14F-4D97-AF65-F5344CB8AC3E}">
        <p14:creationId xmlns:p14="http://schemas.microsoft.com/office/powerpoint/2010/main" val="37827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6A83E8B-36EB-4A7D-B802-828AD9BA12B8}" type="datetimeFigureOut">
              <a:rPr lang="en-GB" smtClean="0"/>
              <a:t>26/10/2017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E69059-FF19-4F4F-8E7A-47227CA95AAA}" type="slidenum">
              <a:rPr lang="en-GB" smtClean="0"/>
              <a:t>‹#›</a:t>
            </a:fld>
            <a:endParaRPr lang="en-GB"/>
          </a:p>
        </p:txBody>
      </p:sp>
    </p:spTree>
    <p:extLst>
      <p:ext uri="{BB962C8B-B14F-4D97-AF65-F5344CB8AC3E}">
        <p14:creationId xmlns:p14="http://schemas.microsoft.com/office/powerpoint/2010/main" val="127710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83E8B-36EB-4A7D-B802-828AD9BA12B8}" type="datetimeFigureOut">
              <a:rPr lang="en-GB" smtClean="0"/>
              <a:t>26/10/2017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E69059-FF19-4F4F-8E7A-47227CA95AAA}" type="slidenum">
              <a:rPr lang="en-GB" smtClean="0"/>
              <a:t>‹#›</a:t>
            </a:fld>
            <a:endParaRPr lang="en-GB"/>
          </a:p>
        </p:txBody>
      </p:sp>
    </p:spTree>
    <p:extLst>
      <p:ext uri="{BB962C8B-B14F-4D97-AF65-F5344CB8AC3E}">
        <p14:creationId xmlns:p14="http://schemas.microsoft.com/office/powerpoint/2010/main" val="367724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83E8B-36EB-4A7D-B802-828AD9BA12B8}" type="datetimeFigureOut">
              <a:rPr lang="en-GB" smtClean="0"/>
              <a:t>26/10/2017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E69059-FF19-4F4F-8E7A-47227CA95AAA}" type="slidenum">
              <a:rPr lang="en-GB" smtClean="0"/>
              <a:t>‹#›</a:t>
            </a:fld>
            <a:endParaRPr lang="en-GB"/>
          </a:p>
        </p:txBody>
      </p:sp>
    </p:spTree>
    <p:extLst>
      <p:ext uri="{BB962C8B-B14F-4D97-AF65-F5344CB8AC3E}">
        <p14:creationId xmlns:p14="http://schemas.microsoft.com/office/powerpoint/2010/main" val="1867618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83E8B-36EB-4A7D-B802-828AD9BA12B8}" type="datetimeFigureOut">
              <a:rPr lang="en-GB" smtClean="0"/>
              <a:t>26/10/2017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E69059-FF19-4F4F-8E7A-47227CA95AAA}" type="slidenum">
              <a:rPr lang="en-GB" smtClean="0"/>
              <a:t>‹#›</a:t>
            </a:fld>
            <a:endParaRPr lang="en-GB"/>
          </a:p>
        </p:txBody>
      </p:sp>
    </p:spTree>
    <p:extLst>
      <p:ext uri="{BB962C8B-B14F-4D97-AF65-F5344CB8AC3E}">
        <p14:creationId xmlns:p14="http://schemas.microsoft.com/office/powerpoint/2010/main" val="1343561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83E8B-36EB-4A7D-B802-828AD9BA12B8}" type="datetimeFigureOut">
              <a:rPr lang="en-GB" smtClean="0"/>
              <a:t>26/10/2017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69059-FF19-4F4F-8E7A-47227CA95AAA}" type="slidenum">
              <a:rPr lang="en-GB" smtClean="0"/>
              <a:t>‹#›</a:t>
            </a:fld>
            <a:endParaRPr lang="en-GB"/>
          </a:p>
        </p:txBody>
      </p:sp>
    </p:spTree>
    <p:extLst>
      <p:ext uri="{BB962C8B-B14F-4D97-AF65-F5344CB8AC3E}">
        <p14:creationId xmlns:p14="http://schemas.microsoft.com/office/powerpoint/2010/main" val="365775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78avG5oVILc"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tiff"/></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9.wdp"/><Relationship Id="rId3" Type="http://schemas.openxmlformats.org/officeDocument/2006/relationships/image" Target="../media/image24.tiff"/><Relationship Id="rId7" Type="http://schemas.openxmlformats.org/officeDocument/2006/relationships/image" Target="../media/image28.tiff"/><Relationship Id="rId12" Type="http://schemas.openxmlformats.org/officeDocument/2006/relationships/image" Target="../media/image31.png"/><Relationship Id="rId17" Type="http://schemas.microsoft.com/office/2007/relationships/hdphoto" Target="../media/hdphoto11.wdp"/><Relationship Id="rId2" Type="http://schemas.openxmlformats.org/officeDocument/2006/relationships/notesSlide" Target="../notesSlides/notesSlide5.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7.tiff"/><Relationship Id="rId11" Type="http://schemas.microsoft.com/office/2007/relationships/hdphoto" Target="../media/hdphoto8.wdp"/><Relationship Id="rId5" Type="http://schemas.openxmlformats.org/officeDocument/2006/relationships/image" Target="../media/image26.tiff"/><Relationship Id="rId15" Type="http://schemas.microsoft.com/office/2007/relationships/hdphoto" Target="../media/hdphoto10.wdp"/><Relationship Id="rId10" Type="http://schemas.openxmlformats.org/officeDocument/2006/relationships/image" Target="../media/image30.png"/><Relationship Id="rId4" Type="http://schemas.openxmlformats.org/officeDocument/2006/relationships/image" Target="../media/image25.tiff"/><Relationship Id="rId9" Type="http://schemas.microsoft.com/office/2007/relationships/hdphoto" Target="../media/hdphoto7.wdp"/><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24.tiff"/><Relationship Id="rId3" Type="http://schemas.openxmlformats.org/officeDocument/2006/relationships/image" Target="../media/image30.png"/><Relationship Id="rId7" Type="http://schemas.openxmlformats.org/officeDocument/2006/relationships/image" Target="../media/image32.png"/><Relationship Id="rId12" Type="http://schemas.microsoft.com/office/2007/relationships/hdphoto" Target="../media/hdphoto7.wdp"/><Relationship Id="rId17" Type="http://schemas.openxmlformats.org/officeDocument/2006/relationships/image" Target="../media/image25.tiff"/><Relationship Id="rId2" Type="http://schemas.openxmlformats.org/officeDocument/2006/relationships/notesSlide" Target="../notesSlides/notesSlide6.xml"/><Relationship Id="rId16" Type="http://schemas.openxmlformats.org/officeDocument/2006/relationships/image" Target="../media/image28.tiff"/><Relationship Id="rId1" Type="http://schemas.openxmlformats.org/officeDocument/2006/relationships/slideLayout" Target="../slideLayouts/slideLayout2.xml"/><Relationship Id="rId6" Type="http://schemas.microsoft.com/office/2007/relationships/hdphoto" Target="../media/hdphoto9.wdp"/><Relationship Id="rId11" Type="http://schemas.openxmlformats.org/officeDocument/2006/relationships/image" Target="../media/image29.png"/><Relationship Id="rId5" Type="http://schemas.openxmlformats.org/officeDocument/2006/relationships/image" Target="../media/image34.png"/><Relationship Id="rId15" Type="http://schemas.openxmlformats.org/officeDocument/2006/relationships/image" Target="../media/image27.tiff"/><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33.png"/><Relationship Id="rId14" Type="http://schemas.openxmlformats.org/officeDocument/2006/relationships/image" Target="../media/image26.tiff"/></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resources.hwb.wales.gov.uk/VTC/learnpremium/electric_circuits/eng/Introduction/activity.htm" TargetMode="External"/><Relationship Id="rId2" Type="http://schemas.openxmlformats.org/officeDocument/2006/relationships/hyperlink" Target="http://resources.hwb.wales.gov.uk/VTC/learnpremium/electric_circuits/eng/Introduction/activity2.htm" TargetMode="External"/><Relationship Id="rId1" Type="http://schemas.openxmlformats.org/officeDocument/2006/relationships/slideLayout" Target="../slideLayouts/slideLayout7.xml"/><Relationship Id="rId4" Type="http://schemas.openxmlformats.org/officeDocument/2006/relationships/hyperlink" Target="http://resources.hwb.wales.gov.uk/VTC/16022007/electricity_circuits/lesson.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andythelwell.com/blobz/guide.html" TargetMode="External"/><Relationship Id="rId2" Type="http://schemas.openxmlformats.org/officeDocument/2006/relationships/hyperlink" Target="http://www.cogg.ie/wp-content/uploads/eureka-2-19.pdf" TargetMode="External"/><Relationship Id="rId1" Type="http://schemas.openxmlformats.org/officeDocument/2006/relationships/slideLayout" Target="../slideLayouts/slideLayout7.xml"/><Relationship Id="rId4" Type="http://schemas.openxmlformats.org/officeDocument/2006/relationships/hyperlink" Target="http://www.hyperstaffs.info/work/physics/child/main.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4.jp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l="12095" r="8767"/>
          <a:stretch/>
        </p:blipFill>
        <p:spPr bwMode="auto">
          <a:xfrm>
            <a:off x="1476000" y="-12772"/>
            <a:ext cx="964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14752" y="3262509"/>
            <a:ext cx="5970495" cy="1323439"/>
          </a:xfrm>
          <a:prstGeom prst="rect">
            <a:avLst/>
          </a:prstGeom>
          <a:noFill/>
        </p:spPr>
        <p:txBody>
          <a:bodyPr wrap="square" rtlCol="0">
            <a:spAutoFit/>
          </a:bodyPr>
          <a:lstStyle/>
          <a:p>
            <a:r>
              <a:rPr lang="ga-IE" sz="8000" dirty="0" smtClean="0">
                <a:latin typeface="Impact" panose="020B0806030902050204" pitchFamily="34" charset="0"/>
              </a:rPr>
              <a:t>Leictreachas</a:t>
            </a:r>
            <a:endParaRPr lang="ga-IE" sz="8000" dirty="0">
              <a:latin typeface="Impact" panose="020B0806030902050204" pitchFamily="34" charset="0"/>
            </a:endParaRPr>
          </a:p>
        </p:txBody>
      </p:sp>
    </p:spTree>
    <p:extLst>
      <p:ext uri="{BB962C8B-B14F-4D97-AF65-F5344CB8AC3E}">
        <p14:creationId xmlns:p14="http://schemas.microsoft.com/office/powerpoint/2010/main" val="810308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8718" r="20602"/>
          <a:stretch/>
        </p:blipFill>
        <p:spPr>
          <a:xfrm>
            <a:off x="1656000" y="1313034"/>
            <a:ext cx="4932000" cy="4572000"/>
          </a:xfrm>
          <a:prstGeom prst="rect">
            <a:avLst/>
          </a:prstGeom>
        </p:spPr>
      </p:pic>
      <p:sp>
        <p:nvSpPr>
          <p:cNvPr id="26" name="Text Box 2"/>
          <p:cNvSpPr txBox="1">
            <a:spLocks noChangeArrowheads="1"/>
          </p:cNvSpPr>
          <p:nvPr/>
        </p:nvSpPr>
        <p:spPr bwMode="auto">
          <a:xfrm>
            <a:off x="3110316" y="399011"/>
            <a:ext cx="58885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40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40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40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0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9pPr>
          </a:lstStyle>
          <a:p>
            <a:pPr eaLnBrk="1" hangingPunct="1"/>
            <a:r>
              <a:rPr lang="ga-IE" altLang="en-US" sz="3200" dirty="0" smtClean="0">
                <a:latin typeface="Berlin Sans FB" panose="020E0602020502020306" pitchFamily="34" charset="0"/>
              </a:rPr>
              <a:t>Turgnamh: Lasc a chur i gciorcad </a:t>
            </a:r>
            <a:endParaRPr lang="ga-IE" altLang="en-US" sz="3200" dirty="0">
              <a:latin typeface="Berlin Sans FB" panose="020E0602020502020306" pitchFamily="34" charset="0"/>
            </a:endParaRPr>
          </a:p>
        </p:txBody>
      </p:sp>
      <p:sp>
        <p:nvSpPr>
          <p:cNvPr id="5" name="Rectangle 4"/>
          <p:cNvSpPr/>
          <p:nvPr/>
        </p:nvSpPr>
        <p:spPr>
          <a:xfrm>
            <a:off x="7288610" y="1441520"/>
            <a:ext cx="4293790" cy="4315027"/>
          </a:xfrm>
          <a:prstGeom prst="rect">
            <a:avLst/>
          </a:prstGeom>
        </p:spPr>
        <p:txBody>
          <a:bodyPr wrap="square">
            <a:spAutoFit/>
          </a:bodyPr>
          <a:lstStyle/>
          <a:p>
            <a:pPr marL="381000" indent="-381000">
              <a:lnSpc>
                <a:spcPct val="80000"/>
              </a:lnSpc>
              <a:spcAft>
                <a:spcPct val="20000"/>
              </a:spcAft>
            </a:pPr>
            <a:r>
              <a:rPr lang="ga-IE" altLang="en-US" sz="2800" u="sng" dirty="0" smtClean="0">
                <a:latin typeface="Tw Cen MT" panose="020B0602020104020603" pitchFamily="34" charset="0"/>
              </a:rPr>
              <a:t>Fearas</a:t>
            </a:r>
          </a:p>
          <a:p>
            <a:pPr marL="381000" indent="-381000">
              <a:lnSpc>
                <a:spcPct val="80000"/>
              </a:lnSpc>
              <a:spcAft>
                <a:spcPct val="20000"/>
              </a:spcAft>
              <a:buFont typeface="Arial" panose="020B0604020202020204" pitchFamily="34" charset="0"/>
              <a:buChar char="•"/>
            </a:pPr>
            <a:r>
              <a:rPr lang="ga-IE" sz="2800" dirty="0" smtClean="0">
                <a:latin typeface="Tw Cen MT" panose="020B0602020104020603" pitchFamily="34" charset="0"/>
              </a:rPr>
              <a:t>Cadhnra </a:t>
            </a:r>
          </a:p>
          <a:p>
            <a:pPr marL="381000" indent="-381000">
              <a:lnSpc>
                <a:spcPct val="80000"/>
              </a:lnSpc>
              <a:spcAft>
                <a:spcPct val="20000"/>
              </a:spcAft>
              <a:buFont typeface="Arial" panose="020B0604020202020204" pitchFamily="34" charset="0"/>
              <a:buChar char="•"/>
            </a:pPr>
            <a:r>
              <a:rPr lang="ga-IE" sz="2800" dirty="0" smtClean="0">
                <a:latin typeface="Tw Cen MT" panose="020B0602020104020603" pitchFamily="34" charset="0"/>
              </a:rPr>
              <a:t>3 phíosa sreinge </a:t>
            </a:r>
          </a:p>
          <a:p>
            <a:pPr marL="381000" indent="-381000">
              <a:lnSpc>
                <a:spcPct val="80000"/>
              </a:lnSpc>
              <a:spcAft>
                <a:spcPct val="20000"/>
              </a:spcAft>
              <a:buFont typeface="Arial" panose="020B0604020202020204" pitchFamily="34" charset="0"/>
              <a:buChar char="•"/>
            </a:pPr>
            <a:r>
              <a:rPr lang="en-IE" sz="2800" dirty="0" smtClean="0">
                <a:latin typeface="Tw Cen MT" panose="020B0602020104020603" pitchFamily="34" charset="0"/>
              </a:rPr>
              <a:t>2 </a:t>
            </a:r>
            <a:r>
              <a:rPr lang="ga-IE" sz="2800" dirty="0" smtClean="0">
                <a:latin typeface="Tw Cen MT" panose="020B0602020104020603" pitchFamily="34" charset="0"/>
              </a:rPr>
              <a:t>cheanglóir</a:t>
            </a:r>
            <a:r>
              <a:rPr lang="en-IE" sz="2800" dirty="0" smtClean="0">
                <a:latin typeface="Tw Cen MT" panose="020B0602020104020603" pitchFamily="34" charset="0"/>
              </a:rPr>
              <a:t> </a:t>
            </a:r>
            <a:r>
              <a:rPr lang="ga-IE" sz="2800" dirty="0" smtClean="0">
                <a:latin typeface="Tw Cen MT" panose="020B0602020104020603" pitchFamily="34" charset="0"/>
              </a:rPr>
              <a:t>páipéir</a:t>
            </a:r>
          </a:p>
          <a:p>
            <a:pPr marL="381000" indent="-381000">
              <a:lnSpc>
                <a:spcPct val="80000"/>
              </a:lnSpc>
              <a:spcAft>
                <a:spcPct val="20000"/>
              </a:spcAft>
              <a:buFont typeface="Arial" panose="020B0604020202020204" pitchFamily="34" charset="0"/>
              <a:buChar char="•"/>
            </a:pPr>
            <a:r>
              <a:rPr lang="ga-IE" sz="2800" dirty="0" smtClean="0">
                <a:latin typeface="Tw Cen MT" panose="020B0602020104020603" pitchFamily="34" charset="0"/>
              </a:rPr>
              <a:t>Cairtchlár</a:t>
            </a:r>
          </a:p>
          <a:p>
            <a:pPr marL="381000" indent="-381000">
              <a:lnSpc>
                <a:spcPct val="80000"/>
              </a:lnSpc>
              <a:spcAft>
                <a:spcPct val="20000"/>
              </a:spcAft>
              <a:buFont typeface="Arial" panose="020B0604020202020204" pitchFamily="34" charset="0"/>
              <a:buChar char="•"/>
            </a:pPr>
            <a:r>
              <a:rPr lang="ga-IE" sz="2800" dirty="0" smtClean="0">
                <a:latin typeface="Tw Cen MT" panose="020B0602020104020603" pitchFamily="34" charset="0"/>
              </a:rPr>
              <a:t>Fáiscín páipéir</a:t>
            </a:r>
          </a:p>
          <a:p>
            <a:pPr marL="381000" indent="-381000">
              <a:lnSpc>
                <a:spcPct val="80000"/>
              </a:lnSpc>
              <a:spcAft>
                <a:spcPct val="20000"/>
              </a:spcAft>
              <a:buFont typeface="Arial" panose="020B0604020202020204" pitchFamily="34" charset="0"/>
              <a:buChar char="•"/>
            </a:pPr>
            <a:r>
              <a:rPr lang="ga-IE" sz="2800" dirty="0" smtClean="0">
                <a:latin typeface="Tw Cen MT" panose="020B0602020104020603" pitchFamily="34" charset="0"/>
              </a:rPr>
              <a:t>Bolgán</a:t>
            </a:r>
          </a:p>
          <a:p>
            <a:pPr marL="381000" indent="-381000">
              <a:lnSpc>
                <a:spcPct val="80000"/>
              </a:lnSpc>
              <a:spcAft>
                <a:spcPct val="20000"/>
              </a:spcAft>
              <a:buFont typeface="Arial" panose="020B0604020202020204" pitchFamily="34" charset="0"/>
              <a:buChar char="•"/>
            </a:pPr>
            <a:r>
              <a:rPr lang="ga-IE" sz="2800" dirty="0" smtClean="0">
                <a:latin typeface="Tw Cen MT" panose="020B0602020104020603" pitchFamily="34" charset="0"/>
              </a:rPr>
              <a:t>Cró bolgáin</a:t>
            </a:r>
          </a:p>
          <a:p>
            <a:pPr marL="381000" indent="-381000">
              <a:lnSpc>
                <a:spcPct val="80000"/>
              </a:lnSpc>
              <a:spcAft>
                <a:spcPct val="20000"/>
              </a:spcAft>
              <a:buFont typeface="Arial" panose="020B0604020202020204" pitchFamily="34" charset="0"/>
              <a:buChar char="•"/>
            </a:pPr>
            <a:r>
              <a:rPr lang="ga-IE" sz="2800" dirty="0" smtClean="0">
                <a:latin typeface="Tw Cen MT" panose="020B0602020104020603" pitchFamily="34" charset="0"/>
              </a:rPr>
              <a:t>Téip leictreach</a:t>
            </a:r>
            <a:endParaRPr lang="ga-IE" altLang="en-US" sz="2800" dirty="0" smtClean="0">
              <a:latin typeface="Tw Cen MT" panose="020B0602020104020603" pitchFamily="34" charset="0"/>
            </a:endParaRPr>
          </a:p>
          <a:p>
            <a:pPr marL="381000" indent="-381000">
              <a:lnSpc>
                <a:spcPct val="80000"/>
              </a:lnSpc>
              <a:spcAft>
                <a:spcPct val="20000"/>
              </a:spcAft>
              <a:buNone/>
            </a:pPr>
            <a:endParaRPr lang="ga-IE" altLang="en-US" sz="2800" dirty="0">
              <a:latin typeface="Tw Cen MT" panose="020B0602020104020603" pitchFamily="34" charset="0"/>
            </a:endParaRPr>
          </a:p>
        </p:txBody>
      </p:sp>
      <p:sp>
        <p:nvSpPr>
          <p:cNvPr id="39" name="Rectangle 38"/>
          <p:cNvSpPr/>
          <p:nvPr/>
        </p:nvSpPr>
        <p:spPr>
          <a:xfrm>
            <a:off x="45979" y="6027003"/>
            <a:ext cx="8517449" cy="830997"/>
          </a:xfrm>
          <a:prstGeom prst="rect">
            <a:avLst/>
          </a:prstGeom>
        </p:spPr>
        <p:txBody>
          <a:bodyPr wrap="square">
            <a:spAutoFit/>
          </a:bodyPr>
          <a:lstStyle/>
          <a:p>
            <a:r>
              <a:rPr lang="ga-IE" sz="2400" dirty="0" smtClean="0">
                <a:latin typeface="Tw Cen MT" panose="020B0602020104020603" pitchFamily="34" charset="0"/>
              </a:rPr>
              <a:t>Cliceáil</a:t>
            </a:r>
            <a:r>
              <a:rPr lang="en-IE" sz="2400" dirty="0" smtClean="0">
                <a:latin typeface="Tw Cen MT" panose="020B0602020104020603" pitchFamily="34" charset="0"/>
              </a:rPr>
              <a:t> </a:t>
            </a:r>
            <a:r>
              <a:rPr lang="ga-IE" sz="2400" dirty="0" smtClean="0">
                <a:latin typeface="Tw Cen MT" panose="020B0602020104020603" pitchFamily="34" charset="0"/>
              </a:rPr>
              <a:t>ar an nasc seo thíos chun féachaint ar fhíseán den turgnamh: </a:t>
            </a:r>
            <a:r>
              <a:rPr lang="ga-IE" sz="2400" dirty="0" smtClean="0">
                <a:latin typeface="Tw Cen MT" panose="020B0602020104020603" pitchFamily="34" charset="0"/>
                <a:hlinkClick r:id="rId3"/>
              </a:rPr>
              <a:t>https://www.youtube.com/watch?v=78avG5oVILc</a:t>
            </a:r>
            <a:r>
              <a:rPr lang="ga-IE" sz="2400" dirty="0" smtClean="0">
                <a:latin typeface="Tw Cen MT" panose="020B0602020104020603" pitchFamily="34" charset="0"/>
              </a:rPr>
              <a:t>  </a:t>
            </a:r>
            <a:endParaRPr lang="ga-IE" sz="2400" dirty="0">
              <a:latin typeface="Tw Cen MT" panose="020B0602020104020603" pitchFamily="34" charset="0"/>
            </a:endParaRPr>
          </a:p>
        </p:txBody>
      </p:sp>
    </p:spTree>
    <p:extLst>
      <p:ext uri="{BB962C8B-B14F-4D97-AF65-F5344CB8AC3E}">
        <p14:creationId xmlns:p14="http://schemas.microsoft.com/office/powerpoint/2010/main" val="13158592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7019" t="3258" r="18573"/>
          <a:stretch/>
        </p:blipFill>
        <p:spPr>
          <a:xfrm>
            <a:off x="5931937" y="239902"/>
            <a:ext cx="5368753" cy="45360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9786" t="15671" r="18895"/>
          <a:stretch/>
        </p:blipFill>
        <p:spPr>
          <a:xfrm>
            <a:off x="5637666" y="239902"/>
            <a:ext cx="6167719" cy="4771246"/>
          </a:xfrm>
          <a:prstGeom prst="rect">
            <a:avLst/>
          </a:prstGeom>
        </p:spPr>
      </p:pic>
      <p:sp>
        <p:nvSpPr>
          <p:cNvPr id="20483" name="Rectangle 3"/>
          <p:cNvSpPr>
            <a:spLocks noGrp="1" noChangeArrowheads="1"/>
          </p:cNvSpPr>
          <p:nvPr>
            <p:ph type="body" idx="1"/>
          </p:nvPr>
        </p:nvSpPr>
        <p:spPr>
          <a:xfrm>
            <a:off x="203201" y="239902"/>
            <a:ext cx="5540050" cy="6783673"/>
          </a:xfrm>
        </p:spPr>
        <p:txBody>
          <a:bodyPr>
            <a:normAutofit/>
          </a:bodyPr>
          <a:lstStyle/>
          <a:p>
            <a:pPr marL="381000" indent="-381000">
              <a:lnSpc>
                <a:spcPct val="80000"/>
              </a:lnSpc>
              <a:spcAft>
                <a:spcPct val="20000"/>
              </a:spcAft>
              <a:buNone/>
            </a:pPr>
            <a:r>
              <a:rPr lang="ga-IE" altLang="en-US" u="sng" dirty="0" smtClean="0">
                <a:latin typeface="Tw Cen MT" panose="020B0602020104020603" pitchFamily="34" charset="0"/>
              </a:rPr>
              <a:t>Modh</a:t>
            </a:r>
            <a:endParaRPr lang="ga-IE" altLang="en-US" dirty="0" smtClean="0">
              <a:latin typeface="Tw Cen MT" panose="020B0602020104020603" pitchFamily="34" charset="0"/>
            </a:endParaRPr>
          </a:p>
          <a:p>
            <a:pPr marL="381000" indent="-381000">
              <a:lnSpc>
                <a:spcPct val="80000"/>
              </a:lnSpc>
              <a:spcAft>
                <a:spcPct val="20000"/>
              </a:spcAft>
              <a:buFontTx/>
              <a:buAutoNum type="arabicPeriod"/>
            </a:pPr>
            <a:r>
              <a:rPr lang="ga-IE" dirty="0" smtClean="0">
                <a:latin typeface="Tw Cen MT" panose="020B0602020104020603" pitchFamily="34" charset="0"/>
              </a:rPr>
              <a:t>Brúigh na ceanglóirí páipéir tríd an gcairtchlár timpeall 2 </a:t>
            </a:r>
            <a:r>
              <a:rPr lang="ga-IE" dirty="0" err="1" smtClean="0">
                <a:latin typeface="Tw Cen MT" panose="020B0602020104020603" pitchFamily="34" charset="0"/>
              </a:rPr>
              <a:t>cm</a:t>
            </a:r>
            <a:r>
              <a:rPr lang="ga-IE" dirty="0" smtClean="0">
                <a:latin typeface="Tw Cen MT" panose="020B0602020104020603" pitchFamily="34" charset="0"/>
              </a:rPr>
              <a:t> óna chéile.</a:t>
            </a:r>
          </a:p>
          <a:p>
            <a:pPr marL="381000" indent="-381000">
              <a:lnSpc>
                <a:spcPct val="80000"/>
              </a:lnSpc>
              <a:spcAft>
                <a:spcPct val="20000"/>
              </a:spcAft>
              <a:buFontTx/>
              <a:buAutoNum type="arabicPeriod"/>
            </a:pPr>
            <a:r>
              <a:rPr lang="ga-IE" dirty="0" smtClean="0">
                <a:latin typeface="Tw Cen MT" panose="020B0602020104020603" pitchFamily="34" charset="0"/>
              </a:rPr>
              <a:t>Cuir an fáiscín páipéir ar cheann de na ceanglóirí, mar atá le feiceáil anseo ar dheis.</a:t>
            </a:r>
          </a:p>
          <a:p>
            <a:pPr marL="381000" indent="-381000">
              <a:lnSpc>
                <a:spcPct val="80000"/>
              </a:lnSpc>
              <a:spcAft>
                <a:spcPct val="20000"/>
              </a:spcAft>
              <a:buFontTx/>
              <a:buAutoNum type="arabicPeriod"/>
            </a:pPr>
            <a:r>
              <a:rPr lang="ga-IE" dirty="0" smtClean="0">
                <a:latin typeface="Tw Cen MT" panose="020B0602020104020603" pitchFamily="34" charset="0"/>
              </a:rPr>
              <a:t>Ceangail an cadhnra, an bolgán agus an lasc dá chéile ag baint úsáid as na sreanga</a:t>
            </a:r>
            <a:r>
              <a:rPr lang="en-IE" dirty="0" smtClean="0">
                <a:latin typeface="Tw Cen MT" panose="020B0602020104020603" pitchFamily="34" charset="0"/>
              </a:rPr>
              <a:t>,</a:t>
            </a:r>
            <a:r>
              <a:rPr lang="ga-IE" dirty="0" smtClean="0">
                <a:latin typeface="Tw Cen MT" panose="020B0602020104020603" pitchFamily="34" charset="0"/>
              </a:rPr>
              <a:t> mar atá le feiceáil san íomhá ar dheis. </a:t>
            </a:r>
          </a:p>
          <a:p>
            <a:pPr marL="381000" indent="-381000">
              <a:lnSpc>
                <a:spcPct val="80000"/>
              </a:lnSpc>
              <a:spcAft>
                <a:spcPct val="20000"/>
              </a:spcAft>
              <a:buFontTx/>
              <a:buAutoNum type="arabicPeriod"/>
            </a:pPr>
            <a:r>
              <a:rPr lang="ga-IE" dirty="0" smtClean="0">
                <a:latin typeface="Tw Cen MT" panose="020B0602020104020603" pitchFamily="34" charset="0"/>
              </a:rPr>
              <a:t>Buail an fáiscín in éadan an </a:t>
            </a:r>
            <a:r>
              <a:rPr lang="ga-IE" dirty="0" err="1" smtClean="0">
                <a:latin typeface="Tw Cen MT" panose="020B0602020104020603" pitchFamily="34" charset="0"/>
              </a:rPr>
              <a:t>cheanglóra</a:t>
            </a:r>
            <a:r>
              <a:rPr lang="ga-IE" dirty="0" smtClean="0">
                <a:latin typeface="Tw Cen MT" panose="020B0602020104020603" pitchFamily="34" charset="0"/>
              </a:rPr>
              <a:t> eile. Cad a tharlaíonn? </a:t>
            </a:r>
          </a:p>
          <a:p>
            <a:pPr marL="381000" indent="-381000">
              <a:lnSpc>
                <a:spcPct val="80000"/>
              </a:lnSpc>
              <a:spcAft>
                <a:spcPct val="20000"/>
              </a:spcAft>
              <a:buFontTx/>
              <a:buAutoNum type="arabicPeriod"/>
            </a:pPr>
            <a:r>
              <a:rPr lang="ga-IE" dirty="0" smtClean="0">
                <a:latin typeface="Tw Cen MT" panose="020B0602020104020603" pitchFamily="34" charset="0"/>
              </a:rPr>
              <a:t>Cad a tharlaíonn má bhogann tú an fáiscín amach</a:t>
            </a:r>
            <a:r>
              <a:rPr lang="en-IE" dirty="0" smtClean="0">
                <a:latin typeface="Tw Cen MT" panose="020B0602020104020603" pitchFamily="34" charset="0"/>
              </a:rPr>
              <a:t> </a:t>
            </a:r>
            <a:r>
              <a:rPr lang="ga-IE" dirty="0" smtClean="0">
                <a:latin typeface="Tw Cen MT" panose="020B0602020104020603" pitchFamily="34" charset="0"/>
              </a:rPr>
              <a:t>ón gceanglóir arís? </a:t>
            </a:r>
            <a:endParaRPr lang="ga-IE" dirty="0">
              <a:latin typeface="Tw Cen MT" panose="020B0602020104020603" pitchFamily="34" charset="0"/>
            </a:endParaRPr>
          </a:p>
        </p:txBody>
      </p:sp>
      <p:sp>
        <p:nvSpPr>
          <p:cNvPr id="10" name="TextBox 9"/>
          <p:cNvSpPr txBox="1"/>
          <p:nvPr/>
        </p:nvSpPr>
        <p:spPr bwMode="auto">
          <a:xfrm rot="21000000">
            <a:off x="7099005" y="4695471"/>
            <a:ext cx="4488529" cy="1240155"/>
          </a:xfrm>
          <a:prstGeom prst="plaque">
            <a:avLst/>
          </a:prstGeom>
          <a:solidFill>
            <a:srgbClr val="00B050"/>
          </a:solidFill>
        </p:spPr>
        <p:txBody>
          <a:bodyPr wrap="square">
            <a:spAutoFit/>
          </a:bodyPr>
          <a:lstStyle/>
          <a:p>
            <a:pPr algn="ctr">
              <a:defRPr/>
            </a:pPr>
            <a:r>
              <a:rPr lang="ga-IE" sz="2800" dirty="0" smtClean="0">
                <a:solidFill>
                  <a:srgbClr val="FCFCFC"/>
                </a:solidFill>
                <a:latin typeface="Tw Cen MT" panose="020B0602020104020603" pitchFamily="34" charset="0"/>
                <a:cs typeface="Clear Sans Light" panose="020B0303030202020304" pitchFamily="34" charset="0"/>
              </a:rPr>
              <a:t>Déantar ciorcad slán agus tagann an solas air.  </a:t>
            </a:r>
            <a:endParaRPr lang="ga-IE" sz="2800" dirty="0">
              <a:solidFill>
                <a:srgbClr val="FCFCFC"/>
              </a:solidFill>
              <a:latin typeface="Tw Cen MT" panose="020B0602020104020603" pitchFamily="34" charset="0"/>
              <a:cs typeface="Clear Sans Light" panose="020B0303030202020304" pitchFamily="34" charset="0"/>
            </a:endParaRPr>
          </a:p>
        </p:txBody>
      </p:sp>
      <p:sp>
        <p:nvSpPr>
          <p:cNvPr id="11" name="TextBox 10"/>
          <p:cNvSpPr txBox="1"/>
          <p:nvPr/>
        </p:nvSpPr>
        <p:spPr bwMode="auto">
          <a:xfrm rot="21000000">
            <a:off x="7459447" y="4657912"/>
            <a:ext cx="3845938" cy="1240155"/>
          </a:xfrm>
          <a:prstGeom prst="plaque">
            <a:avLst/>
          </a:prstGeom>
          <a:solidFill>
            <a:srgbClr val="00B050"/>
          </a:solidFill>
        </p:spPr>
        <p:txBody>
          <a:bodyPr wrap="square">
            <a:spAutoFit/>
          </a:bodyPr>
          <a:lstStyle/>
          <a:p>
            <a:pPr algn="ctr">
              <a:defRPr/>
            </a:pPr>
            <a:r>
              <a:rPr lang="ga-IE" sz="2800" dirty="0" smtClean="0">
                <a:solidFill>
                  <a:srgbClr val="FCFCFC"/>
                </a:solidFill>
                <a:latin typeface="Tw Cen MT" panose="020B0602020104020603" pitchFamily="34" charset="0"/>
                <a:cs typeface="Clear Sans Light" panose="020B0303030202020304" pitchFamily="34" charset="0"/>
              </a:rPr>
              <a:t>Bristear an ciorcad agus téann an solas as.  </a:t>
            </a:r>
            <a:endParaRPr lang="ga-IE" sz="2800" dirty="0">
              <a:solidFill>
                <a:srgbClr val="FCFCFC"/>
              </a:solidFill>
              <a:latin typeface="Tw Cen MT" panose="020B0602020104020603" pitchFamily="34" charset="0"/>
              <a:cs typeface="Clear Sans Light" panose="020B03030302020203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32263" t="31372" r="33690" b="30917"/>
          <a:stretch/>
        </p:blipFill>
        <p:spPr>
          <a:xfrm>
            <a:off x="6920957" y="1253115"/>
            <a:ext cx="3424517" cy="2133600"/>
          </a:xfrm>
          <a:prstGeom prst="rect">
            <a:avLst/>
          </a:prstGeom>
        </p:spPr>
      </p:pic>
      <p:cxnSp>
        <p:nvCxnSpPr>
          <p:cNvPr id="8" name="Straight Arrow Connector 7"/>
          <p:cNvCxnSpPr/>
          <p:nvPr/>
        </p:nvCxnSpPr>
        <p:spPr bwMode="auto">
          <a:xfrm flipH="1">
            <a:off x="9963579" y="759125"/>
            <a:ext cx="763790" cy="299072"/>
          </a:xfrm>
          <a:prstGeom prst="straightConnector1">
            <a:avLst/>
          </a:prstGeom>
          <a:solidFill>
            <a:srgbClr val="00B050"/>
          </a:solidFill>
          <a:ln w="76200">
            <a:solidFill>
              <a:srgbClr val="00B050"/>
            </a:solidFill>
            <a:tailEnd type="triangle"/>
          </a:ln>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p:nvPr/>
        </p:nvCxnSpPr>
        <p:spPr bwMode="auto">
          <a:xfrm flipH="1">
            <a:off x="9775072" y="752442"/>
            <a:ext cx="763790" cy="299072"/>
          </a:xfrm>
          <a:prstGeom prst="straightConnector1">
            <a:avLst/>
          </a:prstGeom>
          <a:solidFill>
            <a:srgbClr val="00B050"/>
          </a:solidFill>
          <a:ln w="76200">
            <a:solidFill>
              <a:srgbClr val="00B050"/>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667570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483">
                                            <p:txEl>
                                              <p:pRg st="3" end="3"/>
                                            </p:txEl>
                                          </p:spTgt>
                                        </p:tgtEl>
                                        <p:attrNameLst>
                                          <p:attrName>style.visibility</p:attrName>
                                        </p:attrNameLst>
                                      </p:cBhvr>
                                      <p:to>
                                        <p:strVal val="visible"/>
                                      </p:to>
                                    </p:set>
                                    <p:anim calcmode="lin" valueType="num">
                                      <p:cBhvr>
                                        <p:cTn id="7" dur="500" fill="hold"/>
                                        <p:tgtEl>
                                          <p:spTgt spid="2048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048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0483">
                                            <p:txEl>
                                              <p:pRg st="3" end="3"/>
                                            </p:txEl>
                                          </p:spTgt>
                                        </p:tgtEl>
                                      </p:cBhvr>
                                    </p:animEffect>
                                  </p:childTnLst>
                                </p:cTn>
                              </p:par>
                              <p:par>
                                <p:cTn id="10" presetID="1" presetClass="exit" presetSubtype="0" fill="hold" nodeType="withEffect">
                                  <p:stCondLst>
                                    <p:cond delay="0"/>
                                  </p:stCondLst>
                                  <p:childTnLst>
                                    <p:set>
                                      <p:cBhvr>
                                        <p:cTn id="11" dur="1" fill="hold">
                                          <p:stCondLst>
                                            <p:cond delay="0"/>
                                          </p:stCondLst>
                                        </p:cTn>
                                        <p:tgtEl>
                                          <p:spTgt spid="2"/>
                                        </p:tgtEl>
                                        <p:attrNameLst>
                                          <p:attrName>style.visibility</p:attrName>
                                        </p:attrNameLst>
                                      </p:cBhvr>
                                      <p:to>
                                        <p:strVal val="hidden"/>
                                      </p:to>
                                    </p:set>
                                  </p:childTnLst>
                                </p:cTn>
                              </p:par>
                              <p:par>
                                <p:cTn id="12" presetID="2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animEffect transition="in" filter="dissolve">
                                      <p:cBhvr>
                                        <p:cTn id="19" dur="500"/>
                                        <p:tgtEl>
                                          <p:spTgt spid="2048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dissolve">
                                      <p:cBhvr>
                                        <p:cTn id="32" dur="500"/>
                                        <p:tgtEl>
                                          <p:spTgt spid="20483">
                                            <p:txEl>
                                              <p:pRg st="5" end="5"/>
                                            </p:txEl>
                                          </p:spTgt>
                                        </p:tgtEl>
                                      </p:cBhvr>
                                    </p:animEffect>
                                  </p:childTnLst>
                                </p:cTn>
                              </p:par>
                              <p:par>
                                <p:cTn id="33" presetID="1" presetClass="exit" presetSubtype="0" fill="hold"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
                                        </p:tgtEl>
                                        <p:attrNameLst>
                                          <p:attrName>style.visibility</p:attrName>
                                        </p:attrNameLst>
                                      </p:cBhvr>
                                      <p:to>
                                        <p:strVal val="hidden"/>
                                      </p:to>
                                    </p:set>
                                  </p:childTnLst>
                                </p:cTn>
                              </p:par>
                              <p:par>
                                <p:cTn id="37" presetID="2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par>
                          <p:cTn id="40" fill="hold">
                            <p:stCondLst>
                              <p:cond delay="500"/>
                            </p:stCondLst>
                            <p:childTnLst>
                              <p:par>
                                <p:cTn id="41" presetID="16" presetClass="entr" presetSubtype="21"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par>
                                <p:cTn id="44" presetID="1" presetClass="exit" presetSubtype="0" fill="hold" grpId="1"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randombar(horizont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P spid="10" grpId="0" uiExpand="1" animBg="1"/>
      <p:bldP spid="10" grpId="1"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15248" y="295529"/>
            <a:ext cx="11760638" cy="8946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ga-IE" altLang="en-US" dirty="0" smtClean="0">
                <a:latin typeface="Tw Cen MT" panose="020B0602020104020603" pitchFamily="34" charset="0"/>
              </a:rPr>
              <a:t>Seo thíos pictiúr agus léaráid den chiorcad a rinneamar sa turgnamh. </a:t>
            </a:r>
            <a:r>
              <a:rPr lang="en-IE" altLang="en-US" dirty="0" smtClean="0">
                <a:latin typeface="Tw Cen MT" panose="020B0602020104020603" pitchFamily="34" charset="0"/>
              </a:rPr>
              <a:t/>
            </a:r>
            <a:br>
              <a:rPr lang="en-IE" altLang="en-US" dirty="0" smtClean="0">
                <a:latin typeface="Tw Cen MT" panose="020B0602020104020603" pitchFamily="34" charset="0"/>
              </a:rPr>
            </a:br>
            <a:r>
              <a:rPr lang="ga-IE" altLang="en-US" dirty="0" smtClean="0">
                <a:latin typeface="Tw Cen MT" panose="020B0602020104020603" pitchFamily="34" charset="0"/>
              </a:rPr>
              <a:t>Úsáidtear siombailí ar an léaráid chun comhpháirteanna an chiorcaid a léiriú.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168" y="1719689"/>
            <a:ext cx="5397246" cy="431825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7621" y="2017487"/>
            <a:ext cx="4553372" cy="3643084"/>
          </a:xfrm>
          <a:prstGeom prst="rect">
            <a:avLst/>
          </a:prstGeom>
        </p:spPr>
      </p:pic>
    </p:spTree>
    <p:extLst>
      <p:ext uri="{BB962C8B-B14F-4D97-AF65-F5344CB8AC3E}">
        <p14:creationId xmlns:p14="http://schemas.microsoft.com/office/powerpoint/2010/main" val="7114790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1974055" y="243856"/>
            <a:ext cx="8220075" cy="993775"/>
          </a:xfrm>
        </p:spPr>
        <p:txBody>
          <a:bodyPr>
            <a:normAutofit/>
          </a:bodyPr>
          <a:lstStyle/>
          <a:p>
            <a:pPr algn="ctr" eaLnBrk="1" hangingPunct="1"/>
            <a:r>
              <a:rPr lang="ga-IE" altLang="en-US" dirty="0" smtClean="0">
                <a:latin typeface="Berlin Sans FB" panose="020E0602020502020306" pitchFamily="34" charset="0"/>
              </a:rPr>
              <a:t>Siombailí Ciorcaid</a:t>
            </a:r>
            <a:endParaRPr lang="ga-IE" altLang="en-US" dirty="0">
              <a:latin typeface="Berlin Sans FB" panose="020E0602020502020306" pitchFamily="34" charset="0"/>
            </a:endParaRPr>
          </a:p>
        </p:txBody>
      </p:sp>
      <p:sp>
        <p:nvSpPr>
          <p:cNvPr id="9219" name="Content Placeholder 21"/>
          <p:cNvSpPr>
            <a:spLocks/>
          </p:cNvSpPr>
          <p:nvPr/>
        </p:nvSpPr>
        <p:spPr bwMode="auto">
          <a:xfrm>
            <a:off x="7307264" y="3862389"/>
            <a:ext cx="2638425" cy="1582737"/>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buFont typeface="Arial" panose="020B0604020202020204" pitchFamily="34" charset="0"/>
              <a:buNone/>
            </a:pPr>
            <a:endParaRPr lang="ga-IE" altLang="en-US" sz="2000" dirty="0">
              <a:latin typeface="Tw Cen MT" panose="020B0602020104020603" pitchFamily="34" charset="0"/>
            </a:endParaRPr>
          </a:p>
        </p:txBody>
      </p:sp>
      <p:grpSp>
        <p:nvGrpSpPr>
          <p:cNvPr id="13" name="Group 12"/>
          <p:cNvGrpSpPr>
            <a:grpSpLocks noChangeAspect="1"/>
          </p:cNvGrpSpPr>
          <p:nvPr/>
        </p:nvGrpSpPr>
        <p:grpSpPr bwMode="auto">
          <a:xfrm>
            <a:off x="238802" y="1165000"/>
            <a:ext cx="2120351" cy="3600000"/>
            <a:chOff x="761040" y="1577777"/>
            <a:chExt cx="2647673" cy="4493475"/>
          </a:xfrm>
        </p:grpSpPr>
        <p:sp>
          <p:nvSpPr>
            <p:cNvPr id="8" name="Rectangle 7"/>
            <p:cNvSpPr/>
            <p:nvPr/>
          </p:nvSpPr>
          <p:spPr>
            <a:xfrm>
              <a:off x="1165952" y="3231680"/>
              <a:ext cx="1881651" cy="2839572"/>
            </a:xfrm>
            <a:prstGeom prst="bevel">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latin typeface="Tw Cen MT" panose="020B0602020104020603" pitchFamily="34" charset="0"/>
              </a:endParaRPr>
            </a:p>
          </p:txBody>
        </p:sp>
        <p:sp>
          <p:nvSpPr>
            <p:cNvPr id="5" name="Oval 4"/>
            <p:cNvSpPr/>
            <p:nvPr/>
          </p:nvSpPr>
          <p:spPr bwMode="auto">
            <a:xfrm>
              <a:off x="761040" y="1577777"/>
              <a:ext cx="2596201" cy="2596724"/>
            </a:xfrm>
            <a:prstGeom prst="bevel">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latin typeface="Tw Cen MT" panose="020B0602020104020603" pitchFamily="34" charset="0"/>
              </a:endParaRPr>
            </a:p>
          </p:txBody>
        </p:sp>
        <p:sp>
          <p:nvSpPr>
            <p:cNvPr id="9235" name="Content Placeholder 21"/>
            <p:cNvSpPr>
              <a:spLocks/>
            </p:cNvSpPr>
            <p:nvPr/>
          </p:nvSpPr>
          <p:spPr bwMode="auto">
            <a:xfrm>
              <a:off x="770374" y="3665045"/>
              <a:ext cx="2638339" cy="482181"/>
            </a:xfrm>
            <a:prstGeom prst="bevel">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ga-IE" altLang="en-US" sz="2000" dirty="0" smtClean="0">
                  <a:latin typeface="Tw Cen MT" panose="020B0602020104020603" pitchFamily="34" charset="0"/>
                </a:rPr>
                <a:t>Bolgán</a:t>
              </a:r>
              <a:endParaRPr lang="ga-IE" altLang="en-US" sz="2000" dirty="0">
                <a:latin typeface="Tw Cen MT" panose="020B0602020104020603" pitchFamily="34" charset="0"/>
              </a:endParaRPr>
            </a:p>
          </p:txBody>
        </p:sp>
      </p:grpSp>
      <p:grpSp>
        <p:nvGrpSpPr>
          <p:cNvPr id="34" name="Group 33"/>
          <p:cNvGrpSpPr>
            <a:grpSpLocks noChangeAspect="1"/>
          </p:cNvGrpSpPr>
          <p:nvPr/>
        </p:nvGrpSpPr>
        <p:grpSpPr bwMode="auto">
          <a:xfrm>
            <a:off x="5034533" y="1149104"/>
            <a:ext cx="2164736" cy="3600000"/>
            <a:chOff x="5851832" y="1577776"/>
            <a:chExt cx="2638339" cy="4493476"/>
          </a:xfrm>
        </p:grpSpPr>
        <p:sp>
          <p:nvSpPr>
            <p:cNvPr id="20" name="Rectangle 19"/>
            <p:cNvSpPr/>
            <p:nvPr/>
          </p:nvSpPr>
          <p:spPr>
            <a:xfrm>
              <a:off x="6256637" y="3231680"/>
              <a:ext cx="1881148" cy="2839572"/>
            </a:xfrm>
            <a:prstGeom prst="bevel">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latin typeface="Tw Cen MT" panose="020B0602020104020603" pitchFamily="34" charset="0"/>
              </a:endParaRPr>
            </a:p>
          </p:txBody>
        </p:sp>
        <p:sp>
          <p:nvSpPr>
            <p:cNvPr id="25" name="Oval 24"/>
            <p:cNvSpPr/>
            <p:nvPr/>
          </p:nvSpPr>
          <p:spPr>
            <a:xfrm>
              <a:off x="5851832" y="1577776"/>
              <a:ext cx="2595505" cy="2596722"/>
            </a:xfrm>
            <a:prstGeom prst="bevel">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latin typeface="Tw Cen MT" panose="020B0602020104020603" pitchFamily="34" charset="0"/>
              </a:endParaRPr>
            </a:p>
          </p:txBody>
        </p:sp>
        <p:sp>
          <p:nvSpPr>
            <p:cNvPr id="9231" name="Content Placeholder 21"/>
            <p:cNvSpPr>
              <a:spLocks/>
            </p:cNvSpPr>
            <p:nvPr/>
          </p:nvSpPr>
          <p:spPr bwMode="auto">
            <a:xfrm>
              <a:off x="5851832" y="3670330"/>
              <a:ext cx="2638339" cy="463294"/>
            </a:xfrm>
            <a:prstGeom prst="bevel">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ga-IE" altLang="en-US" sz="2000" dirty="0" smtClean="0">
                  <a:latin typeface="Tw Cen MT" panose="020B0602020104020603" pitchFamily="34" charset="0"/>
                </a:rPr>
                <a:t>Cadhnra</a:t>
              </a:r>
              <a:endParaRPr lang="ga-IE" altLang="en-US" sz="2000" dirty="0">
                <a:latin typeface="Tw Cen MT" panose="020B0602020104020603" pitchFamily="34" charset="0"/>
              </a:endParaRPr>
            </a:p>
          </p:txBody>
        </p:sp>
      </p:grpSp>
      <p:grpSp>
        <p:nvGrpSpPr>
          <p:cNvPr id="36" name="Group 35"/>
          <p:cNvGrpSpPr>
            <a:grpSpLocks noChangeAspect="1"/>
          </p:cNvGrpSpPr>
          <p:nvPr/>
        </p:nvGrpSpPr>
        <p:grpSpPr bwMode="auto">
          <a:xfrm rot="10800000">
            <a:off x="2659369" y="1149104"/>
            <a:ext cx="2112861" cy="3600000"/>
            <a:chOff x="3283862" y="1577777"/>
            <a:chExt cx="2638340" cy="4493476"/>
          </a:xfrm>
        </p:grpSpPr>
        <p:sp>
          <p:nvSpPr>
            <p:cNvPr id="28" name="Rectangle 27"/>
            <p:cNvSpPr/>
            <p:nvPr/>
          </p:nvSpPr>
          <p:spPr>
            <a:xfrm rot="10800000">
              <a:off x="3593500" y="1577777"/>
              <a:ext cx="1881651" cy="2839572"/>
            </a:xfrm>
            <a:prstGeom prst="bevel">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latin typeface="Tw Cen MT" panose="020B0602020104020603" pitchFamily="34" charset="0"/>
              </a:endParaRPr>
            </a:p>
          </p:txBody>
        </p:sp>
        <p:sp>
          <p:nvSpPr>
            <p:cNvPr id="32" name="Oval 31"/>
            <p:cNvSpPr/>
            <p:nvPr/>
          </p:nvSpPr>
          <p:spPr>
            <a:xfrm rot="10800000">
              <a:off x="3283862" y="3474529"/>
              <a:ext cx="2596201" cy="2596724"/>
            </a:xfrm>
            <a:prstGeom prst="bevel">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latin typeface="Tw Cen MT" panose="020B0602020104020603" pitchFamily="34" charset="0"/>
              </a:endParaRPr>
            </a:p>
          </p:txBody>
        </p:sp>
        <p:sp>
          <p:nvSpPr>
            <p:cNvPr id="9225" name="Content Placeholder 21"/>
            <p:cNvSpPr>
              <a:spLocks/>
            </p:cNvSpPr>
            <p:nvPr/>
          </p:nvSpPr>
          <p:spPr bwMode="auto">
            <a:xfrm rot="10800000">
              <a:off x="3283862" y="3494367"/>
              <a:ext cx="2638340" cy="482181"/>
            </a:xfrm>
            <a:prstGeom prst="bevel">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ga-IE" altLang="en-US" sz="2000" dirty="0" smtClean="0">
                  <a:latin typeface="Tw Cen MT" panose="020B0602020104020603" pitchFamily="34" charset="0"/>
                </a:rPr>
                <a:t>Sreang</a:t>
              </a:r>
              <a:endParaRPr lang="ga-IE" altLang="en-US" sz="2000" dirty="0">
                <a:latin typeface="Tw Cen MT" panose="020B0602020104020603" pitchFamily="34" charset="0"/>
              </a:endParaRPr>
            </a:p>
          </p:txBody>
        </p:sp>
      </p:grpSp>
      <p:grpSp>
        <p:nvGrpSpPr>
          <p:cNvPr id="24" name="Group 23"/>
          <p:cNvGrpSpPr>
            <a:grpSpLocks noChangeAspect="1"/>
          </p:cNvGrpSpPr>
          <p:nvPr/>
        </p:nvGrpSpPr>
        <p:grpSpPr bwMode="auto">
          <a:xfrm>
            <a:off x="7418180" y="1143589"/>
            <a:ext cx="2186240" cy="3600000"/>
            <a:chOff x="5851833" y="1577776"/>
            <a:chExt cx="2664548" cy="4493476"/>
          </a:xfrm>
        </p:grpSpPr>
        <p:sp>
          <p:nvSpPr>
            <p:cNvPr id="26" name="Rectangle 19"/>
            <p:cNvSpPr/>
            <p:nvPr/>
          </p:nvSpPr>
          <p:spPr>
            <a:xfrm>
              <a:off x="6256637" y="3231680"/>
              <a:ext cx="1881148" cy="2839572"/>
            </a:xfrm>
            <a:prstGeom prst="bevel">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latin typeface="Tw Cen MT" panose="020B0602020104020603" pitchFamily="34" charset="0"/>
              </a:endParaRPr>
            </a:p>
          </p:txBody>
        </p:sp>
        <p:sp>
          <p:nvSpPr>
            <p:cNvPr id="27" name="Oval 24"/>
            <p:cNvSpPr/>
            <p:nvPr/>
          </p:nvSpPr>
          <p:spPr>
            <a:xfrm>
              <a:off x="5851833" y="1577776"/>
              <a:ext cx="2595506" cy="2550611"/>
            </a:xfrm>
            <a:prstGeom prst="bevel">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latin typeface="Tw Cen MT" panose="020B0602020104020603" pitchFamily="34" charset="0"/>
              </a:endParaRPr>
            </a:p>
          </p:txBody>
        </p:sp>
        <p:sp>
          <p:nvSpPr>
            <p:cNvPr id="30" name="Content Placeholder 21"/>
            <p:cNvSpPr>
              <a:spLocks/>
            </p:cNvSpPr>
            <p:nvPr/>
          </p:nvSpPr>
          <p:spPr bwMode="auto">
            <a:xfrm>
              <a:off x="5878041" y="3603335"/>
              <a:ext cx="2638340" cy="494701"/>
            </a:xfrm>
            <a:prstGeom prst="bevel">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ga-IE" altLang="en-US" sz="2000" dirty="0" smtClean="0">
                  <a:latin typeface="Tw Cen MT" panose="020B0602020104020603" pitchFamily="34" charset="0"/>
                </a:rPr>
                <a:t>Lasc Oscailte</a:t>
              </a:r>
              <a:endParaRPr lang="ga-IE" altLang="en-US" sz="2000" dirty="0">
                <a:latin typeface="Tw Cen MT" panose="020B0602020104020603" pitchFamily="34" charset="0"/>
              </a:endParaRPr>
            </a:p>
          </p:txBody>
        </p:sp>
      </p:grpSp>
      <p:grpSp>
        <p:nvGrpSpPr>
          <p:cNvPr id="33" name="Group 32"/>
          <p:cNvGrpSpPr>
            <a:grpSpLocks noChangeAspect="1"/>
          </p:cNvGrpSpPr>
          <p:nvPr/>
        </p:nvGrpSpPr>
        <p:grpSpPr bwMode="auto">
          <a:xfrm>
            <a:off x="9788739" y="1127693"/>
            <a:ext cx="2220151" cy="3600000"/>
            <a:chOff x="5851832" y="1577776"/>
            <a:chExt cx="2705878" cy="4493476"/>
          </a:xfrm>
        </p:grpSpPr>
        <p:sp>
          <p:nvSpPr>
            <p:cNvPr id="35" name="Rectangle 19"/>
            <p:cNvSpPr/>
            <p:nvPr/>
          </p:nvSpPr>
          <p:spPr>
            <a:xfrm>
              <a:off x="6256637" y="3231680"/>
              <a:ext cx="1881148" cy="2839572"/>
            </a:xfrm>
            <a:prstGeom prst="bevel">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latin typeface="Tw Cen MT" panose="020B0602020104020603" pitchFamily="34" charset="0"/>
              </a:endParaRPr>
            </a:p>
          </p:txBody>
        </p:sp>
        <p:sp>
          <p:nvSpPr>
            <p:cNvPr id="37" name="Oval 24"/>
            <p:cNvSpPr/>
            <p:nvPr/>
          </p:nvSpPr>
          <p:spPr>
            <a:xfrm>
              <a:off x="5851832" y="1577776"/>
              <a:ext cx="2595505" cy="2596722"/>
            </a:xfrm>
            <a:prstGeom prst="bevel">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latin typeface="Tw Cen MT" panose="020B0602020104020603" pitchFamily="34" charset="0"/>
              </a:endParaRPr>
            </a:p>
          </p:txBody>
        </p:sp>
        <p:sp>
          <p:nvSpPr>
            <p:cNvPr id="39" name="Content Placeholder 21"/>
            <p:cNvSpPr>
              <a:spLocks/>
            </p:cNvSpPr>
            <p:nvPr/>
          </p:nvSpPr>
          <p:spPr bwMode="auto">
            <a:xfrm>
              <a:off x="5919371" y="3661425"/>
              <a:ext cx="2638339" cy="494701"/>
            </a:xfrm>
            <a:prstGeom prst="bevel">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buFont typeface="Arial" panose="020B0604020202020204" pitchFamily="34" charset="0"/>
                <a:buNone/>
              </a:pPr>
              <a:r>
                <a:rPr lang="ga-IE" altLang="en-US" sz="2000" dirty="0" smtClean="0">
                  <a:latin typeface="Tw Cen MT" panose="020B0602020104020603" pitchFamily="34" charset="0"/>
                </a:rPr>
                <a:t>Lasc Dúnta</a:t>
              </a:r>
              <a:endParaRPr lang="ga-IE" altLang="en-US" sz="2000" dirty="0">
                <a:latin typeface="Tw Cen MT" panose="020B0602020104020603" pitchFamily="34" charset="0"/>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54" y="1450086"/>
            <a:ext cx="1435608" cy="14356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5572" y="1507835"/>
            <a:ext cx="1435608" cy="143560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6506" y="1508623"/>
            <a:ext cx="1435608" cy="143560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35730" y="1429522"/>
            <a:ext cx="1435608" cy="143560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65170" y="1469190"/>
            <a:ext cx="1435608" cy="1435608"/>
          </a:xfrm>
          <a:prstGeom prst="rect">
            <a:avLst/>
          </a:prstGeom>
        </p:spPr>
      </p:pic>
      <p:pic>
        <p:nvPicPr>
          <p:cNvPr id="11" name="Picture 1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6872" y="3441242"/>
            <a:ext cx="1291686" cy="1079598"/>
          </a:xfrm>
          <a:prstGeom prst="rect">
            <a:avLst/>
          </a:prstGeom>
        </p:spPr>
      </p:pic>
      <p:pic>
        <p:nvPicPr>
          <p:cNvPr id="12" name="Picture 11"/>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130463" y="3392284"/>
            <a:ext cx="1280717" cy="1070430"/>
          </a:xfrm>
          <a:prstGeom prst="rect">
            <a:avLst/>
          </a:prstGeom>
        </p:spPr>
      </p:pic>
      <p:pic>
        <p:nvPicPr>
          <p:cNvPr id="14" name="Picture 13"/>
          <p:cNvPicPr>
            <a:picLocks noChangeAspect="1"/>
          </p:cNvPicPr>
          <p:nvPr/>
        </p:nvPicPr>
        <p:blipFill>
          <a:blip r:embed="rId12" cstate="print">
            <a:extLst>
              <a:ext uri="{BEBA8EAE-BF5A-486C-A8C5-ECC9F3942E4B}">
                <a14:imgProps xmlns:a14="http://schemas.microsoft.com/office/drawing/2010/main">
                  <a14:imgLayer r:embed="rId13">
                    <a14:imgEffect>
                      <a14:backgroundRemoval t="9886" b="89987" l="9958" r="97458">
                        <a14:foregroundMark x1="57097" y1="49430" x2="97458" y2="49430"/>
                      </a14:backgroundRemoval>
                    </a14:imgEffect>
                  </a14:imgLayer>
                </a14:imgProps>
              </a:ext>
              <a:ext uri="{28A0092B-C50C-407E-A947-70E740481C1C}">
                <a14:useLocalDpi xmlns:a14="http://schemas.microsoft.com/office/drawing/2010/main" val="0"/>
              </a:ext>
            </a:extLst>
          </a:blip>
          <a:stretch>
            <a:fillRect/>
          </a:stretch>
        </p:blipFill>
        <p:spPr>
          <a:xfrm>
            <a:off x="5528740" y="3435911"/>
            <a:ext cx="1176321" cy="983176"/>
          </a:xfrm>
          <a:prstGeom prst="rect">
            <a:avLst/>
          </a:prstGeom>
        </p:spPr>
      </p:pic>
      <p:pic>
        <p:nvPicPr>
          <p:cNvPr id="15" name="Picture 14"/>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foregroundMark x1="66843" y1="47909" x2="86970" y2="51077"/>
                      </a14:backgroundRemoval>
                    </a14:imgEffect>
                  </a14:imgLayer>
                </a14:imgProps>
              </a:ext>
              <a:ext uri="{28A0092B-C50C-407E-A947-70E740481C1C}">
                <a14:useLocalDpi xmlns:a14="http://schemas.microsoft.com/office/drawing/2010/main" val="0"/>
              </a:ext>
            </a:extLst>
          </a:blip>
          <a:stretch>
            <a:fillRect/>
          </a:stretch>
        </p:blipFill>
        <p:spPr>
          <a:xfrm>
            <a:off x="7834760" y="3354176"/>
            <a:ext cx="1296376" cy="1083518"/>
          </a:xfrm>
          <a:prstGeom prst="rect">
            <a:avLst/>
          </a:prstGeom>
        </p:spPr>
      </p:pic>
      <p:pic>
        <p:nvPicPr>
          <p:cNvPr id="16" name="Picture 15"/>
          <p:cNvPicPr>
            <a:picLocks noChangeAspect="1"/>
          </p:cNvPicPr>
          <p:nvPr/>
        </p:nvPicPr>
        <p:blipFill>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263961" y="3360819"/>
            <a:ext cx="1257300" cy="1050858"/>
          </a:xfrm>
          <a:prstGeom prst="rect">
            <a:avLst/>
          </a:prstGeom>
        </p:spPr>
      </p:pic>
    </p:spTree>
    <p:extLst>
      <p:ext uri="{BB962C8B-B14F-4D97-AF65-F5344CB8AC3E}">
        <p14:creationId xmlns:p14="http://schemas.microsoft.com/office/powerpoint/2010/main" val="42524950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par>
                                <p:cTn id="55" presetID="10"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07253" y="51593"/>
            <a:ext cx="11456894" cy="1666875"/>
          </a:xfrm>
        </p:spPr>
        <p:txBody>
          <a:bodyPr>
            <a:normAutofit/>
          </a:bodyPr>
          <a:lstStyle/>
          <a:p>
            <a:pPr algn="ctr" eaLnBrk="1" hangingPunct="1"/>
            <a:r>
              <a:rPr lang="ga-IE" altLang="en-US" sz="4000" dirty="0" smtClean="0">
                <a:latin typeface="Tw Cen MT" panose="020B0602020104020603" pitchFamily="34" charset="0"/>
              </a:rPr>
              <a:t>Meaitseáil na siombailí le comhpháirteanna </a:t>
            </a:r>
            <a:br>
              <a:rPr lang="ga-IE" altLang="en-US" sz="4000" dirty="0" smtClean="0">
                <a:latin typeface="Tw Cen MT" panose="020B0602020104020603" pitchFamily="34" charset="0"/>
              </a:rPr>
            </a:br>
            <a:r>
              <a:rPr lang="ga-IE" altLang="en-US" sz="4000" dirty="0" smtClean="0">
                <a:latin typeface="Tw Cen MT" panose="020B0602020104020603" pitchFamily="34" charset="0"/>
              </a:rPr>
              <a:t>an chiorcaid.  </a:t>
            </a:r>
            <a:endParaRPr lang="ga-IE" altLang="en-US" sz="4000" dirty="0">
              <a:latin typeface="Tw Cen MT" panose="020B0602020104020603" pitchFamily="34" charset="0"/>
            </a:endParaRPr>
          </a:p>
        </p:txBody>
      </p:sp>
      <p:sp>
        <p:nvSpPr>
          <p:cNvPr id="5" name="Flowchart: Process 4"/>
          <p:cNvSpPr/>
          <p:nvPr/>
        </p:nvSpPr>
        <p:spPr>
          <a:xfrm>
            <a:off x="2279651" y="1703294"/>
            <a:ext cx="7637463" cy="4643718"/>
          </a:xfrm>
          <a:prstGeom prst="flowChartProcess">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cxnSp>
        <p:nvCxnSpPr>
          <p:cNvPr id="18" name="Straight Connector 17"/>
          <p:cNvCxnSpPr>
            <a:stCxn id="23" idx="3"/>
          </p:cNvCxnSpPr>
          <p:nvPr/>
        </p:nvCxnSpPr>
        <p:spPr>
          <a:xfrm>
            <a:off x="4222494" y="2387503"/>
            <a:ext cx="3771133" cy="3055354"/>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230689" y="2647950"/>
            <a:ext cx="3843337" cy="2971800"/>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301832" y="4025153"/>
            <a:ext cx="4094112" cy="780226"/>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455886" y="3289555"/>
            <a:ext cx="3537741" cy="85685"/>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33" idx="1"/>
          </p:cNvCxnSpPr>
          <p:nvPr/>
        </p:nvCxnSpPr>
        <p:spPr>
          <a:xfrm>
            <a:off x="4573588" y="4133850"/>
            <a:ext cx="3420039" cy="768096"/>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941777" y="1852288"/>
            <a:ext cx="1280717" cy="1070430"/>
          </a:xfrm>
          <a:prstGeom prst="rect">
            <a:avLst/>
          </a:prstGeom>
        </p:spPr>
      </p:pic>
      <p:pic>
        <p:nvPicPr>
          <p:cNvPr id="25" name="Picture 24"/>
          <p:cNvPicPr>
            <a:picLocks noChangeAspect="1"/>
          </p:cNvPicPr>
          <p:nvPr/>
        </p:nvPicPr>
        <p:blipFill>
          <a:blip r:embed="rId5" cstate="print">
            <a:extLst>
              <a:ext uri="{BEBA8EAE-BF5A-486C-A8C5-ECC9F3942E4B}">
                <a14:imgProps xmlns:a14="http://schemas.microsoft.com/office/drawing/2010/main">
                  <a14:imgLayer r:embed="rId6">
                    <a14:imgEffect>
                      <a14:backgroundRemoval t="9746" b="89831" l="7774" r="94700">
                        <a14:foregroundMark x1="57951" y1="50000" x2="92580" y2="50000"/>
                      </a14:backgroundRemoval>
                    </a14:imgEffect>
                  </a14:imgLayer>
                </a14:imgProps>
              </a:ext>
              <a:ext uri="{28A0092B-C50C-407E-A947-70E740481C1C}">
                <a14:useLocalDpi xmlns:a14="http://schemas.microsoft.com/office/drawing/2010/main" val="0"/>
              </a:ext>
            </a:extLst>
          </a:blip>
          <a:stretch>
            <a:fillRect/>
          </a:stretch>
        </p:blipFill>
        <p:spPr>
          <a:xfrm>
            <a:off x="2995706" y="2883651"/>
            <a:ext cx="1234173" cy="1031529"/>
          </a:xfrm>
          <a:prstGeom prst="rect">
            <a:avLst/>
          </a:prstGeom>
        </p:spPr>
      </p:pic>
      <p:pic>
        <p:nvPicPr>
          <p:cNvPr id="27" name="Picture 26"/>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66843" y1="47909" x2="86970" y2="51077"/>
                      </a14:backgroundRemoval>
                    </a14:imgEffect>
                  </a14:imgLayer>
                </a14:imgProps>
              </a:ext>
              <a:ext uri="{28A0092B-C50C-407E-A947-70E740481C1C}">
                <a14:useLocalDpi xmlns:a14="http://schemas.microsoft.com/office/drawing/2010/main" val="0"/>
              </a:ext>
            </a:extLst>
          </a:blip>
          <a:stretch>
            <a:fillRect/>
          </a:stretch>
        </p:blipFill>
        <p:spPr>
          <a:xfrm>
            <a:off x="3005456" y="3592091"/>
            <a:ext cx="1296376" cy="1083518"/>
          </a:xfrm>
          <a:prstGeom prst="rect">
            <a:avLst/>
          </a:prstGeom>
        </p:spPr>
      </p:pic>
      <p:pic>
        <p:nvPicPr>
          <p:cNvPr id="28" name="Picture 27"/>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995706" y="4279950"/>
            <a:ext cx="1257300" cy="1050858"/>
          </a:xfrm>
          <a:prstGeom prst="rect">
            <a:avLst/>
          </a:prstGeom>
        </p:spPr>
      </p:pic>
      <p:pic>
        <p:nvPicPr>
          <p:cNvPr id="29" name="Picture 28"/>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978513" y="5079951"/>
            <a:ext cx="1291686" cy="1079598"/>
          </a:xfrm>
          <a:prstGeom prst="rect">
            <a:avLst/>
          </a:prstGeom>
        </p:spPr>
      </p:pic>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7857" y="1548000"/>
            <a:ext cx="1435608" cy="1435608"/>
          </a:xfrm>
          <a:prstGeom prst="rect">
            <a:avLst/>
          </a:prstGeom>
        </p:spPr>
      </p:pic>
      <p:pic>
        <p:nvPicPr>
          <p:cNvPr id="31" name="Picture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74026" y="2571751"/>
            <a:ext cx="1435608" cy="1435608"/>
          </a:xfrm>
          <a:prstGeom prst="rect">
            <a:avLst/>
          </a:prstGeom>
        </p:spPr>
      </p:pic>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85712" y="3307349"/>
            <a:ext cx="1435608" cy="1435608"/>
          </a:xfrm>
          <a:prstGeom prst="rect">
            <a:avLst/>
          </a:prstGeom>
        </p:spPr>
      </p:pic>
      <p:pic>
        <p:nvPicPr>
          <p:cNvPr id="33" name="Pictur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93627" y="4184142"/>
            <a:ext cx="1435608" cy="1435608"/>
          </a:xfrm>
          <a:prstGeom prst="rect">
            <a:avLst/>
          </a:prstGeom>
        </p:spPr>
      </p:pic>
      <p:pic>
        <p:nvPicPr>
          <p:cNvPr id="34" name="Picture 3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93627" y="5079951"/>
            <a:ext cx="1435608" cy="1435608"/>
          </a:xfrm>
          <a:prstGeom prst="rect">
            <a:avLst/>
          </a:prstGeom>
        </p:spPr>
      </p:pic>
    </p:spTree>
    <p:extLst>
      <p:ext uri="{BB962C8B-B14F-4D97-AF65-F5344CB8AC3E}">
        <p14:creationId xmlns:p14="http://schemas.microsoft.com/office/powerpoint/2010/main" val="3417686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2438400" y="1565275"/>
            <a:ext cx="7086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40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40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40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0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9pPr>
          </a:lstStyle>
          <a:p>
            <a:endParaRPr lang="ga-IE" altLang="en-US" dirty="0"/>
          </a:p>
        </p:txBody>
      </p:sp>
      <p:graphicFrame>
        <p:nvGraphicFramePr>
          <p:cNvPr id="16429" name="Group 45"/>
          <p:cNvGraphicFramePr>
            <a:graphicFrameLocks noGrp="1"/>
          </p:cNvGraphicFramePr>
          <p:nvPr>
            <p:extLst>
              <p:ext uri="{D42A27DB-BD31-4B8C-83A1-F6EECF244321}">
                <p14:modId xmlns:p14="http://schemas.microsoft.com/office/powerpoint/2010/main" val="2136293491"/>
              </p:ext>
            </p:extLst>
          </p:nvPr>
        </p:nvGraphicFramePr>
        <p:xfrm>
          <a:off x="348344" y="1079401"/>
          <a:ext cx="11495313" cy="5353426"/>
        </p:xfrm>
        <a:graphic>
          <a:graphicData uri="http://schemas.openxmlformats.org/drawingml/2006/table">
            <a:tbl>
              <a:tblPr/>
              <a:tblGrid>
                <a:gridCol w="7898141"/>
                <a:gridCol w="1340638"/>
                <a:gridCol w="2256534"/>
              </a:tblGrid>
              <a:tr h="646488">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800" b="0" i="0" u="none" strike="noStrike" cap="none" normalizeH="0" baseline="0" noProof="0" dirty="0" smtClean="0">
                          <a:ln>
                            <a:noFill/>
                          </a:ln>
                          <a:solidFill>
                            <a:schemeClr val="tx1"/>
                          </a:solidFill>
                          <a:effectLst/>
                          <a:latin typeface="Berlin Sans FB" panose="020E0602020502020306" pitchFamily="34" charset="0"/>
                          <a:cs typeface="Times New Roman" panose="02020603050405020304" pitchFamily="18" charset="0"/>
                        </a:rPr>
                        <a:t>Ráiteas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800" b="0" i="0" u="none" strike="noStrike" cap="none" normalizeH="0" baseline="0" noProof="0" dirty="0" smtClean="0">
                          <a:ln>
                            <a:noFill/>
                          </a:ln>
                          <a:solidFill>
                            <a:schemeClr val="tx1"/>
                          </a:solidFill>
                          <a:effectLst/>
                          <a:latin typeface="Berlin Sans FB" panose="020E0602020502020306" pitchFamily="34" charset="0"/>
                          <a:cs typeface="Times New Roman" panose="02020603050405020304" pitchFamily="18" charset="0"/>
                        </a:rPr>
                        <a:t>Fíor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800" b="0" i="0" u="none" strike="noStrike" cap="none" normalizeH="0" baseline="0" noProof="0" dirty="0" smtClean="0">
                          <a:ln>
                            <a:noFill/>
                          </a:ln>
                          <a:solidFill>
                            <a:schemeClr val="tx1"/>
                          </a:solidFill>
                          <a:effectLst/>
                          <a:latin typeface="Berlin Sans FB" panose="020E0602020502020306" pitchFamily="34" charset="0"/>
                          <a:cs typeface="Times New Roman" panose="02020603050405020304" pitchFamily="18" charset="0"/>
                        </a:rPr>
                        <a:t>Bréagach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altLang="en-US" sz="2400" noProof="0" dirty="0" smtClean="0">
                          <a:latin typeface="Tw Cen MT" panose="020B0602020104020603" pitchFamily="34" charset="0"/>
                        </a:rPr>
                        <a:t>Déantar leictreachas a ghiniúint i stáisiúin chumhachta. </a:t>
                      </a:r>
                      <a:endPar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32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32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altLang="en-US" sz="2400" noProof="0" dirty="0" smtClean="0">
                          <a:latin typeface="Tw Cen MT" panose="020B0602020104020603" pitchFamily="34" charset="0"/>
                        </a:rPr>
                        <a:t>Is ó </a:t>
                      </a:r>
                      <a:r>
                        <a:rPr lang="ga-IE" altLang="en-US" sz="2400" noProof="0" dirty="0" err="1" smtClean="0">
                          <a:latin typeface="Tw Cen MT" panose="020B0602020104020603" pitchFamily="34" charset="0"/>
                        </a:rPr>
                        <a:t>chadhnraí</a:t>
                      </a:r>
                      <a:r>
                        <a:rPr lang="ga-IE" altLang="en-US" sz="2400" noProof="0" dirty="0" smtClean="0">
                          <a:latin typeface="Tw Cen MT" panose="020B0602020104020603" pitchFamily="34" charset="0"/>
                        </a:rPr>
                        <a:t> a thagann an leictreachas a fhaightear </a:t>
                      </a:r>
                      <a:r>
                        <a:rPr lang="en-IE" altLang="en-US" sz="2400" noProof="0" dirty="0" smtClean="0">
                          <a:latin typeface="Tw Cen MT" panose="020B0602020104020603" pitchFamily="34" charset="0"/>
                        </a:rPr>
                        <a:t/>
                      </a:r>
                      <a:br>
                        <a:rPr lang="en-IE" altLang="en-US" sz="2400" noProof="0" dirty="0" smtClean="0">
                          <a:latin typeface="Tw Cen MT" panose="020B0602020104020603" pitchFamily="34" charset="0"/>
                        </a:rPr>
                      </a:br>
                      <a:r>
                        <a:rPr lang="ga-IE" altLang="en-US" sz="2400" noProof="0" dirty="0" smtClean="0">
                          <a:latin typeface="Tw Cen MT" panose="020B0602020104020603" pitchFamily="34" charset="0"/>
                        </a:rPr>
                        <a:t>ó shoicéid leictreacha.   </a:t>
                      </a: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32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32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ga-IE" altLang="en-US" sz="2400" kern="1200" noProof="0" dirty="0" smtClean="0">
                          <a:solidFill>
                            <a:schemeClr val="tx1"/>
                          </a:solidFill>
                          <a:latin typeface="Tw Cen MT" panose="020B0602020104020603" pitchFamily="34" charset="0"/>
                          <a:ea typeface="+mn-ea"/>
                          <a:cs typeface="Times New Roman" panose="02020603050405020304" pitchFamily="18" charset="0"/>
                        </a:rPr>
                        <a:t>Má bhíonn briseadh i gciorcad, ní bhíonn aon sreabhadh leictreachais ann. </a:t>
                      </a:r>
                      <a:endParaRPr lang="ga-IE" altLang="en-US" sz="2400" kern="1200" noProof="0" dirty="0">
                        <a:solidFill>
                          <a:schemeClr val="tx1"/>
                        </a:solidFill>
                        <a:latin typeface="Tw Cen MT" panose="020B0602020104020603" pitchFamily="34" charset="0"/>
                        <a:ea typeface="+mn-ea"/>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32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32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ga-IE" altLang="en-US" sz="2400" noProof="0" dirty="0" smtClean="0">
                          <a:latin typeface="Tw Cen MT" panose="020B0602020104020603" pitchFamily="34" charset="0"/>
                        </a:rPr>
                        <a:t>Úsáidtear lasc chun ciorcad a bhriseadh nó chun ciorcad</a:t>
                      </a:r>
                      <a:r>
                        <a:rPr lang="ga-IE" altLang="en-US" sz="2400" baseline="0" noProof="0" dirty="0" smtClean="0">
                          <a:latin typeface="Tw Cen MT" panose="020B0602020104020603" pitchFamily="34" charset="0"/>
                        </a:rPr>
                        <a:t> slán </a:t>
                      </a:r>
                      <a:br>
                        <a:rPr lang="ga-IE" altLang="en-US" sz="2400" baseline="0" noProof="0" dirty="0" smtClean="0">
                          <a:latin typeface="Tw Cen MT" panose="020B0602020104020603" pitchFamily="34" charset="0"/>
                        </a:rPr>
                      </a:br>
                      <a:r>
                        <a:rPr lang="ga-IE" altLang="en-US" sz="2400" baseline="0" noProof="0" dirty="0" smtClean="0">
                          <a:latin typeface="Tw Cen MT" panose="020B0602020104020603" pitchFamily="34" charset="0"/>
                        </a:rPr>
                        <a:t>a dhéanamh</a:t>
                      </a:r>
                      <a:r>
                        <a:rPr lang="ga-IE" altLang="en-US" sz="2400" noProof="0" dirty="0" smtClean="0">
                          <a:latin typeface="Tw Cen MT" panose="020B0602020104020603" pitchFamily="34" charset="0"/>
                        </a:rPr>
                        <a:t>. </a:t>
                      </a: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32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32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Faigheann na gléasanna ar fad sa teach cumhacht leictreach ar an aon bhealach amháin.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32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32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altLang="en-US" sz="2400" noProof="0" dirty="0" smtClean="0">
                          <a:latin typeface="Tw Cen MT" panose="020B0602020104020603" pitchFamily="34" charset="0"/>
                        </a:rPr>
                        <a:t>Má bhíonn ciorcad slán ann, gluaiseann an</a:t>
                      </a:r>
                      <a:r>
                        <a:rPr lang="ga-IE" altLang="en-US" sz="2400" baseline="0" noProof="0" dirty="0" smtClean="0">
                          <a:latin typeface="Tw Cen MT" panose="020B0602020104020603" pitchFamily="34" charset="0"/>
                        </a:rPr>
                        <a:t> leictreachas timpeall an chiorcaid tríd an tsreang.  </a:t>
                      </a:r>
                      <a:r>
                        <a:rPr lang="ga-IE" altLang="en-US" sz="2400" noProof="0" dirty="0" smtClean="0">
                          <a:latin typeface="Tw Cen MT" panose="020B0602020104020603"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32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altLang="en-US" sz="32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65" name="Picture 101"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0" y="2484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 name="Picture 103"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000" y="3312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 name="Picture 104"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000" y="1800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 name="Picture 105"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0000" y="4968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0" name="Picture 106"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000" y="4140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2" name="Picture 108"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000" y="5796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2855914" y="188913"/>
            <a:ext cx="6480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40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40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40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0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9pPr>
          </a:lstStyle>
          <a:p>
            <a:pPr algn="ctr" eaLnBrk="1" hangingPunct="1"/>
            <a:r>
              <a:rPr lang="ga-IE" altLang="en-US" sz="3200" dirty="0" smtClean="0">
                <a:latin typeface="Berlin Sans FB" panose="020E0602020502020306" pitchFamily="34" charset="0"/>
              </a:rPr>
              <a:t>Fíor nó Bréagach?</a:t>
            </a:r>
            <a:endParaRPr lang="ga-IE" altLang="en-US" sz="3200" dirty="0">
              <a:latin typeface="Berlin Sans FB" panose="020E0602020502020306" pitchFamily="34" charset="0"/>
            </a:endParaRPr>
          </a:p>
        </p:txBody>
      </p:sp>
    </p:spTree>
    <p:extLst>
      <p:ext uri="{BB962C8B-B14F-4D97-AF65-F5344CB8AC3E}">
        <p14:creationId xmlns:p14="http://schemas.microsoft.com/office/powerpoint/2010/main" val="325896888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6429"/>
                                        </p:tgtEl>
                                        <p:attrNameLst>
                                          <p:attrName>style.visibility</p:attrName>
                                        </p:attrNameLst>
                                      </p:cBhvr>
                                      <p:to>
                                        <p:strVal val="visible"/>
                                      </p:to>
                                    </p:set>
                                    <p:animEffect transition="in" filter="blinds(horizontal)">
                                      <p:cBhvr>
                                        <p:cTn id="14" dur="500"/>
                                        <p:tgtEl>
                                          <p:spTgt spid="1642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1368"/>
                                        </p:tgtEl>
                                        <p:attrNameLst>
                                          <p:attrName>style.visibility</p:attrName>
                                        </p:attrNameLst>
                                      </p:cBhvr>
                                      <p:to>
                                        <p:strVal val="visible"/>
                                      </p:to>
                                    </p:set>
                                    <p:animEffect transition="in" filter="dissolve">
                                      <p:cBhvr>
                                        <p:cTn id="19" dur="500"/>
                                        <p:tgtEl>
                                          <p:spTgt spid="113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1365"/>
                                        </p:tgtEl>
                                        <p:attrNameLst>
                                          <p:attrName>style.visibility</p:attrName>
                                        </p:attrNameLst>
                                      </p:cBhvr>
                                      <p:to>
                                        <p:strVal val="visible"/>
                                      </p:to>
                                    </p:set>
                                    <p:animEffect transition="in" filter="dissolve">
                                      <p:cBhvr>
                                        <p:cTn id="24" dur="500"/>
                                        <p:tgtEl>
                                          <p:spTgt spid="1136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1367"/>
                                        </p:tgtEl>
                                        <p:attrNameLst>
                                          <p:attrName>style.visibility</p:attrName>
                                        </p:attrNameLst>
                                      </p:cBhvr>
                                      <p:to>
                                        <p:strVal val="visible"/>
                                      </p:to>
                                    </p:set>
                                    <p:animEffect transition="in" filter="dissolve">
                                      <p:cBhvr>
                                        <p:cTn id="29" dur="500"/>
                                        <p:tgtEl>
                                          <p:spTgt spid="1136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1370"/>
                                        </p:tgtEl>
                                        <p:attrNameLst>
                                          <p:attrName>style.visibility</p:attrName>
                                        </p:attrNameLst>
                                      </p:cBhvr>
                                      <p:to>
                                        <p:strVal val="visible"/>
                                      </p:to>
                                    </p:set>
                                    <p:animEffect transition="in" filter="dissolve">
                                      <p:cBhvr>
                                        <p:cTn id="34" dur="500"/>
                                        <p:tgtEl>
                                          <p:spTgt spid="1137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11369"/>
                                        </p:tgtEl>
                                        <p:attrNameLst>
                                          <p:attrName>style.visibility</p:attrName>
                                        </p:attrNameLst>
                                      </p:cBhvr>
                                      <p:to>
                                        <p:strVal val="visible"/>
                                      </p:to>
                                    </p:set>
                                    <p:animEffect transition="in" filter="dissolve">
                                      <p:cBhvr>
                                        <p:cTn id="39" dur="500"/>
                                        <p:tgtEl>
                                          <p:spTgt spid="1136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11372"/>
                                        </p:tgtEl>
                                        <p:attrNameLst>
                                          <p:attrName>style.visibility</p:attrName>
                                        </p:attrNameLst>
                                      </p:cBhvr>
                                      <p:to>
                                        <p:strVal val="visible"/>
                                      </p:to>
                                    </p:set>
                                    <p:animEffect transition="in" filter="dissolve">
                                      <p:cBhvr>
                                        <p:cTn id="44" dur="500"/>
                                        <p:tgtEl>
                                          <p:spTgt spid="11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259766" y="680541"/>
            <a:ext cx="959008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ga-IE" altLang="en-US" dirty="0" smtClean="0">
                <a:latin typeface="Tw Cen MT" panose="020B0602020104020603" pitchFamily="34" charset="0"/>
              </a:rPr>
              <a:t>Gníomhaíochtaí don chlár bán le fáil ar na suíomhanna seo:</a:t>
            </a:r>
          </a:p>
          <a:p>
            <a:pPr>
              <a:spcBef>
                <a:spcPct val="0"/>
              </a:spcBef>
              <a:buNone/>
            </a:pPr>
            <a:r>
              <a:rPr lang="ga-IE" dirty="0" smtClean="0">
                <a:latin typeface="Tw Cen MT" panose="020B0602020104020603" pitchFamily="34" charset="0"/>
                <a:ea typeface="Calibri" panose="020F0502020204030204" pitchFamily="34" charset="0"/>
                <a:hlinkClick r:id="rId2"/>
              </a:rPr>
              <a:t>http://resources.hwb.wales.gov.uk/VTC/learnpremium/electric_circuits/eng/Introduction/activity2.htm</a:t>
            </a:r>
            <a:endParaRPr lang="ga-IE" dirty="0" smtClean="0">
              <a:latin typeface="Tw Cen MT" panose="020B0602020104020603" pitchFamily="34" charset="0"/>
              <a:ea typeface="Calibri" panose="020F0502020204030204" pitchFamily="34" charset="0"/>
            </a:endParaRPr>
          </a:p>
          <a:p>
            <a:pPr>
              <a:spcBef>
                <a:spcPct val="0"/>
              </a:spcBef>
              <a:buNone/>
            </a:pPr>
            <a:endParaRPr lang="ga-IE" dirty="0" smtClean="0">
              <a:latin typeface="Tw Cen MT" panose="020B0602020104020603" pitchFamily="34" charset="0"/>
              <a:ea typeface="Calibri" panose="020F0502020204030204" pitchFamily="34" charset="0"/>
            </a:endParaRPr>
          </a:p>
          <a:p>
            <a:pPr>
              <a:spcBef>
                <a:spcPct val="0"/>
              </a:spcBef>
              <a:buNone/>
            </a:pPr>
            <a:r>
              <a:rPr lang="ga-IE" dirty="0" smtClean="0">
                <a:latin typeface="Tw Cen MT" panose="020B0602020104020603" pitchFamily="34" charset="0"/>
                <a:ea typeface="Calibri" panose="020F0502020204030204" pitchFamily="34" charset="0"/>
                <a:hlinkClick r:id="rId3"/>
              </a:rPr>
              <a:t>http://resources.hwb.wales.gov.uk/VTC/learnpremium/electric_circuits/eng/Introduction/activity.htm</a:t>
            </a:r>
            <a:endParaRPr lang="ga-IE" dirty="0" smtClean="0">
              <a:latin typeface="Tw Cen MT" panose="020B0602020104020603" pitchFamily="34" charset="0"/>
              <a:ea typeface="Calibri" panose="020F0502020204030204" pitchFamily="34" charset="0"/>
            </a:endParaRPr>
          </a:p>
          <a:p>
            <a:pPr>
              <a:spcBef>
                <a:spcPct val="0"/>
              </a:spcBef>
              <a:buNone/>
            </a:pPr>
            <a:endParaRPr lang="ga-IE" dirty="0" smtClean="0">
              <a:latin typeface="Tw Cen MT" panose="020B0602020104020603" pitchFamily="34" charset="0"/>
              <a:ea typeface="Calibri" panose="020F0502020204030204" pitchFamily="34" charset="0"/>
            </a:endParaRPr>
          </a:p>
          <a:p>
            <a:pPr>
              <a:spcBef>
                <a:spcPct val="0"/>
              </a:spcBef>
              <a:buNone/>
            </a:pPr>
            <a:r>
              <a:rPr lang="ga-IE" dirty="0" smtClean="0">
                <a:latin typeface="Tw Cen MT" panose="020B0602020104020603" pitchFamily="34" charset="0"/>
                <a:cs typeface="Calibri" panose="020F0502020204030204" pitchFamily="34" charset="0"/>
                <a:hlinkClick r:id="rId4"/>
              </a:rPr>
              <a:t>http://resources.hwb.wales.gov.uk/VTC/16022007/electricity_circuits/lesson.html</a:t>
            </a:r>
            <a:endParaRPr lang="ga-IE" dirty="0" smtClean="0">
              <a:latin typeface="Tw Cen MT" panose="020B0602020104020603"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162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 Box 5"/>
          <p:cNvSpPr txBox="1">
            <a:spLocks noChangeArrowheads="1"/>
          </p:cNvSpPr>
          <p:nvPr/>
        </p:nvSpPr>
        <p:spPr bwMode="auto">
          <a:xfrm>
            <a:off x="1429583" y="583936"/>
            <a:ext cx="890876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ga-IE" altLang="en-US" dirty="0">
                <a:latin typeface="Tw Cen MT" panose="020B0602020104020603" pitchFamily="34" charset="0"/>
              </a:rPr>
              <a:t>Tuilleadh eolais le fáil ar na suíomhanna seo</a:t>
            </a:r>
            <a:r>
              <a:rPr lang="ga-IE" altLang="en-US" dirty="0" smtClean="0">
                <a:latin typeface="Tw Cen MT" panose="020B0602020104020603" pitchFamily="34" charset="0"/>
              </a:rPr>
              <a:t>:</a:t>
            </a:r>
            <a:endParaRPr lang="en-GB" altLang="en-US" dirty="0" smtClean="0">
              <a:latin typeface="Tw Cen MT" panose="020B0602020104020603" pitchFamily="34" charset="0"/>
            </a:endParaRPr>
          </a:p>
          <a:p>
            <a:pPr>
              <a:spcBef>
                <a:spcPct val="0"/>
              </a:spcBef>
              <a:buNone/>
            </a:pPr>
            <a:r>
              <a:rPr lang="en-GB" u="sng" dirty="0" smtClean="0">
                <a:solidFill>
                  <a:srgbClr val="0563C1"/>
                </a:solidFill>
                <a:latin typeface="Tw Cen MT" panose="020B0602020104020603" pitchFamily="34" charset="0"/>
                <a:ea typeface="Calibri" panose="020F0502020204030204" pitchFamily="34" charset="0"/>
                <a:hlinkClick r:id="rId2"/>
              </a:rPr>
              <a:t>http</a:t>
            </a:r>
            <a:r>
              <a:rPr lang="en-GB" u="sng" dirty="0">
                <a:solidFill>
                  <a:srgbClr val="0563C1"/>
                </a:solidFill>
                <a:latin typeface="Tw Cen MT" panose="020B0602020104020603" pitchFamily="34" charset="0"/>
                <a:ea typeface="Calibri" panose="020F0502020204030204" pitchFamily="34" charset="0"/>
                <a:hlinkClick r:id="rId2"/>
              </a:rPr>
              <a:t>://</a:t>
            </a:r>
            <a:r>
              <a:rPr lang="en-GB" u="sng" dirty="0" smtClean="0">
                <a:solidFill>
                  <a:srgbClr val="0563C1"/>
                </a:solidFill>
                <a:latin typeface="Tw Cen MT" panose="020B0602020104020603" pitchFamily="34" charset="0"/>
                <a:ea typeface="Calibri" panose="020F0502020204030204" pitchFamily="34" charset="0"/>
                <a:hlinkClick r:id="rId2"/>
              </a:rPr>
              <a:t>www.cogg.ie/wp-content/uploads/eureka-2-19.pdf</a:t>
            </a:r>
            <a:endParaRPr lang="en-GB" u="sng" dirty="0" smtClean="0">
              <a:solidFill>
                <a:srgbClr val="0563C1"/>
              </a:solidFill>
              <a:latin typeface="Tw Cen MT" panose="020B0602020104020603" pitchFamily="34" charset="0"/>
              <a:ea typeface="Calibri" panose="020F0502020204030204" pitchFamily="34" charset="0"/>
            </a:endParaRPr>
          </a:p>
          <a:p>
            <a:pPr>
              <a:spcBef>
                <a:spcPct val="0"/>
              </a:spcBef>
              <a:buNone/>
            </a:pPr>
            <a:endParaRPr lang="en-GB" u="sng" dirty="0">
              <a:solidFill>
                <a:srgbClr val="0563C1"/>
              </a:solidFill>
              <a:latin typeface="Tw Cen MT" panose="020B0602020104020603" pitchFamily="34" charset="0"/>
              <a:ea typeface="Calibri" panose="020F0502020204030204" pitchFamily="34" charset="0"/>
            </a:endParaRPr>
          </a:p>
          <a:p>
            <a:pPr>
              <a:spcBef>
                <a:spcPct val="0"/>
              </a:spcBef>
              <a:buNone/>
            </a:pPr>
            <a:r>
              <a:rPr lang="en-GB" u="sng" dirty="0">
                <a:solidFill>
                  <a:srgbClr val="0563C1"/>
                </a:solidFill>
                <a:latin typeface="Tw Cen MT" panose="020B0602020104020603" pitchFamily="34" charset="0"/>
                <a:ea typeface="Calibri" panose="020F0502020204030204" pitchFamily="34" charset="0"/>
                <a:hlinkClick r:id="rId3"/>
              </a:rPr>
              <a:t>http://</a:t>
            </a:r>
            <a:r>
              <a:rPr lang="en-GB" u="sng" dirty="0" smtClean="0">
                <a:solidFill>
                  <a:srgbClr val="0563C1"/>
                </a:solidFill>
                <a:latin typeface="Tw Cen MT" panose="020B0602020104020603" pitchFamily="34" charset="0"/>
                <a:ea typeface="Calibri" panose="020F0502020204030204" pitchFamily="34" charset="0"/>
                <a:hlinkClick r:id="rId3"/>
              </a:rPr>
              <a:t>www.andythelwell.com/blobz/guide.html</a:t>
            </a:r>
            <a:r>
              <a:rPr lang="en-GB" u="sng" dirty="0" smtClean="0">
                <a:solidFill>
                  <a:srgbClr val="0563C1"/>
                </a:solidFill>
                <a:latin typeface="Tw Cen MT" panose="020B0602020104020603" pitchFamily="34" charset="0"/>
                <a:ea typeface="Calibri" panose="020F0502020204030204" pitchFamily="34" charset="0"/>
              </a:rPr>
              <a:t> </a:t>
            </a:r>
          </a:p>
          <a:p>
            <a:pPr>
              <a:spcBef>
                <a:spcPct val="0"/>
              </a:spcBef>
              <a:buNone/>
            </a:pPr>
            <a:endParaRPr lang="en-GB" u="sng" dirty="0">
              <a:solidFill>
                <a:srgbClr val="0563C1"/>
              </a:solidFill>
              <a:latin typeface="Tw Cen MT" panose="020B0602020104020603" pitchFamily="34" charset="0"/>
              <a:ea typeface="Calibri" panose="020F0502020204030204" pitchFamily="34" charset="0"/>
            </a:endParaRPr>
          </a:p>
          <a:p>
            <a:pPr>
              <a:spcBef>
                <a:spcPct val="0"/>
              </a:spcBef>
              <a:buNone/>
            </a:pPr>
            <a:r>
              <a:rPr lang="en-GB" u="sng" dirty="0">
                <a:solidFill>
                  <a:srgbClr val="0563C1"/>
                </a:solidFill>
                <a:latin typeface="Tw Cen MT" panose="020B0602020104020603" pitchFamily="34" charset="0"/>
                <a:ea typeface="Calibri" panose="020F0502020204030204" pitchFamily="34" charset="0"/>
                <a:hlinkClick r:id="rId4"/>
              </a:rPr>
              <a:t>http://</a:t>
            </a:r>
            <a:r>
              <a:rPr lang="en-GB" u="sng" dirty="0" smtClean="0">
                <a:solidFill>
                  <a:srgbClr val="0563C1"/>
                </a:solidFill>
                <a:latin typeface="Tw Cen MT" panose="020B0602020104020603" pitchFamily="34" charset="0"/>
                <a:ea typeface="Calibri" panose="020F0502020204030204" pitchFamily="34" charset="0"/>
                <a:hlinkClick r:id="rId4"/>
              </a:rPr>
              <a:t>www.hyperstaffs.info/work/physics/child/main.html</a:t>
            </a:r>
            <a:r>
              <a:rPr lang="en-GB" u="sng" dirty="0" smtClean="0">
                <a:solidFill>
                  <a:srgbClr val="0563C1"/>
                </a:solidFill>
                <a:latin typeface="Tw Cen MT" panose="020B0602020104020603" pitchFamily="34" charset="0"/>
                <a:ea typeface="Calibri" panose="020F0502020204030204" pitchFamily="34" charset="0"/>
              </a:rPr>
              <a:t>  </a:t>
            </a:r>
          </a:p>
          <a:p>
            <a:pPr>
              <a:spcBef>
                <a:spcPct val="0"/>
              </a:spcBef>
              <a:buNone/>
            </a:pPr>
            <a:r>
              <a:rPr lang="en-GB" u="sng" dirty="0" smtClean="0">
                <a:solidFill>
                  <a:srgbClr val="0563C1"/>
                </a:solidFill>
                <a:latin typeface="Tw Cen MT" panose="020B0602020104020603" pitchFamily="34" charset="0"/>
                <a:ea typeface="Calibri" panose="020F0502020204030204" pitchFamily="34" charset="0"/>
              </a:rPr>
              <a:t> </a:t>
            </a:r>
            <a:endParaRPr lang="ga-IE" altLang="en-US" dirty="0">
              <a:latin typeface="Tw Cen MT" panose="020B0602020104020603" pitchFamily="34" charset="0"/>
            </a:endParaRPr>
          </a:p>
        </p:txBody>
      </p:sp>
    </p:spTree>
    <p:extLst>
      <p:ext uri="{BB962C8B-B14F-4D97-AF65-F5344CB8AC3E}">
        <p14:creationId xmlns:p14="http://schemas.microsoft.com/office/powerpoint/2010/main" val="44717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p:cTn id="7" dur="500" fill="hold"/>
                                        <p:tgtEl>
                                          <p:spTgt spid="23557"/>
                                        </p:tgtEl>
                                        <p:attrNameLst>
                                          <p:attrName>ppt_w</p:attrName>
                                        </p:attrNameLst>
                                      </p:cBhvr>
                                      <p:tavLst>
                                        <p:tav tm="0">
                                          <p:val>
                                            <p:fltVal val="0"/>
                                          </p:val>
                                        </p:tav>
                                        <p:tav tm="100000">
                                          <p:val>
                                            <p:strVal val="#ppt_w"/>
                                          </p:val>
                                        </p:tav>
                                      </p:tavLst>
                                    </p:anim>
                                    <p:anim calcmode="lin" valueType="num">
                                      <p:cBhvr>
                                        <p:cTn id="8" dur="500" fill="hold"/>
                                        <p:tgtEl>
                                          <p:spTgt spid="235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11188" y="671513"/>
            <a:ext cx="10840583" cy="3785652"/>
          </a:xfrm>
          <a:prstGeom prst="rect">
            <a:avLst/>
          </a:prstGeom>
          <a:noFill/>
          <a:ln w="9525">
            <a:noFill/>
            <a:miter lim="800000"/>
            <a:headEnd/>
            <a:tailEnd/>
          </a:ln>
        </p:spPr>
        <p:txBody>
          <a:bodyPr wrap="square">
            <a:spAutoFit/>
          </a:bodyPr>
          <a:lstStyle/>
          <a:p>
            <a:r>
              <a:rPr lang="ga-IE" sz="2000" b="1" baseline="0" dirty="0" smtClean="0">
                <a:solidFill>
                  <a:srgbClr val="000000"/>
                </a:solidFill>
                <a:latin typeface="Tw Cen MT" panose="020B0602020104020603" pitchFamily="34" charset="0"/>
                <a:cs typeface="Times New Roman" pitchFamily="18" charset="0"/>
              </a:rPr>
              <a:t>Íomhánna:</a:t>
            </a:r>
            <a:endParaRPr lang="en-GB" sz="2000" b="1" baseline="0" dirty="0" smtClean="0">
              <a:solidFill>
                <a:srgbClr val="000000"/>
              </a:solidFill>
              <a:latin typeface="Tw Cen MT" panose="020B0602020104020603" pitchFamily="34" charset="0"/>
              <a:cs typeface="Times New Roman" pitchFamily="18" charset="0"/>
            </a:endParaRPr>
          </a:p>
          <a:p>
            <a:r>
              <a:rPr lang="en-IE" sz="2000" baseline="0" dirty="0" smtClean="0">
                <a:latin typeface="Tw Cen MT" panose="020B0602020104020603" pitchFamily="34" charset="0"/>
                <a:cs typeface="Times New Roman" pitchFamily="18" charset="0"/>
              </a:rPr>
              <a:t>Conor Fagan</a:t>
            </a:r>
          </a:p>
          <a:p>
            <a:r>
              <a:rPr lang="en-IE" sz="2000" dirty="0" smtClean="0">
                <a:latin typeface="Tw Cen MT" panose="020B0602020104020603" pitchFamily="34" charset="0"/>
                <a:cs typeface="Times New Roman" pitchFamily="18" charset="0"/>
              </a:rPr>
              <a:t>Christine Warner</a:t>
            </a:r>
            <a:endParaRPr lang="ga-IE" sz="2000" baseline="0" dirty="0">
              <a:latin typeface="Tw Cen MT" panose="020B0602020104020603" pitchFamily="34" charset="0"/>
              <a:cs typeface="Times New Roman" pitchFamily="18" charset="0"/>
            </a:endParaRPr>
          </a:p>
          <a:p>
            <a:r>
              <a:rPr lang="en-GB" sz="2000" baseline="0" dirty="0" err="1" smtClean="0">
                <a:solidFill>
                  <a:srgbClr val="000000"/>
                </a:solidFill>
                <a:latin typeface="Tw Cen MT" panose="020B0602020104020603" pitchFamily="34" charset="0"/>
                <a:cs typeface="Times New Roman" pitchFamily="18" charset="0"/>
              </a:rPr>
              <a:t>Shutterstock</a:t>
            </a:r>
            <a:endParaRPr lang="en-GB" sz="2000" baseline="0" dirty="0" smtClean="0">
              <a:solidFill>
                <a:srgbClr val="000000"/>
              </a:solidFill>
              <a:latin typeface="Tw Cen MT" panose="020B0602020104020603" pitchFamily="34" charset="0"/>
              <a:cs typeface="Times New Roman" pitchFamily="18" charset="0"/>
            </a:endParaRPr>
          </a:p>
          <a:p>
            <a:endParaRPr lang="ga-IE" sz="2000" baseline="0" dirty="0">
              <a:solidFill>
                <a:srgbClr val="000000"/>
              </a:solidFill>
              <a:latin typeface="Tw Cen MT" panose="020B0602020104020603" pitchFamily="34" charset="0"/>
              <a:cs typeface="Times New Roman" pitchFamily="18" charset="0"/>
            </a:endParaRPr>
          </a:p>
          <a:p>
            <a:r>
              <a:rPr lang="ga-IE" sz="2000" baseline="0" dirty="0">
                <a:solidFill>
                  <a:srgbClr val="000000"/>
                </a:solidFill>
                <a:latin typeface="Tw Cen MT" panose="020B0602020104020603" pitchFamily="34" charset="0"/>
                <a:cs typeface="Times New Roman" pitchFamily="18" charset="0"/>
              </a:rPr>
              <a:t>Rinneadh gach iarracht teacht ar úinéir an chóipchirt i gcás na n‑íomhánna atá ar na sleamhnáin seo. </a:t>
            </a:r>
            <a:r>
              <a:rPr lang="en-IE" sz="2000" baseline="0" dirty="0" smtClean="0">
                <a:solidFill>
                  <a:srgbClr val="000000"/>
                </a:solidFill>
                <a:latin typeface="Tw Cen MT" panose="020B0602020104020603" pitchFamily="34" charset="0"/>
                <a:cs typeface="Times New Roman" pitchFamily="18" charset="0"/>
              </a:rPr>
              <a:t/>
            </a:r>
            <a:br>
              <a:rPr lang="en-IE" sz="2000" baseline="0" dirty="0" smtClean="0">
                <a:solidFill>
                  <a:srgbClr val="000000"/>
                </a:solidFill>
                <a:latin typeface="Tw Cen MT" panose="020B0602020104020603" pitchFamily="34" charset="0"/>
                <a:cs typeface="Times New Roman" pitchFamily="18" charset="0"/>
              </a:rPr>
            </a:br>
            <a:r>
              <a:rPr lang="ga-IE" sz="2000" baseline="0" dirty="0" smtClean="0">
                <a:solidFill>
                  <a:srgbClr val="000000"/>
                </a:solidFill>
                <a:latin typeface="Tw Cen MT" panose="020B0602020104020603" pitchFamily="34" charset="0"/>
                <a:cs typeface="Times New Roman" pitchFamily="18" charset="0"/>
              </a:rPr>
              <a:t>Má </a:t>
            </a:r>
            <a:r>
              <a:rPr lang="ga-IE" sz="2000" baseline="0" dirty="0">
                <a:solidFill>
                  <a:srgbClr val="000000"/>
                </a:solidFill>
                <a:latin typeface="Tw Cen MT" panose="020B0602020104020603" pitchFamily="34" charset="0"/>
                <a:cs typeface="Times New Roman" pitchFamily="18" charset="0"/>
              </a:rPr>
              <a:t>rinneadh fail</a:t>
            </a:r>
            <a:r>
              <a:rPr lang="en-GB" sz="2000" baseline="0" dirty="0">
                <a:solidFill>
                  <a:srgbClr val="000000"/>
                </a:solidFill>
                <a:latin typeface="Tw Cen MT" panose="020B0602020104020603" pitchFamily="34" charset="0"/>
                <a:cs typeface="Times New Roman" pitchFamily="18" charset="0"/>
              </a:rPr>
              <a:t>l</a:t>
            </a:r>
            <a:r>
              <a:rPr lang="ga-IE" sz="2000" baseline="0" dirty="0">
                <a:solidFill>
                  <a:srgbClr val="000000"/>
                </a:solidFill>
                <a:latin typeface="Tw Cen MT" panose="020B0602020104020603" pitchFamily="34" charset="0"/>
                <a:cs typeface="Times New Roman" pitchFamily="18" charset="0"/>
              </a:rPr>
              <a:t>í ar aon </a:t>
            </a:r>
            <a:r>
              <a:rPr lang="ga-IE" sz="2000" baseline="0" dirty="0" smtClean="0">
                <a:solidFill>
                  <a:srgbClr val="000000"/>
                </a:solidFill>
                <a:latin typeface="Tw Cen MT" panose="020B0602020104020603" pitchFamily="34" charset="0"/>
                <a:cs typeface="Times New Roman" pitchFamily="18" charset="0"/>
              </a:rPr>
              <a:t>bhealach</a:t>
            </a:r>
            <a:r>
              <a:rPr lang="en-GB" sz="2000" baseline="0" dirty="0" smtClean="0">
                <a:solidFill>
                  <a:srgbClr val="000000"/>
                </a:solidFill>
                <a:latin typeface="Tw Cen MT" panose="020B0602020104020603" pitchFamily="34" charset="0"/>
                <a:cs typeface="Times New Roman" pitchFamily="18" charset="0"/>
              </a:rPr>
              <a:t> </a:t>
            </a:r>
            <a:r>
              <a:rPr lang="ga-IE" sz="2000" baseline="0" dirty="0" smtClean="0">
                <a:solidFill>
                  <a:srgbClr val="000000"/>
                </a:solidFill>
                <a:latin typeface="Tw Cen MT" panose="020B0602020104020603" pitchFamily="34" charset="0"/>
                <a:cs typeface="Times New Roman" pitchFamily="18" charset="0"/>
              </a:rPr>
              <a:t>ó </a:t>
            </a:r>
            <a:r>
              <a:rPr lang="ga-IE" sz="2000" baseline="0" dirty="0">
                <a:solidFill>
                  <a:srgbClr val="000000"/>
                </a:solidFill>
                <a:latin typeface="Tw Cen MT" panose="020B0602020104020603" pitchFamily="34" charset="0"/>
                <a:cs typeface="Times New Roman" pitchFamily="18" charset="0"/>
              </a:rPr>
              <a:t>thaobh cóipchirt de ba cheart d’úinéir an chóipchirt </a:t>
            </a:r>
            <a:r>
              <a:rPr lang="ga-IE" sz="2000" baseline="0" dirty="0" smtClean="0">
                <a:solidFill>
                  <a:srgbClr val="000000"/>
                </a:solidFill>
                <a:latin typeface="Tw Cen MT" panose="020B0602020104020603" pitchFamily="34" charset="0"/>
                <a:cs typeface="Times New Roman" pitchFamily="18" charset="0"/>
              </a:rPr>
              <a:t>teagmháil</a:t>
            </a:r>
            <a:r>
              <a:rPr lang="en-GB" sz="2000" baseline="0" dirty="0" smtClean="0">
                <a:solidFill>
                  <a:srgbClr val="000000"/>
                </a:solidFill>
                <a:latin typeface="Tw Cen MT" panose="020B0602020104020603" pitchFamily="34" charset="0"/>
                <a:cs typeface="Times New Roman" pitchFamily="18" charset="0"/>
              </a:rPr>
              <a:t> </a:t>
            </a:r>
            <a:br>
              <a:rPr lang="en-GB" sz="2000" baseline="0" dirty="0" smtClean="0">
                <a:solidFill>
                  <a:srgbClr val="000000"/>
                </a:solidFill>
                <a:latin typeface="Tw Cen MT" panose="020B0602020104020603" pitchFamily="34" charset="0"/>
                <a:cs typeface="Times New Roman" pitchFamily="18" charset="0"/>
              </a:rPr>
            </a:br>
            <a:r>
              <a:rPr lang="ga-IE" sz="2000" baseline="0" dirty="0" smtClean="0">
                <a:solidFill>
                  <a:srgbClr val="000000"/>
                </a:solidFill>
                <a:latin typeface="Tw Cen MT" panose="020B0602020104020603" pitchFamily="34" charset="0"/>
                <a:cs typeface="Times New Roman" pitchFamily="18" charset="0"/>
              </a:rPr>
              <a:t>a </a:t>
            </a:r>
            <a:r>
              <a:rPr lang="ga-IE" sz="2000" baseline="0" dirty="0">
                <a:solidFill>
                  <a:srgbClr val="000000"/>
                </a:solidFill>
                <a:latin typeface="Tw Cen MT" panose="020B0602020104020603" pitchFamily="34" charset="0"/>
                <a:cs typeface="Times New Roman" pitchFamily="18" charset="0"/>
              </a:rPr>
              <a:t>dhéanamh leis na foilsitheoirí. Beidh na foilsitheoirí lántoilteanach socruithe cuí a dhéanamh leis.</a:t>
            </a:r>
          </a:p>
          <a:p>
            <a:endParaRPr lang="ga-IE" sz="2000" baseline="0" dirty="0">
              <a:solidFill>
                <a:srgbClr val="000000"/>
              </a:solidFill>
              <a:latin typeface="Tw Cen MT" panose="020B0602020104020603" pitchFamily="34" charset="0"/>
              <a:cs typeface="Times New Roman" pitchFamily="18" charset="0"/>
            </a:endParaRPr>
          </a:p>
          <a:p>
            <a:r>
              <a:rPr lang="ga-IE" sz="2000" baseline="0" dirty="0">
                <a:solidFill>
                  <a:srgbClr val="000000"/>
                </a:solidFill>
                <a:latin typeface="Tw Cen MT" panose="020B0602020104020603" pitchFamily="34" charset="0"/>
                <a:cs typeface="Times New Roman" pitchFamily="18" charset="0"/>
              </a:rPr>
              <a:t>© Foras na Gaeilge, </a:t>
            </a:r>
            <a:r>
              <a:rPr lang="ga-IE" sz="2000" baseline="0" dirty="0" smtClean="0">
                <a:solidFill>
                  <a:srgbClr val="000000"/>
                </a:solidFill>
                <a:latin typeface="Tw Cen MT" panose="020B0602020104020603" pitchFamily="34" charset="0"/>
                <a:cs typeface="Times New Roman" pitchFamily="18" charset="0"/>
              </a:rPr>
              <a:t>201</a:t>
            </a:r>
            <a:r>
              <a:rPr lang="en-GB" sz="2000" dirty="0">
                <a:solidFill>
                  <a:srgbClr val="000000"/>
                </a:solidFill>
                <a:latin typeface="Tw Cen MT" panose="020B0602020104020603" pitchFamily="34" charset="0"/>
                <a:cs typeface="Times New Roman" pitchFamily="18" charset="0"/>
              </a:rPr>
              <a:t>7</a:t>
            </a:r>
            <a:endParaRPr lang="ga-IE" sz="2000" baseline="0" dirty="0">
              <a:solidFill>
                <a:srgbClr val="000000"/>
              </a:solidFill>
              <a:latin typeface="Tw Cen MT" panose="020B0602020104020603" pitchFamily="34" charset="0"/>
              <a:cs typeface="Times New Roman" pitchFamily="18" charset="0"/>
            </a:endParaRPr>
          </a:p>
          <a:p>
            <a:endParaRPr lang="ga-IE" sz="2000" baseline="0" dirty="0">
              <a:solidFill>
                <a:srgbClr val="000000"/>
              </a:solidFill>
              <a:latin typeface="Tw Cen MT" panose="020B0602020104020603" pitchFamily="34" charset="0"/>
              <a:cs typeface="Times New Roman" pitchFamily="18" charset="0"/>
            </a:endParaRPr>
          </a:p>
          <a:p>
            <a:r>
              <a:rPr lang="ga-IE" sz="2000" dirty="0">
                <a:solidFill>
                  <a:srgbClr val="000000"/>
                </a:solidFill>
                <a:latin typeface="Tw Cen MT" panose="020B0602020104020603" pitchFamily="34" charset="0"/>
                <a:cs typeface="Times New Roman" pitchFamily="18" charset="0"/>
              </a:rPr>
              <a:t>An Gúm, Foras na Gaeilge, 7 Cearnóg Mhuirfean, Baile Átha Cliath 2</a:t>
            </a:r>
          </a:p>
        </p:txBody>
      </p:sp>
    </p:spTree>
    <p:extLst>
      <p:ext uri="{BB962C8B-B14F-4D97-AF65-F5344CB8AC3E}">
        <p14:creationId xmlns:p14="http://schemas.microsoft.com/office/powerpoint/2010/main" val="4209997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4257056" y="2743965"/>
            <a:ext cx="3076575" cy="628650"/>
          </a:xfrm>
          <a:prstGeom prst="rect">
            <a:avLst/>
          </a:prstGeom>
          <a:noFill/>
          <a:ln w="9525">
            <a:noFill/>
            <a:miter lim="800000"/>
            <a:headEnd/>
            <a:tailEnd/>
          </a:ln>
        </p:spPr>
      </p:pic>
    </p:spTree>
    <p:extLst>
      <p:ext uri="{BB962C8B-B14F-4D97-AF65-F5344CB8AC3E}">
        <p14:creationId xmlns:p14="http://schemas.microsoft.com/office/powerpoint/2010/main" val="2700417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654510" y="2704805"/>
            <a:ext cx="5112279" cy="3847207"/>
          </a:xfrm>
          <a:prstGeom prst="rect">
            <a:avLst/>
          </a:prstGeom>
          <a:solidFill>
            <a:schemeClr val="accent6"/>
          </a:solidFill>
        </p:spPr>
        <p:txBody>
          <a:bodyPr wrap="square" rtlCol="0">
            <a:spAutoFit/>
          </a:bodyPr>
          <a:lstStyle/>
          <a:p>
            <a:r>
              <a:rPr lang="ga-IE" sz="2400" b="1" u="sng" dirty="0" smtClean="0">
                <a:latin typeface="Tw Cen MT" panose="020B0602020104020603" pitchFamily="34" charset="0"/>
              </a:rPr>
              <a:t>Ó </a:t>
            </a:r>
            <a:r>
              <a:rPr lang="ga-IE" sz="2400" b="1" u="sng" dirty="0" err="1" smtClean="0">
                <a:latin typeface="Tw Cen MT" panose="020B0602020104020603" pitchFamily="34" charset="0"/>
              </a:rPr>
              <a:t>chadhnraí</a:t>
            </a:r>
            <a:endParaRPr lang="ga-IE" sz="2400" b="1" u="sng" dirty="0" smtClean="0">
              <a:latin typeface="Tw Cen MT" panose="020B0602020104020603" pitchFamily="34" charset="0"/>
            </a:endParaRPr>
          </a:p>
          <a:p>
            <a:endParaRPr lang="ga-IE" sz="2000" dirty="0" smtClean="0">
              <a:latin typeface="Tw Cen MT" panose="020B0602020104020603" pitchFamily="34" charset="0"/>
            </a:endParaRPr>
          </a:p>
          <a:p>
            <a:endParaRPr lang="ga-IE" sz="2000" dirty="0" smtClean="0">
              <a:latin typeface="Tw Cen MT" panose="020B0602020104020603" pitchFamily="34" charset="0"/>
            </a:endParaRPr>
          </a:p>
          <a:p>
            <a:endParaRPr lang="ga-IE" sz="2000" dirty="0" smtClean="0">
              <a:latin typeface="Tw Cen MT" panose="020B0602020104020603" pitchFamily="34" charset="0"/>
            </a:endParaRPr>
          </a:p>
          <a:p>
            <a:endParaRPr lang="ga-IE" sz="2000" dirty="0" smtClean="0">
              <a:latin typeface="Tw Cen MT" panose="020B0602020104020603" pitchFamily="34" charset="0"/>
            </a:endParaRPr>
          </a:p>
          <a:p>
            <a:endParaRPr lang="ga-IE" sz="2000" dirty="0" smtClean="0">
              <a:latin typeface="Tw Cen MT" panose="020B0602020104020603" pitchFamily="34" charset="0"/>
            </a:endParaRPr>
          </a:p>
          <a:p>
            <a:endParaRPr lang="ga-IE" sz="2000" dirty="0" smtClean="0">
              <a:latin typeface="Tw Cen MT" panose="020B0602020104020603" pitchFamily="34" charset="0"/>
            </a:endParaRPr>
          </a:p>
          <a:p>
            <a:pPr marL="342900" indent="-342900">
              <a:buFont typeface="+mj-lt"/>
              <a:buAutoNum type="alphaUcPeriod"/>
            </a:pPr>
            <a:endParaRPr lang="ga-IE" sz="2000" dirty="0" smtClean="0">
              <a:latin typeface="Tw Cen MT" panose="020B0602020104020603" pitchFamily="34" charset="0"/>
            </a:endParaRPr>
          </a:p>
          <a:p>
            <a:pPr marL="342900" indent="-342900">
              <a:buFont typeface="+mj-lt"/>
              <a:buAutoNum type="alphaUcPeriod"/>
            </a:pPr>
            <a:endParaRPr lang="ga-IE" sz="2000" dirty="0" smtClean="0">
              <a:latin typeface="Tw Cen MT" panose="020B0602020104020603" pitchFamily="34" charset="0"/>
            </a:endParaRPr>
          </a:p>
          <a:p>
            <a:endParaRPr lang="ga-IE" sz="2000" dirty="0" smtClean="0">
              <a:latin typeface="Tw Cen MT" panose="020B0602020104020603" pitchFamily="34" charset="0"/>
            </a:endParaRPr>
          </a:p>
          <a:p>
            <a:endParaRPr lang="ga-IE" sz="2000" dirty="0" smtClean="0">
              <a:latin typeface="Tw Cen MT" panose="020B0602020104020603" pitchFamily="34" charset="0"/>
            </a:endParaRPr>
          </a:p>
          <a:p>
            <a:endParaRPr lang="ga-IE" sz="2000" dirty="0" smtClean="0">
              <a:latin typeface="Tw Cen MT" panose="020B0602020104020603" pitchFamily="34" charset="0"/>
            </a:endParaRPr>
          </a:p>
        </p:txBody>
      </p:sp>
      <p:sp>
        <p:nvSpPr>
          <p:cNvPr id="2" name="TextBox 1"/>
          <p:cNvSpPr txBox="1"/>
          <p:nvPr/>
        </p:nvSpPr>
        <p:spPr>
          <a:xfrm>
            <a:off x="453571" y="2719319"/>
            <a:ext cx="6037943" cy="3847207"/>
          </a:xfrm>
          <a:prstGeom prst="rect">
            <a:avLst/>
          </a:prstGeom>
          <a:solidFill>
            <a:schemeClr val="accent6"/>
          </a:solidFill>
        </p:spPr>
        <p:txBody>
          <a:bodyPr wrap="square" rtlCol="0">
            <a:spAutoFit/>
          </a:bodyPr>
          <a:lstStyle/>
          <a:p>
            <a:r>
              <a:rPr lang="ga-IE" sz="2400" b="1" u="sng" dirty="0" smtClean="0">
                <a:latin typeface="Tw Cen MT" panose="020B0602020104020603" pitchFamily="34" charset="0"/>
              </a:rPr>
              <a:t>Ón bpríomhlíonra</a:t>
            </a:r>
          </a:p>
          <a:p>
            <a:endParaRPr lang="ga-IE" sz="2000" dirty="0" smtClean="0">
              <a:latin typeface="Tw Cen MT" panose="020B0602020104020603" pitchFamily="34" charset="0"/>
            </a:endParaRPr>
          </a:p>
          <a:p>
            <a:endParaRPr lang="ga-IE" sz="2000" dirty="0" smtClean="0">
              <a:latin typeface="Tw Cen MT" panose="020B0602020104020603" pitchFamily="34" charset="0"/>
            </a:endParaRPr>
          </a:p>
          <a:p>
            <a:endParaRPr lang="ga-IE" sz="2000" dirty="0" smtClean="0">
              <a:latin typeface="Tw Cen MT" panose="020B0602020104020603" pitchFamily="34" charset="0"/>
            </a:endParaRPr>
          </a:p>
          <a:p>
            <a:endParaRPr lang="ga-IE" sz="2000" dirty="0" smtClean="0">
              <a:latin typeface="Tw Cen MT" panose="020B0602020104020603" pitchFamily="34" charset="0"/>
            </a:endParaRPr>
          </a:p>
          <a:p>
            <a:endParaRPr lang="ga-IE" sz="2000" dirty="0" smtClean="0">
              <a:latin typeface="Tw Cen MT" panose="020B0602020104020603" pitchFamily="34" charset="0"/>
            </a:endParaRPr>
          </a:p>
          <a:p>
            <a:endParaRPr lang="ga-IE" sz="2000" dirty="0" smtClean="0">
              <a:latin typeface="Tw Cen MT" panose="020B0602020104020603" pitchFamily="34" charset="0"/>
            </a:endParaRPr>
          </a:p>
          <a:p>
            <a:endParaRPr lang="ga-IE" sz="2000" dirty="0" smtClean="0">
              <a:latin typeface="Tw Cen MT" panose="020B0602020104020603" pitchFamily="34" charset="0"/>
            </a:endParaRPr>
          </a:p>
          <a:p>
            <a:endParaRPr lang="ga-IE" sz="2000" dirty="0" smtClean="0">
              <a:latin typeface="Tw Cen MT" panose="020B0602020104020603" pitchFamily="34" charset="0"/>
            </a:endParaRPr>
          </a:p>
          <a:p>
            <a:endParaRPr lang="ga-IE" sz="2000" dirty="0" smtClean="0">
              <a:latin typeface="Tw Cen MT" panose="020B0602020104020603" pitchFamily="34" charset="0"/>
            </a:endParaRPr>
          </a:p>
          <a:p>
            <a:endParaRPr lang="ga-IE" sz="2000" dirty="0" smtClean="0">
              <a:latin typeface="Tw Cen MT" panose="020B0602020104020603" pitchFamily="34" charset="0"/>
            </a:endParaRPr>
          </a:p>
          <a:p>
            <a:endParaRPr lang="ga-IE" sz="2000" dirty="0" smtClean="0">
              <a:latin typeface="Tw Cen MT" panose="020B0602020104020603" pitchFamily="34" charset="0"/>
            </a:endParaRPr>
          </a:p>
        </p:txBody>
      </p:sp>
      <p:sp>
        <p:nvSpPr>
          <p:cNvPr id="7170" name="Text Box 2"/>
          <p:cNvSpPr txBox="1">
            <a:spLocks noChangeArrowheads="1"/>
          </p:cNvSpPr>
          <p:nvPr/>
        </p:nvSpPr>
        <p:spPr bwMode="auto">
          <a:xfrm>
            <a:off x="439054" y="289227"/>
            <a:ext cx="1126393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40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40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40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0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9pPr>
          </a:lstStyle>
          <a:p>
            <a:pPr eaLnBrk="1" hangingPunct="1"/>
            <a:r>
              <a:rPr lang="ga-IE" altLang="en-US" sz="3200" dirty="0" smtClean="0">
                <a:latin typeface="Tw Cen MT" panose="020B0602020104020603" pitchFamily="34" charset="0"/>
              </a:rPr>
              <a:t>Tá leictreachas ar fáil i ngach teach in Éirinn. Bainimid úsáid as </a:t>
            </a:r>
            <a:br>
              <a:rPr lang="ga-IE" altLang="en-US" sz="3200" dirty="0" smtClean="0">
                <a:latin typeface="Tw Cen MT" panose="020B0602020104020603" pitchFamily="34" charset="0"/>
              </a:rPr>
            </a:br>
            <a:r>
              <a:rPr lang="ga-IE" altLang="en-US" sz="3200" dirty="0" smtClean="0">
                <a:latin typeface="Tw Cen MT" panose="020B0602020104020603" pitchFamily="34" charset="0"/>
              </a:rPr>
              <a:t>leictreachas le cumhacht a sholáthar do ghléasanna éagsúla </a:t>
            </a:r>
            <a:br>
              <a:rPr lang="ga-IE" altLang="en-US" sz="3200" dirty="0" smtClean="0">
                <a:latin typeface="Tw Cen MT" panose="020B0602020104020603" pitchFamily="34" charset="0"/>
              </a:rPr>
            </a:br>
            <a:r>
              <a:rPr lang="ga-IE" altLang="en-US" sz="3200" dirty="0" smtClean="0">
                <a:latin typeface="Tw Cen MT" panose="020B0602020104020603" pitchFamily="34" charset="0"/>
              </a:rPr>
              <a:t>sa teach. Faigheann na gléasanna sin cumhacht leictreach ar dhá bhealach éagsúla:</a:t>
            </a:r>
            <a:endParaRPr lang="ga-IE" altLang="en-US" sz="3200" dirty="0">
              <a:latin typeface="Tw Cen MT" panose="020B0602020104020603" pitchFamily="34" charset="0"/>
            </a:endParaRPr>
          </a:p>
        </p:txBody>
      </p:sp>
      <p:sp>
        <p:nvSpPr>
          <p:cNvPr id="7172" name="Text Box 4"/>
          <p:cNvSpPr txBox="1">
            <a:spLocks noChangeArrowheads="1"/>
          </p:cNvSpPr>
          <p:nvPr/>
        </p:nvSpPr>
        <p:spPr bwMode="auto">
          <a:xfrm>
            <a:off x="453570" y="4486488"/>
            <a:ext cx="60379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40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40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40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0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9pPr>
          </a:lstStyle>
          <a:p>
            <a:pPr eaLnBrk="1" hangingPunct="1"/>
            <a:r>
              <a:rPr lang="ga-IE" altLang="en-US" sz="2400" dirty="0" smtClean="0">
                <a:latin typeface="Tw Cen MT" panose="020B0602020104020603" pitchFamily="34" charset="0"/>
              </a:rPr>
              <a:t>Déantar gléasanna áirithe a </a:t>
            </a:r>
            <a:r>
              <a:rPr lang="ga-IE" altLang="en-US" sz="2400" dirty="0" err="1" smtClean="0">
                <a:latin typeface="Tw Cen MT" panose="020B0602020104020603" pitchFamily="34" charset="0"/>
              </a:rPr>
              <a:t>phlugáil</a:t>
            </a:r>
            <a:r>
              <a:rPr lang="ga-IE" altLang="en-US" sz="2400" dirty="0" smtClean="0">
                <a:latin typeface="Tw Cen MT" panose="020B0602020104020603" pitchFamily="34" charset="0"/>
              </a:rPr>
              <a:t> isteach </a:t>
            </a:r>
            <a:br>
              <a:rPr lang="ga-IE" altLang="en-US" sz="2400" dirty="0" smtClean="0">
                <a:latin typeface="Tw Cen MT" panose="020B0602020104020603" pitchFamily="34" charset="0"/>
              </a:rPr>
            </a:br>
            <a:r>
              <a:rPr lang="ga-IE" altLang="en-US" sz="2400" dirty="0" smtClean="0">
                <a:latin typeface="Tw Cen MT" panose="020B0602020104020603" pitchFamily="34" charset="0"/>
              </a:rPr>
              <a:t>i soicéid atá ceangailte leis an bpríomhlíonra. </a:t>
            </a:r>
            <a:br>
              <a:rPr lang="ga-IE" altLang="en-US" sz="2400" dirty="0" smtClean="0">
                <a:latin typeface="Tw Cen MT" panose="020B0602020104020603" pitchFamily="34" charset="0"/>
              </a:rPr>
            </a:br>
            <a:r>
              <a:rPr lang="ga-IE" altLang="en-US" sz="2400" dirty="0" smtClean="0">
                <a:latin typeface="Tw Cen MT" panose="020B0602020104020603" pitchFamily="34" charset="0"/>
              </a:rPr>
              <a:t>Is ó na soicéid sin a fhaigheann </a:t>
            </a:r>
            <a:r>
              <a:rPr lang="ga-IE" altLang="en-US" sz="2400" dirty="0" err="1" smtClean="0">
                <a:latin typeface="Tw Cen MT" panose="020B0602020104020603" pitchFamily="34" charset="0"/>
              </a:rPr>
              <a:t>folúsghlantóirí</a:t>
            </a:r>
            <a:r>
              <a:rPr lang="ga-IE" altLang="en-US" sz="2400" dirty="0" smtClean="0">
                <a:latin typeface="Tw Cen MT" panose="020B0602020104020603" pitchFamily="34" charset="0"/>
              </a:rPr>
              <a:t>, teilifíseáin, tóstaeir agus mórán gléasanna eile cumhacht leictreach.</a:t>
            </a:r>
            <a:endParaRPr lang="ga-IE" altLang="en-US" sz="2400" dirty="0">
              <a:latin typeface="Tw Cen MT" panose="020B0602020104020603" pitchFamily="34" charset="0"/>
            </a:endParaRPr>
          </a:p>
        </p:txBody>
      </p:sp>
      <p:sp>
        <p:nvSpPr>
          <p:cNvPr id="7174" name="Text Box 6"/>
          <p:cNvSpPr txBox="1">
            <a:spLocks noChangeArrowheads="1"/>
          </p:cNvSpPr>
          <p:nvPr/>
        </p:nvSpPr>
        <p:spPr bwMode="auto">
          <a:xfrm>
            <a:off x="6654508" y="5040486"/>
            <a:ext cx="504847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40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40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40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0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9pPr>
          </a:lstStyle>
          <a:p>
            <a:pPr eaLnBrk="1" hangingPunct="1"/>
            <a:r>
              <a:rPr lang="ga-IE" altLang="en-US" sz="2400" dirty="0" smtClean="0">
                <a:latin typeface="Tw Cen MT" panose="020B0602020104020603" pitchFamily="34" charset="0"/>
              </a:rPr>
              <a:t>Is ó </a:t>
            </a:r>
            <a:r>
              <a:rPr lang="ga-IE" altLang="en-US" sz="2400" dirty="0" err="1" smtClean="0">
                <a:latin typeface="Tw Cen MT" panose="020B0602020104020603" pitchFamily="34" charset="0"/>
              </a:rPr>
              <a:t>chadhnraí</a:t>
            </a:r>
            <a:r>
              <a:rPr lang="ga-IE" altLang="en-US" sz="2400" dirty="0" smtClean="0">
                <a:latin typeface="Tw Cen MT" panose="020B0602020104020603" pitchFamily="34" charset="0"/>
              </a:rPr>
              <a:t> a fhaigheann gléasanna eile cumhacht leictreach. Bíonn cadhnraí istigh i </a:t>
            </a:r>
            <a:r>
              <a:rPr lang="ga-IE" altLang="en-US" sz="2400" dirty="0" err="1" smtClean="0">
                <a:latin typeface="Tw Cen MT" panose="020B0602020104020603" pitchFamily="34" charset="0"/>
              </a:rPr>
              <a:t>bhfóin</a:t>
            </a:r>
            <a:r>
              <a:rPr lang="ga-IE" altLang="en-US" sz="2400" dirty="0" smtClean="0">
                <a:latin typeface="Tw Cen MT" panose="020B0602020104020603" pitchFamily="34" charset="0"/>
              </a:rPr>
              <a:t> phóca agus i dtóirsí, </a:t>
            </a:r>
            <a:r>
              <a:rPr lang="en-IE" altLang="en-US" sz="2400" dirty="0" smtClean="0">
                <a:latin typeface="Tw Cen MT" panose="020B0602020104020603" pitchFamily="34" charset="0"/>
              </a:rPr>
              <a:t/>
            </a:r>
            <a:br>
              <a:rPr lang="en-IE" altLang="en-US" sz="2400" dirty="0" smtClean="0">
                <a:latin typeface="Tw Cen MT" panose="020B0602020104020603" pitchFamily="34" charset="0"/>
              </a:rPr>
            </a:br>
            <a:r>
              <a:rPr lang="ga-IE" altLang="en-US" sz="2400" dirty="0" smtClean="0">
                <a:latin typeface="Tw Cen MT" panose="020B0602020104020603" pitchFamily="34" charset="0"/>
              </a:rPr>
              <a:t>mar shampla.</a:t>
            </a:r>
          </a:p>
        </p:txBody>
      </p:sp>
      <p:pic>
        <p:nvPicPr>
          <p:cNvPr id="6159" name="Picture 15"/>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4800" l="298" r="96429">
                        <a14:foregroundMark x1="23512" y1="54800" x2="18155" y2="94800"/>
                        <a14:foregroundMark x1="17262" y1="77200" x2="595" y2="87800"/>
                        <a14:foregroundMark x1="85119" y1="64600" x2="96429" y2="61200"/>
                      </a14:backgroundRemoval>
                    </a14:imgEffect>
                  </a14:imgLayer>
                </a14:imgProps>
              </a:ext>
              <a:ext uri="{28A0092B-C50C-407E-A947-70E740481C1C}">
                <a14:useLocalDpi xmlns:a14="http://schemas.microsoft.com/office/drawing/2010/main" val="0"/>
              </a:ext>
            </a:extLst>
          </a:blip>
          <a:stretch>
            <a:fillRect/>
          </a:stretch>
        </p:blipFill>
        <p:spPr bwMode="auto">
          <a:xfrm>
            <a:off x="10239552" y="2610212"/>
            <a:ext cx="1390503" cy="206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26115" y="2760945"/>
            <a:ext cx="2307252" cy="173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583335"/>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21920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2"/>
          <p:cNvSpPr txBox="1">
            <a:spLocks noChangeArrowheads="1"/>
          </p:cNvSpPr>
          <p:nvPr/>
        </p:nvSpPr>
        <p:spPr bwMode="auto">
          <a:xfrm>
            <a:off x="5345721" y="427835"/>
            <a:ext cx="644903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40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40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40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0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9pPr>
          </a:lstStyle>
          <a:p>
            <a:pPr eaLnBrk="1" hangingPunct="1"/>
            <a:r>
              <a:rPr lang="ga-IE" altLang="en-US" sz="2800" dirty="0" smtClean="0">
                <a:latin typeface="Tw Cen MT" panose="020B0602020104020603" pitchFamily="34" charset="0"/>
              </a:rPr>
              <a:t>Déantar leictreachas a ghiniúint i stáisiúin chumhachta. Is ar shreanga a iompraítear an leictreachas ón stáisiún cumhachta go dtí na tithe agus na foirgnimh ina mbíonn sé ag teastáil. Is é an leictreachas sin atá ar fáil sna soicéid inár gcuid tithe.</a:t>
            </a:r>
            <a:endParaRPr lang="ga-IE" altLang="en-US" sz="2800" dirty="0">
              <a:latin typeface="Tw Cen MT" panose="020B0602020104020603" pitchFamily="34" charset="0"/>
            </a:endParaRPr>
          </a:p>
        </p:txBody>
      </p:sp>
    </p:spTree>
    <p:extLst>
      <p:ext uri="{BB962C8B-B14F-4D97-AF65-F5344CB8AC3E}">
        <p14:creationId xmlns:p14="http://schemas.microsoft.com/office/powerpoint/2010/main" val="24847013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0809" y="1091384"/>
            <a:ext cx="2473266" cy="3610607"/>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746727" y="5150535"/>
            <a:ext cx="65365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40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40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40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0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9pPr>
          </a:lstStyle>
          <a:p>
            <a:pPr eaLnBrk="1" hangingPunct="1"/>
            <a:r>
              <a:rPr lang="ga-IE" altLang="en-US" sz="2800" dirty="0" smtClean="0">
                <a:latin typeface="Tw Cen MT" panose="020B0602020104020603" pitchFamily="34" charset="0"/>
              </a:rPr>
              <a:t>Níl an bolgán ar lasadh sa phictiúr seo ar dheis mar go bhfuil briseadh sa chiorcad.</a:t>
            </a:r>
            <a:r>
              <a:rPr lang="ga-IE" altLang="en-US" sz="2400" b="1" dirty="0" smtClean="0">
                <a:latin typeface="Tw Cen MT" panose="020B0602020104020603" pitchFamily="34" charset="0"/>
              </a:rPr>
              <a:t>  </a:t>
            </a:r>
            <a:r>
              <a:rPr lang="ga-IE" altLang="en-US" sz="2800" dirty="0" smtClean="0">
                <a:latin typeface="Tw Cen MT" panose="020B0602020104020603" pitchFamily="34" charset="0"/>
              </a:rPr>
              <a:t> </a:t>
            </a:r>
            <a:endParaRPr lang="ga-IE" altLang="en-US" sz="2400" dirty="0">
              <a:solidFill>
                <a:schemeClr val="bg1"/>
              </a:solidFill>
              <a:latin typeface="Tw Cen MT" panose="020B0602020104020603" pitchFamily="34" charset="0"/>
            </a:endParaRPr>
          </a:p>
        </p:txBody>
      </p:sp>
      <p:sp>
        <p:nvSpPr>
          <p:cNvPr id="5" name="Text Box 4"/>
          <p:cNvSpPr txBox="1">
            <a:spLocks noChangeArrowheads="1"/>
          </p:cNvSpPr>
          <p:nvPr/>
        </p:nvSpPr>
        <p:spPr bwMode="auto">
          <a:xfrm>
            <a:off x="4014992" y="887468"/>
            <a:ext cx="797380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40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40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40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0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9pPr>
          </a:lstStyle>
          <a:p>
            <a:pPr eaLnBrk="1" hangingPunct="1"/>
            <a:r>
              <a:rPr lang="ga-IE" altLang="en-US" sz="2800" dirty="0" smtClean="0">
                <a:latin typeface="Tw Cen MT" panose="020B0602020104020603" pitchFamily="34" charset="0"/>
              </a:rPr>
              <a:t>Sa phictiúr seo ar chlé, tá an bolgán ar lasadh mar go bhfuil leictreachas ón gcadhnra ag gluaiseacht tríd an miotal sa tsreang go dtí an bolgán agus ar ais chuig an gcadhnra arís. Nuair is féidir le leictreachas gluaiseacht amach ó </a:t>
            </a:r>
            <a:r>
              <a:rPr lang="ga-IE" altLang="en-US" sz="2800" dirty="0" err="1" smtClean="0">
                <a:latin typeface="Tw Cen MT" panose="020B0602020104020603" pitchFamily="34" charset="0"/>
              </a:rPr>
              <a:t>chadhnra</a:t>
            </a:r>
            <a:r>
              <a:rPr lang="ga-IE" altLang="en-US" sz="2800" dirty="0" smtClean="0">
                <a:latin typeface="Tw Cen MT" panose="020B0602020104020603" pitchFamily="34" charset="0"/>
              </a:rPr>
              <a:t> agus isteach ann arís, bíonn ciorcad slán ann.     </a:t>
            </a:r>
            <a:endParaRPr lang="ga-IE" altLang="en-US" sz="2400" dirty="0">
              <a:solidFill>
                <a:schemeClr val="bg1"/>
              </a:solidFill>
              <a:latin typeface="Tw Cen MT" panose="020B0602020104020603" pitchFamily="34" charset="0"/>
            </a:endParaRPr>
          </a:p>
        </p:txBody>
      </p:sp>
      <p:sp>
        <p:nvSpPr>
          <p:cNvPr id="7" name="Text Box 4"/>
          <p:cNvSpPr txBox="1">
            <a:spLocks noChangeArrowheads="1"/>
          </p:cNvSpPr>
          <p:nvPr/>
        </p:nvSpPr>
        <p:spPr bwMode="auto">
          <a:xfrm>
            <a:off x="4014992" y="3747884"/>
            <a:ext cx="712502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40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40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40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0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9pPr>
          </a:lstStyle>
          <a:p>
            <a:pPr eaLnBrk="1" hangingPunct="1"/>
            <a:r>
              <a:rPr lang="ga-IE" altLang="en-US" sz="2800" dirty="0" smtClean="0">
                <a:latin typeface="Tw Cen MT" panose="020B0602020104020603" pitchFamily="34" charset="0"/>
              </a:rPr>
              <a:t>Má bhíonn briseadh sa chiorcad, ní bhíonn aon sreabhadh leictreachais ann. </a:t>
            </a:r>
            <a:endParaRPr lang="ga-IE" altLang="en-US" sz="2400" dirty="0">
              <a:solidFill>
                <a:schemeClr val="bg1"/>
              </a:solidFill>
              <a:latin typeface="Tw Cen MT" panose="020B0602020104020603" pitchFamily="34" charset="0"/>
            </a:endParaRPr>
          </a:p>
        </p:txBody>
      </p:sp>
      <p:sp>
        <p:nvSpPr>
          <p:cNvPr id="2" name="TextBox 1"/>
          <p:cNvSpPr txBox="1"/>
          <p:nvPr/>
        </p:nvSpPr>
        <p:spPr>
          <a:xfrm>
            <a:off x="4383315" y="130629"/>
            <a:ext cx="2220685" cy="707886"/>
          </a:xfrm>
          <a:prstGeom prst="rect">
            <a:avLst/>
          </a:prstGeom>
          <a:noFill/>
        </p:spPr>
        <p:txBody>
          <a:bodyPr wrap="square" rtlCol="0">
            <a:spAutoFit/>
          </a:bodyPr>
          <a:lstStyle/>
          <a:p>
            <a:r>
              <a:rPr lang="ga-IE" sz="4000" dirty="0" smtClean="0">
                <a:latin typeface="Berlin Sans FB" panose="020E0602020502020306" pitchFamily="34" charset="0"/>
              </a:rPr>
              <a:t>Ciorcaid</a:t>
            </a:r>
            <a:endParaRPr lang="ga-IE" dirty="0">
              <a:latin typeface="Berlin Sans FB" panose="020E0602020502020306"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0175" y="4914448"/>
            <a:ext cx="4686300" cy="1803654"/>
          </a:xfrm>
          <a:prstGeom prst="rect">
            <a:avLst/>
          </a:prstGeom>
        </p:spPr>
      </p:pic>
    </p:spTree>
    <p:extLst>
      <p:ext uri="{BB962C8B-B14F-4D97-AF65-F5344CB8AC3E}">
        <p14:creationId xmlns:p14="http://schemas.microsoft.com/office/powerpoint/2010/main" val="339786773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5383" y="1062101"/>
            <a:ext cx="8000000" cy="4500000"/>
          </a:xfrm>
          <a:prstGeom prst="rect">
            <a:avLst/>
          </a:prstGeom>
        </p:spPr>
      </p:pic>
      <p:sp>
        <p:nvSpPr>
          <p:cNvPr id="2" name="Text Box 2"/>
          <p:cNvSpPr txBox="1">
            <a:spLocks noChangeArrowheads="1"/>
          </p:cNvSpPr>
          <p:nvPr/>
        </p:nvSpPr>
        <p:spPr bwMode="auto">
          <a:xfrm>
            <a:off x="341077" y="258993"/>
            <a:ext cx="11328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40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40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40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0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9pPr>
          </a:lstStyle>
          <a:p>
            <a:pPr eaLnBrk="1" hangingPunct="1"/>
            <a:r>
              <a:rPr lang="ga-IE" altLang="en-US" sz="2800" dirty="0" smtClean="0">
                <a:latin typeface="Tw Cen MT" panose="020B0602020104020603" pitchFamily="34" charset="0"/>
              </a:rPr>
              <a:t>Conas a dhéanfá ciorcad leis an trealamh thíos chun an bolgán a lasadh?</a:t>
            </a:r>
            <a:endParaRPr lang="ga-IE" altLang="en-US" sz="2800" dirty="0">
              <a:latin typeface="Tw Cen MT" panose="020B0602020104020603" pitchFamily="34" charset="0"/>
            </a:endParaRPr>
          </a:p>
        </p:txBody>
      </p:sp>
      <p:grpSp>
        <p:nvGrpSpPr>
          <p:cNvPr id="6" name="Group 5"/>
          <p:cNvGrpSpPr>
            <a:grpSpLocks/>
          </p:cNvGrpSpPr>
          <p:nvPr/>
        </p:nvGrpSpPr>
        <p:grpSpPr bwMode="auto">
          <a:xfrm>
            <a:off x="1966645" y="1577914"/>
            <a:ext cx="2203063" cy="617537"/>
            <a:chOff x="4174726" y="3769618"/>
            <a:chExt cx="2203194" cy="617415"/>
          </a:xfrm>
          <a:solidFill>
            <a:srgbClr val="00B050"/>
          </a:solidFill>
        </p:grpSpPr>
        <p:sp>
          <p:nvSpPr>
            <p:cNvPr id="7" name="Rounded Rectangle 6"/>
            <p:cNvSpPr/>
            <p:nvPr/>
          </p:nvSpPr>
          <p:spPr>
            <a:xfrm>
              <a:off x="4174726" y="3769618"/>
              <a:ext cx="1524090" cy="61741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ysClr val="windowText" lastClr="000000"/>
                  </a:solidFill>
                  <a:latin typeface="Tw Cen MT" panose="020B0602020104020603" pitchFamily="34" charset="0"/>
                </a:rPr>
                <a:t>Cadhnra</a:t>
              </a:r>
              <a:endParaRPr lang="ga-IE" sz="2000" dirty="0">
                <a:solidFill>
                  <a:sysClr val="windowText" lastClr="000000"/>
                </a:solidFill>
                <a:latin typeface="Tw Cen MT" panose="020B0602020104020603" pitchFamily="34" charset="0"/>
              </a:endParaRPr>
            </a:p>
          </p:txBody>
        </p:sp>
        <p:cxnSp>
          <p:nvCxnSpPr>
            <p:cNvPr id="8" name="Straight Arrow Connector 7"/>
            <p:cNvCxnSpPr/>
            <p:nvPr/>
          </p:nvCxnSpPr>
          <p:spPr>
            <a:xfrm>
              <a:off x="5646967" y="3885104"/>
              <a:ext cx="730953" cy="225760"/>
            </a:xfrm>
            <a:prstGeom prst="straightConnector1">
              <a:avLst/>
            </a:prstGeom>
            <a:grpFill/>
            <a:ln w="38100">
              <a:solidFill>
                <a:srgbClr val="00B050"/>
              </a:solidFill>
              <a:tailEnd type="triangle"/>
            </a:ln>
          </p:spPr>
          <p:style>
            <a:lnRef idx="3">
              <a:schemeClr val="accent5"/>
            </a:lnRef>
            <a:fillRef idx="0">
              <a:schemeClr val="accent5"/>
            </a:fillRef>
            <a:effectRef idx="2">
              <a:schemeClr val="accent5"/>
            </a:effectRef>
            <a:fontRef idx="minor">
              <a:schemeClr val="tx1"/>
            </a:fontRef>
          </p:style>
        </p:cxnSp>
      </p:grpSp>
      <p:grpSp>
        <p:nvGrpSpPr>
          <p:cNvPr id="9" name="Group 8"/>
          <p:cNvGrpSpPr>
            <a:grpSpLocks/>
          </p:cNvGrpSpPr>
          <p:nvPr/>
        </p:nvGrpSpPr>
        <p:grpSpPr bwMode="auto">
          <a:xfrm>
            <a:off x="1594978" y="2661069"/>
            <a:ext cx="1921844" cy="617538"/>
            <a:chOff x="4962682" y="1680307"/>
            <a:chExt cx="1921957" cy="617094"/>
          </a:xfrm>
          <a:solidFill>
            <a:srgbClr val="00B050"/>
          </a:solidFill>
        </p:grpSpPr>
        <p:sp>
          <p:nvSpPr>
            <p:cNvPr id="10" name="Rounded Rectangle 9"/>
            <p:cNvSpPr/>
            <p:nvPr/>
          </p:nvSpPr>
          <p:spPr>
            <a:xfrm>
              <a:off x="4962682" y="1680307"/>
              <a:ext cx="1524090" cy="6170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ysClr val="windowText" lastClr="000000"/>
                  </a:solidFill>
                  <a:latin typeface="Tw Cen MT" panose="020B0602020104020603" pitchFamily="34" charset="0"/>
                </a:rPr>
                <a:t>Téip leictreach</a:t>
              </a:r>
              <a:endParaRPr lang="ga-IE" sz="2000" dirty="0">
                <a:solidFill>
                  <a:sysClr val="windowText" lastClr="000000"/>
                </a:solidFill>
                <a:latin typeface="Tw Cen MT" panose="020B0602020104020603" pitchFamily="34" charset="0"/>
              </a:endParaRPr>
            </a:p>
          </p:txBody>
        </p:sp>
        <p:cxnSp>
          <p:nvCxnSpPr>
            <p:cNvPr id="11" name="Straight Arrow Connector 10"/>
            <p:cNvCxnSpPr/>
            <p:nvPr/>
          </p:nvCxnSpPr>
          <p:spPr>
            <a:xfrm>
              <a:off x="6308928" y="2190325"/>
              <a:ext cx="575711" cy="40446"/>
            </a:xfrm>
            <a:prstGeom prst="straightConnector1">
              <a:avLst/>
            </a:prstGeom>
            <a:grpFill/>
            <a:ln w="38100">
              <a:solidFill>
                <a:srgbClr val="00B050"/>
              </a:solidFill>
              <a:tailEnd type="triangle"/>
            </a:ln>
          </p:spPr>
          <p:style>
            <a:lnRef idx="3">
              <a:schemeClr val="accent5"/>
            </a:lnRef>
            <a:fillRef idx="0">
              <a:schemeClr val="accent5"/>
            </a:fillRef>
            <a:effectRef idx="2">
              <a:schemeClr val="accent5"/>
            </a:effectRef>
            <a:fontRef idx="minor">
              <a:schemeClr val="tx1"/>
            </a:fontRef>
          </p:style>
        </p:cxnSp>
      </p:grpSp>
      <p:grpSp>
        <p:nvGrpSpPr>
          <p:cNvPr id="12" name="Group 11"/>
          <p:cNvGrpSpPr>
            <a:grpSpLocks/>
          </p:cNvGrpSpPr>
          <p:nvPr/>
        </p:nvGrpSpPr>
        <p:grpSpPr bwMode="auto">
          <a:xfrm>
            <a:off x="1957536" y="3976143"/>
            <a:ext cx="2277219" cy="617537"/>
            <a:chOff x="531448" y="2071077"/>
            <a:chExt cx="2277219" cy="618151"/>
          </a:xfrm>
          <a:solidFill>
            <a:srgbClr val="00B050"/>
          </a:solidFill>
        </p:grpSpPr>
        <p:sp>
          <p:nvSpPr>
            <p:cNvPr id="13" name="Rounded Rectangle 12"/>
            <p:cNvSpPr/>
            <p:nvPr/>
          </p:nvSpPr>
          <p:spPr>
            <a:xfrm>
              <a:off x="531448" y="2071077"/>
              <a:ext cx="1524000" cy="6181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ysClr val="windowText" lastClr="000000"/>
                  </a:solidFill>
                  <a:latin typeface="Tw Cen MT" panose="020B0602020104020603" pitchFamily="34" charset="0"/>
                </a:rPr>
                <a:t>Sreang</a:t>
              </a:r>
              <a:endParaRPr lang="ga-IE" sz="2000" dirty="0">
                <a:solidFill>
                  <a:sysClr val="windowText" lastClr="000000"/>
                </a:solidFill>
                <a:latin typeface="Tw Cen MT" panose="020B0602020104020603" pitchFamily="34" charset="0"/>
              </a:endParaRPr>
            </a:p>
          </p:txBody>
        </p:sp>
        <p:cxnSp>
          <p:nvCxnSpPr>
            <p:cNvPr id="14" name="Straight Arrow Connector 13"/>
            <p:cNvCxnSpPr/>
            <p:nvPr/>
          </p:nvCxnSpPr>
          <p:spPr>
            <a:xfrm flipV="1">
              <a:off x="1293448" y="2380152"/>
              <a:ext cx="1515219" cy="242335"/>
            </a:xfrm>
            <a:prstGeom prst="straightConnector1">
              <a:avLst/>
            </a:prstGeom>
            <a:grpFill/>
            <a:ln w="38100">
              <a:solidFill>
                <a:srgbClr val="00B050"/>
              </a:solidFill>
              <a:tailEnd type="triangle"/>
            </a:ln>
          </p:spPr>
          <p:style>
            <a:lnRef idx="3">
              <a:schemeClr val="accent5"/>
            </a:lnRef>
            <a:fillRef idx="0">
              <a:schemeClr val="accent5"/>
            </a:fillRef>
            <a:effectRef idx="2">
              <a:schemeClr val="accent5"/>
            </a:effectRef>
            <a:fontRef idx="minor">
              <a:schemeClr val="tx1"/>
            </a:fontRef>
          </p:style>
        </p:cxnSp>
      </p:grpSp>
      <p:grpSp>
        <p:nvGrpSpPr>
          <p:cNvPr id="15" name="Group 14"/>
          <p:cNvGrpSpPr>
            <a:grpSpLocks/>
          </p:cNvGrpSpPr>
          <p:nvPr/>
        </p:nvGrpSpPr>
        <p:grpSpPr bwMode="auto">
          <a:xfrm>
            <a:off x="5285384" y="2260948"/>
            <a:ext cx="2871287" cy="617538"/>
            <a:chOff x="-674796" y="5314461"/>
            <a:chExt cx="2870505" cy="617415"/>
          </a:xfrm>
          <a:solidFill>
            <a:srgbClr val="00B050"/>
          </a:solidFill>
        </p:grpSpPr>
        <p:sp>
          <p:nvSpPr>
            <p:cNvPr id="16" name="Rounded Rectangle 15"/>
            <p:cNvSpPr/>
            <p:nvPr/>
          </p:nvSpPr>
          <p:spPr>
            <a:xfrm>
              <a:off x="672124" y="5314461"/>
              <a:ext cx="1523585" cy="61741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ysClr val="windowText" lastClr="000000"/>
                  </a:solidFill>
                  <a:latin typeface="Tw Cen MT" panose="020B0602020104020603" pitchFamily="34" charset="0"/>
                </a:rPr>
                <a:t>Bolgán</a:t>
              </a:r>
              <a:endParaRPr lang="ga-IE" sz="2000" dirty="0">
                <a:solidFill>
                  <a:sysClr val="windowText" lastClr="000000"/>
                </a:solidFill>
                <a:latin typeface="Tw Cen MT" panose="020B0602020104020603" pitchFamily="34" charset="0"/>
              </a:endParaRPr>
            </a:p>
          </p:txBody>
        </p:sp>
        <p:cxnSp>
          <p:nvCxnSpPr>
            <p:cNvPr id="17" name="Straight Arrow Connector 16"/>
            <p:cNvCxnSpPr/>
            <p:nvPr/>
          </p:nvCxnSpPr>
          <p:spPr>
            <a:xfrm flipH="1">
              <a:off x="-674796" y="5676219"/>
              <a:ext cx="1346920" cy="28211"/>
            </a:xfrm>
            <a:prstGeom prst="straightConnector1">
              <a:avLst/>
            </a:prstGeom>
            <a:grp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a:grpSpLocks/>
          </p:cNvGrpSpPr>
          <p:nvPr/>
        </p:nvGrpSpPr>
        <p:grpSpPr bwMode="auto">
          <a:xfrm>
            <a:off x="5576233" y="1236603"/>
            <a:ext cx="2125662" cy="682625"/>
            <a:chOff x="4360984" y="1680307"/>
            <a:chExt cx="2125788" cy="682134"/>
          </a:xfrm>
          <a:solidFill>
            <a:srgbClr val="00B050"/>
          </a:solidFill>
        </p:grpSpPr>
        <p:sp>
          <p:nvSpPr>
            <p:cNvPr id="19" name="Rounded Rectangle 18"/>
            <p:cNvSpPr/>
            <p:nvPr/>
          </p:nvSpPr>
          <p:spPr>
            <a:xfrm>
              <a:off x="4962682" y="1680307"/>
              <a:ext cx="1524090" cy="6170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ysClr val="windowText" lastClr="000000"/>
                  </a:solidFill>
                  <a:latin typeface="Tw Cen MT" panose="020B0602020104020603" pitchFamily="34" charset="0"/>
                </a:rPr>
                <a:t>Cró bolgáin</a:t>
              </a:r>
              <a:endParaRPr lang="ga-IE" sz="2000" dirty="0">
                <a:solidFill>
                  <a:sysClr val="windowText" lastClr="000000"/>
                </a:solidFill>
                <a:latin typeface="Tw Cen MT" panose="020B0602020104020603" pitchFamily="34" charset="0"/>
              </a:endParaRPr>
            </a:p>
          </p:txBody>
        </p:sp>
        <p:cxnSp>
          <p:nvCxnSpPr>
            <p:cNvPr id="20" name="Straight Arrow Connector 19"/>
            <p:cNvCxnSpPr/>
            <p:nvPr/>
          </p:nvCxnSpPr>
          <p:spPr>
            <a:xfrm flipH="1">
              <a:off x="4360984" y="2108624"/>
              <a:ext cx="719180" cy="253817"/>
            </a:xfrm>
            <a:prstGeom prst="straightConnector1">
              <a:avLst/>
            </a:prstGeom>
            <a:grpFill/>
            <a:ln w="38100">
              <a:solidFill>
                <a:srgbClr val="00B050"/>
              </a:solidFill>
              <a:tailEnd type="triangle"/>
            </a:ln>
          </p:spPr>
          <p:style>
            <a:lnRef idx="3">
              <a:schemeClr val="accent5"/>
            </a:lnRef>
            <a:fillRef idx="0">
              <a:schemeClr val="accent5"/>
            </a:fillRef>
            <a:effectRef idx="2">
              <a:schemeClr val="accent5"/>
            </a:effectRef>
            <a:fontRef idx="minor">
              <a:schemeClr val="tx1"/>
            </a:fontRef>
          </p:style>
        </p:cxnSp>
      </p:grpSp>
      <p:sp>
        <p:nvSpPr>
          <p:cNvPr id="25" name="TextBox 24"/>
          <p:cNvSpPr txBox="1"/>
          <p:nvPr/>
        </p:nvSpPr>
        <p:spPr bwMode="auto">
          <a:xfrm rot="20460650">
            <a:off x="8103523" y="3593188"/>
            <a:ext cx="3845938" cy="3284696"/>
          </a:xfrm>
          <a:prstGeom prst="irregularSeal1">
            <a:avLst/>
          </a:prstGeom>
          <a:solidFill>
            <a:srgbClr val="00B050"/>
          </a:solidFill>
        </p:spPr>
        <p:txBody>
          <a:bodyPr wrap="square">
            <a:spAutoFit/>
          </a:bodyPr>
          <a:lstStyle/>
          <a:p>
            <a:pPr algn="ctr">
              <a:defRPr/>
            </a:pPr>
            <a:endParaRPr lang="ga-IE" sz="2400" dirty="0" smtClean="0">
              <a:solidFill>
                <a:srgbClr val="FCFCFC"/>
              </a:solidFill>
              <a:latin typeface="Tw Cen MT" panose="020B0602020104020603" pitchFamily="34" charset="0"/>
              <a:cs typeface="Clear Sans Light" panose="020B0303030202020304" pitchFamily="34" charset="0"/>
            </a:endParaRPr>
          </a:p>
          <a:p>
            <a:pPr algn="ctr">
              <a:defRPr/>
            </a:pPr>
            <a:r>
              <a:rPr lang="ga-IE" sz="2400" dirty="0" smtClean="0">
                <a:solidFill>
                  <a:srgbClr val="FCFCFC"/>
                </a:solidFill>
                <a:latin typeface="Tw Cen MT" panose="020B0602020104020603" pitchFamily="34" charset="0"/>
                <a:cs typeface="Clear Sans Light" panose="020B0303030202020304" pitchFamily="34" charset="0"/>
              </a:rPr>
              <a:t>Bain triail as. </a:t>
            </a:r>
          </a:p>
          <a:p>
            <a:pPr algn="ctr">
              <a:defRPr/>
            </a:pPr>
            <a:endParaRPr lang="ga-IE" sz="2200" dirty="0" smtClean="0">
              <a:solidFill>
                <a:srgbClr val="FCFCFC"/>
              </a:solidFill>
              <a:latin typeface="Tw Cen MT" panose="020B0602020104020603" pitchFamily="34" charset="0"/>
              <a:cs typeface="Clear Sans Light" panose="020B0303030202020304" pitchFamily="34" charset="0"/>
            </a:endParaRPr>
          </a:p>
        </p:txBody>
      </p:sp>
    </p:spTree>
    <p:extLst>
      <p:ext uri="{BB962C8B-B14F-4D97-AF65-F5344CB8AC3E}">
        <p14:creationId xmlns:p14="http://schemas.microsoft.com/office/powerpoint/2010/main" val="17798697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405" y="1065245"/>
            <a:ext cx="6850084" cy="5148000"/>
          </a:xfrm>
        </p:spPr>
      </p:pic>
      <p:sp>
        <p:nvSpPr>
          <p:cNvPr id="18" name="Text Box 2"/>
          <p:cNvSpPr txBox="1">
            <a:spLocks noChangeArrowheads="1"/>
          </p:cNvSpPr>
          <p:nvPr/>
        </p:nvSpPr>
        <p:spPr bwMode="auto">
          <a:xfrm>
            <a:off x="631066" y="239151"/>
            <a:ext cx="70576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40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40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40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0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9pPr>
          </a:lstStyle>
          <a:p>
            <a:pPr eaLnBrk="1" hangingPunct="1"/>
            <a:r>
              <a:rPr lang="ga-IE" altLang="en-US" sz="2800" dirty="0" smtClean="0">
                <a:latin typeface="Tw Cen MT" panose="020B0602020104020603" pitchFamily="34" charset="0"/>
              </a:rPr>
              <a:t>Seo an ciorcad.  </a:t>
            </a:r>
            <a:endParaRPr lang="ga-IE" altLang="en-US" sz="2800" dirty="0">
              <a:latin typeface="Tw Cen MT" panose="020B0602020104020603" pitchFamily="34" charset="0"/>
            </a:endParaRPr>
          </a:p>
        </p:txBody>
      </p:sp>
      <p:sp>
        <p:nvSpPr>
          <p:cNvPr id="20" name="Rectangle 3"/>
          <p:cNvSpPr txBox="1">
            <a:spLocks noChangeArrowheads="1"/>
          </p:cNvSpPr>
          <p:nvPr/>
        </p:nvSpPr>
        <p:spPr>
          <a:xfrm>
            <a:off x="6942489" y="1005616"/>
            <a:ext cx="5002768" cy="31050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1000" indent="-381000">
              <a:lnSpc>
                <a:spcPct val="80000"/>
              </a:lnSpc>
              <a:spcAft>
                <a:spcPct val="20000"/>
              </a:spcAft>
              <a:buFontTx/>
              <a:buAutoNum type="arabicPeriod"/>
            </a:pPr>
            <a:r>
              <a:rPr lang="ga-IE" altLang="en-US" dirty="0" smtClean="0">
                <a:latin typeface="Tw Cen MT" panose="020B0602020104020603" pitchFamily="34" charset="0"/>
              </a:rPr>
              <a:t>Úsáideadh an téip leictreach chun sreang amháin a ghreamú de bhun an </a:t>
            </a:r>
            <a:r>
              <a:rPr lang="ga-IE" altLang="en-US" dirty="0" err="1" smtClean="0">
                <a:latin typeface="Tw Cen MT" panose="020B0602020104020603" pitchFamily="34" charset="0"/>
              </a:rPr>
              <a:t>chadhnra</a:t>
            </a:r>
            <a:r>
              <a:rPr lang="ga-IE" altLang="en-US" dirty="0" smtClean="0">
                <a:latin typeface="Tw Cen MT" panose="020B0602020104020603" pitchFamily="34" charset="0"/>
              </a:rPr>
              <a:t> agus </a:t>
            </a:r>
            <a:br>
              <a:rPr lang="ga-IE" altLang="en-US" dirty="0" smtClean="0">
                <a:latin typeface="Tw Cen MT" panose="020B0602020104020603" pitchFamily="34" charset="0"/>
              </a:rPr>
            </a:br>
            <a:r>
              <a:rPr lang="ga-IE" altLang="en-US" dirty="0" smtClean="0">
                <a:latin typeface="Tw Cen MT" panose="020B0602020104020603" pitchFamily="34" charset="0"/>
              </a:rPr>
              <a:t>an </a:t>
            </a:r>
            <a:r>
              <a:rPr lang="en-IE" altLang="en-US" dirty="0" smtClean="0">
                <a:latin typeface="Tw Cen MT" panose="020B0602020104020603" pitchFamily="34" charset="0"/>
              </a:rPr>
              <a:t>t</a:t>
            </a:r>
            <a:r>
              <a:rPr lang="ga-IE" altLang="en-US" dirty="0" smtClean="0">
                <a:latin typeface="Tw Cen MT" panose="020B0602020104020603" pitchFamily="34" charset="0"/>
              </a:rPr>
              <a:t>sreang eile a ghreamú de bharr an </a:t>
            </a:r>
            <a:r>
              <a:rPr lang="ga-IE" altLang="en-US" dirty="0" err="1" smtClean="0">
                <a:latin typeface="Tw Cen MT" panose="020B0602020104020603" pitchFamily="34" charset="0"/>
              </a:rPr>
              <a:t>chadhnra</a:t>
            </a:r>
            <a:r>
              <a:rPr lang="ga-IE" altLang="en-US" dirty="0" smtClean="0">
                <a:latin typeface="Tw Cen MT" panose="020B0602020104020603" pitchFamily="34" charset="0"/>
              </a:rPr>
              <a:t>.</a:t>
            </a:r>
          </a:p>
          <a:p>
            <a:pPr marL="381000" indent="-381000">
              <a:lnSpc>
                <a:spcPct val="80000"/>
              </a:lnSpc>
              <a:buFontTx/>
              <a:buAutoNum type="arabicPeriod"/>
            </a:pPr>
            <a:r>
              <a:rPr lang="ga-IE" altLang="en-US" dirty="0" smtClean="0">
                <a:latin typeface="Tw Cen MT" panose="020B0602020104020603" pitchFamily="34" charset="0"/>
              </a:rPr>
              <a:t>Rinneadh an ceann eile den dá shreang a ghreamú de chró an bholgáin. </a:t>
            </a:r>
            <a:endParaRPr lang="ga-IE" altLang="en-US" dirty="0">
              <a:solidFill>
                <a:srgbClr val="FF0000"/>
              </a:solidFill>
              <a:latin typeface="Tw Cen MT" panose="020B0602020104020603" pitchFamily="34" charset="0"/>
            </a:endParaRPr>
          </a:p>
        </p:txBody>
      </p:sp>
      <p:sp>
        <p:nvSpPr>
          <p:cNvPr id="21" name="TextBox 20"/>
          <p:cNvSpPr txBox="1"/>
          <p:nvPr/>
        </p:nvSpPr>
        <p:spPr bwMode="auto">
          <a:xfrm rot="21000000">
            <a:off x="7924366" y="4982693"/>
            <a:ext cx="3845938" cy="680085"/>
          </a:xfrm>
          <a:prstGeom prst="plaque">
            <a:avLst/>
          </a:prstGeom>
          <a:solidFill>
            <a:srgbClr val="00B050"/>
          </a:solidFill>
        </p:spPr>
        <p:txBody>
          <a:bodyPr wrap="square">
            <a:spAutoFit/>
          </a:bodyPr>
          <a:lstStyle/>
          <a:p>
            <a:pPr algn="ctr">
              <a:defRPr/>
            </a:pPr>
            <a:r>
              <a:rPr lang="ga-IE" sz="2800" dirty="0" smtClean="0">
                <a:solidFill>
                  <a:srgbClr val="FCFCFC"/>
                </a:solidFill>
                <a:latin typeface="Tw Cen MT" panose="020B0602020104020603" pitchFamily="34" charset="0"/>
                <a:cs typeface="Clear Sans Light" panose="020B0303030202020304" pitchFamily="34" charset="0"/>
              </a:rPr>
              <a:t>Téann an solas as.</a:t>
            </a:r>
            <a:endParaRPr lang="ga-IE" sz="2800" dirty="0">
              <a:solidFill>
                <a:srgbClr val="FCFCFC"/>
              </a:solidFill>
              <a:latin typeface="Tw Cen MT" panose="020B0602020104020603" pitchFamily="34" charset="0"/>
              <a:cs typeface="Clear Sans Light" panose="020B03030302020203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9" y="1470735"/>
            <a:ext cx="6848000" cy="3852000"/>
          </a:xfrm>
          <a:prstGeom prst="rect">
            <a:avLst/>
          </a:prstGeom>
        </p:spPr>
      </p:pic>
      <p:sp>
        <p:nvSpPr>
          <p:cNvPr id="10" name="TextBox 9"/>
          <p:cNvSpPr txBox="1"/>
          <p:nvPr/>
        </p:nvSpPr>
        <p:spPr bwMode="auto">
          <a:xfrm rot="21000000">
            <a:off x="7924365" y="4699984"/>
            <a:ext cx="3845938" cy="1240155"/>
          </a:xfrm>
          <a:prstGeom prst="plaque">
            <a:avLst/>
          </a:prstGeom>
          <a:solidFill>
            <a:srgbClr val="00B050"/>
          </a:solidFill>
        </p:spPr>
        <p:txBody>
          <a:bodyPr wrap="square">
            <a:spAutoFit/>
          </a:bodyPr>
          <a:lstStyle/>
          <a:p>
            <a:pPr algn="ctr">
              <a:defRPr/>
            </a:pPr>
            <a:r>
              <a:rPr lang="ga-IE" sz="2800" dirty="0" smtClean="0">
                <a:solidFill>
                  <a:srgbClr val="FCFCFC"/>
                </a:solidFill>
                <a:latin typeface="Tw Cen MT" panose="020B0602020104020603" pitchFamily="34" charset="0"/>
                <a:cs typeface="Clear Sans Light" panose="020B0303030202020304" pitchFamily="34" charset="0"/>
              </a:rPr>
              <a:t>Cad a tharlaíonn má bhristear an ciorcad? </a:t>
            </a:r>
            <a:endParaRPr lang="ga-IE" sz="2800" dirty="0">
              <a:solidFill>
                <a:srgbClr val="FCFCFC"/>
              </a:solidFill>
              <a:latin typeface="Tw Cen MT" panose="020B0602020104020603" pitchFamily="34" charset="0"/>
              <a:cs typeface="Clear Sans Light" panose="020B0303030202020304" pitchFamily="34" charset="0"/>
            </a:endParaRPr>
          </a:p>
        </p:txBody>
      </p:sp>
      <p:sp>
        <p:nvSpPr>
          <p:cNvPr id="9" name="Rounded Rectangle 8"/>
          <p:cNvSpPr/>
          <p:nvPr/>
        </p:nvSpPr>
        <p:spPr bwMode="auto">
          <a:xfrm>
            <a:off x="4159876" y="4531345"/>
            <a:ext cx="1524000" cy="61753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ysClr val="windowText" lastClr="000000"/>
                </a:solidFill>
                <a:latin typeface="Tw Cen MT" panose="020B0602020104020603" pitchFamily="34" charset="0"/>
              </a:rPr>
              <a:t>Briseadh sa chiorcad</a:t>
            </a:r>
            <a:endParaRPr lang="ga-IE" sz="2000" dirty="0">
              <a:solidFill>
                <a:sysClr val="windowText" lastClr="000000"/>
              </a:solidFill>
              <a:latin typeface="Tw Cen MT" panose="020B0602020104020603" pitchFamily="34" charset="0"/>
            </a:endParaRPr>
          </a:p>
        </p:txBody>
      </p:sp>
      <p:cxnSp>
        <p:nvCxnSpPr>
          <p:cNvPr id="11" name="Straight Arrow Connector 10"/>
          <p:cNvCxnSpPr/>
          <p:nvPr/>
        </p:nvCxnSpPr>
        <p:spPr bwMode="auto">
          <a:xfrm flipH="1" flipV="1">
            <a:off x="3518489" y="4375484"/>
            <a:ext cx="719138" cy="464630"/>
          </a:xfrm>
          <a:prstGeom prst="straightConnector1">
            <a:avLst/>
          </a:prstGeom>
          <a:solidFill>
            <a:srgbClr val="00B050"/>
          </a:solidFill>
          <a:ln w="38100">
            <a:solidFill>
              <a:srgbClr val="00B050"/>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262253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
                                        </p:tgtEl>
                                        <p:attrNameLst>
                                          <p:attrName>style.visibility</p:attrName>
                                        </p:attrNameLst>
                                      </p:cBhvr>
                                      <p:to>
                                        <p:strVal val="hidden"/>
                                      </p:to>
                                    </p:set>
                                  </p:childTnLst>
                                </p:cTn>
                              </p:par>
                              <p:par>
                                <p:cTn id="24" presetID="16" presetClass="entr" presetSubtype="21"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par>
                                <p:cTn id="38" presetID="1" presetClass="exit" presetSubtype="0" fill="hold" grpId="1" nodeType="withEffect">
                                  <p:stCondLst>
                                    <p:cond delay="0"/>
                                  </p:stCondLst>
                                  <p:childTnLst>
                                    <p:set>
                                      <p:cBhvr>
                                        <p:cTn id="39" dur="1" fill="hold">
                                          <p:stCondLst>
                                            <p:cond delay="0"/>
                                          </p:stCondLst>
                                        </p:cTn>
                                        <p:tgtEl>
                                          <p:spTgt spid="20">
                                            <p:txEl>
                                              <p:pRg st="0" end="0"/>
                                            </p:txEl>
                                          </p:spTgt>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20">
                                            <p:txEl>
                                              <p:pRg st="1" end="1"/>
                                            </p:txEl>
                                          </p:spTgt>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uiExpand="1" build="p"/>
      <p:bldP spid="20" grpId="1" build="allAtOnce"/>
      <p:bldP spid="21" grpId="0" animBg="1"/>
      <p:bldP spid="10" grpId="0" animBg="1"/>
      <p:bldP spid="10" grpId="1"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6538" y="574854"/>
            <a:ext cx="5610899" cy="56108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Text Box 2"/>
          <p:cNvSpPr txBox="1">
            <a:spLocks noChangeArrowheads="1"/>
          </p:cNvSpPr>
          <p:nvPr/>
        </p:nvSpPr>
        <p:spPr bwMode="auto">
          <a:xfrm>
            <a:off x="6800051" y="1293780"/>
            <a:ext cx="515242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Comic Sans MS" panose="030F0702030302020204" pitchFamily="66" charset="0"/>
                <a:cs typeface="Times New Roman" panose="02020603050405020304" pitchFamily="18" charset="0"/>
              </a:defRPr>
            </a:lvl1pPr>
            <a:lvl2pPr marL="742950" indent="-285750" eaLnBrk="0" hangingPunct="0">
              <a:defRPr sz="4000">
                <a:solidFill>
                  <a:schemeClr val="tx1"/>
                </a:solidFill>
                <a:latin typeface="Comic Sans MS" panose="030F0702030302020204" pitchFamily="66" charset="0"/>
                <a:cs typeface="Times New Roman" panose="02020603050405020304" pitchFamily="18" charset="0"/>
              </a:defRPr>
            </a:lvl2pPr>
            <a:lvl3pPr marL="1143000" indent="-228600" eaLnBrk="0" hangingPunct="0">
              <a:defRPr sz="4000">
                <a:solidFill>
                  <a:schemeClr val="tx1"/>
                </a:solidFill>
                <a:latin typeface="Comic Sans MS" panose="030F0702030302020204" pitchFamily="66" charset="0"/>
                <a:cs typeface="Times New Roman" panose="02020603050405020304" pitchFamily="18" charset="0"/>
              </a:defRPr>
            </a:lvl3pPr>
            <a:lvl4pPr marL="1600200" indent="-228600" eaLnBrk="0" hangingPunct="0">
              <a:defRPr sz="4000">
                <a:solidFill>
                  <a:schemeClr val="tx1"/>
                </a:solidFill>
                <a:latin typeface="Comic Sans MS" panose="030F0702030302020204" pitchFamily="66" charset="0"/>
                <a:cs typeface="Times New Roman" panose="02020603050405020304" pitchFamily="18" charset="0"/>
              </a:defRPr>
            </a:lvl4pPr>
            <a:lvl5pPr marL="2057400" indent="-228600" eaLnBrk="0" hangingPunct="0">
              <a:defRPr sz="4000">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Comic Sans MS" panose="030F0702030302020204" pitchFamily="66" charset="0"/>
                <a:cs typeface="Times New Roman" panose="02020603050405020304" pitchFamily="18" charset="0"/>
              </a:defRPr>
            </a:lvl9pPr>
          </a:lstStyle>
          <a:p>
            <a:pPr eaLnBrk="1" hangingPunct="1"/>
            <a:r>
              <a:rPr lang="ga-IE" altLang="en-US" sz="2800" dirty="0" smtClean="0">
                <a:latin typeface="Tw Cen MT" panose="020B0602020104020603" pitchFamily="34" charset="0"/>
              </a:rPr>
              <a:t>Úsáidimid lasca</a:t>
            </a:r>
            <a:r>
              <a:rPr lang="ga-IE" altLang="en-US" sz="2800" b="1" dirty="0" smtClean="0">
                <a:latin typeface="Tw Cen MT" panose="020B0602020104020603" pitchFamily="34" charset="0"/>
              </a:rPr>
              <a:t> </a:t>
            </a:r>
            <a:r>
              <a:rPr lang="ga-IE" altLang="en-US" sz="2800" dirty="0" smtClean="0">
                <a:latin typeface="Tw Cen MT" panose="020B0602020104020603" pitchFamily="34" charset="0"/>
              </a:rPr>
              <a:t>chun soilse agus nithe eile a chasadh air nó as. </a:t>
            </a:r>
            <a:br>
              <a:rPr lang="ga-IE" altLang="en-US" sz="2800" dirty="0" smtClean="0">
                <a:latin typeface="Tw Cen MT" panose="020B0602020104020603" pitchFamily="34" charset="0"/>
              </a:rPr>
            </a:br>
            <a:r>
              <a:rPr lang="ga-IE" altLang="en-US" sz="2800" dirty="0" smtClean="0">
                <a:latin typeface="Tw Cen MT" panose="020B0602020104020603" pitchFamily="34" charset="0"/>
              </a:rPr>
              <a:t>Is éard is </a:t>
            </a:r>
            <a:r>
              <a:rPr lang="ga-IE" altLang="en-US" sz="2800" b="1" dirty="0" smtClean="0">
                <a:solidFill>
                  <a:srgbClr val="FF0000"/>
                </a:solidFill>
                <a:latin typeface="Tw Cen MT" panose="020B0602020104020603" pitchFamily="34" charset="0"/>
              </a:rPr>
              <a:t>lasc</a:t>
            </a:r>
            <a:r>
              <a:rPr lang="ga-IE" altLang="en-US" sz="2800" dirty="0" smtClean="0">
                <a:solidFill>
                  <a:srgbClr val="FF0000"/>
                </a:solidFill>
                <a:latin typeface="Tw Cen MT" panose="020B0602020104020603" pitchFamily="34" charset="0"/>
              </a:rPr>
              <a:t> </a:t>
            </a:r>
            <a:r>
              <a:rPr lang="ga-IE" altLang="en-US" sz="2800" dirty="0" smtClean="0">
                <a:latin typeface="Tw Cen MT" panose="020B0602020104020603" pitchFamily="34" charset="0"/>
              </a:rPr>
              <a:t>ann ná bealach meicniúil chun ciorcad a bhriseadh nó chun ciorcad slán a dhéanamh. Nuair a bhíonn an solas air againn bíonn ciorcad slán ann. Nuair a </a:t>
            </a:r>
            <a:r>
              <a:rPr lang="ga-IE" altLang="en-US" sz="2800" dirty="0" err="1" smtClean="0">
                <a:latin typeface="Tw Cen MT" panose="020B0602020104020603" pitchFamily="34" charset="0"/>
              </a:rPr>
              <a:t>bhrúimid</a:t>
            </a:r>
            <a:r>
              <a:rPr lang="ga-IE" altLang="en-US" sz="2800" dirty="0" smtClean="0">
                <a:latin typeface="Tw Cen MT" panose="020B0602020104020603" pitchFamily="34" charset="0"/>
              </a:rPr>
              <a:t> an lasc ansin arís, bristear an ciorcad agus téann an solas as. </a:t>
            </a:r>
            <a:endParaRPr lang="ga-IE" altLang="en-US" sz="2800" dirty="0">
              <a:latin typeface="Tw Cen MT" panose="020B0602020104020603" pitchFamily="34" charset="0"/>
            </a:endParaRPr>
          </a:p>
        </p:txBody>
      </p:sp>
    </p:spTree>
    <p:extLst>
      <p:ext uri="{BB962C8B-B14F-4D97-AF65-F5344CB8AC3E}">
        <p14:creationId xmlns:p14="http://schemas.microsoft.com/office/powerpoint/2010/main" val="27362994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017" y="764705"/>
            <a:ext cx="4351070" cy="2747752"/>
          </a:xfrm>
        </p:spPr>
        <p:txBody>
          <a:bodyPr>
            <a:noAutofit/>
          </a:bodyPr>
          <a:lstStyle/>
          <a:p>
            <a:pPr marL="0" lvl="0" indent="0">
              <a:buNone/>
            </a:pPr>
            <a:r>
              <a:rPr lang="ga-IE" sz="3200" dirty="0" smtClean="0">
                <a:latin typeface="Tw Cen MT" panose="020B0602020104020603" pitchFamily="34" charset="0"/>
              </a:rPr>
              <a:t>Baintear úsáid as cnaipí </a:t>
            </a:r>
            <a:br>
              <a:rPr lang="ga-IE" sz="3200" dirty="0" smtClean="0">
                <a:latin typeface="Tw Cen MT" panose="020B0602020104020603" pitchFamily="34" charset="0"/>
              </a:rPr>
            </a:br>
            <a:r>
              <a:rPr lang="ga-IE" sz="3200" dirty="0" smtClean="0">
                <a:latin typeface="Tw Cen MT" panose="020B0602020104020603" pitchFamily="34" charset="0"/>
              </a:rPr>
              <a:t>i gcásanna áirithe le ciorcaid a </a:t>
            </a:r>
            <a:r>
              <a:rPr lang="ga-IE" sz="3200" dirty="0" err="1" smtClean="0">
                <a:latin typeface="Tw Cen MT" panose="020B0602020104020603" pitchFamily="34" charset="0"/>
              </a:rPr>
              <a:t>shlánú</a:t>
            </a:r>
            <a:r>
              <a:rPr lang="ga-IE" sz="3200" dirty="0" smtClean="0">
                <a:latin typeface="Tw Cen MT" panose="020B0602020104020603" pitchFamily="34" charset="0"/>
              </a:rPr>
              <a:t> nó a bhriseadh chomh maith. Lasca is ea na cnaipí sin, mar sin.</a:t>
            </a:r>
            <a:endParaRPr lang="ga-IE" sz="3200" dirty="0">
              <a:latin typeface="Tw Cen MT" panose="020B0602020104020603" pitchFamily="34"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00" b="95600" l="4509" r="93634">
                        <a14:foregroundMark x1="64987" y1="63000" x2="68435" y2="48200"/>
                        <a14:foregroundMark x1="37135" y1="60400" x2="49337" y2="28200"/>
                      </a14:backgroundRemoval>
                    </a14:imgEffect>
                  </a14:imgLayer>
                </a14:imgProps>
              </a:ext>
              <a:ext uri="{28A0092B-C50C-407E-A947-70E740481C1C}">
                <a14:useLocalDpi xmlns:a14="http://schemas.microsoft.com/office/drawing/2010/main" val="0"/>
              </a:ext>
            </a:extLst>
          </a:blip>
          <a:stretch>
            <a:fillRect/>
          </a:stretch>
        </p:blipFill>
        <p:spPr bwMode="auto">
          <a:xfrm>
            <a:off x="5046094" y="2370387"/>
            <a:ext cx="2857872" cy="379028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0749" y="3867062"/>
            <a:ext cx="3627339" cy="24230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1315" y1="43060" x2="48635" y2="12811"/>
                        <a14:foregroundMark x1="60794" y1="34875" x2="63896" y2="11507"/>
                        <a14:foregroundMark x1="67742" y1="12337" x2="63896" y2="22301"/>
                        <a14:foregroundMark x1="43424" y1="18861" x2="32630" y2="13642"/>
                        <a14:foregroundMark x1="28288" y1="74733" x2="27419" y2="83867"/>
                        <a14:foregroundMark x1="29156" y1="80769" x2="75931" y2="79529"/>
                      </a14:backgroundRemoval>
                    </a14:imgEffect>
                  </a14:imgLayer>
                </a14:imgProps>
              </a:ext>
              <a:ext uri="{28A0092B-C50C-407E-A947-70E740481C1C}">
                <a14:useLocalDpi xmlns:a14="http://schemas.microsoft.com/office/drawing/2010/main" val="0"/>
              </a:ext>
            </a:extLst>
          </a:blip>
          <a:stretch>
            <a:fillRect/>
          </a:stretch>
        </p:blipFill>
        <p:spPr bwMode="auto">
          <a:xfrm>
            <a:off x="8165997" y="3403302"/>
            <a:ext cx="3350582" cy="335058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968451" y="392492"/>
            <a:ext cx="3096747" cy="206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9301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a:spLocks noChangeAspect="1"/>
          </p:cNvSpPr>
          <p:nvPr/>
        </p:nvSpPr>
        <p:spPr>
          <a:xfrm rot="2617795">
            <a:off x="4591918" y="634864"/>
            <a:ext cx="5734310" cy="384200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14" name="Title 1"/>
          <p:cNvSpPr>
            <a:spLocks noGrp="1"/>
          </p:cNvSpPr>
          <p:nvPr>
            <p:ph type="title"/>
          </p:nvPr>
        </p:nvSpPr>
        <p:spPr>
          <a:xfrm>
            <a:off x="276071" y="362848"/>
            <a:ext cx="4962096" cy="993775"/>
          </a:xfrm>
        </p:spPr>
        <p:txBody>
          <a:bodyPr>
            <a:noAutofit/>
          </a:bodyPr>
          <a:lstStyle/>
          <a:p>
            <a:pPr eaLnBrk="1" hangingPunct="1"/>
            <a:r>
              <a:rPr lang="ga-IE" altLang="en-US" sz="3600" dirty="0" smtClean="0">
                <a:latin typeface="Tw Cen MT" panose="020B0602020104020603" pitchFamily="34" charset="0"/>
              </a:rPr>
              <a:t>Conas a oibríonn lasc?</a:t>
            </a:r>
          </a:p>
        </p:txBody>
      </p:sp>
      <p:sp>
        <p:nvSpPr>
          <p:cNvPr id="13315" name="Content Placeholder 2"/>
          <p:cNvSpPr>
            <a:spLocks noGrp="1"/>
          </p:cNvSpPr>
          <p:nvPr>
            <p:ph idx="1"/>
          </p:nvPr>
        </p:nvSpPr>
        <p:spPr>
          <a:xfrm>
            <a:off x="5016138" y="5315209"/>
            <a:ext cx="4664892" cy="883583"/>
          </a:xfrm>
        </p:spPr>
        <p:txBody>
          <a:bodyPr>
            <a:normAutofit/>
          </a:bodyPr>
          <a:lstStyle/>
          <a:p>
            <a:pPr marL="0" indent="0" eaLnBrk="1" hangingPunct="1">
              <a:buNone/>
            </a:pPr>
            <a:r>
              <a:rPr lang="ga-IE" altLang="en-US" dirty="0" smtClean="0">
                <a:latin typeface="Tw Cen MT" panose="020B0602020104020603" pitchFamily="34" charset="0"/>
              </a:rPr>
              <a:t>Déanfaimid turgnamh anois </a:t>
            </a:r>
            <a:r>
              <a:rPr lang="en-IE" altLang="en-US" dirty="0" smtClean="0">
                <a:latin typeface="Tw Cen MT" panose="020B0602020104020603" pitchFamily="34" charset="0"/>
              </a:rPr>
              <a:t/>
            </a:r>
            <a:br>
              <a:rPr lang="en-IE" altLang="en-US" dirty="0" smtClean="0">
                <a:latin typeface="Tw Cen MT" panose="020B0602020104020603" pitchFamily="34" charset="0"/>
              </a:rPr>
            </a:br>
            <a:r>
              <a:rPr lang="ga-IE" altLang="en-US" dirty="0" smtClean="0">
                <a:latin typeface="Tw Cen MT" panose="020B0602020104020603" pitchFamily="34" charset="0"/>
              </a:rPr>
              <a:t>le féachaint ar an gceist sin. </a:t>
            </a: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800" l="9895" r="89955">
                        <a14:foregroundMark x1="73013" y1="85400" x2="76012" y2="90800"/>
                      </a14:backgroundRemoval>
                    </a14:imgEffect>
                  </a14:imgLayer>
                </a14:imgProps>
              </a:ext>
              <a:ext uri="{28A0092B-C50C-407E-A947-70E740481C1C}">
                <a14:useLocalDpi xmlns:a14="http://schemas.microsoft.com/office/drawing/2010/main" val="0"/>
              </a:ext>
            </a:extLst>
          </a:blip>
          <a:stretch>
            <a:fillRect/>
          </a:stretch>
        </p:blipFill>
        <p:spPr bwMode="auto">
          <a:xfrm>
            <a:off x="5836059" y="568098"/>
            <a:ext cx="2345289" cy="3516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600" b="90000" l="10000" r="90000">
                        <a14:foregroundMark x1="37600" y1="19000" x2="47000" y2="5600"/>
                        <a14:foregroundMark x1="45000" y1="68800" x2="40000" y2="84600"/>
                      </a14:backgroundRemoval>
                    </a14:imgEffect>
                  </a14:imgLayer>
                </a14:imgProps>
              </a:ext>
              <a:ext uri="{28A0092B-C50C-407E-A947-70E740481C1C}">
                <a14:useLocalDpi xmlns:a14="http://schemas.microsoft.com/office/drawing/2010/main" val="0"/>
              </a:ext>
            </a:extLst>
          </a:blip>
          <a:stretch>
            <a:fillRect/>
          </a:stretch>
        </p:blipFill>
        <p:spPr bwMode="auto">
          <a:xfrm>
            <a:off x="7687089" y="1524256"/>
            <a:ext cx="2297461" cy="22974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751773" y="1756821"/>
            <a:ext cx="5215420" cy="521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5758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down)">
                                      <p:cBhvr>
                                        <p:cTn id="7"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3245</TotalTime>
  <Words>574</Words>
  <Application>Microsoft Office PowerPoint</Application>
  <PresentationFormat>Custom</PresentationFormat>
  <Paragraphs>112</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Conas a oibríonn lasc?</vt:lpstr>
      <vt:lpstr>PowerPoint Presentation</vt:lpstr>
      <vt:lpstr>PowerPoint Presentation</vt:lpstr>
      <vt:lpstr>PowerPoint Presentation</vt:lpstr>
      <vt:lpstr>Siombailí Ciorcaid</vt:lpstr>
      <vt:lpstr>Meaitseáil na siombailí le comhpháirteanna  an chiorcaid.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 ni ghallchobhair</dc:creator>
  <cp:lastModifiedBy>Cáit Nic Fhionnlaoich</cp:lastModifiedBy>
  <cp:revision>190</cp:revision>
  <cp:lastPrinted>2017-08-30T09:04:02Z</cp:lastPrinted>
  <dcterms:created xsi:type="dcterms:W3CDTF">2016-11-09T19:47:06Z</dcterms:created>
  <dcterms:modified xsi:type="dcterms:W3CDTF">2017-10-26T11:03:49Z</dcterms:modified>
</cp:coreProperties>
</file>