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0" r:id="rId2"/>
    <p:sldId id="337" r:id="rId3"/>
    <p:sldId id="338" r:id="rId4"/>
    <p:sldId id="373" r:id="rId5"/>
    <p:sldId id="374" r:id="rId6"/>
    <p:sldId id="366" r:id="rId7"/>
    <p:sldId id="352" r:id="rId8"/>
    <p:sldId id="372" r:id="rId9"/>
    <p:sldId id="353" r:id="rId10"/>
    <p:sldId id="354" r:id="rId11"/>
    <p:sldId id="355" r:id="rId12"/>
    <p:sldId id="356" r:id="rId13"/>
    <p:sldId id="357" r:id="rId14"/>
    <p:sldId id="358" r:id="rId15"/>
    <p:sldId id="368" r:id="rId16"/>
    <p:sldId id="359" r:id="rId17"/>
    <p:sldId id="360" r:id="rId18"/>
    <p:sldId id="361" r:id="rId19"/>
    <p:sldId id="362" r:id="rId20"/>
    <p:sldId id="369" r:id="rId21"/>
    <p:sldId id="363" r:id="rId22"/>
    <p:sldId id="364" r:id="rId23"/>
    <p:sldId id="365" r:id="rId24"/>
    <p:sldId id="370" r:id="rId25"/>
    <p:sldId id="371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BF56AA8-E5BB-40C1-AD57-31A948832F84}">
          <p14:sldIdLst>
            <p14:sldId id="350"/>
            <p14:sldId id="337"/>
            <p14:sldId id="338"/>
            <p14:sldId id="373"/>
            <p14:sldId id="374"/>
            <p14:sldId id="366"/>
            <p14:sldId id="352"/>
            <p14:sldId id="372"/>
            <p14:sldId id="353"/>
            <p14:sldId id="354"/>
            <p14:sldId id="355"/>
            <p14:sldId id="356"/>
            <p14:sldId id="357"/>
            <p14:sldId id="358"/>
            <p14:sldId id="368"/>
            <p14:sldId id="359"/>
            <p14:sldId id="360"/>
            <p14:sldId id="361"/>
            <p14:sldId id="362"/>
            <p14:sldId id="369"/>
            <p14:sldId id="363"/>
            <p14:sldId id="364"/>
            <p14:sldId id="365"/>
            <p14:sldId id="370"/>
            <p14:sldId id="3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87338" autoAdjust="0"/>
  </p:normalViewPr>
  <p:slideViewPr>
    <p:cSldViewPr>
      <p:cViewPr>
        <p:scale>
          <a:sx n="66" d="100"/>
          <a:sy n="66" d="100"/>
        </p:scale>
        <p:origin x="-2934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05BF1-D696-472D-8EDA-62814A47D056}" type="datetimeFigureOut">
              <a:rPr lang="ga-IE" smtClean="0"/>
              <a:t>13/11/2015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78606-913D-49A9-8EED-B74F4A265DC3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519622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0D6A5-BD0C-4F0C-BCC2-899549C17C40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169A-7451-4C3A-85BF-E722B3EAB2DB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060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loideas.com/faiscat.php?sloinne=%D3%20Baoill&amp;ainm=P%E1draig%20Beag%20Johnny%20Bhriana%ED&amp;focat=Cleachtas%20Scoile&amp;idf=103&amp;codc=An%20Poba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Cliceáil</a:t>
            </a:r>
            <a:r>
              <a:rPr lang="en-GB" dirty="0" smtClean="0"/>
              <a:t> an </a:t>
            </a:r>
            <a:r>
              <a:rPr lang="en-GB" dirty="0" err="1" smtClean="0"/>
              <a:t>nasc</a:t>
            </a:r>
            <a:r>
              <a:rPr lang="en-GB" dirty="0" smtClean="0"/>
              <a:t> </a:t>
            </a:r>
            <a:r>
              <a:rPr lang="en-GB" dirty="0" err="1" smtClean="0"/>
              <a:t>seo</a:t>
            </a:r>
            <a:r>
              <a:rPr lang="en-GB" dirty="0" smtClean="0"/>
              <a:t> </a:t>
            </a:r>
            <a:r>
              <a:rPr lang="en-GB" dirty="0" err="1" smtClean="0"/>
              <a:t>chun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éisteacht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fianaise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bhéil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nGaeilge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maidir</a:t>
            </a:r>
            <a:r>
              <a:rPr lang="en-GB" baseline="0" dirty="0" smtClean="0"/>
              <a:t> leis an </a:t>
            </a:r>
            <a:r>
              <a:rPr lang="en-GB" baseline="0" dirty="0" err="1" smtClean="0"/>
              <a:t>ábhar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seo</a:t>
            </a:r>
            <a:r>
              <a:rPr lang="en-GB" baseline="0" dirty="0" smtClean="0"/>
              <a:t>: </a:t>
            </a:r>
            <a:r>
              <a:rPr lang="ga-I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http://www.bealoideas.com/faiscat.php?sloinne=%D3%20Baoill&amp;ainm=P%E1draig%20Beag%20Johnny%20Bhriana%ED&amp;focat=Cleachtas%20Scoile&amp;idf=103&amp;codc=An%20Pobal</a:t>
            </a: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1169A-7451-4C3A-85BF-E722B3EAB2DB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104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0F31A-5A88-4EF0-AF7D-362A0223C50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E84DF-2642-4237-BD6C-ED5E77FA7B7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8C17-9BFC-43AA-B39F-F480A9AF234E}" type="datetimeFigureOut">
              <a:rPr lang="en-IE" smtClean="0"/>
              <a:pPr/>
              <a:t>13/11/2015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0038-4A74-48BA-B910-A877D25216B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5th-+-6th-class/history/looking-at-schools-raheny/20th-century/listen-and-answer-2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skaboutireland.ie/learning-zone/primary-students/5th-+-6th-class/history/my-school-history/school-buildings-in-the-2/evidence-from-the-20th-c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has.ie/ga/cbes/4606380/4593630" TargetMode="External"/><Relationship Id="rId7" Type="http://schemas.microsoft.com/office/2007/relationships/hdphoto" Target="../media/hdphoto3.wdp"/><Relationship Id="rId2" Type="http://schemas.openxmlformats.org/officeDocument/2006/relationships/hyperlink" Target="http://www.duchas.ie/g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kaboutireland.ie/learning-zone/primary-students/5th-+-6th-class/history/my-school-history/national-schools-in-the-1/design-of-early-school-bu/" TargetMode="External"/><Relationship Id="rId2" Type="http://schemas.openxmlformats.org/officeDocument/2006/relationships/hyperlink" Target="http://www.askaboutireland.ie/learning-zone/primary-students/5th-+-6th-class/history/my-school-history/education-in-ancient-irel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uchas.ie/ga" TargetMode="External"/><Relationship Id="rId4" Type="http://schemas.openxmlformats.org/officeDocument/2006/relationships/hyperlink" Target="http://www.askaboutireland.ie/learning-zone/primary-students/5th-+-6th-class/geography/my-school-geography/school-building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ce.ie/AboutCICE/Museums.aspx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ce.ie/AboutCICE/Museums.asp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kaboutireland.ie/learning-zone/primary-students/5th-+-6th-class/history/my-school-history/learning-from-people-oral/examining-and-comparing-e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askaboutireland.ie/learning-zone/primary-students/5th-+-6th-class/history/my-school-history/national-schools-in-the-1/sanitation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Camera\20141114_0935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11161688" cy="74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55776" y="1340768"/>
            <a:ext cx="2396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4800" b="1" dirty="0" smtClean="0">
                <a:solidFill>
                  <a:schemeClr val="bg1"/>
                </a:solidFill>
                <a:latin typeface="Freestyle Script" pitchFamily="66" charset="0"/>
              </a:rPr>
              <a:t>An Scoil Fadó</a:t>
            </a:r>
            <a:endParaRPr lang="ga-IE" sz="4800" b="1" dirty="0">
              <a:solidFill>
                <a:schemeClr val="bg1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32CANON\IMG_47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1"/>
          <a:stretch>
            <a:fillRect/>
          </a:stretch>
        </p:blipFill>
        <p:spPr bwMode="auto">
          <a:xfrm>
            <a:off x="539552" y="260648"/>
            <a:ext cx="2952328" cy="334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62068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Céard atá ar crochadh</a:t>
            </a:r>
            <a:endParaRPr lang="en-IE" sz="2000" dirty="0" smtClean="0">
              <a:latin typeface="Comic Sans MS" pitchFamily="66" charset="0"/>
            </a:endParaRPr>
          </a:p>
          <a:p>
            <a:r>
              <a:rPr lang="ga-IE" sz="2000" dirty="0" smtClean="0">
                <a:latin typeface="Comic Sans MS" pitchFamily="66" charset="0"/>
              </a:rPr>
              <a:t>os cionn </a:t>
            </a:r>
            <a:r>
              <a:rPr lang="en-IE" sz="2000" dirty="0" smtClean="0">
                <a:latin typeface="Comic Sans MS" pitchFamily="66" charset="0"/>
              </a:rPr>
              <a:t>an tinteáin </a:t>
            </a:r>
            <a:r>
              <a:rPr lang="ga-IE" sz="2000" dirty="0" smtClean="0">
                <a:latin typeface="Comic Sans MS" pitchFamily="66" charset="0"/>
              </a:rPr>
              <a:t>sa ghrianghraf, meas tú?</a:t>
            </a:r>
            <a:endParaRPr lang="ga-I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Slat atá ann. Bhuaileadh an múinteoir na páistí leis an tslat dá mbeidís dána nó mura mbeadh a gcuid oibre déanta i gceart acu.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Pionós corpartha </a:t>
            </a:r>
            <a:r>
              <a:rPr lang="ga-IE" sz="2000" dirty="0" smtClean="0">
                <a:latin typeface="Comic Sans MS" pitchFamily="66" charset="0"/>
              </a:rPr>
              <a:t>a thugtar ar an gcineál pionóis sin. </a:t>
            </a:r>
            <a:r>
              <a:rPr lang="en-GB" sz="2000" dirty="0" err="1" smtClean="0">
                <a:latin typeface="Comic Sans MS" pitchFamily="66" charset="0"/>
              </a:rPr>
              <a:t>Cuireadh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deireadh leis an bpionós corpartha in Éirinn sa bhliain 1982. </a:t>
            </a:r>
            <a:r>
              <a:rPr lang="en-GB" sz="2000" dirty="0" smtClean="0">
                <a:latin typeface="Comic Sans MS" pitchFamily="66" charset="0"/>
              </a:rPr>
              <a:t/>
            </a:r>
            <a:br>
              <a:rPr lang="en-GB" sz="2000" dirty="0" smtClean="0">
                <a:latin typeface="Comic Sans MS" pitchFamily="66" charset="0"/>
              </a:rPr>
            </a:br>
            <a:r>
              <a:rPr lang="ga-IE" sz="2000" dirty="0" smtClean="0">
                <a:latin typeface="Comic Sans MS" pitchFamily="66" charset="0"/>
              </a:rPr>
              <a:t>Ó shin i leith níl cead ag múinteoirí páistí a bhualadh. </a:t>
            </a:r>
            <a:endParaRPr lang="ga-IE" sz="2000" dirty="0"/>
          </a:p>
        </p:txBody>
      </p:sp>
      <p:sp>
        <p:nvSpPr>
          <p:cNvPr id="6" name="Rectangle 5"/>
          <p:cNvSpPr/>
          <p:nvPr/>
        </p:nvSpPr>
        <p:spPr>
          <a:xfrm>
            <a:off x="434008" y="5420256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Cliceáil an nasc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seo chun éisteacht le fianaise bhéil faoin bpionós corp</a:t>
            </a:r>
            <a:r>
              <a:rPr lang="en-GB" sz="2000" dirty="0" smtClean="0">
                <a:latin typeface="Comic Sans MS" pitchFamily="66" charset="0"/>
              </a:rPr>
              <a:t>a</a:t>
            </a:r>
            <a:r>
              <a:rPr lang="ga-IE" sz="2000" dirty="0" err="1" smtClean="0">
                <a:latin typeface="Comic Sans MS" pitchFamily="66" charset="0"/>
              </a:rPr>
              <a:t>rtha</a:t>
            </a:r>
            <a:r>
              <a:rPr lang="en-GB" sz="2000" dirty="0" smtClean="0">
                <a:latin typeface="Comic Sans MS" pitchFamily="66" charset="0"/>
              </a:rPr>
              <a:t>:</a:t>
            </a:r>
            <a:r>
              <a:rPr lang="ga-IE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anose="030F0702030302020204" pitchFamily="66" charset="0"/>
                <a:hlinkClick r:id="rId3"/>
              </a:rPr>
              <a:t>http://www.askaboutireland.ie/learning-zone/primary-students/5th-+-6th-class/history/looking-at-schools-raheny/20th-century/listen-and-answer-2/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3524496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2" b="93218" l="9707" r="92287">
                        <a14:foregroundMark x1="40824" y1="83117" x2="38032" y2="93218"/>
                        <a14:foregroundMark x1="86835" y1="38672" x2="92420" y2="30736"/>
                        <a14:foregroundMark x1="56649" y1="18038" x2="53324" y2="5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0487" y="-100394"/>
            <a:ext cx="3122895" cy="2737987"/>
          </a:xfrm>
          <a:prstGeom prst="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2188" y="3310905"/>
            <a:ext cx="32850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4400" dirty="0" err="1" smtClean="0">
                <a:latin typeface="Comic Sans MS" pitchFamily="66" charset="0"/>
              </a:rPr>
              <a:t>Déantúsáin</a:t>
            </a:r>
            <a:endParaRPr lang="ga-IE" sz="4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83400" y="2381263"/>
            <a:ext cx="42361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Seo deasc scoile. Shuíodh na páistí ag deasca den chineál seo. Féach an dá pholl sa deasc. Cad chuige iad, meas tú?</a:t>
            </a:r>
            <a:endParaRPr lang="ga-IE" sz="2000" dirty="0">
              <a:latin typeface="Comic Sans MS" pitchFamily="66" charset="0"/>
            </a:endParaRPr>
          </a:p>
        </p:txBody>
      </p:sp>
      <p:pic>
        <p:nvPicPr>
          <p:cNvPr id="16" name="Picture 2" descr="E:\DCIM\Camera\20141114_0939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5241"/>
            <a:ext cx="2448272" cy="2993028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89769" l="9864" r="99320">
                        <a14:foregroundMark x1="80102" y1="53465" x2="99320" y2="47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192813">
            <a:off x="6176203" y="3363705"/>
            <a:ext cx="2443963" cy="1152014"/>
          </a:xfrm>
          <a:prstGeom prst="rect">
            <a:avLst/>
          </a:prstGeom>
          <a:noFill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83768" y="4029720"/>
            <a:ext cx="30516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Seo roinnt déantúsán a bhíodh sna </a:t>
            </a:r>
            <a:r>
              <a:rPr lang="ga-IE" sz="2000" dirty="0" err="1" smtClean="0">
                <a:latin typeface="Comic Sans MS" pitchFamily="66" charset="0"/>
              </a:rPr>
              <a:t>seanseomraí</a:t>
            </a:r>
            <a:r>
              <a:rPr lang="ga-IE" sz="2000" dirty="0" smtClean="0">
                <a:latin typeface="Comic Sans MS" pitchFamily="66" charset="0"/>
              </a:rPr>
              <a:t> ranga. An bhfuil a fhios agat céard iad féin?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4356" y="332656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err="1" smtClean="0">
                <a:latin typeface="Comic Sans MS" pitchFamily="66" charset="0"/>
              </a:rPr>
              <a:t>Dúcháin</a:t>
            </a:r>
            <a:r>
              <a:rPr lang="ga-IE" sz="2000" dirty="0" smtClean="0">
                <a:latin typeface="Comic Sans MS" pitchFamily="66" charset="0"/>
              </a:rPr>
              <a:t> atá sa phictiúr seo. Líontaí na </a:t>
            </a:r>
            <a:r>
              <a:rPr lang="ga-IE" sz="2000" dirty="0" err="1" smtClean="0">
                <a:latin typeface="Comic Sans MS" pitchFamily="66" charset="0"/>
              </a:rPr>
              <a:t>dúcháin</a:t>
            </a:r>
            <a:r>
              <a:rPr lang="ga-IE" sz="2000" dirty="0" smtClean="0">
                <a:latin typeface="Comic Sans MS" pitchFamily="66" charset="0"/>
              </a:rPr>
              <a:t> le dúch agus chuirtí sna poill sna deasca iad. </a:t>
            </a:r>
            <a:endParaRPr lang="ga-IE" sz="2000" dirty="0"/>
          </a:p>
        </p:txBody>
      </p:sp>
      <p:sp>
        <p:nvSpPr>
          <p:cNvPr id="22" name="Rectangle 21"/>
          <p:cNvSpPr/>
          <p:nvPr/>
        </p:nvSpPr>
        <p:spPr>
          <a:xfrm>
            <a:off x="5663265" y="4383663"/>
            <a:ext cx="35078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err="1" smtClean="0">
                <a:latin typeface="Comic Sans MS" pitchFamily="66" charset="0"/>
              </a:rPr>
              <a:t>Tumpheann</a:t>
            </a:r>
            <a:r>
              <a:rPr lang="ga-IE" sz="2000" dirty="0" smtClean="0">
                <a:latin typeface="Comic Sans MS" pitchFamily="66" charset="0"/>
              </a:rPr>
              <a:t> a thugtar air seo. Scríobhadh na páistí sna ranganna sinsearacha </a:t>
            </a:r>
            <a:r>
              <a:rPr lang="en-GB" sz="2000" dirty="0" smtClean="0">
                <a:latin typeface="Comic Sans MS" pitchFamily="66" charset="0"/>
              </a:rPr>
              <a:t/>
            </a:r>
            <a:br>
              <a:rPr lang="en-GB" sz="2000" dirty="0" smtClean="0">
                <a:latin typeface="Comic Sans MS" pitchFamily="66" charset="0"/>
              </a:rPr>
            </a:br>
            <a:r>
              <a:rPr lang="ga-IE" sz="2000" dirty="0" smtClean="0">
                <a:latin typeface="Comic Sans MS" pitchFamily="66" charset="0"/>
              </a:rPr>
              <a:t>le pinn den chineál seo. Ní bhíodh dúch sna </a:t>
            </a:r>
            <a:r>
              <a:rPr lang="ga-IE" sz="2000" dirty="0" err="1" smtClean="0">
                <a:latin typeface="Comic Sans MS" pitchFamily="66" charset="0"/>
              </a:rPr>
              <a:t>tumphinn</a:t>
            </a:r>
            <a:r>
              <a:rPr lang="ga-IE" sz="2000" dirty="0" smtClean="0">
                <a:latin typeface="Comic Sans MS" pitchFamily="66" charset="0"/>
              </a:rPr>
              <a:t>. Mar sin ba ghá iad a thumadh isteach i ndúch lena n-úsáid. </a:t>
            </a:r>
            <a:endParaRPr lang="ga-IE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536" y="6119265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Scríobhadh na daltaí ar sclátaí le cailc freisin. </a:t>
            </a:r>
            <a:endParaRPr lang="ga-IE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057751"/>
            <a:ext cx="2562004" cy="1898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94456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20" grpId="0"/>
      <p:bldP spid="20" grpId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20917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Cliceáil an nasc seo thíos chun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éisteacht</a:t>
            </a:r>
            <a:r>
              <a:rPr lang="en-GB" sz="2000" dirty="0" smtClean="0">
                <a:latin typeface="Comic Sans MS" pitchFamily="66" charset="0"/>
              </a:rPr>
              <a:t> le</a:t>
            </a:r>
            <a:r>
              <a:rPr lang="ga-IE" sz="2000" dirty="0" smtClean="0">
                <a:latin typeface="Comic Sans MS" pitchFamily="66" charset="0"/>
              </a:rPr>
              <a:t> fianaise b</a:t>
            </a:r>
            <a:r>
              <a:rPr lang="en-GB" sz="2000" dirty="0" smtClean="0">
                <a:latin typeface="Comic Sans MS" pitchFamily="66" charset="0"/>
              </a:rPr>
              <a:t>h</a:t>
            </a:r>
            <a:r>
              <a:rPr lang="ga-IE" sz="2000" dirty="0" err="1" smtClean="0">
                <a:latin typeface="Comic Sans MS" pitchFamily="66" charset="0"/>
              </a:rPr>
              <a:t>éil</a:t>
            </a:r>
            <a:r>
              <a:rPr lang="ga-IE" sz="2000" dirty="0" smtClean="0">
                <a:latin typeface="Comic Sans MS" pitchFamily="66" charset="0"/>
              </a:rPr>
              <a:t> faoi</a:t>
            </a:r>
            <a:r>
              <a:rPr lang="en-GB" sz="2000" dirty="0" smtClean="0">
                <a:latin typeface="Comic Sans MS" pitchFamily="66" charset="0"/>
              </a:rPr>
              <a:t>n</a:t>
            </a:r>
            <a:r>
              <a:rPr lang="ga-IE" sz="2000" dirty="0" smtClean="0">
                <a:latin typeface="Comic Sans MS" pitchFamily="66" charset="0"/>
              </a:rPr>
              <a:t> scríbhneoireacht sa scoil fadó</a:t>
            </a:r>
            <a:r>
              <a:rPr lang="en-GB" sz="2000" dirty="0" smtClean="0">
                <a:latin typeface="Comic Sans MS" pitchFamily="66" charset="0"/>
              </a:rPr>
              <a:t>:</a:t>
            </a:r>
            <a:r>
              <a:rPr lang="ga-IE" sz="2000" dirty="0" smtClean="0">
                <a:latin typeface="Comic Sans MS" pitchFamily="66" charset="0"/>
              </a:rPr>
              <a:t> </a:t>
            </a:r>
            <a:endParaRPr lang="ga-IE" sz="2000" dirty="0" smtClean="0"/>
          </a:p>
          <a:p>
            <a:r>
              <a:rPr lang="en-IE" sz="2000" dirty="0" smtClean="0">
                <a:latin typeface="Comic Sans MS" panose="030F0702030302020204" pitchFamily="66" charset="0"/>
                <a:hlinkClick r:id="rId2"/>
              </a:rPr>
              <a:t>http://www.askaboutireland.ie/learning-zone/primary-students/5th-+-6th-class/history/my-school-history/school-buildings-in-the-2/evidence-from-the-20th-ce/</a:t>
            </a:r>
            <a:endParaRPr lang="en-IE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5976" y="22048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Scríobhadh an múinteoir </a:t>
            </a:r>
            <a:r>
              <a:rPr lang="en-GB" sz="2000" dirty="0" smtClean="0">
                <a:latin typeface="Comic Sans MS" pitchFamily="66" charset="0"/>
              </a:rPr>
              <a:t/>
            </a:r>
            <a:br>
              <a:rPr lang="en-GB" sz="2000" dirty="0" smtClean="0">
                <a:latin typeface="Comic Sans MS" pitchFamily="66" charset="0"/>
              </a:rPr>
            </a:br>
            <a:r>
              <a:rPr lang="ga-IE" sz="2000" dirty="0" smtClean="0">
                <a:latin typeface="Comic Sans MS" pitchFamily="66" charset="0"/>
              </a:rPr>
              <a:t>ar </a:t>
            </a:r>
            <a:r>
              <a:rPr lang="en-GB" sz="2000" dirty="0" smtClean="0">
                <a:latin typeface="Comic Sans MS" pitchFamily="66" charset="0"/>
              </a:rPr>
              <a:t>an </a:t>
            </a:r>
            <a:r>
              <a:rPr lang="en-GB" sz="2000" dirty="0" err="1" smtClean="0">
                <a:latin typeface="Comic Sans MS" pitchFamily="66" charset="0"/>
              </a:rPr>
              <a:t>gclár</a:t>
            </a:r>
            <a:r>
              <a:rPr lang="ga-IE" sz="2000" dirty="0" smtClean="0">
                <a:latin typeface="Comic Sans MS" pitchFamily="66" charset="0"/>
              </a:rPr>
              <a:t> dubh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le cailc. </a:t>
            </a:r>
            <a:endParaRPr lang="ga-IE" sz="2000" dirty="0"/>
          </a:p>
        </p:txBody>
      </p:sp>
      <p:pic>
        <p:nvPicPr>
          <p:cNvPr id="5" name="Picture 2" descr="E:\DCIM\Camera\20141114_0935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9"/>
          <a:stretch>
            <a:fillRect/>
          </a:stretch>
        </p:blipFill>
        <p:spPr bwMode="auto">
          <a:xfrm>
            <a:off x="539552" y="188640"/>
            <a:ext cx="3635896" cy="5164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180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32CANON\IMG_47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824536" cy="514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08104" y="90872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Tá an aibítir le feiceáil sa ghrianghraf seo. An bhfuil a fhios agat cad </a:t>
            </a:r>
            <a:r>
              <a:rPr lang="en-GB" sz="2000" dirty="0" smtClean="0">
                <a:latin typeface="Comic Sans MS" pitchFamily="66" charset="0"/>
              </a:rPr>
              <a:t>é mar a </a:t>
            </a:r>
            <a:r>
              <a:rPr lang="en-GB" sz="2000" dirty="0" err="1" smtClean="0">
                <a:latin typeface="Comic Sans MS" pitchFamily="66" charset="0"/>
              </a:rPr>
              <a:t>rinneadh</a:t>
            </a:r>
            <a:r>
              <a:rPr lang="en-GB" sz="2000" dirty="0" smtClean="0">
                <a:latin typeface="Comic Sans MS" pitchFamily="66" charset="0"/>
              </a:rPr>
              <a:t> í</a:t>
            </a:r>
            <a:r>
              <a:rPr lang="ga-IE" sz="2000" dirty="0" smtClean="0">
                <a:latin typeface="Comic Sans MS" pitchFamily="66" charset="0"/>
              </a:rPr>
              <a:t>?</a:t>
            </a:r>
            <a:endParaRPr lang="ga-I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564904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Comic Sans MS" pitchFamily="66" charset="0"/>
              </a:rPr>
              <a:t>Rinneadh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na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litreacha</a:t>
            </a:r>
            <a:r>
              <a:rPr lang="en-GB" sz="2000" dirty="0" smtClean="0">
                <a:latin typeface="Comic Sans MS" pitchFamily="66" charset="0"/>
              </a:rPr>
              <a:t> a </a:t>
            </a:r>
            <a:r>
              <a:rPr lang="en-GB" sz="2000" dirty="0" err="1" smtClean="0">
                <a:latin typeface="Comic Sans MS" pitchFamily="66" charset="0"/>
              </a:rPr>
              <a:t>fhuáil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isteach</a:t>
            </a:r>
            <a:r>
              <a:rPr lang="en-GB" sz="2000" dirty="0" smtClean="0">
                <a:latin typeface="Comic Sans MS" pitchFamily="66" charset="0"/>
              </a:rPr>
              <a:t> san </a:t>
            </a:r>
            <a:r>
              <a:rPr lang="en-GB" sz="2000" dirty="0" err="1" smtClean="0">
                <a:latin typeface="Comic Sans MS" pitchFamily="66" charset="0"/>
              </a:rPr>
              <a:t>éadach</a:t>
            </a:r>
            <a:r>
              <a:rPr lang="en-GB" sz="2000" dirty="0" smtClean="0">
                <a:latin typeface="Comic Sans MS" pitchFamily="66" charset="0"/>
              </a:rPr>
              <a:t>. </a:t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err="1" smtClean="0">
                <a:latin typeface="Comic Sans MS" pitchFamily="66" charset="0"/>
              </a:rPr>
              <a:t>Bhíodh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ar na cailíní fuáil a fhoghlaim agus iad ar scoil. </a:t>
            </a:r>
            <a:r>
              <a:rPr lang="en-GB" sz="2000" dirty="0" err="1" smtClean="0">
                <a:latin typeface="Comic Sans MS" pitchFamily="66" charset="0"/>
              </a:rPr>
              <a:t>D’fhoghlaimídís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conas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nithe</a:t>
            </a:r>
            <a:r>
              <a:rPr lang="en-GB" sz="2000" dirty="0" smtClean="0">
                <a:latin typeface="Comic Sans MS" pitchFamily="66" charset="0"/>
              </a:rPr>
              <a:t> den </a:t>
            </a:r>
            <a:r>
              <a:rPr lang="en-GB" sz="2000" dirty="0" err="1" smtClean="0">
                <a:latin typeface="Comic Sans MS" pitchFamily="66" charset="0"/>
              </a:rPr>
              <a:t>chineál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seo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ar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 err="1" smtClean="0">
                <a:latin typeface="Comic Sans MS" pitchFamily="66" charset="0"/>
              </a:rPr>
              <a:t>chlé</a:t>
            </a:r>
            <a:r>
              <a:rPr lang="en-GB" sz="2000" dirty="0" smtClean="0">
                <a:latin typeface="Comic Sans MS" pitchFamily="66" charset="0"/>
              </a:rPr>
              <a:t> a </a:t>
            </a:r>
            <a:r>
              <a:rPr lang="en-GB" sz="2000" dirty="0" err="1" smtClean="0">
                <a:latin typeface="Comic Sans MS" pitchFamily="66" charset="0"/>
              </a:rPr>
              <a:t>dhéanamh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ga-I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805264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Ar na hábhair eile a </a:t>
            </a:r>
            <a:r>
              <a:rPr lang="en-GB" sz="2000" dirty="0" err="1" smtClean="0">
                <a:latin typeface="Comic Sans MS" pitchFamily="66" charset="0"/>
              </a:rPr>
              <a:t>dhéanadh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na páistí bhí </a:t>
            </a:r>
            <a:r>
              <a:rPr lang="en-GB" sz="2000" dirty="0" smtClean="0">
                <a:latin typeface="Comic Sans MS" pitchFamily="66" charset="0"/>
              </a:rPr>
              <a:t>an </a:t>
            </a:r>
            <a:r>
              <a:rPr lang="ga-IE" sz="2000" dirty="0" smtClean="0">
                <a:latin typeface="Comic Sans MS" pitchFamily="66" charset="0"/>
              </a:rPr>
              <a:t>G</a:t>
            </a:r>
            <a:r>
              <a:rPr lang="en-GB" sz="2000" dirty="0" smtClean="0">
                <a:latin typeface="Comic Sans MS" pitchFamily="66" charset="0"/>
              </a:rPr>
              <a:t>h</a:t>
            </a:r>
            <a:r>
              <a:rPr lang="ga-IE" sz="2000" dirty="0" err="1" smtClean="0">
                <a:latin typeface="Comic Sans MS" pitchFamily="66" charset="0"/>
              </a:rPr>
              <a:t>aeilge</a:t>
            </a:r>
            <a:r>
              <a:rPr lang="ga-IE" sz="2000" dirty="0" smtClean="0">
                <a:latin typeface="Comic Sans MS" pitchFamily="66" charset="0"/>
              </a:rPr>
              <a:t>, </a:t>
            </a:r>
            <a:r>
              <a:rPr lang="en-GB" sz="2000" dirty="0" smtClean="0">
                <a:latin typeface="Comic Sans MS" pitchFamily="66" charset="0"/>
              </a:rPr>
              <a:t/>
            </a:r>
            <a:br>
              <a:rPr lang="en-GB" sz="2000" dirty="0" smtClean="0">
                <a:latin typeface="Comic Sans MS" pitchFamily="66" charset="0"/>
              </a:rPr>
            </a:br>
            <a:r>
              <a:rPr lang="en-GB" sz="2000" dirty="0" smtClean="0">
                <a:latin typeface="Comic Sans MS" pitchFamily="66" charset="0"/>
              </a:rPr>
              <a:t>an B</a:t>
            </a:r>
            <a:r>
              <a:rPr lang="ga-IE" sz="2000" dirty="0" err="1" smtClean="0">
                <a:latin typeface="Comic Sans MS" pitchFamily="66" charset="0"/>
              </a:rPr>
              <a:t>éarla</a:t>
            </a:r>
            <a:r>
              <a:rPr lang="ga-IE" sz="2000" dirty="0" smtClean="0">
                <a:latin typeface="Comic Sans MS" pitchFamily="66" charset="0"/>
              </a:rPr>
              <a:t>, </a:t>
            </a:r>
            <a:r>
              <a:rPr lang="en-GB" sz="2000" dirty="0" smtClean="0">
                <a:latin typeface="Comic Sans MS" pitchFamily="66" charset="0"/>
              </a:rPr>
              <a:t>an </a:t>
            </a:r>
            <a:r>
              <a:rPr lang="en-GB" sz="2000" dirty="0" err="1" smtClean="0">
                <a:latin typeface="Comic Sans MS" pitchFamily="66" charset="0"/>
              </a:rPr>
              <a:t>mhatamaitic</a:t>
            </a:r>
            <a:r>
              <a:rPr lang="ga-IE" sz="2000" dirty="0" smtClean="0">
                <a:latin typeface="Comic Sans MS" pitchFamily="66" charset="0"/>
              </a:rPr>
              <a:t>,</a:t>
            </a:r>
            <a:r>
              <a:rPr lang="en-GB" sz="2000" dirty="0" smtClean="0">
                <a:latin typeface="Comic Sans MS" pitchFamily="66" charset="0"/>
              </a:rPr>
              <a:t> an</a:t>
            </a:r>
            <a:r>
              <a:rPr lang="ga-IE" sz="2000" dirty="0" smtClean="0">
                <a:latin typeface="Comic Sans MS" pitchFamily="66" charset="0"/>
              </a:rPr>
              <a:t> stair agus </a:t>
            </a:r>
            <a:r>
              <a:rPr lang="en-GB" sz="2000" dirty="0" smtClean="0">
                <a:latin typeface="Comic Sans MS" pitchFamily="66" charset="0"/>
              </a:rPr>
              <a:t>an </a:t>
            </a:r>
            <a:r>
              <a:rPr lang="ga-IE" sz="2000" dirty="0" smtClean="0">
                <a:latin typeface="Comic Sans MS" pitchFamily="66" charset="0"/>
              </a:rPr>
              <a:t>tíreolaíocht. 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9225474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4266" y="740022"/>
            <a:ext cx="54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4400" dirty="0" smtClean="0">
                <a:latin typeface="Comic Sans MS" pitchFamily="66" charset="0"/>
              </a:rPr>
              <a:t>Fianaise Scríofa</a:t>
            </a:r>
            <a:endParaRPr lang="ga-IE" sz="4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99592" y="2363077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Cén sórt fianaise scríofa atá ar fáil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a thabharfadh eolas dúinn ar na scoileanna </a:t>
            </a:r>
            <a:r>
              <a:rPr lang="ga-IE" sz="2400" dirty="0">
                <a:latin typeface="Comic Sans MS" pitchFamily="66" charset="0"/>
              </a:rPr>
              <a:t>fadó, meas </a:t>
            </a:r>
            <a:r>
              <a:rPr lang="ga-IE" sz="2400" dirty="0" smtClean="0">
                <a:latin typeface="Comic Sans MS" pitchFamily="66" charset="0"/>
              </a:rPr>
              <a:t>tú?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835923"/>
            <a:ext cx="2937601" cy="3242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37191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872" y="404664"/>
            <a:ext cx="2586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Seantaifid scoile,</a:t>
            </a:r>
            <a:endParaRPr lang="en-IE" sz="2000" dirty="0" smtClean="0">
              <a:latin typeface="Comic Sans MS" pitchFamily="66" charset="0"/>
            </a:endParaRPr>
          </a:p>
          <a:p>
            <a:r>
              <a:rPr lang="ga-IE" sz="2000" dirty="0" smtClean="0">
                <a:latin typeface="Comic Sans MS" pitchFamily="66" charset="0"/>
              </a:rPr>
              <a:t>leabhair rolla agus</a:t>
            </a:r>
            <a:endParaRPr lang="en-IE" sz="2000" dirty="0" smtClean="0">
              <a:latin typeface="Comic Sans MS" pitchFamily="66" charset="0"/>
            </a:endParaRPr>
          </a:p>
          <a:p>
            <a:r>
              <a:rPr lang="ga-IE" sz="2000" dirty="0" smtClean="0">
                <a:latin typeface="Comic Sans MS" pitchFamily="66" charset="0"/>
              </a:rPr>
              <a:t>tuairiscí na gcigirí.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5085" y="279853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err="1" smtClean="0">
                <a:latin typeface="Comic Sans MS" pitchFamily="66" charset="0"/>
              </a:rPr>
              <a:t>Seanchóipleabhair</a:t>
            </a:r>
            <a:endParaRPr lang="ga-IE" sz="2000" dirty="0"/>
          </a:p>
        </p:txBody>
      </p:sp>
      <p:sp>
        <p:nvSpPr>
          <p:cNvPr id="22" name="Rectangle 21"/>
          <p:cNvSpPr/>
          <p:nvPr/>
        </p:nvSpPr>
        <p:spPr>
          <a:xfrm>
            <a:off x="539552" y="537321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Is féidir cóipleabhair ó </a:t>
            </a:r>
            <a:r>
              <a:rPr lang="en-GB" sz="2000" dirty="0" err="1" smtClean="0">
                <a:latin typeface="Comic Sans MS" pitchFamily="66" charset="0"/>
              </a:rPr>
              <a:t>na</a:t>
            </a:r>
            <a:r>
              <a:rPr lang="ga-IE" sz="2000" dirty="0" smtClean="0">
                <a:latin typeface="Comic Sans MS" pitchFamily="66" charset="0"/>
              </a:rPr>
              <a:t> 1930idí </a:t>
            </a:r>
            <a:r>
              <a:rPr lang="en-GB" sz="2000" dirty="0" smtClean="0">
                <a:latin typeface="Comic Sans MS" pitchFamily="66" charset="0"/>
              </a:rPr>
              <a:t>in </a:t>
            </a:r>
            <a:r>
              <a:rPr lang="en-GB" sz="2000" dirty="0" err="1" smtClean="0">
                <a:latin typeface="Comic Sans MS" pitchFamily="66" charset="0"/>
              </a:rPr>
              <a:t>Éirinn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a fheiceáil ar an nasc seo</a:t>
            </a:r>
            <a:r>
              <a:rPr lang="en-GB" sz="2000" dirty="0" smtClean="0">
                <a:latin typeface="Comic Sans MS" pitchFamily="66" charset="0"/>
              </a:rPr>
              <a:t>: </a:t>
            </a:r>
            <a:r>
              <a:rPr lang="en-IE" sz="2000" dirty="0" smtClean="0">
                <a:latin typeface="Comic Sans MS" pitchFamily="66" charset="0"/>
                <a:hlinkClick r:id="rId2"/>
              </a:rPr>
              <a:t>www.duchas.ie/ga</a:t>
            </a:r>
            <a:r>
              <a:rPr lang="en-IE" sz="2000" dirty="0" smtClean="0">
                <a:latin typeface="Comic Sans MS" pitchFamily="66" charset="0"/>
              </a:rPr>
              <a:t>. </a:t>
            </a:r>
          </a:p>
          <a:p>
            <a:r>
              <a:rPr lang="ga-IE" sz="2000" dirty="0" smtClean="0">
                <a:latin typeface="Comic Sans MS" pitchFamily="66" charset="0"/>
              </a:rPr>
              <a:t>Cliceáil an nasc seo thíos chun </a:t>
            </a:r>
            <a:r>
              <a:rPr lang="en-GB" sz="2000" dirty="0" err="1" smtClean="0">
                <a:latin typeface="Comic Sans MS" pitchFamily="66" charset="0"/>
              </a:rPr>
              <a:t>ábhar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ó scoil in Inis Oírr a fheiceáil: </a:t>
            </a:r>
          </a:p>
          <a:p>
            <a:r>
              <a:rPr lang="en-IE" sz="2000" dirty="0" smtClean="0">
                <a:latin typeface="Comic Sans MS" panose="030F0702030302020204" pitchFamily="66" charset="0"/>
                <a:hlinkClick r:id="rId3"/>
              </a:rPr>
              <a:t>www.duchas.ie/ga/cbes/4606380/4593630</a:t>
            </a:r>
            <a:r>
              <a:rPr lang="en-IE" sz="2000" dirty="0">
                <a:latin typeface="Comic Sans MS" panose="030F0702030302020204" pitchFamily="66" charset="0"/>
              </a:rPr>
              <a:t>.</a:t>
            </a:r>
            <a:endParaRPr lang="en-IE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422456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Seanleabhair</a:t>
            </a:r>
            <a:endParaRPr lang="ga-IE" sz="2000" dirty="0"/>
          </a:p>
        </p:txBody>
      </p:sp>
      <p:pic>
        <p:nvPicPr>
          <p:cNvPr id="13" name="Picture 2" descr="E:\DCIM\Camera\20141114_0949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0"/>
            <a:ext cx="3240360" cy="226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024" y="1057247"/>
            <a:ext cx="2525583" cy="299702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929" r="92340">
                        <a14:foregroundMark x1="27234" y1="39692" x2="15177" y2="45692"/>
                        <a14:foregroundMark x1="25106" y1="35846" x2="15745" y2="30462"/>
                        <a14:foregroundMark x1="82553" y1="80769" x2="92340" y2="70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9848188">
            <a:off x="5721942" y="2525912"/>
            <a:ext cx="2927715" cy="2566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95565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93754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5566" y="6037252"/>
            <a:ext cx="6005528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Ar mhaith leat lá a chaitheamh sa rang seo? Cén fáth?</a:t>
            </a:r>
            <a:endParaRPr lang="ga-I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139" y="5575586"/>
            <a:ext cx="5688632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Cé na difríochtaí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thugann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tú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faoi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deara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idir na héadaí atá ar na daoine sa ghrianghraf agus éadaí na linne seo?</a:t>
            </a:r>
            <a:endParaRPr lang="ga-I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3528" y="1844824"/>
            <a:ext cx="1576387" cy="1080120"/>
          </a:xfrm>
          <a:prstGeom prst="rect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ga-IE" sz="1600" dirty="0" smtClean="0">
                <a:solidFill>
                  <a:srgbClr val="FFFFFF"/>
                </a:solidFill>
                <a:latin typeface="Comic Sans MS" pitchFamily="66" charset="0"/>
              </a:rPr>
              <a:t>Cé mhéad páiste atá sa </a:t>
            </a:r>
            <a:r>
              <a:rPr lang="en-GB" sz="1600" dirty="0" smtClean="0">
                <a:solidFill>
                  <a:srgbClr val="FFFFFF"/>
                </a:solidFill>
                <a:latin typeface="Comic Sans MS" pitchFamily="66" charset="0"/>
              </a:rPr>
              <a:t>rang</a:t>
            </a:r>
            <a:r>
              <a:rPr lang="ga-IE" sz="1600" dirty="0" smtClean="0">
                <a:solidFill>
                  <a:srgbClr val="FFFFFF"/>
                </a:solidFill>
                <a:latin typeface="Comic Sans MS" pitchFamily="66" charset="0"/>
              </a:rPr>
              <a:t>, an dóigh leat?</a:t>
            </a:r>
            <a:endParaRPr lang="ga-IE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5650" y="476250"/>
            <a:ext cx="3816350" cy="648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 smtClean="0">
                <a:latin typeface="Comic Sans MS" pitchFamily="66" charset="0"/>
              </a:rPr>
              <a:t>Cad as a bhfuil an troscán déanta?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5009" y="5826455"/>
            <a:ext cx="5688632" cy="637483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lt1"/>
                </a:solidFill>
                <a:latin typeface="Comic Sans MS" pitchFamily="66" charset="0"/>
              </a:rPr>
              <a:t>Cé na difríochtaí idir an seomra ranga seo agus </a:t>
            </a:r>
            <a:r>
              <a:rPr lang="en-GB" dirty="0" smtClean="0">
                <a:solidFill>
                  <a:schemeClr val="lt1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chemeClr val="lt1"/>
                </a:solidFill>
                <a:latin typeface="Comic Sans MS" pitchFamily="66" charset="0"/>
              </a:rPr>
            </a:br>
            <a:r>
              <a:rPr lang="ga-IE" dirty="0" smtClean="0">
                <a:solidFill>
                  <a:schemeClr val="lt1"/>
                </a:solidFill>
                <a:latin typeface="Comic Sans MS" pitchFamily="66" charset="0"/>
              </a:rPr>
              <a:t>do sheomra ranga féin?</a:t>
            </a:r>
            <a:endParaRPr lang="ga-IE" dirty="0">
              <a:solidFill>
                <a:schemeClr val="lt1"/>
              </a:solidFill>
            </a:endParaRPr>
          </a:p>
        </p:txBody>
      </p:sp>
      <p:sp>
        <p:nvSpPr>
          <p:cNvPr id="23" name="Right Arrow Callout 22"/>
          <p:cNvSpPr/>
          <p:nvPr/>
        </p:nvSpPr>
        <p:spPr>
          <a:xfrm>
            <a:off x="2483768" y="1484784"/>
            <a:ext cx="2519362" cy="863600"/>
          </a:xfrm>
          <a:prstGeom prst="rightArrowCallout">
            <a:avLst>
              <a:gd name="adj1" fmla="val 6078"/>
              <a:gd name="adj2" fmla="val 12876"/>
              <a:gd name="adj3" fmla="val 64128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 smtClean="0">
                <a:latin typeface="Comic Sans MS" pitchFamily="66" charset="0"/>
              </a:rPr>
              <a:t>Cad chuige an </a:t>
            </a:r>
            <a:r>
              <a:rPr lang="ga-IE" sz="1600" dirty="0" err="1" smtClean="0">
                <a:latin typeface="Comic Sans MS" pitchFamily="66" charset="0"/>
              </a:rPr>
              <a:t>barra</a:t>
            </a:r>
            <a:r>
              <a:rPr lang="ga-IE" sz="1600" dirty="0" smtClean="0">
                <a:latin typeface="Comic Sans MS" pitchFamily="66" charset="0"/>
              </a:rPr>
              <a:t> seo, meas tú?</a:t>
            </a:r>
            <a:endParaRPr lang="ga-IE" sz="1600" dirty="0"/>
          </a:p>
        </p:txBody>
      </p:sp>
      <p:sp>
        <p:nvSpPr>
          <p:cNvPr id="14" name="Rectangle 13"/>
          <p:cNvSpPr/>
          <p:nvPr/>
        </p:nvSpPr>
        <p:spPr>
          <a:xfrm>
            <a:off x="6317095" y="188516"/>
            <a:ext cx="2449513" cy="12239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 smtClean="0">
                <a:latin typeface="Comic Sans MS" pitchFamily="66" charset="0"/>
              </a:rPr>
              <a:t>D’úsáidtí</a:t>
            </a:r>
            <a:r>
              <a:rPr lang="en-GB" sz="1600" dirty="0" smtClean="0">
                <a:latin typeface="Comic Sans MS" pitchFamily="66" charset="0"/>
              </a:rPr>
              <a:t> é </a:t>
            </a:r>
            <a:r>
              <a:rPr lang="en-GB" sz="1600" dirty="0" err="1" smtClean="0">
                <a:latin typeface="Comic Sans MS" pitchFamily="66" charset="0"/>
              </a:rPr>
              <a:t>chun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léarscáileanna</a:t>
            </a:r>
            <a:r>
              <a:rPr lang="en-GB" sz="1600" dirty="0" smtClean="0">
                <a:latin typeface="Comic Sans MS" pitchFamily="66" charset="0"/>
              </a:rPr>
              <a:t>  </a:t>
            </a:r>
            <a:r>
              <a:rPr lang="en-GB" sz="1600" dirty="0" err="1" smtClean="0">
                <a:latin typeface="Comic Sans MS" pitchFamily="66" charset="0"/>
              </a:rPr>
              <a:t>agus</a:t>
            </a:r>
            <a:r>
              <a:rPr lang="en-GB" sz="1600" dirty="0" smtClean="0">
                <a:latin typeface="Comic Sans MS" pitchFamily="66" charset="0"/>
              </a:rPr>
              <a:t> </a:t>
            </a:r>
            <a:r>
              <a:rPr lang="en-GB" sz="1600" dirty="0" err="1" smtClean="0">
                <a:latin typeface="Comic Sans MS" pitchFamily="66" charset="0"/>
              </a:rPr>
              <a:t>póstaeir</a:t>
            </a:r>
            <a:r>
              <a:rPr lang="en-GB" sz="1600" dirty="0" smtClean="0">
                <a:latin typeface="Comic Sans MS" pitchFamily="66" charset="0"/>
              </a:rPr>
              <a:t> a </a:t>
            </a:r>
            <a:r>
              <a:rPr lang="en-GB" sz="1600" dirty="0" err="1" smtClean="0">
                <a:latin typeface="Comic Sans MS" pitchFamily="66" charset="0"/>
              </a:rPr>
              <a:t>chrochadh</a:t>
            </a:r>
            <a:r>
              <a:rPr lang="en-GB" sz="1600" dirty="0" smtClean="0">
                <a:latin typeface="Comic Sans MS" pitchFamily="66" charset="0"/>
              </a:rPr>
              <a:t>.</a:t>
            </a:r>
            <a:endParaRPr lang="ga-IE" sz="1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383" y="5904068"/>
            <a:ext cx="5976664" cy="3693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Tógadh sa bhliain 1902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é. Cé mhéad bliain ó shin é sin?</a:t>
            </a:r>
            <a:endParaRPr lang="ga-I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086" y="5765569"/>
            <a:ext cx="4478431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Cé na nithe sa ghrianghraf a léiríonn gur tógadh fadó é?</a:t>
            </a:r>
            <a:endParaRPr lang="ga-I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139" y="5575586"/>
            <a:ext cx="6015956" cy="9233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Is féidir linn mórán eolais a fháil i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sean</a:t>
            </a: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h</a:t>
            </a:r>
            <a:r>
              <a:rPr lang="ga-IE" dirty="0" err="1" smtClean="0">
                <a:solidFill>
                  <a:schemeClr val="bg1"/>
                </a:solidFill>
                <a:latin typeface="Comic Sans MS" pitchFamily="66" charset="0"/>
              </a:rPr>
              <a:t>rianghraif</a:t>
            </a: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ga-IE" dirty="0" smtClean="0">
                <a:solidFill>
                  <a:schemeClr val="bg1"/>
                </a:solidFill>
                <a:latin typeface="Comic Sans MS" pitchFamily="66" charset="0"/>
              </a:rPr>
              <a:t>ar an saol a bhí ann fadó. Féach an grianghraf seo. Cathain a tógadh é, meas tú?</a:t>
            </a:r>
            <a:endParaRPr lang="ga-I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6047" y="188516"/>
            <a:ext cx="2449513" cy="12239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1600" dirty="0" smtClean="0">
                <a:latin typeface="Comic Sans MS" pitchFamily="66" charset="0"/>
              </a:rPr>
              <a:t>An bhfuil leictreachas sa scoil seo, meas tú? Tabhair cúis le do fhreagra. </a:t>
            </a:r>
            <a:endParaRPr lang="ga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8" grpId="0" animBg="1"/>
      <p:bldP spid="8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42500" y="282714"/>
            <a:ext cx="4788023" cy="6399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ga-IE" sz="2200" b="0" dirty="0" smtClean="0">
                <a:latin typeface="Comic Sans MS" pitchFamily="66" charset="0"/>
              </a:rPr>
              <a:t>Seomra ranga timpeall</a:t>
            </a:r>
            <a:r>
              <a:rPr lang="en-GB" sz="2200" b="0" dirty="0" smtClean="0">
                <a:latin typeface="Comic Sans MS" pitchFamily="66" charset="0"/>
              </a:rPr>
              <a:t> </a:t>
            </a:r>
            <a:r>
              <a:rPr lang="ga-IE" sz="2200" b="0" dirty="0" smtClean="0">
                <a:latin typeface="Comic Sans MS" pitchFamily="66" charset="0"/>
              </a:rPr>
              <a:t>1900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467481"/>
            <a:ext cx="4320926" cy="423862"/>
          </a:xfrm>
        </p:spPr>
        <p:txBody>
          <a:bodyPr>
            <a:noAutofit/>
          </a:bodyPr>
          <a:lstStyle/>
          <a:p>
            <a:pPr algn="ctr" eaLnBrk="1" hangingPunct="1"/>
            <a:r>
              <a:rPr lang="ga-IE" sz="2200" b="0" dirty="0" smtClean="0">
                <a:latin typeface="Comic Sans MS" pitchFamily="66" charset="0"/>
              </a:rPr>
              <a:t> Seomra ranga sa bhliain 201</a:t>
            </a:r>
            <a:r>
              <a:rPr lang="en-GB" sz="2200" b="0" dirty="0" smtClean="0">
                <a:latin typeface="Comic Sans MS" pitchFamily="66" charset="0"/>
              </a:rPr>
              <a:t>5</a:t>
            </a:r>
            <a:endParaRPr lang="ga-IE" sz="2200" b="0" dirty="0" smtClean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4581128"/>
            <a:ext cx="84248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 dirty="0" smtClean="0">
                <a:latin typeface="Comic Sans MS" pitchFamily="66" charset="0"/>
              </a:rPr>
              <a:t>Déan comparáid idir an dá sheomra ranga. Pléigh na rudaí seo: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608" y="5072896"/>
            <a:ext cx="78441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Na fuinneoga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An córas teasa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An t-ábhar as a bhfuil an troscán agus nithe eile déanta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An trealamh</a:t>
            </a:r>
            <a:endParaRPr lang="ga-IE" sz="2200" dirty="0">
              <a:latin typeface="Comic Sans MS" pitchFamily="66" charset="0"/>
            </a:endParaRPr>
          </a:p>
        </p:txBody>
      </p:sp>
      <p:pic>
        <p:nvPicPr>
          <p:cNvPr id="15" name="Picture 2" descr="E:\DCIM\132CANON\IMG_47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44000" cy="3258000"/>
          </a:xfrm>
          <a:prstGeom prst="rect">
            <a:avLst/>
          </a:prstGeom>
          <a:noFill/>
        </p:spPr>
      </p:pic>
      <p:pic>
        <p:nvPicPr>
          <p:cNvPr id="1026" name="Picture 2" descr="E:\DCIM\Camera\20141203_144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9"/>
          <a:stretch>
            <a:fillRect/>
          </a:stretch>
        </p:blipFill>
        <p:spPr bwMode="auto">
          <a:xfrm>
            <a:off x="4644008" y="980728"/>
            <a:ext cx="431249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3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964876" cy="4238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ga-IE" sz="2000" b="0" dirty="0" smtClean="0">
                <a:latin typeface="Comic Sans MS" pitchFamily="66" charset="0"/>
              </a:rPr>
              <a:t>Scoil a tógadh sa bhliain </a:t>
            </a:r>
            <a:r>
              <a:rPr lang="en-IE" sz="2000" b="0" dirty="0" smtClean="0">
                <a:latin typeface="Comic Sans MS" pitchFamily="66" charset="0"/>
              </a:rPr>
              <a:t>1818</a:t>
            </a:r>
            <a:endParaRPr lang="ga-IE" sz="2000" b="0" dirty="0" smtClean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690" y="692696"/>
            <a:ext cx="4041775" cy="423862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ga-IE" b="0" dirty="0" smtClean="0">
                <a:latin typeface="Comic Sans MS" pitchFamily="66" charset="0"/>
              </a:rPr>
              <a:t> Scoil</a:t>
            </a:r>
            <a:r>
              <a:rPr lang="en-IE" b="0" dirty="0" smtClean="0">
                <a:latin typeface="Comic Sans MS" pitchFamily="66" charset="0"/>
              </a:rPr>
              <a:t> a </a:t>
            </a:r>
            <a:r>
              <a:rPr lang="ga-IE" b="0" dirty="0" smtClean="0">
                <a:latin typeface="Comic Sans MS" pitchFamily="66" charset="0"/>
              </a:rPr>
              <a:t>tógadh sa bhliain 201</a:t>
            </a:r>
            <a:r>
              <a:rPr lang="en-GB" b="0" dirty="0" smtClean="0">
                <a:latin typeface="Comic Sans MS" pitchFamily="66" charset="0"/>
              </a:rPr>
              <a:t>5</a:t>
            </a:r>
            <a:endParaRPr lang="ga-IE" b="0" dirty="0" smtClean="0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4365104"/>
            <a:ext cx="84248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200" dirty="0" smtClean="0">
                <a:latin typeface="Comic Sans MS" pitchFamily="66" charset="0"/>
              </a:rPr>
              <a:t>D</a:t>
            </a:r>
            <a:r>
              <a:rPr lang="ga-IE" sz="2200" dirty="0" smtClean="0">
                <a:latin typeface="Comic Sans MS" pitchFamily="66" charset="0"/>
              </a:rPr>
              <a:t>éan </a:t>
            </a:r>
            <a:r>
              <a:rPr lang="ga-IE" sz="2200" dirty="0">
                <a:latin typeface="Comic Sans MS" pitchFamily="66" charset="0"/>
              </a:rPr>
              <a:t>comparáid idir an dá </a:t>
            </a:r>
            <a:r>
              <a:rPr lang="ga-IE" sz="2200" dirty="0" smtClean="0">
                <a:latin typeface="Comic Sans MS" pitchFamily="66" charset="0"/>
              </a:rPr>
              <a:t>fhoirgneamh</a:t>
            </a:r>
            <a:r>
              <a:rPr lang="en-IE" sz="2200" dirty="0" smtClean="0">
                <a:latin typeface="Comic Sans MS" pitchFamily="66" charset="0"/>
              </a:rPr>
              <a:t>. </a:t>
            </a:r>
            <a:r>
              <a:rPr lang="ga-IE" sz="2200" dirty="0" smtClean="0">
                <a:latin typeface="Comic Sans MS" pitchFamily="66" charset="0"/>
              </a:rPr>
              <a:t>Pléigh </a:t>
            </a:r>
            <a:r>
              <a:rPr lang="ga-IE" sz="2200" dirty="0">
                <a:latin typeface="Comic Sans MS" pitchFamily="66" charset="0"/>
              </a:rPr>
              <a:t>na rudaí seo</a:t>
            </a:r>
            <a:r>
              <a:rPr lang="ga-IE" sz="2200" dirty="0" smtClean="0">
                <a:latin typeface="Comic Sans MS" pitchFamily="66" charset="0"/>
              </a:rPr>
              <a:t>:</a:t>
            </a:r>
            <a:endParaRPr lang="en-IE" sz="2200" dirty="0" smtClean="0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600" y="4797152"/>
            <a:ext cx="225606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Na fuinneoga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An díon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Na doirse</a:t>
            </a:r>
          </a:p>
          <a:p>
            <a:pPr marL="354013" indent="-354013">
              <a:buFont typeface="Arial" charset="0"/>
              <a:buChar char="•"/>
            </a:pPr>
            <a:r>
              <a:rPr lang="ga-IE" sz="2200" dirty="0" smtClean="0">
                <a:latin typeface="Comic Sans MS" pitchFamily="66" charset="0"/>
              </a:rPr>
              <a:t>Na ballaí</a:t>
            </a:r>
          </a:p>
          <a:p>
            <a:pPr marL="354013" indent="-354013">
              <a:buFont typeface="Arial" charset="0"/>
              <a:buChar char="•"/>
            </a:pPr>
            <a:endParaRPr lang="ga-IE" sz="2200" dirty="0">
              <a:latin typeface="Comic Sans MS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7993" y="1193864"/>
            <a:ext cx="3961125" cy="2630896"/>
          </a:xfrm>
          <a:prstGeom prst="rect">
            <a:avLst/>
          </a:prstGeom>
          <a:noFill/>
        </p:spPr>
      </p:pic>
      <p:pic>
        <p:nvPicPr>
          <p:cNvPr id="8" name="Picture 2" descr="E:\DCIM\Camera\20141116_1525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964875" cy="2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679848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24"/>
          <p:cNvSpPr/>
          <p:nvPr/>
        </p:nvSpPr>
        <p:spPr>
          <a:xfrm>
            <a:off x="2771800" y="2420888"/>
            <a:ext cx="3782194" cy="2664296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atin typeface="Comic Sans MS" pitchFamily="66" charset="0"/>
              </a:rPr>
              <a:t>Féach ar an </a:t>
            </a:r>
            <a:r>
              <a:rPr lang="ga-IE" sz="3200" dirty="0" err="1" smtClean="0">
                <a:latin typeface="Comic Sans MS" pitchFamily="66" charset="0"/>
              </a:rPr>
              <a:t>bhfianais</a:t>
            </a:r>
            <a:r>
              <a:rPr lang="en-GB" sz="3200" dirty="0" smtClean="0">
                <a:latin typeface="Comic Sans MS" pitchFamily="66" charset="0"/>
              </a:rPr>
              <a:t>e.</a:t>
            </a:r>
            <a:endParaRPr lang="ga-IE" sz="3200" dirty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46" b="98832" l="291" r="99419">
                        <a14:foregroundMark x1="89147" y1="78037" x2="5911" y2="79206"/>
                        <a14:foregroundMark x1="16957" y1="74299" x2="16860" y2="29907"/>
                        <a14:foregroundMark x1="35562" y1="74299" x2="33915" y2="30374"/>
                        <a14:foregroundMark x1="22190" y1="73598" x2="24516" y2="68224"/>
                        <a14:foregroundMark x1="38760" y1="77336" x2="41860" y2="45327"/>
                        <a14:foregroundMark x1="52519" y1="68925" x2="54748" y2="28505"/>
                        <a14:foregroundMark x1="55233" y1="74533" x2="59399" y2="66822"/>
                        <a14:foregroundMark x1="50194" y1="74533" x2="45640" y2="65654"/>
                        <a14:foregroundMark x1="66182" y1="76869" x2="64729" y2="93925"/>
                        <a14:foregroundMark x1="78779" y1="62383" x2="77326" y2="66355"/>
                        <a14:foregroundMark x1="75388" y1="59346" x2="75388" y2="59346"/>
                        <a14:foregroundMark x1="75581" y1="63084" x2="76066" y2="67290"/>
                        <a14:foregroundMark x1="85659" y1="79907" x2="98643" y2="98832"/>
                        <a14:foregroundMark x1="4070" y1="92056" x2="291" y2="94159"/>
                        <a14:foregroundMark x1="97868" y1="94626" x2="99419" y2="92991"/>
                        <a14:foregroundMark x1="75678" y1="61916" x2="75581" y2="57477"/>
                        <a14:foregroundMark x1="75388" y1="57009" x2="75969" y2="55140"/>
                        <a14:foregroundMark x1="97190" y1="94626" x2="97190" y2="94626"/>
                        <a14:backgroundMark x1="9884" y1="65187" x2="12209" y2="69860"/>
                        <a14:backgroundMark x1="24419" y1="66822" x2="22868" y2="68925"/>
                        <a14:backgroundMark x1="24322" y1="68925" x2="23547" y2="70093"/>
                        <a14:backgroundMark x1="28295" y1="67991" x2="28295" y2="67991"/>
                        <a14:backgroundMark x1="30136" y1="67757" x2="30136" y2="67757"/>
                        <a14:backgroundMark x1="40795" y1="67290" x2="40795" y2="67290"/>
                        <a14:backgroundMark x1="40891" y1="70327" x2="40891" y2="70327"/>
                        <a14:backgroundMark x1="47190" y1="69393" x2="47190" y2="69393"/>
                        <a14:backgroundMark x1="62209" y1="69393" x2="62209" y2="69393"/>
                        <a14:backgroundMark x1="74225" y1="69393" x2="74225" y2="69393"/>
                        <a14:backgroundMark x1="77519" y1="69860" x2="77519" y2="69860"/>
                        <a14:backgroundMark x1="77519" y1="59346" x2="77519" y2="59346"/>
                        <a14:backgroundMark x1="89244" y1="67991" x2="89244" y2="67991"/>
                        <a14:backgroundMark x1="99419" y1="97196" x2="99419" y2="97196"/>
                        <a14:backgroundMark x1="95543" y1="96963" x2="99903" y2="97430"/>
                        <a14:backgroundMark x1="93992" y1="96963" x2="98353" y2="99533"/>
                        <a14:backgroundMark x1="97093" y1="95093" x2="97578" y2="99533"/>
                        <a14:backgroundMark x1="97190" y1="94159" x2="96124" y2="97897"/>
                        <a14:backgroundMark x1="99903" y1="93458" x2="99225" y2="84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19772" y="574087"/>
            <a:ext cx="4286250" cy="1593872"/>
          </a:xfrm>
          <a:prstGeom prst="rect">
            <a:avLst/>
          </a:prstGeom>
          <a:noFill/>
        </p:spPr>
      </p:pic>
      <p:sp>
        <p:nvSpPr>
          <p:cNvPr id="20" name="Cloud 19"/>
          <p:cNvSpPr/>
          <p:nvPr/>
        </p:nvSpPr>
        <p:spPr>
          <a:xfrm>
            <a:off x="2771800" y="2396051"/>
            <a:ext cx="3782194" cy="2664296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atin typeface="Comic Sans MS" pitchFamily="66" charset="0"/>
              </a:rPr>
              <a:t>Déan tionscadal</a:t>
            </a:r>
            <a:r>
              <a:rPr lang="en-GB" sz="3200" dirty="0" smtClean="0">
                <a:latin typeface="Comic Sans MS" pitchFamily="66" charset="0"/>
              </a:rPr>
              <a:t> </a:t>
            </a:r>
            <a:r>
              <a:rPr lang="ga-IE" sz="3200" dirty="0" smtClean="0">
                <a:latin typeface="Comic Sans MS" pitchFamily="66" charset="0"/>
              </a:rPr>
              <a:t>faoi do scoil féin</a:t>
            </a:r>
            <a:r>
              <a:rPr lang="en-GB" sz="3200" dirty="0" smtClean="0">
                <a:latin typeface="Comic Sans MS" pitchFamily="66" charset="0"/>
              </a:rPr>
              <a:t>.</a:t>
            </a:r>
            <a:endParaRPr lang="ga-IE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530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91680" y="605741"/>
            <a:ext cx="5669999" cy="37738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65313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Tá athruithe móra tagtha ar an saol ó bhí</a:t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do sheantuismitheoirí ar scoil. Conas is féidir linn eolas a fháil ar na scoileanna a bhí ann nuair a bhí siadsan óg, meas tú?</a:t>
            </a:r>
            <a:endParaRPr lang="ga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loud 22"/>
          <p:cNvSpPr/>
          <p:nvPr/>
        </p:nvSpPr>
        <p:spPr>
          <a:xfrm>
            <a:off x="6335688" y="3617570"/>
            <a:ext cx="2376264" cy="1562472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ga-IE" sz="2000" dirty="0" smtClean="0">
              <a:latin typeface="Comic Sans MS" pitchFamily="66" charset="0"/>
            </a:endParaRPr>
          </a:p>
          <a:p>
            <a:pPr lvl="0" algn="ctr"/>
            <a:r>
              <a:rPr lang="ga-IE" sz="2000" dirty="0" smtClean="0">
                <a:latin typeface="Comic Sans MS" pitchFamily="66" charset="0"/>
              </a:rPr>
              <a:t>Fianaise </a:t>
            </a:r>
            <a:r>
              <a:rPr lang="en-GB" sz="2000" dirty="0" smtClean="0">
                <a:latin typeface="Comic Sans MS" pitchFamily="66" charset="0"/>
              </a:rPr>
              <a:t>s</a:t>
            </a:r>
            <a:r>
              <a:rPr lang="ga-IE" sz="2000" dirty="0" err="1" smtClean="0">
                <a:latin typeface="Comic Sans MS" pitchFamily="66" charset="0"/>
              </a:rPr>
              <a:t>críofa</a:t>
            </a:r>
            <a:endParaRPr lang="ga-IE" sz="2000" dirty="0" smtClean="0">
              <a:latin typeface="Comic Sans MS" pitchFamily="66" charset="0"/>
            </a:endParaRPr>
          </a:p>
          <a:p>
            <a:pPr algn="ctr"/>
            <a:endParaRPr lang="ga-IE" dirty="0"/>
          </a:p>
        </p:txBody>
      </p:sp>
      <p:pic>
        <p:nvPicPr>
          <p:cNvPr id="17" name="Picture 2" descr="E:\DCIM\Camera\20141114_094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3284984"/>
            <a:ext cx="3240360" cy="226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Cloud 21"/>
          <p:cNvSpPr/>
          <p:nvPr/>
        </p:nvSpPr>
        <p:spPr>
          <a:xfrm>
            <a:off x="555282" y="3946463"/>
            <a:ext cx="2376264" cy="1562472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 err="1" smtClean="0">
                <a:latin typeface="Comic Sans MS" pitchFamily="66" charset="0"/>
              </a:rPr>
              <a:t>Déantúsáin</a:t>
            </a:r>
            <a:endParaRPr lang="ga-IE" sz="2000" dirty="0"/>
          </a:p>
        </p:txBody>
      </p:sp>
      <p:sp>
        <p:nvSpPr>
          <p:cNvPr id="21" name="Cloud 20"/>
          <p:cNvSpPr/>
          <p:nvPr/>
        </p:nvSpPr>
        <p:spPr>
          <a:xfrm>
            <a:off x="-1" y="548680"/>
            <a:ext cx="3486945" cy="1080120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dirty="0" smtClean="0">
              <a:latin typeface="Comic Sans MS" pitchFamily="66" charset="0"/>
            </a:endParaRPr>
          </a:p>
          <a:p>
            <a:pPr lvl="0" algn="ctr"/>
            <a:r>
              <a:rPr lang="en-GB" sz="2000" dirty="0" err="1" smtClean="0">
                <a:latin typeface="Comic Sans MS" pitchFamily="66" charset="0"/>
              </a:rPr>
              <a:t>Seanghrianghraif</a:t>
            </a:r>
            <a:endParaRPr lang="ga-IE" sz="2000" dirty="0" smtClean="0">
              <a:latin typeface="Comic Sans MS" pitchFamily="66" charset="0"/>
            </a:endParaRPr>
          </a:p>
          <a:p>
            <a:pPr algn="ctr"/>
            <a:endParaRPr lang="ga-IE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23325">
            <a:off x="39615" y="-3476"/>
            <a:ext cx="3407711" cy="2184430"/>
          </a:xfrm>
          <a:prstGeom prst="rect">
            <a:avLst/>
          </a:prstGeom>
          <a:noFill/>
        </p:spPr>
      </p:pic>
      <p:sp>
        <p:nvSpPr>
          <p:cNvPr id="24" name="Cloud 23"/>
          <p:cNvSpPr/>
          <p:nvPr/>
        </p:nvSpPr>
        <p:spPr>
          <a:xfrm>
            <a:off x="6372200" y="404664"/>
            <a:ext cx="2376264" cy="1562472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ga-IE" sz="2000" dirty="0" smtClean="0">
              <a:latin typeface="Comic Sans MS" pitchFamily="66" charset="0"/>
            </a:endParaRPr>
          </a:p>
          <a:p>
            <a:pPr lvl="0" algn="ctr"/>
            <a:r>
              <a:rPr lang="ga-IE" sz="2000" dirty="0" smtClean="0">
                <a:latin typeface="Comic Sans MS" pitchFamily="66" charset="0"/>
              </a:rPr>
              <a:t>Fianaise </a:t>
            </a:r>
            <a:r>
              <a:rPr lang="en-GB" sz="2000" dirty="0" err="1" smtClean="0">
                <a:latin typeface="Comic Sans MS" pitchFamily="66" charset="0"/>
              </a:rPr>
              <a:t>bhéil</a:t>
            </a:r>
            <a:endParaRPr lang="ga-IE" sz="2000" dirty="0" smtClean="0">
              <a:latin typeface="Comic Sans MS" pitchFamily="66" charset="0"/>
            </a:endParaRPr>
          </a:p>
          <a:p>
            <a:pPr algn="ctr"/>
            <a:endParaRPr lang="ga-IE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0" b="91235" l="9986" r="89875">
                        <a14:foregroundMark x1="27323" y1="63214" x2="27323" y2="47543"/>
                        <a14:foregroundMark x1="29958" y1="61886" x2="28710" y2="73307"/>
                        <a14:foregroundMark x1="47712" y1="57636" x2="60610" y2="44887"/>
                        <a14:foregroundMark x1="41886" y1="50996" x2="38419" y2="41965"/>
                        <a14:foregroundMark x1="29126" y1="73440" x2="29265" y2="77025"/>
                        <a14:foregroundMark x1="29404" y1="77158" x2="29681" y2="79814"/>
                        <a14:foregroundMark x1="29404" y1="79947" x2="30374" y2="82205"/>
                        <a14:foregroundMark x1="58252" y1="88712" x2="65465" y2="91235"/>
                        <a14:backgroundMark x1="52427" y1="83134" x2="52427" y2="83134"/>
                        <a14:backgroundMark x1="52427" y1="88977" x2="52427" y2="88977"/>
                        <a14:backgroundMark x1="51595" y1="90305" x2="51595" y2="90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24457" y="-434548"/>
            <a:ext cx="2998726" cy="2998726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348880"/>
            <a:ext cx="51480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Déan taispeántas de </a:t>
            </a:r>
            <a:r>
              <a:rPr lang="ga-IE" sz="2000" dirty="0" err="1" smtClean="0">
                <a:latin typeface="Comic Sans MS" pitchFamily="66" charset="0"/>
              </a:rPr>
              <a:t>sheanghrianghraif</a:t>
            </a:r>
            <a:r>
              <a:rPr lang="ga-IE" sz="2000" dirty="0" smtClean="0">
                <a:latin typeface="Comic Sans MS" pitchFamily="66" charset="0"/>
              </a:rPr>
              <a:t> na scoile. Cén cineál eolais a thugann na grianghraif duit maidir</a:t>
            </a:r>
            <a:r>
              <a:rPr lang="en-GB" sz="2000" dirty="0" smtClean="0">
                <a:latin typeface="Comic Sans MS" pitchFamily="66" charset="0"/>
              </a:rPr>
              <a:t> le </a:t>
            </a:r>
            <a:r>
              <a:rPr lang="ga-IE" sz="2000" dirty="0" smtClean="0">
                <a:latin typeface="Comic Sans MS" pitchFamily="66" charset="0"/>
              </a:rPr>
              <a:t>stair na scoile?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61636" y="2296631"/>
            <a:ext cx="3851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Cuir agallamh ar iarmhúinteoirí nó </a:t>
            </a:r>
            <a:r>
              <a:rPr lang="en-IE" sz="2000" dirty="0" smtClean="0">
                <a:latin typeface="Comic Sans MS" pitchFamily="66" charset="0"/>
              </a:rPr>
              <a:t>ar </a:t>
            </a:r>
            <a:r>
              <a:rPr lang="ga-IE" sz="2000" dirty="0" smtClean="0">
                <a:latin typeface="Comic Sans MS" pitchFamily="66" charset="0"/>
              </a:rPr>
              <a:t>iarscoláirí na scoile.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528" y="5534561"/>
            <a:ext cx="4392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An bhfuil nithe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sa scoil a thabharfadh eolas duit ar stair na scoile? Féach</a:t>
            </a:r>
            <a:r>
              <a:rPr lang="en-GB" sz="2000" dirty="0" smtClean="0">
                <a:latin typeface="Comic Sans MS" pitchFamily="66" charset="0"/>
              </a:rPr>
              <a:t>, m</a:t>
            </a:r>
            <a:r>
              <a:rPr lang="ga-IE" sz="2000" dirty="0" smtClean="0">
                <a:latin typeface="Comic Sans MS" pitchFamily="66" charset="0"/>
              </a:rPr>
              <a:t>ar shampla</a:t>
            </a:r>
            <a:r>
              <a:rPr lang="en-GB" sz="2000" dirty="0" smtClean="0">
                <a:latin typeface="Comic Sans MS" pitchFamily="66" charset="0"/>
              </a:rPr>
              <a:t>,</a:t>
            </a:r>
            <a:r>
              <a:rPr lang="ga-IE" sz="2000" dirty="0" smtClean="0">
                <a:latin typeface="Comic Sans MS" pitchFamily="66" charset="0"/>
              </a:rPr>
              <a:t> troscán, </a:t>
            </a:r>
            <a:r>
              <a:rPr lang="en-GB" sz="2000" dirty="0" err="1" smtClean="0">
                <a:latin typeface="Comic Sans MS" pitchFamily="66" charset="0"/>
              </a:rPr>
              <a:t>trealamh</a:t>
            </a:r>
            <a:r>
              <a:rPr lang="ga-IE" sz="2000" dirty="0" smtClean="0">
                <a:latin typeface="Comic Sans MS" pitchFamily="66" charset="0"/>
              </a:rPr>
              <a:t>, éadaí nó coirn.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0152" y="5517232"/>
            <a:ext cx="30830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Lorg seanleabhair rolla</a:t>
            </a:r>
            <a:r>
              <a:rPr lang="en-GB" sz="2000" dirty="0" smtClean="0">
                <a:latin typeface="Comic Sans MS" pitchFamily="66" charset="0"/>
              </a:rPr>
              <a:t>,</a:t>
            </a:r>
            <a:endParaRPr lang="en-IE" sz="2000" dirty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sean</a:t>
            </a:r>
            <a:r>
              <a:rPr lang="ga-IE" sz="2000" dirty="0" smtClean="0">
                <a:latin typeface="Comic Sans MS" pitchFamily="66" charset="0"/>
              </a:rPr>
              <a:t>c</a:t>
            </a:r>
            <a:r>
              <a:rPr lang="en-GB" sz="2000" dirty="0" smtClean="0">
                <a:latin typeface="Comic Sans MS" pitchFamily="66" charset="0"/>
              </a:rPr>
              <a:t>h</a:t>
            </a:r>
            <a:r>
              <a:rPr lang="ga-IE" sz="2000" dirty="0" smtClean="0">
                <a:latin typeface="Comic Sans MS" pitchFamily="66" charset="0"/>
              </a:rPr>
              <a:t>óipleabhair,</a:t>
            </a:r>
            <a:endParaRPr lang="en-GB" sz="2000" dirty="0">
              <a:latin typeface="Comic Sans MS" pitchFamily="66" charset="0"/>
            </a:endParaRPr>
          </a:p>
          <a:p>
            <a:r>
              <a:rPr lang="ga-IE" sz="2000" dirty="0" smtClean="0">
                <a:latin typeface="Comic Sans MS" pitchFamily="66" charset="0"/>
              </a:rPr>
              <a:t>nó </a:t>
            </a:r>
            <a:r>
              <a:rPr lang="en-GB" sz="2000" dirty="0" err="1" smtClean="0">
                <a:latin typeface="Comic Sans MS" pitchFamily="66" charset="0"/>
              </a:rPr>
              <a:t>seancháipéisí</a:t>
            </a:r>
            <a:r>
              <a:rPr lang="ga-IE" sz="2000" dirty="0" smtClean="0">
                <a:latin typeface="Comic Sans MS" pitchFamily="66" charset="0"/>
              </a:rPr>
              <a:t>.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26" name="Cloud 25"/>
          <p:cNvSpPr/>
          <p:nvPr/>
        </p:nvSpPr>
        <p:spPr>
          <a:xfrm>
            <a:off x="3205542" y="4005064"/>
            <a:ext cx="2869418" cy="1584176"/>
          </a:xfrm>
          <a:prstGeom prst="clou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Comic Sans MS" pitchFamily="66" charset="0"/>
              </a:rPr>
              <a:t>Féach leathanach</a:t>
            </a:r>
            <a:r>
              <a:rPr lang="en-GB" sz="2000" dirty="0" smtClean="0">
                <a:latin typeface="Comic Sans MS" pitchFamily="66" charset="0"/>
              </a:rPr>
              <a:t> 47 </a:t>
            </a:r>
            <a:r>
              <a:rPr lang="en-GB" sz="2000" dirty="0" err="1" smtClean="0">
                <a:latin typeface="Comic Sans MS" pitchFamily="66" charset="0"/>
              </a:rPr>
              <a:t>agus</a:t>
            </a:r>
            <a:r>
              <a:rPr lang="en-GB" sz="2000" dirty="0" smtClean="0">
                <a:latin typeface="Comic Sans MS" pitchFamily="66" charset="0"/>
              </a:rPr>
              <a:t> 48 </a:t>
            </a:r>
            <a:r>
              <a:rPr lang="ga-IE" sz="2000" dirty="0" smtClean="0">
                <a:latin typeface="Comic Sans MS" pitchFamily="66" charset="0"/>
              </a:rPr>
              <a:t>i do leabhar oibre</a:t>
            </a:r>
            <a:r>
              <a:rPr lang="ga-IE" sz="2400" dirty="0" smtClean="0">
                <a:latin typeface="Comic Sans MS" pitchFamily="66" charset="0"/>
              </a:rPr>
              <a:t>. 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504" y="3625091"/>
            <a:ext cx="3098038" cy="198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93367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  <p:bldP spid="21" grpId="0" animBg="1"/>
      <p:bldP spid="21" grpId="1" animBg="1"/>
      <p:bldP spid="24" grpId="0" animBg="1"/>
      <p:bldP spid="24" grpId="1" animBg="1"/>
      <p:bldP spid="9" grpId="0"/>
      <p:bldP spid="11" grpId="0"/>
      <p:bldP spid="13" grpId="0"/>
      <p:bldP spid="19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17481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17305"/>
              </p:ext>
            </p:extLst>
          </p:nvPr>
        </p:nvGraphicFramePr>
        <p:xfrm>
          <a:off x="427038" y="701675"/>
          <a:ext cx="8229600" cy="5430994"/>
        </p:xfrm>
        <a:graphic>
          <a:graphicData uri="http://schemas.openxmlformats.org/drawingml/2006/table">
            <a:tbl>
              <a:tblPr/>
              <a:tblGrid>
                <a:gridCol w="5029200"/>
                <a:gridCol w="1447800"/>
                <a:gridCol w="1752600"/>
              </a:tblGrid>
              <a:tr h="53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Bhíodh teas lárnach sna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seanscoileanna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Bhuaileadh an múinteoir na daltaí </a:t>
                      </a:r>
                      <a:r>
                        <a:rPr lang="en-GB" sz="1900" b="0" noProof="0" dirty="0" smtClean="0">
                          <a:latin typeface="Comic Sans MS" pitchFamily="66" charset="0"/>
                        </a:rPr>
                        <a:t>le slat 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fadó.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Thugadh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 páistí móin leo ar scoil fadó.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Tháinig deireadh 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leis an b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pionós corpartha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sna scoileanna sa bhliain 2014.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Sampla d’fhianaise bhéil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ea agallamh.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 líomanáid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líontaí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GB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dúcháin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Dhéanadh na buachaillí fuáil ar scoil fadó.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Ní </a:t>
                      </a:r>
                      <a:r>
                        <a:rPr lang="en-GB" sz="1900" b="0" noProof="0" dirty="0" err="1" smtClean="0">
                          <a:latin typeface="Comic Sans MS" pitchFamily="66" charset="0"/>
                        </a:rPr>
                        <a:t>bhíodh</a:t>
                      </a:r>
                      <a:r>
                        <a:rPr lang="en-GB" sz="1900" b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uisce reatha sna </a:t>
                      </a:r>
                      <a:r>
                        <a:rPr lang="ga-IE" sz="1900" b="0" noProof="0" dirty="0" err="1" smtClean="0">
                          <a:latin typeface="Comic Sans MS" pitchFamily="66" charset="0"/>
                        </a:rPr>
                        <a:t>seanscoileanna</a:t>
                      </a:r>
                      <a:r>
                        <a:rPr lang="ga-IE" sz="1900" b="0" noProof="0" dirty="0" smtClean="0">
                          <a:latin typeface="Comic Sans MS" pitchFamily="66" charset="0"/>
                        </a:rPr>
                        <a:t>.</a:t>
                      </a:r>
                      <a:r>
                        <a:rPr lang="ga-IE" sz="1900" b="0" baseline="0" noProof="0" dirty="0" smtClean="0">
                          <a:latin typeface="Comic Sans MS" pitchFamily="66" charset="0"/>
                        </a:rPr>
                        <a:t>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000" y="130873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258434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189517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381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000" y="32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000" y="500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42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000" y="561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25" name="Title 13"/>
          <p:cNvSpPr>
            <a:spLocks/>
          </p:cNvSpPr>
          <p:nvPr/>
        </p:nvSpPr>
        <p:spPr bwMode="auto">
          <a:xfrm>
            <a:off x="1692275" y="188913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128809256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260648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Comic Sans MS" pitchFamily="66" charset="0"/>
              </a:rPr>
              <a:t>Tuilleadh eolais le fáil ar na suíomhanna seo</a:t>
            </a:r>
            <a:r>
              <a:rPr lang="en-GB" sz="2800" dirty="0" smtClean="0">
                <a:latin typeface="Comic Sans MS" pitchFamily="66" charset="0"/>
              </a:rPr>
              <a:t>:</a:t>
            </a:r>
            <a:endParaRPr lang="en-IE" sz="2800" u="sng" dirty="0" smtClean="0">
              <a:latin typeface="Comic Sans MS" pitchFamily="66" charset="0"/>
              <a:hlinkClick r:id="rId2"/>
            </a:endParaRPr>
          </a:p>
          <a:p>
            <a:r>
              <a:rPr lang="en-IE" sz="2800" dirty="0">
                <a:latin typeface="Comic Sans MS" panose="030F0702030302020204" pitchFamily="66" charset="0"/>
                <a:hlinkClick r:id="rId3"/>
              </a:rPr>
              <a:t>http://www.askaboutireland.ie/learning-zone/primary-students/5th-+-6th-class/history/my-school-history/national-schools-in-the-1/design-of-early-school-bu</a:t>
            </a:r>
            <a:r>
              <a:rPr lang="en-IE" sz="2800" dirty="0" smtClean="0">
                <a:latin typeface="Comic Sans MS" panose="030F0702030302020204" pitchFamily="66" charset="0"/>
                <a:hlinkClick r:id="rId3"/>
              </a:rPr>
              <a:t>/</a:t>
            </a:r>
            <a:r>
              <a:rPr lang="en-IE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IE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IE" sz="2800" dirty="0" smtClean="0">
                <a:latin typeface="Comic Sans MS" panose="030F0702030302020204" pitchFamily="66" charset="0"/>
                <a:hlinkClick r:id="rId4"/>
              </a:rPr>
              <a:t>http://www.askaboutireland.ie/learning-zone/primary-students/5th-+-6th-class/geography/my-school-geography/school-buildings/</a:t>
            </a:r>
            <a:endParaRPr lang="en-IE" sz="2800" dirty="0" smtClean="0">
              <a:latin typeface="Comic Sans MS" panose="030F0702030302020204" pitchFamily="66" charset="0"/>
            </a:endParaRPr>
          </a:p>
          <a:p>
            <a:endParaRPr lang="en-IE" sz="2800" dirty="0" smtClean="0"/>
          </a:p>
          <a:p>
            <a:r>
              <a:rPr lang="ga-IE" sz="2800" dirty="0" smtClean="0">
                <a:latin typeface="Comic Sans MS" pitchFamily="66" charset="0"/>
              </a:rPr>
              <a:t>Is féidir cóipleabhair ó na 1930idí</a:t>
            </a: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ga-IE" sz="2800" dirty="0" smtClean="0">
                <a:latin typeface="Comic Sans MS" pitchFamily="66" charset="0"/>
              </a:rPr>
              <a:t>a fheiceáil ar an suíomh seo</a:t>
            </a:r>
            <a:r>
              <a:rPr lang="en-IE" sz="2800" dirty="0" smtClean="0">
                <a:latin typeface="Comic Sans MS" pitchFamily="66" charset="0"/>
              </a:rPr>
              <a:t>:</a:t>
            </a:r>
          </a:p>
          <a:p>
            <a:r>
              <a:rPr lang="en-IE" sz="2800" dirty="0" smtClean="0">
                <a:latin typeface="Comic Sans MS" pitchFamily="66" charset="0"/>
                <a:hlinkClick r:id="rId5"/>
              </a:rPr>
              <a:t>http://www.duchas.ie/ga</a:t>
            </a:r>
            <a:r>
              <a:rPr lang="en-IE" sz="2800" dirty="0" smtClean="0">
                <a:latin typeface="Comic Sans MS" pitchFamily="66" charset="0"/>
              </a:rPr>
              <a:t> 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5105622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43608" y="836712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Comic Sans MS" pitchFamily="66" charset="0"/>
              </a:rPr>
              <a:t>Tá seanscoil ón mbliain 1900 le feiceáil san iarsmalann i gColáiste Oideachais Eaglais na hÉireann i Ráth </a:t>
            </a:r>
            <a:r>
              <a:rPr lang="en-GB" sz="2800" dirty="0" err="1" smtClean="0">
                <a:latin typeface="Comic Sans MS" pitchFamily="66" charset="0"/>
              </a:rPr>
              <a:t>Maonais</a:t>
            </a:r>
            <a:r>
              <a:rPr lang="ga-IE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/>
            </a:r>
            <a:br>
              <a:rPr lang="en-GB" sz="2800" dirty="0" smtClean="0">
                <a:latin typeface="Comic Sans MS" pitchFamily="66" charset="0"/>
              </a:rPr>
            </a:br>
            <a:r>
              <a:rPr lang="ga-IE" sz="2800" dirty="0" smtClean="0">
                <a:latin typeface="Comic Sans MS" pitchFamily="66" charset="0"/>
              </a:rPr>
              <a:t>i mBaile Átha Cliath</a:t>
            </a:r>
            <a:r>
              <a:rPr lang="en-GB" sz="2800" dirty="0" smtClean="0">
                <a:latin typeface="Comic Sans MS" pitchFamily="66" charset="0"/>
              </a:rPr>
              <a:t>.</a:t>
            </a:r>
            <a:r>
              <a:rPr lang="ga-IE" sz="2800" dirty="0" smtClean="0">
                <a:latin typeface="Comic Sans MS" pitchFamily="66" charset="0"/>
              </a:rPr>
              <a:t> Cuirtear fáilte roimh thurais scoile ann. Tá tuilleadh eolais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ga-IE" sz="2800" dirty="0" smtClean="0">
                <a:latin typeface="Comic Sans MS" pitchFamily="66" charset="0"/>
              </a:rPr>
              <a:t>le fáil ar an suíomh seo: </a:t>
            </a:r>
            <a:r>
              <a:rPr lang="en-GB" sz="2800" dirty="0" smtClean="0">
                <a:latin typeface="Comic Sans MS" pitchFamily="66" charset="0"/>
                <a:hlinkClick r:id="rId2"/>
              </a:rPr>
              <a:t>www.cice.ie/AboutCICE/Museums.aspx</a:t>
            </a:r>
            <a:r>
              <a:rPr lang="en-GB" sz="2800" dirty="0" smtClean="0">
                <a:latin typeface="Comic Sans MS" pitchFamily="66" charset="0"/>
              </a:rPr>
              <a:t>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3025766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Gabhaimid buíochas leis na daoine agus leis na heagraíochtaí a leanas a chuir íomhánna ar fáil do na sleamhnáin seo</a:t>
            </a:r>
            <a:r>
              <a:rPr lang="ga-IE" b="1" baseline="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en-GB" b="1" baseline="0" dirty="0" smtClean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Leabharlann Náisiúnta na hÉireann</a:t>
            </a:r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="1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Íomhánna eile:</a:t>
            </a:r>
          </a:p>
          <a:p>
            <a:r>
              <a:rPr lang="en-GB" baseline="0" dirty="0" err="1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en-GB" baseline="0" dirty="0" smtClean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Máire Ní Ghallchobhair (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le caoinchead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Choláiste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Oideachais Eaglais na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hÉireann </a:t>
            </a:r>
            <a:r>
              <a:rPr lang="en-GB" dirty="0" smtClean="0">
                <a:latin typeface="Comic Sans MS" pitchFamily="66" charset="0"/>
                <a:hlinkClick r:id="rId2"/>
              </a:rPr>
              <a:t>www.cice.ie/AboutCICE/Museums.aspx</a:t>
            </a:r>
            <a:r>
              <a:rPr lang="en-GB" dirty="0" smtClean="0">
                <a:latin typeface="Comic Sans MS" pitchFamily="66" charset="0"/>
              </a:rPr>
              <a:t>)</a:t>
            </a:r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© Foras na Gaeilge, </a:t>
            </a:r>
            <a:r>
              <a:rPr lang="ga-IE" baseline="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201</a:t>
            </a:r>
            <a:r>
              <a:rPr lang="en-GB" baseline="0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baseline="0" dirty="0">
              <a:solidFill>
                <a:prstClr val="black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baseline="0" dirty="0" err="1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baseline="0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8905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35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096" y="679999"/>
            <a:ext cx="3801747" cy="57133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8964" y="1052736"/>
            <a:ext cx="4349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Is féidir linn </a:t>
            </a:r>
            <a:r>
              <a:rPr lang="ga-IE" sz="2400" dirty="0" smtClean="0">
                <a:latin typeface="Comic Sans MS" pitchFamily="66" charset="0"/>
              </a:rPr>
              <a:t>féachaint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ar </a:t>
            </a:r>
            <a:r>
              <a:rPr lang="ga-IE" sz="2400" dirty="0" smtClean="0">
                <a:latin typeface="Comic Sans MS" pitchFamily="66" charset="0"/>
              </a:rPr>
              <a:t>an bhfianaise atá </a:t>
            </a:r>
            <a:r>
              <a:rPr lang="ga-IE" sz="2400" dirty="0" smtClean="0">
                <a:latin typeface="Comic Sans MS" pitchFamily="66" charset="0"/>
              </a:rPr>
              <a:t>ann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 </a:t>
            </a:r>
            <a:r>
              <a:rPr lang="ga-IE" sz="2400" dirty="0" smtClean="0">
                <a:latin typeface="Comic Sans MS" pitchFamily="66" charset="0"/>
              </a:rPr>
              <a:t>bhaineann leis na scoileanna sin.</a:t>
            </a:r>
            <a:endParaRPr lang="ga-I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59153" y="4005064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Cén cineál fianaise atá ann, meas tú?</a:t>
            </a:r>
            <a:endParaRPr lang="ga-IE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2362" y="3632089"/>
            <a:ext cx="3370552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ga-IE" sz="4800" dirty="0">
                <a:solidFill>
                  <a:prstClr val="white"/>
                </a:solidFill>
                <a:latin typeface="Comic Sans MS" pitchFamily="66" charset="0"/>
              </a:rPr>
              <a:t>Cineálacha</a:t>
            </a:r>
            <a:r>
              <a:rPr lang="en-GB" sz="4800" dirty="0">
                <a:solidFill>
                  <a:prstClr val="white"/>
                </a:solidFill>
                <a:latin typeface="Comic Sans MS" pitchFamily="66" charset="0"/>
              </a:rPr>
              <a:t> </a:t>
            </a:r>
            <a:r>
              <a:rPr lang="ga-IE" sz="4800" dirty="0">
                <a:solidFill>
                  <a:prstClr val="white"/>
                </a:solidFill>
                <a:latin typeface="Comic Sans MS" pitchFamily="66" charset="0"/>
              </a:rPr>
              <a:t>Fianaise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2205038"/>
            <a:ext cx="4608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Is féidir féachaint ar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ga-IE" sz="2000" b="1" dirty="0" err="1" smtClean="0">
                <a:solidFill>
                  <a:srgbClr val="FF0000"/>
                </a:solidFill>
                <a:latin typeface="Comic Sans MS" pitchFamily="66" charset="0"/>
              </a:rPr>
              <a:t>eanghrianghraif</a:t>
            </a:r>
            <a:r>
              <a:rPr lang="ga-IE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chun eolas a fháil ar shaol na scoile fadó.</a:t>
            </a:r>
            <a:endParaRPr lang="ga-IE" sz="2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60000" y="1916832"/>
            <a:ext cx="44641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Is féidir linn labhairt lenár </a:t>
            </a:r>
            <a:r>
              <a:rPr lang="ga-IE" sz="2000" dirty="0" err="1">
                <a:solidFill>
                  <a:prstClr val="black"/>
                </a:solidFill>
                <a:latin typeface="Comic Sans MS" pitchFamily="66" charset="0"/>
              </a:rPr>
              <a:t>seantuismitheoirí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 nó le seandaoine eile faoi na cuimhní cinn atá acu ar an scoil. </a:t>
            </a:r>
            <a:r>
              <a:rPr lang="ga-IE" sz="2000" b="1" dirty="0">
                <a:solidFill>
                  <a:srgbClr val="FF0000"/>
                </a:solidFill>
                <a:latin typeface="Comic Sans MS" pitchFamily="66" charset="0"/>
              </a:rPr>
              <a:t>Fianaise bhéil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a thugaimid ar an gcineál sin fianaise.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-35655" y="5201749"/>
            <a:ext cx="482485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Is féidir linn amharc ar na nithe a bhíodh sna seomraí ranga fadó chun teacht ar thuiscint níos fearr ar shaol na scoile ag an am. </a:t>
            </a:r>
            <a:r>
              <a:rPr lang="ga-IE" sz="2000" b="1" dirty="0" err="1">
                <a:solidFill>
                  <a:srgbClr val="FF0000"/>
                </a:solidFill>
                <a:latin typeface="Comic Sans MS" pitchFamily="66" charset="0"/>
              </a:rPr>
              <a:t>Déantúsáin</a:t>
            </a:r>
            <a:r>
              <a:rPr lang="ga-IE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a thugaimid ar an gcineál sin fianaise.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64088" y="-169158"/>
            <a:ext cx="3341249" cy="2227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8386" y="3438312"/>
            <a:ext cx="2385230" cy="1767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E:\DCIM\Camera\20141114_0949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3356992"/>
            <a:ext cx="2844522" cy="198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075484" y="5254168"/>
            <a:ext cx="41050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Tá eolas le fáil freisin i seanchóipleabhair agus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i</a:t>
            </a:r>
            <a:endParaRPr lang="en-IE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seanleabhair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rolla ar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shaol</a:t>
            </a:r>
            <a:endParaRPr lang="en-IE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na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scoile fadó.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Fianaise scríofa</a:t>
            </a:r>
            <a:endParaRPr lang="en-IE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atá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iontu sin.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600000">
            <a:off x="1069749" y="139485"/>
            <a:ext cx="3116714" cy="1997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74811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619842"/>
            <a:ext cx="3125401" cy="2017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4-10-29 0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4372888"/>
            <a:ext cx="3114743" cy="193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4214638"/>
            <a:ext cx="2927765" cy="219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93575" y="2708680"/>
            <a:ext cx="829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Fianaise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is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ea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na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seanfhoirgnimh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scoile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freisin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Bhí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na </a:t>
            </a:r>
            <a:r>
              <a:rPr lang="ga-IE" sz="2000" dirty="0" err="1">
                <a:solidFill>
                  <a:prstClr val="black"/>
                </a:solidFill>
                <a:latin typeface="Comic Sans MS" pitchFamily="66" charset="0"/>
              </a:rPr>
              <a:t>seanscoileanna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 cosúil le gnáth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-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thithe agus is gnách nach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raibh iontu ach seomra amháin nó dhá sheomra. Bhí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na scoileanna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a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bhí sna cathracha agus sna bailte móra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níos mó ná na scoileanna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a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bhí faoin tuath. </a:t>
            </a:r>
            <a:endParaRPr lang="ga-IE" sz="2000" dirty="0">
              <a:solidFill>
                <a:prstClr val="black"/>
              </a:solidFill>
            </a:endParaRPr>
          </a:p>
        </p:txBody>
      </p:sp>
      <p:pic>
        <p:nvPicPr>
          <p:cNvPr id="11" name="Picture 2" descr="E:\DCIM\Camera\20141116_1525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00" y="475200"/>
            <a:ext cx="3462288" cy="22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52654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4-10-29 0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4372888"/>
            <a:ext cx="3114743" cy="193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41610" y="2852936"/>
            <a:ext cx="828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An mbeadh a fhios agat, agus tú ag breathnú ar na pictiúir seo, gur scoileanna a bhíodh sna foirgnimh seo</a:t>
            </a:r>
            <a:r>
              <a:rPr lang="en-GB" sz="2000" dirty="0" smtClean="0">
                <a:latin typeface="Comic Sans MS" pitchFamily="66" charset="0"/>
              </a:rPr>
              <a:t>? </a:t>
            </a:r>
            <a:r>
              <a:rPr lang="ga-IE" sz="2000" dirty="0" smtClean="0">
                <a:latin typeface="Comic Sans MS" pitchFamily="66" charset="0"/>
              </a:rPr>
              <a:t>Cén fáth a </a:t>
            </a:r>
            <a:r>
              <a:rPr lang="en-GB" sz="2000" dirty="0" smtClean="0">
                <a:latin typeface="Comic Sans MS" pitchFamily="66" charset="0"/>
              </a:rPr>
              <a:t>n</a:t>
            </a:r>
            <a:r>
              <a:rPr lang="ga-IE" sz="2000" dirty="0" smtClean="0">
                <a:latin typeface="Comic Sans MS" pitchFamily="66" charset="0"/>
              </a:rPr>
              <a:t>deir tú é sin?</a:t>
            </a:r>
            <a:endParaRPr lang="ga-IE" sz="2000" dirty="0"/>
          </a:p>
        </p:txBody>
      </p:sp>
      <p:pic>
        <p:nvPicPr>
          <p:cNvPr id="11" name="Picture 2" descr="E:\DCIM\Camera\20141116_1525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462288" cy="223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41610" y="3662996"/>
            <a:ext cx="667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Tabhair faoi deara go bhfuil simléar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ar gach ceann acu. </a:t>
            </a:r>
            <a:br>
              <a:rPr lang="ga-IE" sz="2000" dirty="0" smtClean="0">
                <a:latin typeface="Comic Sans MS" pitchFamily="66" charset="0"/>
              </a:rPr>
            </a:br>
            <a:r>
              <a:rPr lang="ga-IE" sz="2000" dirty="0" smtClean="0">
                <a:latin typeface="Comic Sans MS" pitchFamily="66" charset="0"/>
              </a:rPr>
              <a:t>Cén fáth, meas tú? </a:t>
            </a:r>
            <a:endParaRPr lang="ga-IE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619842"/>
            <a:ext cx="3125401" cy="20176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4128" y="4214638"/>
            <a:ext cx="2927765" cy="219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90757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32CANON\IMG_47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0"/>
          <a:stretch>
            <a:fillRect/>
          </a:stretch>
        </p:blipFill>
        <p:spPr bwMode="auto">
          <a:xfrm>
            <a:off x="2051720" y="44624"/>
            <a:ext cx="4896544" cy="356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378904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Ní bhíodh teas lárnach sna scoileanna i bhfad siar</a:t>
            </a:r>
            <a:r>
              <a:rPr lang="en-GB" sz="2000" dirty="0" smtClean="0">
                <a:latin typeface="Comic Sans MS" pitchFamily="66" charset="0"/>
              </a:rPr>
              <a:t>.</a:t>
            </a:r>
          </a:p>
          <a:p>
            <a:r>
              <a:rPr lang="en-GB" sz="2000" dirty="0" smtClean="0">
                <a:latin typeface="Comic Sans MS" pitchFamily="66" charset="0"/>
              </a:rPr>
              <a:t>Mar sin, </a:t>
            </a:r>
            <a:r>
              <a:rPr lang="ga-IE" sz="2000" dirty="0" smtClean="0">
                <a:latin typeface="Comic Sans MS" pitchFamily="66" charset="0"/>
              </a:rPr>
              <a:t>bhíodh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ga-IE" sz="2000" dirty="0" smtClean="0">
                <a:latin typeface="Comic Sans MS" pitchFamily="66" charset="0"/>
              </a:rPr>
              <a:t>tinteán sa scoil agus lasta</a:t>
            </a:r>
            <a:r>
              <a:rPr lang="en-GB" sz="2000" dirty="0" smtClean="0">
                <a:latin typeface="Comic Sans MS" pitchFamily="66" charset="0"/>
              </a:rPr>
              <a:t>í</a:t>
            </a:r>
            <a:r>
              <a:rPr lang="ga-IE" sz="2000" dirty="0" smtClean="0">
                <a:latin typeface="Comic Sans MS" pitchFamily="66" charset="0"/>
              </a:rPr>
              <a:t> tine gach lá</a:t>
            </a:r>
            <a:endParaRPr lang="en-GB" sz="2000" dirty="0">
              <a:latin typeface="Comic Sans MS" pitchFamily="66" charset="0"/>
            </a:endParaRPr>
          </a:p>
          <a:p>
            <a:r>
              <a:rPr lang="ga-IE" sz="2000" dirty="0" smtClean="0">
                <a:latin typeface="Comic Sans MS" pitchFamily="66" charset="0"/>
              </a:rPr>
              <a:t>chun</a:t>
            </a:r>
            <a:r>
              <a:rPr lang="en-GB" sz="2000" dirty="0" smtClean="0">
                <a:latin typeface="Comic Sans MS" pitchFamily="66" charset="0"/>
              </a:rPr>
              <a:t> an </a:t>
            </a:r>
            <a:r>
              <a:rPr lang="ga-IE" sz="2000" dirty="0" smtClean="0">
                <a:latin typeface="Comic Sans MS" pitchFamily="66" charset="0"/>
              </a:rPr>
              <a:t>seomra ranga</a:t>
            </a:r>
            <a:r>
              <a:rPr lang="en-GB" sz="2000" dirty="0" smtClean="0">
                <a:latin typeface="Comic Sans MS" pitchFamily="66" charset="0"/>
              </a:rPr>
              <a:t> a </a:t>
            </a:r>
            <a:r>
              <a:rPr lang="ga-IE" sz="2000" dirty="0" err="1" smtClean="0">
                <a:latin typeface="Comic Sans MS" pitchFamily="66" charset="0"/>
              </a:rPr>
              <a:t>théamh</a:t>
            </a:r>
            <a:r>
              <a:rPr lang="en-GB" sz="2000" dirty="0" smtClean="0">
                <a:latin typeface="Comic Sans MS" pitchFamily="66" charset="0"/>
              </a:rPr>
              <a:t>.</a:t>
            </a:r>
            <a:endParaRPr lang="ga-IE" sz="2000" dirty="0"/>
          </a:p>
        </p:txBody>
      </p:sp>
      <p:sp>
        <p:nvSpPr>
          <p:cNvPr id="8" name="Right Arrow Callout 7"/>
          <p:cNvSpPr/>
          <p:nvPr/>
        </p:nvSpPr>
        <p:spPr>
          <a:xfrm>
            <a:off x="539552" y="1484784"/>
            <a:ext cx="2737545" cy="1223962"/>
          </a:xfrm>
          <a:prstGeom prst="rightArrowCallout">
            <a:avLst>
              <a:gd name="adj1" fmla="val 9153"/>
              <a:gd name="adj2" fmla="val 25000"/>
              <a:gd name="adj3" fmla="val 25000"/>
              <a:gd name="adj4" fmla="val 7307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 smtClean="0">
                <a:latin typeface="Comic Sans MS" pitchFamily="66" charset="0"/>
              </a:rPr>
              <a:t>Cén breosla a dhóití sa tine?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869160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Dhóití móin sa tine agus bhíodh ar na daltaí móin a thabhairt leo ar scoil. Cliceáil an nasc seo </a:t>
            </a:r>
            <a:r>
              <a:rPr lang="ga-IE" sz="2000" dirty="0">
                <a:latin typeface="Comic Sans MS" pitchFamily="66" charset="0"/>
              </a:rPr>
              <a:t>chun </a:t>
            </a:r>
            <a:r>
              <a:rPr lang="ga-IE" sz="2000" dirty="0" smtClean="0">
                <a:latin typeface="Comic Sans MS" pitchFamily="66" charset="0"/>
              </a:rPr>
              <a:t>éisteacht</a:t>
            </a:r>
            <a:r>
              <a:rPr lang="en-GB" sz="2000" dirty="0" smtClean="0">
                <a:latin typeface="Comic Sans MS" pitchFamily="66" charset="0"/>
              </a:rPr>
              <a:t> le </a:t>
            </a:r>
            <a:r>
              <a:rPr lang="ga-IE" sz="2000" dirty="0" smtClean="0">
                <a:latin typeface="Comic Sans MS" pitchFamily="66" charset="0"/>
              </a:rPr>
              <a:t>fianaise bhéil maidir </a:t>
            </a:r>
            <a:r>
              <a:rPr lang="en-GB" sz="2000" dirty="0" smtClean="0">
                <a:latin typeface="Comic Sans MS" pitchFamily="66" charset="0"/>
              </a:rPr>
              <a:t>leis sin:</a:t>
            </a:r>
            <a:r>
              <a:rPr lang="ga-IE" sz="2000" dirty="0" smtClean="0">
                <a:latin typeface="Comic Sans MS" pitchFamily="66" charset="0"/>
              </a:rPr>
              <a:t> </a:t>
            </a:r>
            <a:endParaRPr lang="ga-IE" sz="2000" dirty="0"/>
          </a:p>
          <a:p>
            <a:r>
              <a:rPr lang="ga-IE" sz="2000" dirty="0" smtClean="0">
                <a:latin typeface="Comic Sans MS" panose="030F0702030302020204" pitchFamily="66" charset="0"/>
                <a:hlinkClick r:id="rId4"/>
              </a:rPr>
              <a:t>http://www.askaboutireland.ie/learning-zone/primary-students/5th-+-6th-class/history/my-school-history/learning-from-people-oral/examining-and-comparing-e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14134129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32CANON\IMG_47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0"/>
          <a:stretch>
            <a:fillRect/>
          </a:stretch>
        </p:blipFill>
        <p:spPr bwMode="auto">
          <a:xfrm>
            <a:off x="2051720" y="404664"/>
            <a:ext cx="4896544" cy="356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eft Arrow Callout 5"/>
          <p:cNvSpPr/>
          <p:nvPr/>
        </p:nvSpPr>
        <p:spPr>
          <a:xfrm>
            <a:off x="6156176" y="2780928"/>
            <a:ext cx="2665537" cy="1223962"/>
          </a:xfrm>
          <a:prstGeom prst="leftArrowCallout">
            <a:avLst>
              <a:gd name="adj1" fmla="val 13681"/>
              <a:gd name="adj2" fmla="val 30660"/>
              <a:gd name="adj3" fmla="val 25000"/>
              <a:gd name="adj4" fmla="val 72774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>
                <a:solidFill>
                  <a:prstClr val="white"/>
                </a:solidFill>
                <a:latin typeface="Comic Sans MS" pitchFamily="66" charset="0"/>
              </a:rPr>
              <a:t>Cad iad seo, meas tú?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283239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Báisín, buicéad agus crúiscín </a:t>
            </a:r>
            <a:r>
              <a:rPr lang="en-GB" sz="2000" dirty="0" err="1" smtClean="0">
                <a:solidFill>
                  <a:prstClr val="black"/>
                </a:solidFill>
                <a:latin typeface="Comic Sans MS" pitchFamily="66" charset="0"/>
              </a:rPr>
              <a:t>cruain</a:t>
            </a:r>
            <a:r>
              <a:rPr lang="en-GB" sz="2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atá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ann. </a:t>
            </a:r>
            <a:endParaRPr lang="en-GB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sz="16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Ní bhíodh uisce reatha sna scoileanna </a:t>
            </a:r>
            <a:r>
              <a:rPr lang="en-IE" sz="2000" dirty="0" smtClean="0">
                <a:solidFill>
                  <a:prstClr val="black"/>
                </a:solidFill>
                <a:latin typeface="Comic Sans MS" pitchFamily="66" charset="0"/>
              </a:rPr>
              <a:t>fadó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agus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bhíodh ar na páistí ó na ranganna sinsearacha an buicéad a thabhairt amach agus a líonadh le huisce ón gcaidéal uisce. Dhéanadh na páistí a lámha a ní sa </a:t>
            </a:r>
            <a:r>
              <a:rPr lang="ga-IE" sz="2000" dirty="0" err="1">
                <a:solidFill>
                  <a:prstClr val="black"/>
                </a:solidFill>
                <a:latin typeface="Comic Sans MS" pitchFamily="66" charset="0"/>
              </a:rPr>
              <a:t>bháisín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 leis an uisce sin. Thugadh na páistí bainne isteach chun na scoile leo agus chuiridís isteach sa chrúiscín dá lón é. D’fhágtaí an crúiscín cois </a:t>
            </a:r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tine</a:t>
            </a:r>
            <a:endParaRPr lang="en-IE" sz="20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ga-IE" sz="2000" dirty="0" smtClean="0">
                <a:solidFill>
                  <a:prstClr val="black"/>
                </a:solidFill>
                <a:latin typeface="Comic Sans MS" pitchFamily="66" charset="0"/>
              </a:rPr>
              <a:t>le </a:t>
            </a:r>
            <a:r>
              <a:rPr lang="ga-IE" sz="2000" dirty="0">
                <a:solidFill>
                  <a:prstClr val="black"/>
                </a:solidFill>
                <a:latin typeface="Comic Sans MS" pitchFamily="66" charset="0"/>
              </a:rPr>
              <a:t>go mbeadh an bainne go deas te ag am lóin.</a:t>
            </a:r>
            <a:endParaRPr lang="ga-IE" sz="20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5000" y="4149080"/>
            <a:ext cx="2521521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Cad </a:t>
            </a:r>
            <a:r>
              <a:rPr lang="en-GB" sz="2000" dirty="0" err="1" smtClean="0">
                <a:latin typeface="Comic Sans MS" panose="030F0702030302020204" pitchFamily="66" charset="0"/>
              </a:rPr>
              <a:t>chuige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iad</a:t>
            </a:r>
            <a:r>
              <a:rPr lang="en-GB" sz="2000" dirty="0">
                <a:latin typeface="Comic Sans MS" panose="030F0702030302020204" pitchFamily="66" charset="0"/>
              </a:rPr>
              <a:t>?</a:t>
            </a:r>
            <a:endParaRPr lang="ga-IE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452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2204" y="23190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Céard é seo, meas tú? </a:t>
            </a:r>
            <a:endParaRPr lang="ga-I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anose="030F0702030302020204" pitchFamily="66" charset="0"/>
              </a:rPr>
              <a:t>Cliceáil an nasc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ga-IE" sz="2000" dirty="0" smtClean="0">
                <a:latin typeface="Comic Sans MS" panose="030F0702030302020204" pitchFamily="66" charset="0"/>
              </a:rPr>
              <a:t>thíos chun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ga-IE" sz="2000" dirty="0" smtClean="0">
                <a:latin typeface="Comic Sans MS" panose="030F0702030302020204" pitchFamily="66" charset="0"/>
              </a:rPr>
              <a:t>éisteacht</a:t>
            </a:r>
            <a:r>
              <a:rPr lang="en-GB" sz="2000" dirty="0" smtClean="0">
                <a:latin typeface="Comic Sans MS" panose="030F0702030302020204" pitchFamily="66" charset="0"/>
              </a:rPr>
              <a:t> le</a:t>
            </a:r>
            <a:r>
              <a:rPr lang="ga-IE" sz="2000" dirty="0" smtClean="0">
                <a:latin typeface="Comic Sans MS" panose="030F0702030302020204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fianaise </a:t>
            </a:r>
            <a:r>
              <a:rPr lang="ga-IE" sz="2000" dirty="0" smtClean="0">
                <a:latin typeface="Comic Sans MS" pitchFamily="66" charset="0"/>
              </a:rPr>
              <a:t>b</a:t>
            </a:r>
            <a:r>
              <a:rPr lang="en-GB" sz="2000" dirty="0" smtClean="0">
                <a:latin typeface="Comic Sans MS" pitchFamily="66" charset="0"/>
              </a:rPr>
              <a:t>h</a:t>
            </a:r>
            <a:r>
              <a:rPr lang="ga-IE" sz="2000" dirty="0" err="1" smtClean="0">
                <a:latin typeface="Comic Sans MS" pitchFamily="66" charset="0"/>
              </a:rPr>
              <a:t>éil</a:t>
            </a:r>
            <a:r>
              <a:rPr lang="ga-IE" sz="2000" dirty="0" smtClean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faoi na leithris sna </a:t>
            </a:r>
            <a:r>
              <a:rPr lang="ga-IE" sz="2000" dirty="0" err="1" smtClean="0">
                <a:latin typeface="Comic Sans MS" pitchFamily="66" charset="0"/>
              </a:rPr>
              <a:t>seanscoileanna</a:t>
            </a:r>
            <a:r>
              <a:rPr lang="en-GB" sz="2000" dirty="0" smtClean="0">
                <a:latin typeface="Comic Sans MS" pitchFamily="66" charset="0"/>
              </a:rPr>
              <a:t>: </a:t>
            </a:r>
            <a:r>
              <a:rPr lang="en-IE" sz="2000" dirty="0" smtClean="0">
                <a:latin typeface="Comic Sans MS" panose="030F0702030302020204" pitchFamily="66" charset="0"/>
                <a:hlinkClick r:id="rId2"/>
              </a:rPr>
              <a:t>http://www.askaboutireland.ie/learning-zone/primary-students/5th-+-6th-class/history/my-school-history/national-schools-in-the-1/sanitation</a:t>
            </a:r>
            <a:endParaRPr lang="ga-IE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495857"/>
            <a:ext cx="2695575" cy="429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62204" y="787987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Comic Sans MS" pitchFamily="66" charset="0"/>
              </a:rPr>
              <a:t>Leithreas atá ann! Ní raibh na leithris sna </a:t>
            </a:r>
            <a:r>
              <a:rPr lang="ga-IE" sz="2000" dirty="0" err="1" smtClean="0">
                <a:latin typeface="Comic Sans MS" pitchFamily="66" charset="0"/>
              </a:rPr>
              <a:t>seanscoileanna</a:t>
            </a:r>
            <a:r>
              <a:rPr lang="ga-IE" sz="2000" dirty="0" smtClean="0">
                <a:latin typeface="Comic Sans MS" pitchFamily="66" charset="0"/>
              </a:rPr>
              <a:t> cosúil leis na cinn atá againn sa lá atá inniu ann mar nach raibh uisce reatha ar bith sna scoileanna an t-am sin. Is éard a bhí acu sna </a:t>
            </a:r>
            <a:r>
              <a:rPr lang="ga-IE" sz="2000" dirty="0" err="1" smtClean="0">
                <a:latin typeface="Comic Sans MS" pitchFamily="66" charset="0"/>
              </a:rPr>
              <a:t>seanscoileanna</a:t>
            </a:r>
            <a:r>
              <a:rPr lang="ga-IE" sz="2000" dirty="0" smtClean="0">
                <a:latin typeface="Comic Sans MS" pitchFamily="66" charset="0"/>
              </a:rPr>
              <a:t> ná </a:t>
            </a:r>
            <a:r>
              <a:rPr lang="ga-IE" sz="2000" b="1" dirty="0" smtClean="0">
                <a:solidFill>
                  <a:srgbClr val="FF0000"/>
                </a:solidFill>
                <a:latin typeface="Comic Sans MS" pitchFamily="66" charset="0"/>
              </a:rPr>
              <a:t>leithris thirime </a:t>
            </a:r>
            <a:r>
              <a:rPr lang="ga-IE" sz="2000" dirty="0" smtClean="0">
                <a:latin typeface="Comic Sans MS" pitchFamily="66" charset="0"/>
              </a:rPr>
              <a:t>cosúil leis an gceann seo sa ghrianghraf. Bhíodh an leithreas suite i </a:t>
            </a:r>
            <a:r>
              <a:rPr lang="ga-IE" sz="2000" dirty="0" err="1" smtClean="0">
                <a:latin typeface="Comic Sans MS" pitchFamily="66" charset="0"/>
              </a:rPr>
              <a:t>dteachín</a:t>
            </a:r>
            <a:r>
              <a:rPr lang="ga-IE" sz="2000" dirty="0" smtClean="0">
                <a:latin typeface="Comic Sans MS" pitchFamily="66" charset="0"/>
              </a:rPr>
              <a:t> beag taobh amuigh den scoil. Is é</a:t>
            </a:r>
            <a:r>
              <a:rPr lang="en-GB" sz="2000" dirty="0" smtClean="0">
                <a:latin typeface="Comic Sans MS" pitchFamily="66" charset="0"/>
              </a:rPr>
              <a:t> a</a:t>
            </a:r>
            <a:r>
              <a:rPr lang="ga-IE" sz="2000" dirty="0" smtClean="0">
                <a:latin typeface="Comic Sans MS" pitchFamily="66" charset="0"/>
              </a:rPr>
              <a:t> bhí i gceist leis ná clár adhmaid </a:t>
            </a:r>
            <a:r>
              <a:rPr lang="en-GB" sz="2000" dirty="0" smtClean="0">
                <a:latin typeface="Comic Sans MS" pitchFamily="66" charset="0"/>
              </a:rPr>
              <a:t>a </a:t>
            </a:r>
            <a:r>
              <a:rPr lang="ga-IE" sz="2000" dirty="0" smtClean="0">
                <a:latin typeface="Comic Sans MS" pitchFamily="66" charset="0"/>
              </a:rPr>
              <a:t>raibh poll ann. Shuíodh na páistí ar an bpoll sin. D’úsáididís páipéar nuachta </a:t>
            </a:r>
            <a:r>
              <a:rPr lang="en-GB" sz="2000" dirty="0" smtClean="0">
                <a:latin typeface="Comic Sans MS" pitchFamily="66" charset="0"/>
              </a:rPr>
              <a:t>mar </a:t>
            </a:r>
            <a:r>
              <a:rPr lang="ga-IE" sz="2000" dirty="0" smtClean="0">
                <a:latin typeface="Comic Sans MS" pitchFamily="66" charset="0"/>
              </a:rPr>
              <a:t>p</a:t>
            </a:r>
            <a:r>
              <a:rPr lang="en-GB" sz="2000" dirty="0" smtClean="0">
                <a:latin typeface="Comic Sans MS" pitchFamily="66" charset="0"/>
              </a:rPr>
              <a:t>h</a:t>
            </a:r>
            <a:r>
              <a:rPr lang="ga-IE" sz="2000" dirty="0" err="1" smtClean="0">
                <a:latin typeface="Comic Sans MS" pitchFamily="66" charset="0"/>
              </a:rPr>
              <a:t>áipéar</a:t>
            </a:r>
            <a:r>
              <a:rPr lang="ga-IE" sz="2000" dirty="0" smtClean="0">
                <a:latin typeface="Comic Sans MS" pitchFamily="66" charset="0"/>
              </a:rPr>
              <a:t> leithris.</a:t>
            </a:r>
            <a:endParaRPr lang="ga-IE" sz="2000" dirty="0"/>
          </a:p>
        </p:txBody>
      </p:sp>
    </p:spTree>
    <p:extLst>
      <p:ext uri="{BB962C8B-B14F-4D97-AF65-F5344CB8AC3E}">
        <p14:creationId xmlns:p14="http://schemas.microsoft.com/office/powerpoint/2010/main" val="403214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2000" dirty="0">
            <a:solidFill>
              <a:prstClr val="black"/>
            </a:solidFill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1413</Words>
  <Application>Microsoft Office PowerPoint</Application>
  <PresentationFormat>On-screen Show (4:3)</PresentationFormat>
  <Paragraphs>137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350</cp:revision>
  <cp:lastPrinted>2015-07-08T16:17:43Z</cp:lastPrinted>
  <dcterms:created xsi:type="dcterms:W3CDTF">2014-10-22T07:55:12Z</dcterms:created>
  <dcterms:modified xsi:type="dcterms:W3CDTF">2015-11-13T12:39:24Z</dcterms:modified>
</cp:coreProperties>
</file>