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83" r:id="rId4"/>
    <p:sldId id="301" r:id="rId5"/>
    <p:sldId id="272" r:id="rId6"/>
    <p:sldId id="261" r:id="rId7"/>
    <p:sldId id="310" r:id="rId8"/>
    <p:sldId id="305" r:id="rId9"/>
    <p:sldId id="267" r:id="rId10"/>
    <p:sldId id="314" r:id="rId11"/>
    <p:sldId id="289" r:id="rId12"/>
    <p:sldId id="290" r:id="rId13"/>
    <p:sldId id="298" r:id="rId14"/>
    <p:sldId id="308" r:id="rId15"/>
    <p:sldId id="307" r:id="rId16"/>
    <p:sldId id="291" r:id="rId17"/>
    <p:sldId id="311" r:id="rId18"/>
    <p:sldId id="303" r:id="rId19"/>
    <p:sldId id="294" r:id="rId20"/>
    <p:sldId id="282" r:id="rId21"/>
    <p:sldId id="281" r:id="rId22"/>
    <p:sldId id="309" r:id="rId23"/>
    <p:sldId id="264" r:id="rId24"/>
    <p:sldId id="312" r:id="rId25"/>
    <p:sldId id="313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7ADB3"/>
    <a:srgbClr val="FFCC00"/>
    <a:srgbClr val="FF9933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1" y="0"/>
            <a:ext cx="29461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BD3EDB-7734-446F-94ED-69C06BA36485}" type="datetimeFigureOut">
              <a:rPr lang="en-GB"/>
              <a:pPr>
                <a:defRPr/>
              </a:pPr>
              <a:t>06/12/2016</a:t>
            </a:fld>
            <a:endParaRPr lang="en-GB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1" y="9428164"/>
            <a:ext cx="29461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BAE23F-99B1-431D-9448-F57DCC01DE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71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9F0D14-684D-40CE-99DE-2CC46B854B4B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290DB9-2EB6-48EA-A962-E20A6BB2248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84607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290DB9-2EB6-48EA-A962-E20A6BB22486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4697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083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717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ga-IE" baseline="0" dirty="0" smtClean="0"/>
              <a:t>Méid na mboscaí le ceartú?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717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654B3-1C6D-4454-A709-FDFC0F4C447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1321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6ADC2-F656-4E70-B3C8-89316C5F70B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8926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F2040-A452-4FE8-AC00-25602B0303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0620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290DB9-2EB6-48EA-A962-E20A6BB22486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523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E81B6-9BDD-4D16-8545-F5F38C15056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818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68695F-FF38-4840-9082-596CFF9898F6}" type="slidenum">
              <a:rPr lang="en-IE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3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8695F-FF38-4840-9082-596CFF9898F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863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8695F-FF38-4840-9082-596CFF9898F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023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290DB9-2EB6-48EA-A962-E20A6BB22486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409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8695F-FF38-4840-9082-596CFF9898F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164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452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654B3-1C6D-4454-A709-FDFC0F4C447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586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B26D-C27A-4762-A132-02B9BA2DEBD2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694C-9795-4BDF-9291-39E1D2DC9CA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1291-82C6-4F2B-BF4A-404242D0EC59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D24B-11D7-4A0C-BCD8-68C1074275C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9348-930D-4623-B562-99C651B5B370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730-1B90-4851-AA9D-2EDB7FEA1AC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7D7F-F19D-41A2-A362-0F0DD49E8606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EE68-0B27-441A-83F1-6430AC63A44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5DA6-2010-4A53-A3CE-2042D958F983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CEC4-B5E3-4526-B80E-D621D6A7ED4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91C7-6A7A-4FE2-93F5-2F97E196A79C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66BC-0930-4505-B2E1-C7AAA9E12A4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C7EE-CC3B-4459-827D-412B1A7F7AA9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29F7-221D-4093-94B4-FC762B43F0E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E46FA-6E9C-4AA9-9BD1-9FD4FCD6943E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4A1D-B0CC-4A97-BEDC-B8E27C6D8D1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C2F3-FF2B-4EAF-BD8E-4AEA04CF4086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5080-8778-4EAF-B4A5-A67B56920A0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8BAB-81D4-4229-B3AF-109697EAF46D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8345-CDEB-47DA-8D69-5C2E8AA0C4A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5616-C90E-476C-B63A-5FFA94AF9BB5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4B87-BF6A-4B59-A0BE-0E72803DDF7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E074A5-EE91-4BA1-8A27-6FA227781CC3}" type="datetimeFigureOut">
              <a:rPr lang="en-IE"/>
              <a:pPr>
                <a:defRPr/>
              </a:pPr>
              <a:t>06/12/2016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001-3BB2-4B99-90BF-0F7E53A47B2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hyperlink" Target="http://www.timeforkids.com/destination/japan/native-ling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quiz/mquiz.asp?filename=MniGhallantseapain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eniousirelandonline.ie/ga/investigations/in0004.x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explore/countries/japan/#japan-shibuya-crossing.jpg" TargetMode="External"/><Relationship Id="rId2" Type="http://schemas.openxmlformats.org/officeDocument/2006/relationships/hyperlink" Target="http://www.timeforkids.com/destination/japan/sightsee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gg.ie/wp-content/uploads/eureka-7-20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hyperlink" Target="http://video.nationalgeographic.com/video/destinations/japan-de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166" y="0"/>
            <a:ext cx="9216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131840" y="-47501"/>
            <a:ext cx="5041503" cy="1470025"/>
          </a:xfrm>
        </p:spPr>
        <p:txBody>
          <a:bodyPr/>
          <a:lstStyle/>
          <a:p>
            <a:pPr eaLnBrk="1" hangingPunct="1"/>
            <a:r>
              <a:rPr lang="ga-IE" sz="6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tSeapáin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69049" y="908720"/>
            <a:ext cx="3816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Tóiceo ar cheann de na cathracha is mó agus is plódaithe ar domhan.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845" y="4412495"/>
            <a:ext cx="3816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cónaí ar bhreis is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en-GB" sz="2800" dirty="0" smtClean="0">
                <a:latin typeface="Tw Cen MT" panose="020B0602020104020603" pitchFamily="34" charset="0"/>
              </a:rPr>
              <a:t>13 </a:t>
            </a:r>
            <a:r>
              <a:rPr lang="ga-IE" sz="2800" dirty="0" smtClean="0">
                <a:latin typeface="Tw Cen MT" panose="020B0602020104020603" pitchFamily="34" charset="0"/>
              </a:rPr>
              <a:t>mhilliún duine ann.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3690788"/>
            <a:ext cx="4286250" cy="28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3477" y="354397"/>
            <a:ext cx="4285086" cy="28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283759"/>
            <a:ext cx="4286250" cy="30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8562" y="3912355"/>
            <a:ext cx="42481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é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Sliabh Fuji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an sliabh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is airde sa tSeapáin. Tá sé 3776 méadar ar airde.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Is ar oileán Honshu atá Sliabh Fuji freisin, 100 km siar ó dheas ó </a:t>
            </a:r>
            <a:r>
              <a:rPr lang="en-GB" sz="2800" dirty="0" smtClean="0">
                <a:latin typeface="Tw Cen MT" panose="020B0602020104020603" pitchFamily="34" charset="0"/>
              </a:rPr>
              <a:t>Thóiceo</a:t>
            </a:r>
            <a:r>
              <a:rPr lang="ga-IE" sz="2800" dirty="0" smtClean="0">
                <a:latin typeface="Tw Cen MT" panose="020B0602020104020603" pitchFamily="34" charset="0"/>
              </a:rPr>
              <a:t>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4" name="Oval 31"/>
          <p:cNvSpPr>
            <a:spLocks noChangeArrowheads="1"/>
          </p:cNvSpPr>
          <p:nvPr/>
        </p:nvSpPr>
        <p:spPr bwMode="auto">
          <a:xfrm>
            <a:off x="2367637" y="2235569"/>
            <a:ext cx="90000" cy="90000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sz="2400" dirty="0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2555776" y="2171680"/>
            <a:ext cx="1021433" cy="307777"/>
          </a:xfrm>
          <a:prstGeom prst="rect">
            <a:avLst/>
          </a:prstGeom>
          <a:solidFill>
            <a:schemeClr val="tx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 smtClean="0">
                <a:solidFill>
                  <a:schemeClr val="bg1"/>
                </a:solidFill>
              </a:rPr>
              <a:t>Sliabh Fuji</a:t>
            </a:r>
            <a:endParaRPr lang="ga-IE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22264" y="1203351"/>
            <a:ext cx="41982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Sléibhte atá ar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dhá thrian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de thalamh na Seapáine.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3646793"/>
            <a:ext cx="4286250" cy="28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52" y="40440"/>
            <a:ext cx="538394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difríocht mhór idir an aeráid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dtuaisceart na Seapáine agus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aeráid i ndeisceart na Seapáine.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Bíonn an geimhreadh an-fhuar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sa tuaisceart agus is minic a bhíonn sneachta trom ann. Bíonn an geimhreadh </a:t>
            </a:r>
            <a:r>
              <a:rPr lang="en-GB" sz="2600" dirty="0" smtClean="0">
                <a:latin typeface="Tw Cen MT" panose="020B0602020104020603" pitchFamily="34" charset="0"/>
              </a:rPr>
              <a:t>bog </a:t>
            </a:r>
            <a:r>
              <a:rPr lang="ga-IE" sz="2600" dirty="0" smtClean="0">
                <a:latin typeface="Tw Cen MT" panose="020B0602020104020603" pitchFamily="34" charset="0"/>
              </a:rPr>
              <a:t>sa deisceart.</a:t>
            </a:r>
            <a:endParaRPr lang="ga-IE" sz="2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907704" y="2867856"/>
            <a:ext cx="475252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800" dirty="0" smtClean="0">
                <a:latin typeface="Berlin Sans FB" panose="020E0602020502020306" pitchFamily="34" charset="0"/>
              </a:rPr>
              <a:t>Aeráid na Seapáine</a:t>
            </a:r>
            <a:endParaRPr lang="ga-IE" sz="38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8335" y="168095"/>
            <a:ext cx="3594374" cy="23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85" y="3732613"/>
            <a:ext cx="442039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06709" y="2867856"/>
            <a:ext cx="2916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07522" y="5184408"/>
            <a:ext cx="3636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600" dirty="0" smtClean="0">
                <a:latin typeface="Tw Cen MT" panose="020B0602020104020603" pitchFamily="34" charset="0"/>
              </a:rPr>
              <a:t>I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>
                <a:latin typeface="Tw Cen MT" panose="020B0602020104020603" pitchFamily="34" charset="0"/>
              </a:rPr>
              <a:t>mí an Mheithimh agus </a:t>
            </a:r>
            <a:r>
              <a:rPr lang="en-GB" sz="2600" dirty="0">
                <a:latin typeface="Tw Cen MT" panose="020B0602020104020603" pitchFamily="34" charset="0"/>
              </a:rPr>
              <a:t/>
            </a:r>
            <a:br>
              <a:rPr lang="en-GB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 mí </a:t>
            </a:r>
            <a:r>
              <a:rPr lang="ga-IE" sz="2600" dirty="0" smtClean="0">
                <a:latin typeface="Tw Cen MT" panose="020B0602020104020603" pitchFamily="34" charset="0"/>
              </a:rPr>
              <a:t>Iúil</a:t>
            </a:r>
            <a:r>
              <a:rPr lang="en-GB" sz="2600" dirty="0" smtClean="0">
                <a:latin typeface="Tw Cen MT" panose="020B0602020104020603" pitchFamily="34" charset="0"/>
              </a:rPr>
              <a:t> b</a:t>
            </a:r>
            <a:r>
              <a:rPr lang="ga-IE" sz="2600" dirty="0" smtClean="0">
                <a:latin typeface="Tw Cen MT" panose="020B0602020104020603" pitchFamily="34" charset="0"/>
              </a:rPr>
              <a:t>íonn séasúr báistí i bhformhór na Seapáine. </a:t>
            </a:r>
            <a:endParaRPr lang="ga-IE" sz="2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8339" y="5424065"/>
            <a:ext cx="432047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Bíonn an samhradh te agus tais sa deisceart ach níos cineálta sa tuaisceart. </a:t>
            </a:r>
            <a:endParaRPr lang="ga-IE" sz="2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08148" y="736510"/>
            <a:ext cx="59046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minic a tharlaíonn </a:t>
            </a: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creathanna talún </a:t>
            </a:r>
            <a:b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sa tSeapáin. Go minic ní bhíonn ann ach creathán beag</a:t>
            </a:r>
            <a:r>
              <a:rPr lang="en-GB" sz="2600" dirty="0" smtClean="0">
                <a:latin typeface="Tw Cen MT" panose="020B0602020104020603" pitchFamily="34" charset="0"/>
              </a:rPr>
              <a:t>,</a:t>
            </a:r>
            <a:r>
              <a:rPr lang="ga-IE" sz="2600" dirty="0" smtClean="0">
                <a:latin typeface="Tw Cen MT" panose="020B0602020104020603" pitchFamily="34" charset="0"/>
              </a:rPr>
              <a:t> ach uaireanta buaileann creathanna móra talún an tír agus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féidir leis na creathanna sin a lán damáiste a dhéanamh.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80006" y="4765119"/>
            <a:ext cx="617251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Bíonn stoirmeacha ollmhóra sa tSeapáin sa tréimhse idir mí Bealtaine agus mí Dheireadh Fómhair. </a:t>
            </a: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Tíofúin</a:t>
            </a:r>
            <a: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a thugtar ar na stoirmeacha sin. Déanann an ghaoth láidir agus na tuilte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lán damáiste.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79" y="959433"/>
            <a:ext cx="2738491" cy="18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27451"/>
            <a:ext cx="76823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3800" dirty="0" smtClean="0">
                <a:latin typeface="Berlin Sans FB" panose="020E0602020502020306" pitchFamily="34" charset="0"/>
              </a:rPr>
              <a:t>Tubaistí Nádúrtha</a:t>
            </a:r>
            <a:endParaRPr lang="ga-IE" sz="3800" dirty="0">
              <a:latin typeface="Berlin Sans FB" panose="020E0602020502020306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4136" y="3077569"/>
            <a:ext cx="2177865" cy="18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4070" y="3338113"/>
            <a:ext cx="59046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breis agus 60 bolcán beo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sa tSeapáin. Bolcán beo atá in Sliabh Fuji, cé nár phléasc sé ó bhí 1707 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93" y="5110216"/>
            <a:ext cx="2392750" cy="15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3368" y="4581128"/>
            <a:ext cx="43086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dhá aibítir sa tSeapáinis. Tá na haibítrí sin go hiomlán difriúil ón aibítir Rómhánach a úsáidtear sa Ghaeilge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agus sa Bhéarla.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4091329"/>
            <a:ext cx="3378718" cy="241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7904" y="1985405"/>
            <a:ext cx="503448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féidir an tSeapáinis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chloisteáil ar an nasc seo thíos: </a:t>
            </a:r>
            <a:r>
              <a:rPr lang="ga-IE" sz="2400" dirty="0" smtClean="0">
                <a:latin typeface="Tw Cen MT" panose="020B0602020104020603" pitchFamily="34" charset="0"/>
                <a:hlinkClick r:id="rId4"/>
              </a:rPr>
              <a:t>http://www.timeforkids.com/destination/japan/native-lingo</a:t>
            </a:r>
            <a:endParaRPr lang="ga-IE" dirty="0" smtClean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3368" y="66168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rot="21088459">
            <a:off x="3244423" y="453813"/>
            <a:ext cx="2428929" cy="1428799"/>
          </a:xfrm>
          <a:prstGeom prst="wedgeEllipseCallout">
            <a:avLst>
              <a:gd name="adj1" fmla="val -104595"/>
              <a:gd name="adj2" fmla="val 183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Labhraímid Seapáinis sa tSeapáin</a:t>
            </a:r>
            <a:r>
              <a:rPr lang="en-GB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ga-IE" sz="2200" dirty="0" smtClean="0">
                <a:latin typeface="Tw Cen MT" panose="020B0602020104020603" pitchFamily="34" charset="0"/>
              </a:rPr>
              <a:t>. 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60032" y="594720"/>
            <a:ext cx="4104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Nippon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smtClean="0">
                <a:latin typeface="Tw Cen MT" panose="020B0602020104020603" pitchFamily="34" charset="0"/>
              </a:rPr>
              <a:t>a </a:t>
            </a:r>
            <a:r>
              <a:rPr lang="ga-IE" sz="2800" dirty="0" smtClean="0">
                <a:latin typeface="Tw Cen MT" panose="020B0602020104020603" pitchFamily="34" charset="0"/>
              </a:rPr>
              <a:t>thugtar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ar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tSeapáin sa tSeapáinis. Seo mar a scríobhtar é: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108" y="5212650"/>
            <a:ext cx="7930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don ghrian a sheasann an ciorcal dearg ar bhratach na Seapáine. 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8426" y="688065"/>
            <a:ext cx="4286250" cy="40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9504" y="1879313"/>
            <a:ext cx="1224136" cy="464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ga-IE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日本</a:t>
            </a:r>
            <a:r>
              <a:rPr kumimoji="0" lang="ga-IE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ga-IE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0032" y="2728320"/>
            <a:ext cx="4283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é an chiall atá le ‘Nippon’ ná ‘Éirí na Gréine’.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2598"/>
          <a:stretch/>
        </p:blipFill>
        <p:spPr bwMode="auto">
          <a:xfrm>
            <a:off x="-1" y="2584"/>
            <a:ext cx="9144001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664351" y="1484784"/>
            <a:ext cx="5940000" cy="1107996"/>
          </a:xfrm>
          <a:prstGeom prst="rect">
            <a:avLst/>
          </a:prstGeom>
          <a:solidFill>
            <a:schemeClr val="bg1">
              <a:lumMod val="75000"/>
              <a:alpha val="4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6600" dirty="0" smtClean="0">
                <a:latin typeface="Berlin Sans FB" panose="020E0602020502020306" pitchFamily="34" charset="0"/>
              </a:rPr>
              <a:t>Bia na Seapáine</a:t>
            </a:r>
            <a:endParaRPr lang="ga-IE" sz="6600" dirty="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398327" y="2708919"/>
            <a:ext cx="4347344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ga-IE" sz="5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日本の食べ物</a:t>
            </a:r>
            <a:r>
              <a:rPr kumimoji="0" lang="ga-IE" altLang="ja-JP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ga-IE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r="2338"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6176" y="161704"/>
            <a:ext cx="2376264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Itear rís ag nach mór gach aon bhéile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sa tSeapáin.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2744278"/>
            <a:ext cx="2035474" cy="30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9350" y="2495550"/>
            <a:ext cx="2828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12246" y="4869160"/>
            <a:ext cx="266313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nós traidisiúnta é sa tSeapáin suí ar an urlár ag bord íseal chun béile a ithe.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4587" y="3118547"/>
            <a:ext cx="3348001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4691" y="5521424"/>
            <a:ext cx="3348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Agus iad ag ithe, úsáideann na Seapánaigh cipíní itheacháin, seachas scian agus forc.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28" y="557074"/>
            <a:ext cx="298800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breá leis na Seapánaigh 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súisí</a:t>
            </a:r>
            <a:r>
              <a:rPr lang="ga-IE" sz="20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a ithe. Is é atá i gceist le súisí ná rollaí ríse a bhfuil feamainn thart orthu. Bíonn iasc, uibheacha</a:t>
            </a:r>
            <a:r>
              <a:rPr lang="en-GB" sz="2000" dirty="0" smtClean="0">
                <a:latin typeface="Tw Cen MT" panose="020B0602020104020603" pitchFamily="34" charset="0"/>
              </a:rPr>
              <a:t>,</a:t>
            </a:r>
            <a:r>
              <a:rPr lang="ga-IE" sz="2000" dirty="0" smtClean="0">
                <a:latin typeface="Tw Cen MT" panose="020B0602020104020603" pitchFamily="34" charset="0"/>
              </a:rPr>
              <a:t> nó glasraí istigh ina lár freisin.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2337" y="161704"/>
            <a:ext cx="2935403" cy="21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728" y="240661"/>
            <a:ext cx="4248471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an tSeapáin ar cheann de phríomhthíortha tionsclaíochta an domhain. Tá na mílte monarcha sa tír. Déantar a lán teilifíseán, long, carranna agus trealamh leictreonach sa tSeapáin.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40290" y="3923365"/>
            <a:ext cx="400084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comhlachtaí Seapánacha iad Sony, Canon, Panasonic agus Toshiba. Déantar carranna Toyota, Nissan, Mitsubishi agus Honda </a:t>
            </a:r>
            <a:r>
              <a:rPr lang="en-IE" sz="2600" dirty="0" smtClean="0">
                <a:latin typeface="Tw Cen MT" panose="020B0602020104020603" pitchFamily="34" charset="0"/>
              </a:rPr>
              <a:t/>
            </a:r>
            <a:br>
              <a:rPr lang="en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sa tSeapáin freisin.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4953" y="281897"/>
            <a:ext cx="4286115" cy="30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703" y="4043296"/>
            <a:ext cx="4286250" cy="22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3566" r="8408" b="2562"/>
          <a:stretch/>
        </p:blipFill>
        <p:spPr bwMode="auto">
          <a:xfrm>
            <a:off x="6804561" y="620688"/>
            <a:ext cx="1747554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04884" y="82591"/>
            <a:ext cx="338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600" b="1" dirty="0" smtClean="0">
                <a:latin typeface="Berlin Sans FB" panose="020E0602020502020306" pitchFamily="34" charset="0"/>
              </a:rPr>
              <a:t>Fíricí Spéisiúla</a:t>
            </a:r>
            <a:endParaRPr lang="ga-IE" sz="3600" b="1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6796" y="926159"/>
            <a:ext cx="63382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Róba traidisiúnta de chuid na Seapáine is ea an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cimeonó</a:t>
            </a:r>
            <a:r>
              <a:rPr lang="ga-IE" sz="2800" dirty="0" smtClean="0">
                <a:latin typeface="Tw Cen MT" panose="020B0602020104020603" pitchFamily="34" charset="0"/>
              </a:rPr>
              <a:t>. Is iad na mná is mó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chaitheann an cimeonó, agus is le linn féilte agus ócáidí speisialta a chaitear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é de ghnáth.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180" y="3311785"/>
            <a:ext cx="5761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Stíl iomrascála ón tSeapáin is ea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súmó</a:t>
            </a:r>
            <a:r>
              <a:rPr lang="ga-IE" sz="2800" dirty="0" smtClean="0">
                <a:latin typeface="Tw Cen MT" panose="020B0602020104020603" pitchFamily="34" charset="0"/>
              </a:rPr>
              <a:t>.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428" y="4748061"/>
            <a:ext cx="55956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Tá an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traein philéir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sa tSeapáin ar cheann de na traenacha is tapúla ar domhan.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8962" y="617662"/>
            <a:ext cx="271975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/>
          <a:stretch/>
        </p:blipFill>
        <p:spPr bwMode="auto">
          <a:xfrm>
            <a:off x="6288963" y="2882255"/>
            <a:ext cx="271975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8964" y="4957772"/>
            <a:ext cx="271975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7" y="906313"/>
            <a:ext cx="9000185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260350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</a:rPr>
              <a:t>Cá háit ar domhan a bhfuil an tSeapáin?</a:t>
            </a:r>
            <a:endParaRPr lang="ga-IE" sz="36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5802313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</a:rPr>
              <a:t>Tá an tSeapáin sa leathsféar thuaidh.</a:t>
            </a:r>
            <a:endParaRPr lang="ga-IE" sz="3600" dirty="0">
              <a:latin typeface="Tw Cen MT" panose="020B0602020104020603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18082672">
            <a:off x="7199096" y="2265232"/>
            <a:ext cx="857791" cy="41481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7884368" y="694496"/>
            <a:ext cx="792832" cy="1325066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dirty="0">
              <a:latin typeface="Calibri" pitchFamily="34" charset="0"/>
            </a:endParaRPr>
          </a:p>
        </p:txBody>
      </p:sp>
      <p:graphicFrame>
        <p:nvGraphicFramePr>
          <p:cNvPr id="369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79171"/>
              </p:ext>
            </p:extLst>
          </p:nvPr>
        </p:nvGraphicFramePr>
        <p:xfrm>
          <a:off x="342900" y="626768"/>
          <a:ext cx="8229600" cy="5900194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601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é Kyoto príomhchathair na Seapáine.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an tSeapáin san Áise.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Comhlacht Seapánach is ea Sony.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Róba traidisiúnta Seapánach is ea súmó.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annamh a itear rís sa tSeapáin.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an tSeapáin sa leathsféar thuaidh.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Tá an tSeapáin ar cheann de phríomhthíortha tionsclaíochta an domhain.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Is ar oileán Kyushu atá Tóiceo.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000" y="133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000" y="270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000" y="201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000" y="400506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000" y="336811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000" y="52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000" y="460021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1879" y="59492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7" name="Text Box 54"/>
          <p:cNvSpPr txBox="1">
            <a:spLocks noChangeArrowheads="1"/>
          </p:cNvSpPr>
          <p:nvPr/>
        </p:nvSpPr>
        <p:spPr bwMode="auto">
          <a:xfrm>
            <a:off x="2333625" y="39052"/>
            <a:ext cx="424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395536" y="1052736"/>
            <a:ext cx="80819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dirty="0">
                <a:latin typeface="Berlin Sans FB" panose="020E0602020502020306" pitchFamily="34" charset="0"/>
              </a:rPr>
              <a:t>Tráth na gCeist</a:t>
            </a:r>
          </a:p>
          <a:p>
            <a:r>
              <a:rPr lang="en-IE" sz="4000" u="sng" dirty="0" smtClean="0">
                <a:latin typeface="Tw Cen MT" panose="020B0602020104020603" pitchFamily="34" charset="0"/>
                <a:hlinkClick r:id="rId2"/>
              </a:rPr>
              <a:t>http</a:t>
            </a:r>
            <a:r>
              <a:rPr lang="en-IE" sz="4000" u="sng" dirty="0">
                <a:latin typeface="Tw Cen MT" panose="020B0602020104020603" pitchFamily="34" charset="0"/>
                <a:hlinkClick r:id="rId2"/>
              </a:rPr>
              <a:t>://</a:t>
            </a:r>
            <a:r>
              <a:rPr lang="en-IE" sz="4000" u="sng" dirty="0" smtClean="0">
                <a:latin typeface="Tw Cen MT" panose="020B0602020104020603" pitchFamily="34" charset="0"/>
                <a:hlinkClick r:id="rId2"/>
              </a:rPr>
              <a:t>www.oswego.org/ocsd-web/quiz/mquiz.asp?filename=MniGhallantseapain</a:t>
            </a:r>
            <a:endParaRPr lang="en-IE" sz="4000" u="sng" dirty="0" smtClean="0">
              <a:latin typeface="Tw Cen MT" panose="020B0602020104020603" pitchFamily="34" charset="0"/>
            </a:endParaRPr>
          </a:p>
          <a:p>
            <a:endParaRPr lang="en-IE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395536" y="1052736"/>
            <a:ext cx="8208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Cliceáil ar an nasc thíos chun foghlaim conas bolcán a dhéanamh.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http://www.ingeniousirelandonline.ie/ga/investigations/in0004.xml</a:t>
            </a:r>
            <a:endParaRPr lang="ga-IE" sz="3200" dirty="0" smtClean="0">
              <a:latin typeface="Tw Cen MT" panose="020B0602020104020603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5229200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b="1" dirty="0" smtClean="0">
                <a:latin typeface="Tw Cen MT" panose="020B0602020104020603" pitchFamily="34" charset="0"/>
              </a:rPr>
              <a:t>Nóta: </a:t>
            </a:r>
            <a:r>
              <a:rPr lang="ga-IE" sz="2400" dirty="0" smtClean="0">
                <a:latin typeface="Tw Cen MT" panose="020B0602020104020603" pitchFamily="34" charset="0"/>
              </a:rPr>
              <a:t>Is sa rang amháin ba cheart an turgnamh seo a dhéanamh. Ná déan sa bhaile é.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449277" y="620688"/>
            <a:ext cx="828015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Tuilleadh eolais </a:t>
            </a:r>
            <a:r>
              <a:rPr lang="en-GB" sz="3200" dirty="0">
                <a:latin typeface="Tw Cen MT" panose="020B0602020104020603" pitchFamily="34" charset="0"/>
              </a:rPr>
              <a:t>le </a:t>
            </a:r>
            <a:r>
              <a:rPr lang="ga-IE" sz="3200" dirty="0">
                <a:latin typeface="Tw Cen MT" panose="020B0602020104020603" pitchFamily="34" charset="0"/>
              </a:rPr>
              <a:t>fáil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ga-IE" sz="3200" dirty="0">
                <a:latin typeface="Tw Cen MT" panose="020B0602020104020603" pitchFamily="34" charset="0"/>
              </a:rPr>
              <a:t>ar na suíomhanna seo:</a:t>
            </a:r>
          </a:p>
          <a:p>
            <a:r>
              <a:rPr lang="en-GB" sz="3200" dirty="0">
                <a:latin typeface="Tw Cen MT" panose="020B0602020104020603" pitchFamily="34" charset="0"/>
                <a:hlinkClick r:id="rId2"/>
              </a:rPr>
              <a:t>http://</a:t>
            </a:r>
            <a:r>
              <a:rPr lang="en-GB" sz="3200" dirty="0" smtClean="0">
                <a:latin typeface="Tw Cen MT" panose="020B0602020104020603" pitchFamily="34" charset="0"/>
                <a:hlinkClick r:id="rId2"/>
              </a:rPr>
              <a:t>www.timeforkids.com/destination/japan/sightseeing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r>
              <a:rPr lang="ga-IE" sz="3200" dirty="0" smtClean="0">
                <a:latin typeface="Tw Cen MT" panose="020B0602020104020603" pitchFamily="34" charset="0"/>
              </a:rPr>
              <a:t> </a:t>
            </a:r>
            <a:endParaRPr lang="en-IE" sz="3200" dirty="0" smtClean="0">
              <a:latin typeface="Tw Cen MT" panose="020B0602020104020603" pitchFamily="34" charset="0"/>
            </a:endParaRPr>
          </a:p>
          <a:p>
            <a:r>
              <a:rPr lang="en-IE" sz="3200" dirty="0">
                <a:latin typeface="Tw Cen MT" panose="020B0602020104020603" pitchFamily="34" charset="0"/>
                <a:hlinkClick r:id="rId3"/>
              </a:rPr>
              <a:t>http://kids.nationalgeographic.com/explore/countries/japan/#</a:t>
            </a:r>
            <a:r>
              <a:rPr lang="en-IE" sz="3200" dirty="0" smtClean="0">
                <a:latin typeface="Tw Cen MT" panose="020B0602020104020603" pitchFamily="34" charset="0"/>
                <a:hlinkClick r:id="rId3"/>
              </a:rPr>
              <a:t>japan-shibuya-crossing.jpg</a:t>
            </a:r>
            <a:endParaRPr lang="en-IE" sz="3200" dirty="0" smtClean="0">
              <a:latin typeface="Tw Cen MT" panose="020B0602020104020603" pitchFamily="34" charset="0"/>
            </a:endParaRPr>
          </a:p>
          <a:p>
            <a:endParaRPr lang="en-IE" sz="3200" dirty="0">
              <a:latin typeface="Tw Cen MT" panose="020B0602020104020603" pitchFamily="34" charset="0"/>
            </a:endParaRPr>
          </a:p>
          <a:p>
            <a:r>
              <a:rPr lang="en-IE" sz="3200" dirty="0">
                <a:latin typeface="Tw Cen MT" panose="020B0602020104020603" pitchFamily="34" charset="0"/>
                <a:hlinkClick r:id="rId4"/>
              </a:rPr>
              <a:t>http://</a:t>
            </a:r>
            <a:r>
              <a:rPr lang="en-IE" sz="3200" dirty="0" smtClean="0">
                <a:latin typeface="Tw Cen MT" panose="020B0602020104020603" pitchFamily="34" charset="0"/>
                <a:hlinkClick r:id="rId4"/>
              </a:rPr>
              <a:t>www.cogg.ie/wp-content/uploads/eureka-7-20.pdf</a:t>
            </a:r>
            <a:endParaRPr lang="ga-IE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68288" y="260648"/>
            <a:ext cx="8209284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1800" b="1" dirty="0">
                <a:latin typeface="Tw Cen MT" panose="020B0602020104020603" pitchFamily="34" charset="0"/>
              </a:rPr>
              <a:t>Gabhaimid buíochas leis na daoine agus leis na heagraíochtaí a leanas a chuir íomhánna ar fáil do na sleamhnáin seo:</a:t>
            </a:r>
          </a:p>
          <a:p>
            <a:r>
              <a:rPr lang="ga-IE" sz="1800" dirty="0" err="1">
                <a:latin typeface="Tw Cen MT" panose="020B0602020104020603" pitchFamily="34" charset="0"/>
              </a:rPr>
              <a:t>TOKYO</a:t>
            </a:r>
            <a:r>
              <a:rPr lang="ga-IE" sz="1800" dirty="0">
                <a:latin typeface="Tw Cen MT" panose="020B0602020104020603" pitchFamily="34" charset="0"/>
              </a:rPr>
              <a:t> - </a:t>
            </a:r>
            <a:r>
              <a:rPr lang="ga-IE" sz="1800" dirty="0" err="1">
                <a:latin typeface="Tw Cen MT" panose="020B0602020104020603" pitchFamily="34" charset="0"/>
              </a:rPr>
              <a:t>NOVEMBER</a:t>
            </a:r>
            <a:r>
              <a:rPr lang="ga-IE" sz="1800" dirty="0">
                <a:latin typeface="Tw Cen MT" panose="020B0602020104020603" pitchFamily="34" charset="0"/>
              </a:rPr>
              <a:t> 13: </a:t>
            </a:r>
            <a:r>
              <a:rPr lang="ga-IE" sz="1800" dirty="0" err="1">
                <a:latin typeface="Tw Cen MT" panose="020B0602020104020603" pitchFamily="34" charset="0"/>
              </a:rPr>
              <a:t>Billboards</a:t>
            </a:r>
            <a:r>
              <a:rPr lang="ga-IE" sz="1800" dirty="0">
                <a:latin typeface="Tw Cen MT" panose="020B0602020104020603" pitchFamily="34" charset="0"/>
              </a:rPr>
              <a:t> in </a:t>
            </a:r>
            <a:r>
              <a:rPr lang="ga-IE" sz="1800" dirty="0" err="1">
                <a:latin typeface="Tw Cen MT" panose="020B0602020104020603" pitchFamily="34" charset="0"/>
              </a:rPr>
              <a:t>Shinjuku's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Kabuki-cho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district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November</a:t>
            </a:r>
            <a:r>
              <a:rPr lang="ga-IE" sz="1800" dirty="0">
                <a:latin typeface="Tw Cen MT" panose="020B0602020104020603" pitchFamily="34" charset="0"/>
              </a:rPr>
              <a:t> 13, 2014 in </a:t>
            </a:r>
            <a:r>
              <a:rPr lang="ga-IE" sz="1800" dirty="0" err="1">
                <a:latin typeface="Tw Cen MT" panose="020B0602020104020603" pitchFamily="34" charset="0"/>
              </a:rPr>
              <a:t>Tokyo</a:t>
            </a:r>
            <a:r>
              <a:rPr lang="ga-IE" sz="1800" dirty="0">
                <a:latin typeface="Tw Cen MT" panose="020B0602020104020603" pitchFamily="34" charset="0"/>
              </a:rPr>
              <a:t>, </a:t>
            </a:r>
            <a:r>
              <a:rPr lang="ga-IE" sz="1800" dirty="0" err="1">
                <a:latin typeface="Tw Cen MT" panose="020B0602020104020603" pitchFamily="34" charset="0"/>
              </a:rPr>
              <a:t>JP</a:t>
            </a:r>
            <a:r>
              <a:rPr lang="ga-IE" sz="1800" dirty="0">
                <a:latin typeface="Tw Cen MT" panose="020B0602020104020603" pitchFamily="34" charset="0"/>
              </a:rPr>
              <a:t>. </a:t>
            </a:r>
            <a:r>
              <a:rPr lang="ga-IE" sz="1800" dirty="0" err="1">
                <a:latin typeface="Tw Cen MT" panose="020B0602020104020603" pitchFamily="34" charset="0"/>
              </a:rPr>
              <a:t>The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area</a:t>
            </a:r>
            <a:r>
              <a:rPr lang="ga-IE" sz="1800" dirty="0">
                <a:latin typeface="Tw Cen MT" panose="020B0602020104020603" pitchFamily="34" charset="0"/>
              </a:rPr>
              <a:t> is a </a:t>
            </a:r>
            <a:r>
              <a:rPr lang="ga-IE" sz="1800" dirty="0" err="1">
                <a:latin typeface="Tw Cen MT" panose="020B0602020104020603" pitchFamily="34" charset="0"/>
              </a:rPr>
              <a:t>nightlife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district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known</a:t>
            </a:r>
            <a:r>
              <a:rPr lang="ga-IE" sz="1800" dirty="0">
                <a:latin typeface="Tw Cen MT" panose="020B0602020104020603" pitchFamily="34" charset="0"/>
              </a:rPr>
              <a:t> as </a:t>
            </a:r>
            <a:r>
              <a:rPr lang="ga-IE" sz="1800" dirty="0" err="1">
                <a:latin typeface="Tw Cen MT" panose="020B0602020104020603" pitchFamily="34" charset="0"/>
              </a:rPr>
              <a:t>Sleepless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Town</a:t>
            </a:r>
            <a:r>
              <a:rPr lang="ga-IE" sz="1800" dirty="0">
                <a:latin typeface="Tw Cen MT" panose="020B0602020104020603" pitchFamily="34" charset="0"/>
              </a:rPr>
              <a:t>. </a:t>
            </a:r>
            <a:endParaRPr lang="ga-IE" sz="1800" dirty="0" smtClean="0">
              <a:latin typeface="Tw Cen MT" panose="020B0602020104020603" pitchFamily="34" charset="0"/>
            </a:endParaRPr>
          </a:p>
          <a:p>
            <a:r>
              <a:rPr lang="ga-IE" sz="1800" dirty="0" err="1" smtClean="0">
                <a:latin typeface="Tw Cen MT" panose="020B0602020104020603" pitchFamily="34" charset="0"/>
              </a:rPr>
              <a:t>Luciano</a:t>
            </a:r>
            <a:r>
              <a:rPr lang="ga-IE" sz="1800" dirty="0" smtClean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Mortula</a:t>
            </a:r>
            <a:r>
              <a:rPr lang="ga-IE" sz="1800" dirty="0">
                <a:latin typeface="Tw Cen MT" panose="020B0602020104020603" pitchFamily="34" charset="0"/>
              </a:rPr>
              <a:t> / Shutterstock.com</a:t>
            </a:r>
          </a:p>
          <a:p>
            <a:r>
              <a:rPr lang="en-US" sz="1800" dirty="0" smtClean="0">
                <a:latin typeface="Tw Cen MT" panose="020B0602020104020603" pitchFamily="34" charset="0"/>
              </a:rPr>
              <a:t>Circa </a:t>
            </a:r>
            <a:r>
              <a:rPr lang="en-US" sz="1800" dirty="0">
                <a:latin typeface="Tw Cen MT" panose="020B0602020104020603" pitchFamily="34" charset="0"/>
              </a:rPr>
              <a:t>2011: Damaged town from the Japanese </a:t>
            </a:r>
            <a:r>
              <a:rPr lang="en-US" sz="1800" dirty="0" smtClean="0">
                <a:latin typeface="Tw Cen MT" panose="020B0602020104020603" pitchFamily="34" charset="0"/>
              </a:rPr>
              <a:t>earthquake.</a:t>
            </a:r>
          </a:p>
          <a:p>
            <a:r>
              <a:rPr lang="ga-IE" sz="1800" dirty="0" err="1" smtClean="0">
                <a:latin typeface="Tw Cen MT" panose="020B0602020104020603" pitchFamily="34" charset="0"/>
              </a:rPr>
              <a:t>KPG_Payless</a:t>
            </a:r>
            <a:r>
              <a:rPr lang="ga-IE" sz="1800" dirty="0" smtClean="0">
                <a:latin typeface="Tw Cen MT" panose="020B0602020104020603" pitchFamily="34" charset="0"/>
              </a:rPr>
              <a:t> / Shutterstock.com</a:t>
            </a:r>
          </a:p>
          <a:p>
            <a:r>
              <a:rPr lang="en-US" sz="1800" dirty="0" smtClean="0">
                <a:latin typeface="Tw Cen MT" panose="020B0602020104020603" pitchFamily="34" charset="0"/>
              </a:rPr>
              <a:t>KYOTO </a:t>
            </a:r>
            <a:r>
              <a:rPr lang="en-US" sz="1800" dirty="0">
                <a:latin typeface="Tw Cen MT" panose="020B0602020104020603" pitchFamily="34" charset="0"/>
              </a:rPr>
              <a:t>- May 20, 2015: four young beautiful Japanese women called Geisha wear a traditional dress called Kimono on May 20, 2015 in Gion, Kyoto, Japan.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endParaRPr lang="ga-IE" sz="1800" dirty="0" smtClean="0">
              <a:latin typeface="Tw Cen MT" panose="020B0602020104020603" pitchFamily="34" charset="0"/>
            </a:endParaRPr>
          </a:p>
          <a:p>
            <a:r>
              <a:rPr lang="ga-IE" sz="1800" dirty="0" smtClean="0">
                <a:latin typeface="Tw Cen MT" panose="020B0602020104020603" pitchFamily="34" charset="0"/>
              </a:rPr>
              <a:t>KAMONRAT / Shutterstock.com</a:t>
            </a:r>
          </a:p>
          <a:p>
            <a:r>
              <a:rPr lang="ga-IE" sz="1800" dirty="0">
                <a:latin typeface="Tw Cen MT" panose="020B0602020104020603" pitchFamily="34" charset="0"/>
              </a:rPr>
              <a:t>TOKYO - NOVEMBER 18: Senior sumo wrestler fighting a smaller opponent in the Fukuoka Tournament on November 18, 2010 in Fukuoka, Japan</a:t>
            </a:r>
            <a:r>
              <a:rPr lang="ga-IE" sz="1800" dirty="0" smtClean="0">
                <a:latin typeface="Tw Cen MT" panose="020B0602020104020603" pitchFamily="34" charset="0"/>
              </a:rPr>
              <a:t>. </a:t>
            </a:r>
            <a:r>
              <a:rPr lang="ga-IE" sz="1800" dirty="0">
                <a:latin typeface="Tw Cen MT" panose="020B0602020104020603" pitchFamily="34" charset="0"/>
              </a:rPr>
              <a:t>J. </a:t>
            </a:r>
            <a:endParaRPr lang="ga-IE" sz="1800" dirty="0" smtClean="0">
              <a:latin typeface="Tw Cen MT" panose="020B0602020104020603" pitchFamily="34" charset="0"/>
            </a:endParaRPr>
          </a:p>
          <a:p>
            <a:r>
              <a:rPr lang="ga-IE" sz="1800" dirty="0" smtClean="0">
                <a:latin typeface="Tw Cen MT" panose="020B0602020104020603" pitchFamily="34" charset="0"/>
              </a:rPr>
              <a:t>Henning </a:t>
            </a:r>
            <a:r>
              <a:rPr lang="ga-IE" sz="1800" dirty="0">
                <a:latin typeface="Tw Cen MT" panose="020B0602020104020603" pitchFamily="34" charset="0"/>
              </a:rPr>
              <a:t>Buchholz / </a:t>
            </a:r>
            <a:r>
              <a:rPr lang="ga-IE" sz="1800" dirty="0" smtClean="0">
                <a:latin typeface="Tw Cen MT" panose="020B0602020104020603" pitchFamily="34" charset="0"/>
              </a:rPr>
              <a:t>Shutterstock.com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endParaRPr lang="ga-IE" altLang="ga-IE" sz="1800" b="1" dirty="0" smtClean="0">
              <a:latin typeface="Tw Cen MT" panose="020B0602020104020603" pitchFamily="34" charset="0"/>
            </a:endParaRPr>
          </a:p>
          <a:p>
            <a:r>
              <a:rPr lang="ga-IE" altLang="ga-IE" sz="1800" b="1" dirty="0" smtClean="0">
                <a:latin typeface="Tw Cen MT" panose="020B0602020104020603" pitchFamily="34" charset="0"/>
              </a:rPr>
              <a:t>Íomhánna </a:t>
            </a:r>
            <a:r>
              <a:rPr lang="ga-IE" altLang="ga-IE" sz="1800" b="1" dirty="0">
                <a:latin typeface="Tw Cen MT" panose="020B0602020104020603" pitchFamily="34" charset="0"/>
              </a:rPr>
              <a:t>eile</a:t>
            </a:r>
            <a:r>
              <a:rPr lang="ga-IE" altLang="ga-IE" sz="18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1800" dirty="0" smtClean="0">
                <a:latin typeface="Tw Cen MT" panose="020B0602020104020603" pitchFamily="34" charset="0"/>
              </a:rPr>
              <a:t>Shutterstock</a:t>
            </a:r>
            <a:endParaRPr lang="ga-IE" altLang="ga-IE" sz="1800" b="1" dirty="0">
              <a:latin typeface="Tw Cen MT" panose="020B0602020104020603" pitchFamily="34" charset="0"/>
            </a:endParaRP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ga-IE" altLang="ga-IE" sz="1800" dirty="0" smtClean="0">
                <a:latin typeface="Tw Cen MT" panose="020B0602020104020603" pitchFamily="34" charset="0"/>
              </a:rPr>
              <a:t>na </a:t>
            </a:r>
            <a:r>
              <a:rPr lang="ga-IE" altLang="ga-IE" sz="18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1800" dirty="0">
                <a:latin typeface="Tw Cen MT" panose="020B0602020104020603" pitchFamily="34" charset="0"/>
              </a:rPr>
              <a:t>l</a:t>
            </a:r>
            <a:r>
              <a:rPr lang="ga-IE" altLang="ga-IE" sz="1800" dirty="0">
                <a:latin typeface="Tw Cen MT" panose="020B0602020104020603" pitchFamily="34" charset="0"/>
              </a:rPr>
              <a:t>í ar aon </a:t>
            </a:r>
            <a:r>
              <a:rPr lang="ga-IE" altLang="ga-IE" sz="1800" dirty="0" smtClean="0">
                <a:latin typeface="Tw Cen MT" panose="020B0602020104020603" pitchFamily="34" charset="0"/>
              </a:rPr>
              <a:t>bhealach ó </a:t>
            </a:r>
            <a:r>
              <a:rPr lang="ga-IE" altLang="ga-IE" sz="1800" dirty="0">
                <a:latin typeface="Tw Cen MT" panose="020B0602020104020603" pitchFamily="34" charset="0"/>
              </a:rPr>
              <a:t>thaobh cóipchirt de ba cheart d’úinéir an chóipchirt </a:t>
            </a:r>
            <a:r>
              <a:rPr lang="ga-IE" altLang="ga-IE" sz="1800" dirty="0" smtClean="0">
                <a:latin typeface="Tw Cen MT" panose="020B0602020104020603" pitchFamily="34" charset="0"/>
              </a:rPr>
              <a:t>teagmháil a </a:t>
            </a:r>
            <a:r>
              <a:rPr lang="ga-IE" altLang="ga-IE" sz="1800" dirty="0">
                <a:latin typeface="Tw Cen MT" panose="020B0602020104020603" pitchFamily="34" charset="0"/>
              </a:rPr>
              <a:t>dhéanamh leis na foilsitheoirí. Beidh na foilsitheoirí lántoilteanach socruithe cuí a dhéanamh leis.</a:t>
            </a: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1800" dirty="0">
                <a:latin typeface="Tw Cen MT" panose="020B0602020104020603" pitchFamily="34" charset="0"/>
              </a:rPr>
              <a:t>6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An Gúm, 24-27 Sráid Fhreidric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22837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ga-IE" sz="4800" dirty="0" smtClean="0">
                <a:latin typeface="Berlin Sans FB" panose="020E0602020502020306" pitchFamily="34" charset="0"/>
              </a:rPr>
              <a:t>Cén ilchríoch ina bhfuil sí?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1188" y="2997200"/>
            <a:ext cx="1800571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Afraic?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08400" y="2924175"/>
            <a:ext cx="1439664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Áise?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84889" y="3573463"/>
            <a:ext cx="1727472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Eoraip?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16238" y="4076700"/>
            <a:ext cx="1944687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Aigéine?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51500" y="5013325"/>
            <a:ext cx="1512788" cy="95410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Meiriceá Thuaidh</a:t>
            </a:r>
            <a:r>
              <a:rPr lang="ga-IE" sz="2400" dirty="0">
                <a:latin typeface="Comic Sans MS" pitchFamily="66" charset="0"/>
              </a:rPr>
              <a:t>?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27089" y="4437063"/>
            <a:ext cx="1440656" cy="95410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Meiriceá Theas?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87675" y="5373688"/>
            <a:ext cx="1944688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Antartaice?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4" b="3873"/>
          <a:stretch/>
        </p:blipFill>
        <p:spPr bwMode="auto">
          <a:xfrm>
            <a:off x="1169097" y="766411"/>
            <a:ext cx="6794326" cy="501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116632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</a:rPr>
              <a:t>Tá an tSeapáin san Áise. </a:t>
            </a:r>
            <a:endParaRPr lang="ga-IE" sz="36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5740" y="57807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3200" dirty="0" smtClean="0">
                <a:latin typeface="Tw Cen MT" panose="020B0602020104020603" pitchFamily="34" charset="0"/>
              </a:rPr>
              <a:t>Oileánra amach ó mhór-roinn na hÁise 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ga-IE" sz="3200" dirty="0" smtClean="0">
                <a:latin typeface="Tw Cen MT" panose="020B0602020104020603" pitchFamily="34" charset="0"/>
              </a:rPr>
              <a:t>atá inti.</a:t>
            </a:r>
            <a:r>
              <a:rPr lang="en-GB" sz="3200" dirty="0" smtClean="0">
                <a:latin typeface="Tw Cen MT" panose="020B0602020104020603" pitchFamily="34" charset="0"/>
              </a:rPr>
              <a:t> Is </a:t>
            </a:r>
            <a:r>
              <a:rPr lang="ga-IE" sz="3200" dirty="0" smtClean="0">
                <a:latin typeface="Tw Cen MT" panose="020B0602020104020603" pitchFamily="34" charset="0"/>
              </a:rPr>
              <a:t>éard is oileánra ann ná grúpa oileán</a:t>
            </a:r>
            <a:r>
              <a:rPr lang="en-GB" sz="3200" dirty="0" smtClean="0">
                <a:latin typeface="Tw Cen MT" panose="020B0602020104020603" pitchFamily="34" charset="0"/>
              </a:rPr>
              <a:t>.</a:t>
            </a:r>
            <a:endParaRPr lang="ga-IE" sz="3200" dirty="0">
              <a:latin typeface="Tw Cen MT" panose="020B0602020104020603" pitchFamily="34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6876256" y="620688"/>
            <a:ext cx="792832" cy="1325066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21300" y="2156230"/>
            <a:ext cx="129079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</a:t>
            </a:r>
            <a:r>
              <a:rPr lang="ga-IE" sz="2800" dirty="0" smtClean="0">
                <a:latin typeface="Tw Cen MT" panose="020B0602020104020603" pitchFamily="34" charset="0"/>
              </a:rPr>
              <a:t>Áise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18082672">
            <a:off x="6149568" y="2090391"/>
            <a:ext cx="911778" cy="501906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5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713" y1="6630" x2="90222" y2="22283"/>
                        <a14:foregroundMark x1="67536" y1="8261" x2="88787" y2="18804"/>
                        <a14:foregroundMark x1="84355" y1="20109" x2="93611" y2="29348"/>
                        <a14:foregroundMark x1="95046" y1="31957" x2="98044" y2="39891"/>
                        <a14:foregroundMark x1="91395" y1="47935" x2="95437" y2="55543"/>
                        <a14:foregroundMark x1="41851" y1="72826" x2="54107" y2="96522"/>
                        <a14:foregroundMark x1="78357" y1="78261" x2="21382" y2="84022"/>
                        <a14:foregroundMark x1="21773" y1="87283" x2="50065" y2="97500"/>
                        <a14:foregroundMark x1="54498" y1="9239" x2="70404" y2="13478"/>
                        <a14:backgroundMark x1="95437" y1="43152" x2="95437" y2="43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595619"/>
            <a:ext cx="3190159" cy="37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19672" y="1584762"/>
            <a:ext cx="1836000" cy="6177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960" y="692696"/>
            <a:ext cx="46085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Tá an tSeapáin timpeall 9</a:t>
            </a:r>
            <a:r>
              <a:rPr lang="en-GB" sz="3200" dirty="0" smtClean="0">
                <a:latin typeface="Tw Cen MT" panose="020B0602020104020603" pitchFamily="34" charset="0"/>
              </a:rPr>
              <a:t>600</a:t>
            </a:r>
            <a:r>
              <a:rPr lang="ga-IE" sz="3200" dirty="0" smtClean="0">
                <a:latin typeface="Tw Cen MT" panose="020B0602020104020603" pitchFamily="34" charset="0"/>
              </a:rPr>
              <a:t> km soir ó Éirinn. Thógfadh sé 12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latin typeface="Tw Cen MT" panose="020B0602020104020603" pitchFamily="34" charset="0"/>
              </a:rPr>
              <a:t>uair 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</a:rPr>
              <a:t>an </a:t>
            </a:r>
            <a:r>
              <a:rPr lang="ga-IE" sz="3200" dirty="0" smtClean="0">
                <a:latin typeface="Tw Cen MT" panose="020B0602020104020603" pitchFamily="34" charset="0"/>
              </a:rPr>
              <a:t>chloig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latin typeface="Tw Cen MT" panose="020B0602020104020603" pitchFamily="34" charset="0"/>
              </a:rPr>
              <a:t>go leith eitilt 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</a:rPr>
              <a:t>ó </a:t>
            </a:r>
            <a:r>
              <a:rPr lang="ga-IE" sz="3200" dirty="0" smtClean="0">
                <a:latin typeface="Tw Cen MT" panose="020B0602020104020603" pitchFamily="34" charset="0"/>
              </a:rPr>
              <a:t>B</a:t>
            </a:r>
            <a:r>
              <a:rPr lang="en-GB" sz="3200" dirty="0" smtClean="0">
                <a:latin typeface="Tw Cen MT" panose="020B0602020104020603" pitchFamily="34" charset="0"/>
              </a:rPr>
              <a:t>h</a:t>
            </a:r>
            <a:r>
              <a:rPr lang="ga-IE" sz="3200" dirty="0" smtClean="0">
                <a:latin typeface="Tw Cen MT" panose="020B0602020104020603" pitchFamily="34" charset="0"/>
              </a:rPr>
              <a:t>aile Átha Cliath 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</a:rPr>
              <a:t>go </a:t>
            </a:r>
            <a:r>
              <a:rPr lang="ga-IE" sz="3200" dirty="0" smtClean="0">
                <a:latin typeface="Tw Cen MT" panose="020B0602020104020603" pitchFamily="34" charset="0"/>
              </a:rPr>
              <a:t>Tóiceo. 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4653136"/>
            <a:ext cx="79930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Cliceáil ar an nasc seo thíos chun féachaint 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ga-IE" sz="3200" dirty="0" smtClean="0">
                <a:latin typeface="Tw Cen MT" panose="020B0602020104020603" pitchFamily="34" charset="0"/>
              </a:rPr>
              <a:t>ar fhíseán faoin tSeapáin: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4"/>
              </a:rPr>
              <a:t>http://video.nationalgeographic.com/video/destinations/japan-dest</a:t>
            </a:r>
            <a:endParaRPr lang="ga-IE" sz="3200" dirty="0">
              <a:latin typeface="Tw Cen MT" panose="020B06020201040206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89930" l="98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4045" y="43575"/>
            <a:ext cx="2113635" cy="15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875" y="836613"/>
            <a:ext cx="974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200" dirty="0">
                <a:latin typeface="Berlin Sans FB" panose="020E0602020502020306" pitchFamily="34" charset="0"/>
              </a:rPr>
              <a:t>Fíricí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146955"/>
            <a:ext cx="3095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Daonra</a:t>
            </a:r>
            <a:r>
              <a:rPr lang="ga-IE" sz="2800" dirty="0" smtClean="0">
                <a:latin typeface="Tw Cen MT" panose="020B0602020104020603" pitchFamily="34" charset="0"/>
              </a:rPr>
              <a:t>: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3213100"/>
            <a:ext cx="3168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Cathracha eile: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3789363"/>
            <a:ext cx="2160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Airgeadra: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4365625"/>
            <a:ext cx="1655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Teanga: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7460" y="1614137"/>
            <a:ext cx="302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Príomhchathair: 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01648" y="2151995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127 milliún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92500" y="2694940"/>
            <a:ext cx="3670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377,944 km²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89082" y="1625563"/>
            <a:ext cx="4606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Tóiceo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92500" y="3213100"/>
            <a:ext cx="5056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Yokohama, Osaka, Kyoto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92500" y="3789363"/>
            <a:ext cx="565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An yen 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92500" y="4365625"/>
            <a:ext cx="3167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An tSeapáinis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20499" name="TextBox 40"/>
          <p:cNvSpPr txBox="1">
            <a:spLocks noChangeArrowheads="1"/>
          </p:cNvSpPr>
          <p:nvPr/>
        </p:nvSpPr>
        <p:spPr bwMode="auto">
          <a:xfrm>
            <a:off x="1763713" y="188913"/>
            <a:ext cx="28151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000" dirty="0" smtClean="0">
                <a:latin typeface="Berlin Sans FB" panose="020E0602020502020306" pitchFamily="34" charset="0"/>
              </a:rPr>
              <a:t>An tSeapáin</a:t>
            </a:r>
            <a:endParaRPr lang="ga-IE" sz="40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6281" y="188913"/>
            <a:ext cx="2834598" cy="26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8313" y="2689880"/>
            <a:ext cx="3095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Achar: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2836" y="5445224"/>
            <a:ext cx="85696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an tSeapáin breis is 4 huaire níos mó ná Éire.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Féach leathanach 57 san </a:t>
            </a:r>
            <a:r>
              <a:rPr lang="ga-IE" sz="2800" i="1" dirty="0" smtClean="0">
                <a:latin typeface="Tw Cen MT" panose="020B0602020104020603" pitchFamily="34" charset="0"/>
              </a:rPr>
              <a:t>Atlas Bunscoile</a:t>
            </a:r>
            <a:r>
              <a:rPr lang="ga-IE" sz="2800" dirty="0" smtClean="0">
                <a:latin typeface="Tw Cen MT" panose="020B0602020104020603" pitchFamily="34" charset="0"/>
              </a:rPr>
              <a:t>.</a:t>
            </a:r>
            <a:endParaRPr lang="ga-IE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2" grpId="0"/>
      <p:bldP spid="27" grpId="0"/>
      <p:bldP spid="28" grpId="0"/>
      <p:bldP spid="29" grpId="0"/>
      <p:bldP spid="30" grpId="0"/>
      <p:bldP spid="31" grpId="0"/>
      <p:bldP spid="32" grpId="0"/>
      <p:bldP spid="20499" grpId="0"/>
      <p:bldP spid="26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72650" y="585833"/>
            <a:ext cx="6614200" cy="4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04226" y="5706346"/>
            <a:ext cx="63768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Tá an tSeapáin suite idir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Muir na Seapáine </a:t>
            </a: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agus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tAigéan Ciúin</a:t>
            </a:r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. </a:t>
            </a:r>
            <a:endParaRPr lang="ga-IE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3059832" y="2124092"/>
            <a:ext cx="105229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400" dirty="0" smtClean="0">
                <a:solidFill>
                  <a:prstClr val="white"/>
                </a:solidFill>
              </a:rPr>
              <a:t>Muir na </a:t>
            </a:r>
          </a:p>
          <a:p>
            <a:r>
              <a:rPr lang="ga-IE" sz="1400" dirty="0" smtClean="0">
                <a:solidFill>
                  <a:prstClr val="white"/>
                </a:solidFill>
              </a:rPr>
              <a:t>Seapáine</a:t>
            </a:r>
            <a:endParaRPr lang="ga-IE" sz="1400" dirty="0">
              <a:solidFill>
                <a:prstClr val="white"/>
              </a:solidFill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5796136" y="3733217"/>
            <a:ext cx="1519968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 smtClean="0">
                <a:solidFill>
                  <a:prstClr val="white"/>
                </a:solidFill>
              </a:rPr>
              <a:t>An t</a:t>
            </a:r>
            <a:r>
              <a:rPr lang="en-GB" sz="1400" dirty="0" smtClean="0">
                <a:solidFill>
                  <a:prstClr val="white"/>
                </a:solidFill>
              </a:rPr>
              <a:t>A</a:t>
            </a:r>
            <a:r>
              <a:rPr lang="ga-IE" sz="1400" dirty="0" smtClean="0">
                <a:solidFill>
                  <a:prstClr val="white"/>
                </a:solidFill>
              </a:rPr>
              <a:t>igéan Ciúin</a:t>
            </a:r>
            <a:endParaRPr lang="ga-IE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65971" y="585980"/>
            <a:ext cx="6614200" cy="4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639" y="5504403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iad na tíortha is cóngaraí di ná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Chóiré Theas</a:t>
            </a:r>
            <a:r>
              <a:rPr lang="ga-IE" sz="2800" dirty="0" smtClean="0">
                <a:latin typeface="Tw Cen MT" panose="020B0602020104020603" pitchFamily="34" charset="0"/>
              </a:rPr>
              <a:t>,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Chóiré Thuaidh</a:t>
            </a:r>
            <a:r>
              <a:rPr lang="ga-IE" sz="2800" dirty="0" smtClean="0">
                <a:latin typeface="Tw Cen MT" panose="020B0602020104020603" pitchFamily="34" charset="0"/>
              </a:rPr>
              <a:t>,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tSín </a:t>
            </a:r>
            <a:r>
              <a:rPr lang="ga-IE" sz="2800" dirty="0" smtClean="0">
                <a:latin typeface="Tw Cen MT" panose="020B0602020104020603" pitchFamily="34" charset="0"/>
              </a:rPr>
              <a:t>agus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Rúis</a:t>
            </a:r>
            <a:r>
              <a:rPr lang="ga-IE" sz="2800" dirty="0" smtClean="0">
                <a:latin typeface="Tw Cen MT" panose="020B0602020104020603" pitchFamily="34" charset="0"/>
              </a:rPr>
              <a:t>. An féidir leat na tíortha sin a fheiceáil ar an léarscáil?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3635896" y="834926"/>
            <a:ext cx="813043" cy="307777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 smtClean="0">
                <a:solidFill>
                  <a:schemeClr val="bg1"/>
                </a:solidFill>
              </a:rPr>
              <a:t>An Rúis</a:t>
            </a:r>
            <a:endParaRPr lang="ga-IE" sz="1400" dirty="0">
              <a:solidFill>
                <a:schemeClr val="bg1"/>
              </a:solidFill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1295985" y="834926"/>
            <a:ext cx="772969" cy="307777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 smtClean="0">
                <a:solidFill>
                  <a:schemeClr val="bg1"/>
                </a:solidFill>
              </a:rPr>
              <a:t>An tSín</a:t>
            </a:r>
            <a:endParaRPr lang="ga-IE" sz="1400" dirty="0">
              <a:solidFill>
                <a:schemeClr val="bg1"/>
              </a:solidFill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1578273" y="2993529"/>
            <a:ext cx="981359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 smtClean="0">
                <a:solidFill>
                  <a:schemeClr val="bg1"/>
                </a:solidFill>
              </a:rPr>
              <a:t>An Chóiré</a:t>
            </a:r>
          </a:p>
          <a:p>
            <a:r>
              <a:rPr lang="ga-IE" sz="1400" dirty="0" smtClean="0">
                <a:solidFill>
                  <a:schemeClr val="bg1"/>
                </a:solidFill>
              </a:rPr>
              <a:t> Theas</a:t>
            </a:r>
            <a:endParaRPr lang="ga-IE" sz="1400" dirty="0">
              <a:solidFill>
                <a:schemeClr val="bg1"/>
              </a:solidFill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1578274" y="1988840"/>
            <a:ext cx="981359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 smtClean="0">
                <a:solidFill>
                  <a:schemeClr val="bg1"/>
                </a:solidFill>
              </a:rPr>
              <a:t>An Chóiré</a:t>
            </a:r>
          </a:p>
          <a:p>
            <a:r>
              <a:rPr lang="ga-IE" sz="1400" dirty="0" smtClean="0">
                <a:solidFill>
                  <a:schemeClr val="bg1"/>
                </a:solidFill>
              </a:rPr>
              <a:t> Thuaidh</a:t>
            </a:r>
            <a:endParaRPr lang="ga-I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15" grpId="0" animBg="1"/>
      <p:bldP spid="18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401" y="126999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2244" y="1191269"/>
            <a:ext cx="42481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ceithre phríomhoileán sa tSeapáin: </a:t>
            </a: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Hokkaido</a:t>
            </a:r>
            <a:r>
              <a:rPr lang="ga-IE" sz="2600" dirty="0" smtClean="0">
                <a:latin typeface="Tw Cen MT" panose="020B0602020104020603" pitchFamily="34" charset="0"/>
              </a:rPr>
              <a:t>, </a:t>
            </a: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Honshu</a:t>
            </a:r>
            <a:r>
              <a:rPr lang="ga-IE" sz="2600" dirty="0" smtClean="0">
                <a:latin typeface="Tw Cen MT" panose="020B0602020104020603" pitchFamily="34" charset="0"/>
              </a:rPr>
              <a:t>, </a:t>
            </a: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Shikoku</a:t>
            </a:r>
            <a:r>
              <a:rPr lang="ga-IE" sz="2600" dirty="0" smtClean="0">
                <a:latin typeface="Tw Cen MT" panose="020B0602020104020603" pitchFamily="34" charset="0"/>
              </a:rPr>
              <a:t> agus </a:t>
            </a: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Kyushu</a:t>
            </a:r>
            <a:r>
              <a:rPr lang="ga-IE" sz="2600" b="1" dirty="0" smtClean="0">
                <a:latin typeface="Tw Cen MT" panose="020B0602020104020603" pitchFamily="34" charset="0"/>
              </a:rPr>
              <a:t>.</a:t>
            </a:r>
            <a:r>
              <a:rPr lang="ga-IE" sz="2600" dirty="0" smtClean="0">
                <a:latin typeface="Tw Cen MT" panose="020B0602020104020603" pitchFamily="34" charset="0"/>
              </a:rPr>
              <a:t> Anuas air sin tá breis is sé mhíle oileán beag.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28776" y="1772816"/>
            <a:ext cx="917500" cy="108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73523" y="3413124"/>
            <a:ext cx="1124979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08808" y="4747419"/>
            <a:ext cx="779388" cy="4544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7544" y="4365104"/>
            <a:ext cx="576709" cy="3823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9477" y="164760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Hokkaido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236" y="3228458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Honshu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473" y="3938096"/>
            <a:ext cx="86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Kyushu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8196" y="5017175"/>
            <a:ext cx="943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Shikoku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17650" y="3793167"/>
            <a:ext cx="391479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ar oileán Honshu atá </a:t>
            </a: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Tóiceo</a:t>
            </a:r>
            <a:r>
              <a:rPr lang="ga-IE" sz="2600" dirty="0" smtClean="0">
                <a:latin typeface="Tw Cen MT" panose="020B0602020104020603" pitchFamily="34" charset="0"/>
              </a:rPr>
              <a:t>, príomhchathair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Seapáine.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2929596" y="3747787"/>
            <a:ext cx="122238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2721305" y="3362085"/>
            <a:ext cx="705642" cy="338554"/>
          </a:xfrm>
          <a:prstGeom prst="rect">
            <a:avLst/>
          </a:prstGeom>
          <a:solidFill>
            <a:schemeClr val="tx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Tóiceo</a:t>
            </a:r>
            <a:endParaRPr lang="ga-IE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0" grpId="0"/>
      <p:bldP spid="21" grpId="0"/>
      <p:bldP spid="22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9261</TotalTime>
  <Words>941</Words>
  <Application>Microsoft Office PowerPoint</Application>
  <PresentationFormat>Taispeántas ar scáileán</PresentationFormat>
  <Paragraphs>135</Paragraphs>
  <Slides>25</Slides>
  <Notes>16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25</vt:i4>
      </vt:variant>
    </vt:vector>
  </HeadingPairs>
  <TitlesOfParts>
    <vt:vector size="26" baseType="lpstr">
      <vt:lpstr>Office Theme</vt:lpstr>
      <vt:lpstr>An tSeapáin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Kayla Reed</cp:lastModifiedBy>
  <cp:revision>466</cp:revision>
  <cp:lastPrinted>2015-12-03T09:56:11Z</cp:lastPrinted>
  <dcterms:created xsi:type="dcterms:W3CDTF">2013-01-09T11:45:01Z</dcterms:created>
  <dcterms:modified xsi:type="dcterms:W3CDTF">2016-12-06T11:34:06Z</dcterms:modified>
</cp:coreProperties>
</file>