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64" r:id="rId4"/>
    <p:sldId id="271" r:id="rId5"/>
    <p:sldId id="268" r:id="rId6"/>
    <p:sldId id="273" r:id="rId7"/>
    <p:sldId id="266" r:id="rId8"/>
    <p:sldId id="276" r:id="rId9"/>
    <p:sldId id="279" r:id="rId10"/>
    <p:sldId id="277" r:id="rId11"/>
    <p:sldId id="274" r:id="rId12"/>
    <p:sldId id="284" r:id="rId13"/>
    <p:sldId id="259" r:id="rId14"/>
    <p:sldId id="260" r:id="rId15"/>
    <p:sldId id="261" r:id="rId16"/>
    <p:sldId id="281" r:id="rId17"/>
    <p:sldId id="282" r:id="rId18"/>
    <p:sldId id="283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re ni ghallchobhair" initials="mng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>
        <p:scale>
          <a:sx n="75" d="100"/>
          <a:sy n="75" d="100"/>
        </p:scale>
        <p:origin x="-558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DE7AD-5DE2-4791-BCFD-65F214DA0A41}" type="datetimeFigureOut">
              <a:rPr lang="ga-IE" smtClean="0"/>
              <a:t>06/11/2017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5AA4F-3DFA-4EB3-8A40-668A2825F0DE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737316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F5AC5-91E5-4016-A4E3-A5B2304F7990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CC8DE-1C61-46A2-B7AB-02712E318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18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C7417D3-F533-4EAB-B4EB-3B3315E5893B}" type="slidenum">
              <a:rPr lang="en-GB" altLang="en-US" sz="1200">
                <a:latin typeface="Times New Roman" panose="02020603050405020304" pitchFamily="18" charset="0"/>
              </a:rPr>
              <a:pPr eaLnBrk="1" hangingPunct="1"/>
              <a:t>4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221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CC8DE-1C61-46A2-B7AB-02712E31899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09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06E-628C-4153-864A-45278C09F9E7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A3A6-A1FD-4748-88C5-C4A53D41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66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06E-628C-4153-864A-45278C09F9E7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A3A6-A1FD-4748-88C5-C4A53D41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8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06E-628C-4153-864A-45278C09F9E7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A3A6-A1FD-4748-88C5-C4A53D41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11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06E-628C-4153-864A-45278C09F9E7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A3A6-A1FD-4748-88C5-C4A53D41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2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06E-628C-4153-864A-45278C09F9E7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A3A6-A1FD-4748-88C5-C4A53D41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06E-628C-4153-864A-45278C09F9E7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A3A6-A1FD-4748-88C5-C4A53D41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4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06E-628C-4153-864A-45278C09F9E7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A3A6-A1FD-4748-88C5-C4A53D41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17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06E-628C-4153-864A-45278C09F9E7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A3A6-A1FD-4748-88C5-C4A53D41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6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06E-628C-4153-864A-45278C09F9E7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A3A6-A1FD-4748-88C5-C4A53D41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24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06E-628C-4153-864A-45278C09F9E7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A3A6-A1FD-4748-88C5-C4A53D41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38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06E-628C-4153-864A-45278C09F9E7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A3A6-A1FD-4748-88C5-C4A53D41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4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4806E-628C-4153-864A-45278C09F9E7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7A3A6-A1FD-4748-88C5-C4A53D41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7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ttRgMj7PdQ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microsoft.com/office/2007/relationships/hdphoto" Target="../media/hdphoto7.wdp"/><Relationship Id="rId18" Type="http://schemas.openxmlformats.org/officeDocument/2006/relationships/image" Target="../media/image38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5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hekidshouldseethis.com/post/24197729858" TargetMode="External"/><Relationship Id="rId2" Type="http://schemas.openxmlformats.org/officeDocument/2006/relationships/hyperlink" Target="https://vimeo.com/6965266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esources.hwb.wales.gov.uk/VTC/plant_repro/eng/Introduction/default.ht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microsoft.com/office/2007/relationships/hdphoto" Target="../media/hdphoto2.wdp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3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97" y="0"/>
            <a:ext cx="64572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6000" dirty="0" smtClean="0">
                <a:solidFill>
                  <a:schemeClr val="bg1"/>
                </a:solidFill>
                <a:latin typeface="AR BLANCA" panose="02000000000000000000" pitchFamily="2" charset="0"/>
              </a:rPr>
              <a:t>Crainn Dhuillsilteacha </a:t>
            </a:r>
          </a:p>
          <a:p>
            <a:r>
              <a:rPr lang="ga-IE" sz="6000" dirty="0" smtClean="0">
                <a:solidFill>
                  <a:schemeClr val="bg1"/>
                </a:solidFill>
                <a:latin typeface="AR BLANCA" panose="02000000000000000000" pitchFamily="2" charset="0"/>
              </a:rPr>
              <a:t>san Earrach agus </a:t>
            </a:r>
          </a:p>
          <a:p>
            <a:r>
              <a:rPr lang="ga-IE" sz="6000" dirty="0" smtClean="0">
                <a:solidFill>
                  <a:schemeClr val="bg1"/>
                </a:solidFill>
                <a:latin typeface="AR BLANCA" panose="02000000000000000000" pitchFamily="2" charset="0"/>
              </a:rPr>
              <a:t>sa Samhradh</a:t>
            </a:r>
            <a:endParaRPr lang="ga-IE" sz="6000" dirty="0">
              <a:solidFill>
                <a:schemeClr val="bg1"/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301870" cy="691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6023" y="0"/>
            <a:ext cx="721034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Gluaiseann an phailin isteach san 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ubhagán, nascann leis an ubhúlach agus déantar síol. </a:t>
            </a:r>
            <a:r>
              <a:rPr lang="en-GB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Ina dhiaidh sin 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titeann</a:t>
            </a:r>
            <a:r>
              <a:rPr lang="en-GB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na peitil </a:t>
            </a:r>
            <a:r>
              <a:rPr lang="en-GB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den bhláth agus atann an t-ubhagán go mbíonn sé ina thoradh</a:t>
            </a:r>
            <a:r>
              <a:rPr lang="en-GB" sz="2800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711" y="5903893"/>
            <a:ext cx="8041689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Cliceáil</a:t>
            </a:r>
            <a:r>
              <a:rPr lang="en-IE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ar an nasc seo chun piorra a fheiceáil ag fás ón mbláth: </a:t>
            </a:r>
            <a:r>
              <a:rPr lang="en-GB" sz="2400" dirty="0" smtClean="0">
                <a:latin typeface="Tw Cen MT" panose="020B0602020104020603" pitchFamily="34" charset="0"/>
                <a:hlinkClick r:id="rId3"/>
              </a:rPr>
              <a:t>https</a:t>
            </a:r>
            <a:r>
              <a:rPr lang="en-GB" sz="2400" dirty="0">
                <a:latin typeface="Tw Cen MT" panose="020B0602020104020603" pitchFamily="34" charset="0"/>
                <a:hlinkClick r:id="rId3"/>
              </a:rPr>
              <a:t>://</a:t>
            </a:r>
            <a:r>
              <a:rPr lang="en-GB" sz="2400" dirty="0" smtClean="0">
                <a:latin typeface="Tw Cen MT" panose="020B0602020104020603" pitchFamily="34" charset="0"/>
                <a:hlinkClick r:id="rId3"/>
              </a:rPr>
              <a:t>www.youtube.com/watch?v=4ttRgMj7PdQ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endParaRPr lang="ga-IE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219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ex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7148" y="207138"/>
            <a:ext cx="4965411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Cé mhéad staimín a fheiceann tú? Cén dath atá orthu?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7" name="Text Box 64"/>
          <p:cNvSpPr txBox="1">
            <a:spLocks noChangeArrowheads="1"/>
          </p:cNvSpPr>
          <p:nvPr/>
        </p:nvSpPr>
        <p:spPr bwMode="auto">
          <a:xfrm>
            <a:off x="1928812" y="2121857"/>
            <a:ext cx="1371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ga-IE" altLang="en-US" sz="2800" dirty="0" smtClean="0">
                <a:latin typeface="Tw Cen MT" panose="020B0602020104020603" pitchFamily="34" charset="0"/>
              </a:rPr>
              <a:t>Staimín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8" name="Line 71"/>
          <p:cNvSpPr>
            <a:spLocks noChangeShapeType="1"/>
          </p:cNvSpPr>
          <p:nvPr/>
        </p:nvSpPr>
        <p:spPr bwMode="auto">
          <a:xfrm>
            <a:off x="3300412" y="2414589"/>
            <a:ext cx="1085852" cy="23785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1" name="Text Box 64"/>
          <p:cNvSpPr txBox="1">
            <a:spLocks noChangeArrowheads="1"/>
          </p:cNvSpPr>
          <p:nvPr/>
        </p:nvSpPr>
        <p:spPr bwMode="auto">
          <a:xfrm>
            <a:off x="8385502" y="1051366"/>
            <a:ext cx="1371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ga-IE" altLang="en-US" sz="2800" dirty="0" smtClean="0">
                <a:latin typeface="Tw Cen MT" panose="020B0602020104020603" pitchFamily="34" charset="0"/>
              </a:rPr>
              <a:t>Pistil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8939" y="219624"/>
            <a:ext cx="5196552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púdar le feiceáil ar na </a:t>
            </a:r>
            <a:r>
              <a:rPr lang="ga-IE" sz="2800" dirty="0" err="1" smtClean="0">
                <a:latin typeface="Tw Cen MT" panose="020B0602020104020603" pitchFamily="34" charset="0"/>
              </a:rPr>
              <a:t>staimíní</a:t>
            </a:r>
            <a:r>
              <a:rPr lang="ga-IE" sz="2800" dirty="0" smtClean="0">
                <a:latin typeface="Tw Cen MT" panose="020B0602020104020603" pitchFamily="34" charset="0"/>
              </a:rPr>
              <a:t>. </a:t>
            </a:r>
            <a:r>
              <a:rPr lang="en-IE" sz="2800" dirty="0" smtClean="0">
                <a:latin typeface="Tw Cen MT" panose="020B0602020104020603" pitchFamily="34" charset="0"/>
              </a:rPr>
              <a:t/>
            </a:r>
            <a:br>
              <a:rPr lang="en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Cad is ainm don </a:t>
            </a:r>
            <a:r>
              <a:rPr lang="ga-IE" sz="2800" dirty="0" err="1" smtClean="0">
                <a:latin typeface="Tw Cen MT" panose="020B0602020104020603" pitchFamily="34" charset="0"/>
              </a:rPr>
              <a:t>phúdar</a:t>
            </a:r>
            <a:r>
              <a:rPr lang="ga-IE" sz="2800" dirty="0" smtClean="0">
                <a:latin typeface="Tw Cen MT" panose="020B0602020104020603" pitchFamily="34" charset="0"/>
              </a:rPr>
              <a:t> sin?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2" name="Line 71"/>
          <p:cNvSpPr>
            <a:spLocks noChangeShapeType="1"/>
          </p:cNvSpPr>
          <p:nvPr/>
        </p:nvSpPr>
        <p:spPr bwMode="auto">
          <a:xfrm flipH="1">
            <a:off x="7475220" y="1574586"/>
            <a:ext cx="1129141" cy="97969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7148" y="219624"/>
            <a:ext cx="885484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An bhfeiceann tú na </a:t>
            </a:r>
            <a:r>
              <a:rPr lang="ga-IE" sz="2800" dirty="0" err="1" smtClean="0">
                <a:latin typeface="Tw Cen MT" panose="020B0602020104020603" pitchFamily="34" charset="0"/>
              </a:rPr>
              <a:t>staimíní</a:t>
            </a:r>
            <a:r>
              <a:rPr lang="ga-IE" sz="2800" dirty="0" smtClean="0">
                <a:latin typeface="Tw Cen MT" panose="020B0602020104020603" pitchFamily="34" charset="0"/>
              </a:rPr>
              <a:t> agus an </a:t>
            </a:r>
            <a:r>
              <a:rPr lang="ga-IE" sz="2800" dirty="0" err="1" smtClean="0">
                <a:latin typeface="Tw Cen MT" panose="020B0602020104020603" pitchFamily="34" charset="0"/>
              </a:rPr>
              <a:t>phistil</a:t>
            </a:r>
            <a:r>
              <a:rPr lang="ga-IE" sz="2800" dirty="0" smtClean="0">
                <a:latin typeface="Tw Cen MT" panose="020B0602020104020603" pitchFamily="34" charset="0"/>
              </a:rPr>
              <a:t> ar an tiúilip seo?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8939" y="185461"/>
            <a:ext cx="795595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Bí cinnte cead a lorg ó do thuismitheoirí ar dtús, áfach,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sula ndéanann </a:t>
            </a:r>
            <a:r>
              <a:rPr lang="en-IE" sz="2800" dirty="0" smtClean="0">
                <a:latin typeface="Tw Cen MT" panose="020B0602020104020603" pitchFamily="34" charset="0"/>
              </a:rPr>
              <a:t>t</a:t>
            </a:r>
            <a:r>
              <a:rPr lang="ga-IE" sz="2800" dirty="0" smtClean="0">
                <a:latin typeface="Tw Cen MT" panose="020B0602020104020603" pitchFamily="34" charset="0"/>
              </a:rPr>
              <a:t>ú aon bhláthanna a phiocadh.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8939" y="185461"/>
            <a:ext cx="8943052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Fásann tiúilipí san earrach. Má tá tiúilipí, nó bláthanna eile, ag fás sa ghairdín ag baile, tabhair cúpla ceann isteach chun na scoile chun gur féidir féachaint orthu sa rang.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1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8" grpId="0" animBg="1"/>
      <p:bldP spid="11" grpId="0"/>
      <p:bldP spid="10" grpId="0" animBg="1"/>
      <p:bldP spid="10" grpId="1" animBg="1"/>
      <p:bldP spid="12" grpId="0" animBg="1"/>
      <p:bldP spid="9" grpId="0" animBg="1"/>
      <p:bldP spid="9" grpId="1" animBg="1"/>
      <p:bldP spid="13" grpId="0" animBg="1"/>
      <p:bldP spid="4" grpId="0" animBg="1"/>
      <p:bldP spid="4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3458" y="3868259"/>
            <a:ext cx="2131575" cy="17052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49598" y="2842630"/>
            <a:ext cx="2183695" cy="14499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528115" y="1475668"/>
            <a:ext cx="1809348" cy="14655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16072" y="48013"/>
            <a:ext cx="2173613" cy="14519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67685" y="4265717"/>
            <a:ext cx="1034064" cy="15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02386" y="5701491"/>
            <a:ext cx="1678118" cy="1144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35540" y="5685778"/>
            <a:ext cx="27488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 An crann cnó capaill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5539" y="4526670"/>
            <a:ext cx="18435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An fhuinseog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5539" y="3367562"/>
            <a:ext cx="22580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An sceach gheal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5540" y="2208454"/>
            <a:ext cx="20243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An seiceamar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6320" y="1024128"/>
            <a:ext cx="21926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An crann darach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9806" y="23636"/>
            <a:ext cx="2132907" cy="14183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1001" y="2674418"/>
            <a:ext cx="2132907" cy="1414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97522" y="1349285"/>
            <a:ext cx="957947" cy="1447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2349676" y="1024128"/>
            <a:ext cx="2324156" cy="4789589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02547" y="117092"/>
            <a:ext cx="723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Meaitseáil gach crann leis an toradh agus an bláth ceart.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584421" y="2496864"/>
            <a:ext cx="2117964" cy="3316853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092689" y="2208454"/>
            <a:ext cx="2557591" cy="1259135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4" idx="3"/>
          </p:cNvCxnSpPr>
          <p:nvPr/>
        </p:nvCxnSpPr>
        <p:spPr>
          <a:xfrm flipV="1">
            <a:off x="7219447" y="1321301"/>
            <a:ext cx="2413791" cy="2196302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402547" y="3663591"/>
            <a:ext cx="2247733" cy="1057298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859893" y="4806141"/>
            <a:ext cx="2557591" cy="1259135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092689" y="1442019"/>
            <a:ext cx="2763756" cy="348801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3"/>
          </p:cNvCxnSpPr>
          <p:nvPr/>
        </p:nvCxnSpPr>
        <p:spPr>
          <a:xfrm>
            <a:off x="7039014" y="1254961"/>
            <a:ext cx="2335249" cy="2112601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3"/>
            <a:endCxn id="5" idx="2"/>
          </p:cNvCxnSpPr>
          <p:nvPr/>
        </p:nvCxnSpPr>
        <p:spPr>
          <a:xfrm>
            <a:off x="6859894" y="2439287"/>
            <a:ext cx="3165292" cy="260043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224" y="2034177"/>
            <a:ext cx="512384" cy="2686712"/>
          </a:xfrm>
          <a:prstGeom prst="rect">
            <a:avLst/>
          </a:prstGeom>
          <a:noFill/>
          <a:effectLst>
            <a:outerShdw blurRad="50800" dist="38100" dir="5400000" algn="t" rotWithShape="0">
              <a:srgbClr val="7030A0">
                <a:alpha val="40000"/>
              </a:srgbClr>
            </a:outerShdw>
          </a:effectLst>
        </p:spPr>
        <p:txBody>
          <a:bodyPr vert="wordArtVert" wrap="square" rtlCol="0">
            <a:spAutoFit/>
          </a:bodyPr>
          <a:lstStyle/>
          <a:p>
            <a:r>
              <a:rPr lang="en-GB" sz="2000" dirty="0" smtClean="0">
                <a:latin typeface="Berlin Sans FB" panose="020E0602020502020306" pitchFamily="34" charset="0"/>
              </a:rPr>
              <a:t>TORTHAÍ</a:t>
            </a:r>
            <a:endParaRPr lang="ga-IE" sz="2000" dirty="0">
              <a:latin typeface="Berlin Sans FB" panose="020E0602020502020306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622311" y="1825036"/>
            <a:ext cx="512384" cy="3104993"/>
          </a:xfrm>
          <a:prstGeom prst="rect">
            <a:avLst/>
          </a:prstGeom>
          <a:noFill/>
          <a:effectLst>
            <a:outerShdw blurRad="50800" dist="38100" dir="5400000" algn="t" rotWithShape="0">
              <a:srgbClr val="7030A0">
                <a:alpha val="40000"/>
              </a:srgbClr>
            </a:outerShdw>
          </a:effectLst>
        </p:spPr>
        <p:txBody>
          <a:bodyPr vert="wordArtVert" wrap="square" rtlCol="0">
            <a:spAutoFit/>
          </a:bodyPr>
          <a:lstStyle/>
          <a:p>
            <a:r>
              <a:rPr lang="en-GB" sz="2000" dirty="0" smtClean="0">
                <a:latin typeface="Berlin Sans FB" panose="020E0602020502020306" pitchFamily="34" charset="0"/>
              </a:rPr>
              <a:t>BLÁTHANNA</a:t>
            </a:r>
            <a:endParaRPr lang="ga-IE" sz="2000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9099" y1="68285" x2="46396" y2="89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8171" y="577062"/>
            <a:ext cx="924217" cy="12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0901" y1="69903" x2="50901" y2="88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95230" y="1803307"/>
            <a:ext cx="924217" cy="12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9099" y1="67314" x2="47748" y2="86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11724" y="3044547"/>
            <a:ext cx="924217" cy="12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0901" y1="67314" x2="49550" y2="87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9375" y="4141357"/>
            <a:ext cx="924217" cy="12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0000" y1="67638" x2="47748" y2="88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8171" y="5657585"/>
            <a:ext cx="924217" cy="12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3622" y="5393019"/>
            <a:ext cx="2531248" cy="16841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Arrow Connector 39"/>
          <p:cNvCxnSpPr>
            <a:endCxn id="10" idx="1"/>
          </p:cNvCxnSpPr>
          <p:nvPr/>
        </p:nvCxnSpPr>
        <p:spPr>
          <a:xfrm flipV="1">
            <a:off x="2349676" y="2439287"/>
            <a:ext cx="2485864" cy="3445704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8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912187" y="3539438"/>
            <a:ext cx="6619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Líon an t-eolas ar leathanach </a:t>
            </a:r>
            <a:r>
              <a:rPr lang="en-IE" sz="2800" dirty="0" smtClean="0">
                <a:latin typeface="Tw Cen MT" panose="020B0602020104020603" pitchFamily="34" charset="0"/>
              </a:rPr>
              <a:t>60</a:t>
            </a:r>
            <a:r>
              <a:rPr lang="ga-IE" sz="2800" dirty="0" smtClean="0">
                <a:latin typeface="Tw Cen MT" panose="020B0602020104020603" pitchFamily="34" charset="0"/>
              </a:rPr>
              <a:t> </a:t>
            </a:r>
            <a:r>
              <a:rPr lang="en-IE" sz="2800" dirty="0" smtClean="0">
                <a:latin typeface="Tw Cen MT" panose="020B0602020104020603" pitchFamily="34" charset="0"/>
              </a:rPr>
              <a:t/>
            </a:r>
            <a:br>
              <a:rPr lang="en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den leabhar oibre.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912187" y="1548495"/>
            <a:ext cx="6619411" cy="1720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ga-IE" altLang="en-US" dirty="0" smtClean="0">
                <a:latin typeface="Tw Cen MT" panose="020B0602020104020603" pitchFamily="34" charset="0"/>
              </a:rPr>
              <a:t>Tá sé in am filleadh ar an gcrann a bhfuil tú ag déanamh staidéir air. Téigh ag féachaint air agus scrúdaigh</a:t>
            </a:r>
            <a:r>
              <a:rPr lang="en-IE" altLang="en-US" dirty="0" smtClean="0">
                <a:latin typeface="Tw Cen MT" panose="020B0602020104020603" pitchFamily="34" charset="0"/>
              </a:rPr>
              <a:t> </a:t>
            </a:r>
            <a:r>
              <a:rPr lang="ga-IE" altLang="en-US" dirty="0" smtClean="0">
                <a:latin typeface="Tw Cen MT" panose="020B0602020104020603" pitchFamily="34" charset="0"/>
              </a:rPr>
              <a:t>na bláthanna agus na duilleoga atá air.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  <p:sp>
        <p:nvSpPr>
          <p:cNvPr id="23" name="Horizontal Scroll 22"/>
          <p:cNvSpPr/>
          <p:nvPr/>
        </p:nvSpPr>
        <p:spPr>
          <a:xfrm>
            <a:off x="4694830" y="-26078"/>
            <a:ext cx="7313814" cy="114912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5" name="TextBox 4"/>
          <p:cNvSpPr txBox="1"/>
          <p:nvPr/>
        </p:nvSpPr>
        <p:spPr>
          <a:xfrm>
            <a:off x="6003979" y="15048"/>
            <a:ext cx="44646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6600" b="1" dirty="0" smtClean="0">
                <a:latin typeface="AR BLANCA" panose="02000000000000000000" pitchFamily="2" charset="0"/>
              </a:rPr>
              <a:t>Siúlóid Dúlra</a:t>
            </a:r>
            <a:endParaRPr lang="ga-IE" sz="6600" b="1" dirty="0">
              <a:latin typeface="AR BLANCA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149" y="15048"/>
            <a:ext cx="4564249" cy="68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991370" y="217891"/>
            <a:ext cx="7920037" cy="1033463"/>
          </a:xfrm>
          <a:prstGeom prst="horizontalScroll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20082" y="1497337"/>
            <a:ext cx="8064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 typeface="Arial" charset="0"/>
              <a:buChar char="•"/>
            </a:pPr>
            <a:r>
              <a:rPr lang="ga-IE" sz="2800" dirty="0" smtClean="0">
                <a:latin typeface="Tw Cen MT" panose="020B0602020104020603" pitchFamily="34" charset="0"/>
              </a:rPr>
              <a:t>Ní mór éisteacht leis an múinteoir i gcónaí agus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 c(h)</a:t>
            </a:r>
            <a:r>
              <a:rPr lang="ga-IE" sz="2800" dirty="0" err="1" smtClean="0">
                <a:latin typeface="Tw Cen MT" panose="020B0602020104020603" pitchFamily="34" charset="0"/>
              </a:rPr>
              <a:t>uid</a:t>
            </a:r>
            <a:r>
              <a:rPr lang="ga-IE" sz="2800" dirty="0" smtClean="0">
                <a:latin typeface="Tw Cen MT" panose="020B0602020104020603" pitchFamily="34" charset="0"/>
              </a:rPr>
              <a:t> treoracha a leanúint. </a:t>
            </a:r>
          </a:p>
          <a:p>
            <a:pPr marL="355600" lvl="0" indent="-355600">
              <a:buFont typeface="Arial" panose="020B0604020202020204" pitchFamily="34" charset="0"/>
              <a:buChar char="•"/>
            </a:pPr>
            <a:r>
              <a:rPr lang="ga-IE" sz="2800" dirty="0">
                <a:latin typeface="Tw Cen MT" panose="020B0602020104020603" pitchFamily="34" charset="0"/>
              </a:rPr>
              <a:t>Má tá cosán ann ní mór siúl air i gcónaí, seachas nuair is gá dul chomh fada le crann chun eolas </a:t>
            </a:r>
            <a:r>
              <a:rPr lang="en-IE" sz="2800" dirty="0" smtClean="0">
                <a:latin typeface="Tw Cen MT" panose="020B0602020104020603" pitchFamily="34" charset="0"/>
              </a:rPr>
              <a:t/>
            </a:r>
            <a:br>
              <a:rPr lang="en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 </a:t>
            </a:r>
            <a:r>
              <a:rPr lang="ga-IE" sz="2800" dirty="0">
                <a:latin typeface="Tw Cen MT" panose="020B0602020104020603" pitchFamily="34" charset="0"/>
              </a:rPr>
              <a:t>fháil.</a:t>
            </a:r>
          </a:p>
          <a:p>
            <a:pPr marL="355600" lvl="0" indent="-355600">
              <a:buFont typeface="Arial" panose="020B0604020202020204" pitchFamily="34" charset="0"/>
              <a:buChar char="•"/>
            </a:pPr>
            <a:r>
              <a:rPr lang="ga-IE" sz="2800" dirty="0">
                <a:latin typeface="Tw Cen MT" panose="020B0602020104020603" pitchFamily="34" charset="0"/>
              </a:rPr>
              <a:t>Má tá daoine eile amuigh ag siúl ba cheart spás </a:t>
            </a:r>
            <a:r>
              <a:rPr lang="en-IE" sz="2800" dirty="0" smtClean="0">
                <a:latin typeface="Tw Cen MT" panose="020B0602020104020603" pitchFamily="34" charset="0"/>
              </a:rPr>
              <a:t/>
            </a:r>
            <a:br>
              <a:rPr lang="en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 </a:t>
            </a:r>
            <a:r>
              <a:rPr lang="ga-IE" sz="2800" dirty="0">
                <a:latin typeface="Tw Cen MT" panose="020B0602020104020603" pitchFamily="34" charset="0"/>
              </a:rPr>
              <a:t>fhágáil le go mbeidh siad in ann dul tharat.</a:t>
            </a:r>
          </a:p>
          <a:p>
            <a:pPr marL="363538" indent="-363538">
              <a:buFont typeface="Arial" charset="0"/>
              <a:buChar char="•"/>
            </a:pPr>
            <a:r>
              <a:rPr lang="ga-IE" sz="2800" dirty="0" smtClean="0">
                <a:latin typeface="Tw Cen MT" panose="020B0602020104020603" pitchFamily="34" charset="0"/>
              </a:rPr>
              <a:t>Ná caith bruscar.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1405" y="5036767"/>
            <a:ext cx="770317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3599" y="217891"/>
            <a:ext cx="77778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6600" b="1" dirty="0" smtClean="0">
                <a:latin typeface="AR BLANCA" panose="02000000000000000000" pitchFamily="2" charset="0"/>
              </a:rPr>
              <a:t>Rialacha na Siúlóide</a:t>
            </a:r>
            <a:endParaRPr lang="ga-IE" sz="6600" b="1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245419" y="1444924"/>
            <a:ext cx="1768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441893" y="1825924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542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410150"/>
              </p:ext>
            </p:extLst>
          </p:nvPr>
        </p:nvGraphicFramePr>
        <p:xfrm>
          <a:off x="597853" y="1025825"/>
          <a:ext cx="10915649" cy="5411473"/>
        </p:xfrm>
        <a:graphic>
          <a:graphicData uri="http://schemas.openxmlformats.org/drawingml/2006/table">
            <a:tbl>
              <a:tblPr/>
              <a:tblGrid>
                <a:gridCol w="7692390"/>
                <a:gridCol w="1220987"/>
                <a:gridCol w="2002272"/>
              </a:tblGrid>
              <a:tr h="636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Bíonn torthaí agus síolta ar na crainn dhuillsilteacha san earrach.</a:t>
                      </a:r>
                      <a:endParaRPr kumimoji="0" lang="ga-IE" alt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Is as síolta a fhásann plandaí nua. </a:t>
                      </a:r>
                      <a:endParaRPr kumimoji="0" lang="ga-IE" alt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Is iad </a:t>
                      </a:r>
                      <a:r>
                        <a:rPr lang="ga-IE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na </a:t>
                      </a:r>
                      <a:r>
                        <a:rPr lang="ga-IE" sz="2400" noProof="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staimíní</a:t>
                      </a:r>
                      <a:r>
                        <a:rPr lang="ga-IE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na codanna fireanna den bhláth.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Is sa</a:t>
                      </a:r>
                      <a:r>
                        <a:rPr lang="ga-IE" altLang="en-US" sz="24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altLang="en-US" sz="2400" baseline="0" noProof="0" dirty="0" err="1" smtClean="0">
                          <a:latin typeface="Tw Cen MT" panose="020B0602020104020603" pitchFamily="34" charset="0"/>
                        </a:rPr>
                        <a:t>phistil</a:t>
                      </a:r>
                      <a:r>
                        <a:rPr lang="ga-IE" altLang="en-US" sz="2400" baseline="0" noProof="0" dirty="0" smtClean="0">
                          <a:latin typeface="Tw Cen MT" panose="020B0602020104020603" pitchFamily="34" charset="0"/>
                        </a:rPr>
                        <a:t> a bhíonn an phailin ar an mbláth. </a:t>
                      </a:r>
                      <a:endParaRPr kumimoji="0" lang="ga-IE" alt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a-IE" alt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Déanann beacha sú oráiste den neachtar.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Cosnaíonn </a:t>
                      </a:r>
                      <a:r>
                        <a:rPr lang="ga-IE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na </a:t>
                      </a:r>
                      <a:r>
                        <a:rPr lang="ga-IE" sz="2400" noProof="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seipil</a:t>
                      </a:r>
                      <a:r>
                        <a:rPr lang="ga-IE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an bláth sula n-osclaíonn sé. </a:t>
                      </a:r>
                      <a:endParaRPr kumimoji="0" lang="ga-IE" alt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Is </a:t>
                      </a:r>
                      <a:r>
                        <a:rPr lang="ga-IE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í an </a:t>
                      </a:r>
                      <a:r>
                        <a:rPr lang="ga-IE" sz="2400" noProof="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phistil</a:t>
                      </a:r>
                      <a:r>
                        <a:rPr lang="ga-IE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an chuid bhaineann den bhláth.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Iompraíonn an ghaoth pailin ó bhláth go bláth.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altLang="en-US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9493" y="183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9493" y="309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9493" y="252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9493" y="421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9493" y="3682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9493" y="5328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9493" y="475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9493" y="594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3608706" y="261284"/>
            <a:ext cx="5041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altLang="en-US" sz="3200" dirty="0">
                <a:latin typeface="Berlin Sans FB" panose="020E0602020502020306" pitchFamily="34" charset="0"/>
              </a:rPr>
              <a:t>Fíor nó Bréagach?</a:t>
            </a:r>
          </a:p>
        </p:txBody>
      </p:sp>
    </p:spTree>
    <p:extLst>
      <p:ext uri="{BB962C8B-B14F-4D97-AF65-F5344CB8AC3E}">
        <p14:creationId xmlns:p14="http://schemas.microsoft.com/office/powerpoint/2010/main" val="48862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7166" y="909130"/>
            <a:ext cx="10865222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ga-IE" altLang="en-US" sz="3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Cliceáil ar</a:t>
            </a:r>
            <a:r>
              <a:rPr lang="en-IE" altLang="en-US" sz="3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3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na naisc seo chun féachaint ar dhá fhíseán ghearra </a:t>
            </a:r>
            <a:br>
              <a:rPr lang="ga-IE" altLang="en-US" sz="32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altLang="en-US" sz="3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faoin bpailniú:</a:t>
            </a:r>
          </a:p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ga-IE" sz="3200" dirty="0" smtClean="0">
                <a:latin typeface="Tw Cen MT" panose="020B0602020104020603" pitchFamily="34" charset="0"/>
                <a:hlinkClick r:id="rId2"/>
              </a:rPr>
              <a:t>https://vimeo.com/6965266</a:t>
            </a:r>
            <a:r>
              <a:rPr lang="ga-IE" sz="3200" dirty="0" smtClean="0">
                <a:latin typeface="Tw Cen MT" panose="020B0602020104020603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ga-IE" altLang="en-US" sz="3200" dirty="0" smtClean="0">
                <a:solidFill>
                  <a:srgbClr val="000000"/>
                </a:solidFill>
                <a:latin typeface="Tw Cen MT" panose="020B0602020104020603" pitchFamily="34" charset="0"/>
                <a:hlinkClick r:id="rId3"/>
              </a:rPr>
              <a:t>http://thekidshouldseethis.com/post/24197729858</a:t>
            </a:r>
            <a:r>
              <a:rPr lang="ga-IE" altLang="en-US" sz="3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endParaRPr lang="ga-IE" altLang="en-US" sz="32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47166" y="3832412"/>
            <a:ext cx="9708189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ga-IE" altLang="en-US" sz="3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Tuilleadh eolais le fáil ar an suíomh seo:</a:t>
            </a:r>
          </a:p>
          <a:p>
            <a:pPr>
              <a:spcBef>
                <a:spcPct val="20000"/>
              </a:spcBef>
            </a:pPr>
            <a:r>
              <a:rPr lang="ga-IE" altLang="en-US" sz="3200" dirty="0" smtClean="0">
                <a:solidFill>
                  <a:srgbClr val="000000"/>
                </a:solidFill>
                <a:latin typeface="Tw Cen MT" panose="020B0602020104020603" pitchFamily="34" charset="0"/>
                <a:hlinkClick r:id="rId4"/>
              </a:rPr>
              <a:t>http://resources.hwb.wales.gov.uk/VTC/plant_repro/eng/Introduction/default.htm</a:t>
            </a:r>
            <a:r>
              <a:rPr lang="ga-IE" altLang="en-US" sz="3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ga-IE" altLang="en-US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7" y="671513"/>
            <a:ext cx="1107722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b="1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</a:t>
            </a:r>
            <a:endParaRPr lang="en-GB" sz="2000" b="1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</a:t>
            </a:r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bhealach</a:t>
            </a:r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thaobh cóipchirt de ba cheart d’úinéir an chóipchirt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teagmháil</a:t>
            </a:r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b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dhéanamh leis na foilsitheoirí. Beidh na foilsitheoirí lántoilteanach socruithe cuí a dhéanamh leis.</a:t>
            </a: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7</a:t>
            </a:r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7 Cearnóg Mhuirfean, Baile Átha Cliath 2</a:t>
            </a:r>
          </a:p>
        </p:txBody>
      </p:sp>
    </p:spTree>
    <p:extLst>
      <p:ext uri="{BB962C8B-B14F-4D97-AF65-F5344CB8AC3E}">
        <p14:creationId xmlns:p14="http://schemas.microsoft.com/office/powerpoint/2010/main" val="5360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056" y="274396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7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94625" y="4486952"/>
            <a:ext cx="3370915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An féidir leat na crainn dhuillsilteacha sna pictiúir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seo a ainmniú?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65994" y="289799"/>
            <a:ext cx="3403376" cy="225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0511" y="160997"/>
            <a:ext cx="3164611" cy="25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51824" y="4326970"/>
            <a:ext cx="3503955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Bíonn bláthanna agus duilleoga le feiceáil ar na crainn dhuillsilteacha san earrach agus sa samhradh.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369" y="2649716"/>
            <a:ext cx="283921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 An crann cnó capaill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916" y="6152007"/>
            <a:ext cx="184353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An fhuinseog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40527" y="3301810"/>
            <a:ext cx="225805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An sceach gheal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9909" y="6254204"/>
            <a:ext cx="196220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An seiceamar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4179" y="2505326"/>
            <a:ext cx="226127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An crann darach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07549" y="942402"/>
            <a:ext cx="3265052" cy="21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19909" y="3118688"/>
            <a:ext cx="2025543" cy="3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0511" y="3316467"/>
            <a:ext cx="3764237" cy="256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0368" y1="69072" x2="49265" y2="88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793" y="350122"/>
            <a:ext cx="11334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7059" y1="69421" x2="48897" y2="86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3270" y="3484017"/>
            <a:ext cx="11334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75000" y1="17355" x2="82721" y2="26171"/>
                        <a14:foregroundMark x1="49632" y1="69421" x2="50368" y2="87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889043" y="1113161"/>
            <a:ext cx="1208378" cy="161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0000" y1="68454" x2="50000" y2="89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78714" y="360824"/>
            <a:ext cx="11334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0735" y1="68320" x2="49632" y2="86777"/>
                        <a14:foregroundMark x1="74265" y1="15978" x2="83456" y2="28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93927" y="4491285"/>
            <a:ext cx="11334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63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 animBg="1"/>
      <p:bldP spid="2" grpId="1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6518" y="268941"/>
            <a:ext cx="1105886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ról</a:t>
            </a:r>
            <a:r>
              <a:rPr lang="en-IE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an-tábhachtach ag bláthanna i saol an chrainn. Fásann torthaí 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as na bláthanna i rith an tsamhraidh. Bíonn síolta sna torthaí. Is as na síolta 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 fhásann crainn nua.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95872" y="3021757"/>
            <a:ext cx="3796874" cy="25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542" y="2585255"/>
            <a:ext cx="2274886" cy="340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592500" y="4045698"/>
            <a:ext cx="978408" cy="484632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" b="99800" l="493" r="97414">
                        <a14:foregroundMark x1="32020" y1="11400" x2="42241" y2="200"/>
                        <a14:foregroundMark x1="87562" y1="77100" x2="97414" y2="97700"/>
                        <a14:foregroundMark x1="31650" y1="95300" x2="30049" y2="99800"/>
                        <a14:foregroundMark x1="12315" y1="64000" x2="1108" y2="66400"/>
                        <a14:foregroundMark x1="3818" y1="68000" x2="493" y2="68000"/>
                        <a14:foregroundMark x1="43842" y1="32500" x2="45567" y2="14100"/>
                        <a14:foregroundMark x1="57389" y1="32800" x2="55419" y2="14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2018" y="1743745"/>
            <a:ext cx="3476625" cy="428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9841356" y="1230015"/>
            <a:ext cx="2314575" cy="1112710"/>
          </a:xfrm>
          <a:prstGeom prst="wedgeEllipseCallout">
            <a:avLst>
              <a:gd name="adj1" fmla="val -70381"/>
              <a:gd name="adj2" fmla="val 1597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Conas a tharlaíonn </a:t>
            </a:r>
            <a:r>
              <a:rPr lang="en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IE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sé sin?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607143" y="0"/>
            <a:ext cx="3418465" cy="95410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Is í </a:t>
            </a:r>
            <a:r>
              <a:rPr lang="ga-IE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</a:t>
            </a:r>
            <a:r>
              <a:rPr lang="ga-IE" sz="2800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phistil</a:t>
            </a:r>
            <a:r>
              <a:rPr lang="ga-IE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an chuid bhaineann den bhláth.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7" b="98661" l="1250" r="98750">
                        <a14:foregroundMark x1="19000" y1="40165" x2="1250" y2="52832"/>
                        <a14:foregroundMark x1="86667" y1="44593" x2="98750" y2="60041"/>
                        <a14:foregroundMark x1="48667" y1="63440" x2="48250" y2="98764"/>
                        <a14:foregroundMark x1="51583" y1="14109" x2="51000" y2="1957"/>
                        <a14:backgroundMark x1="62250" y1="33677" x2="62250" y2="33677"/>
                        <a14:backgroundMark x1="62917" y1="32647" x2="62917" y2="32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12536" y="1146645"/>
            <a:ext cx="5474758" cy="442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1847851" y="620713"/>
            <a:ext cx="1800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14393" name="Text Box 57"/>
          <p:cNvSpPr txBox="1">
            <a:spLocks noChangeArrowheads="1"/>
          </p:cNvSpPr>
          <p:nvPr/>
        </p:nvSpPr>
        <p:spPr bwMode="auto">
          <a:xfrm>
            <a:off x="2835276" y="550863"/>
            <a:ext cx="739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14400" name="Text Box 64"/>
          <p:cNvSpPr txBox="1">
            <a:spLocks noChangeArrowheads="1"/>
          </p:cNvSpPr>
          <p:nvPr/>
        </p:nvSpPr>
        <p:spPr bwMode="auto">
          <a:xfrm>
            <a:off x="7598910" y="1577330"/>
            <a:ext cx="1106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ga-IE" altLang="en-US" sz="2400" dirty="0" smtClean="0">
                <a:latin typeface="Tw Cen MT" panose="020B0602020104020603" pitchFamily="34" charset="0"/>
              </a:rPr>
              <a:t>Staimín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14407" name="Line 71"/>
          <p:cNvSpPr>
            <a:spLocks noChangeShapeType="1"/>
          </p:cNvSpPr>
          <p:nvPr/>
        </p:nvSpPr>
        <p:spPr bwMode="auto">
          <a:xfrm flipH="1">
            <a:off x="6587862" y="1808162"/>
            <a:ext cx="1011047" cy="1444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4409" name="Line 73"/>
          <p:cNvSpPr>
            <a:spLocks noChangeShapeType="1"/>
          </p:cNvSpPr>
          <p:nvPr/>
        </p:nvSpPr>
        <p:spPr bwMode="auto">
          <a:xfrm flipH="1" flipV="1">
            <a:off x="5678311" y="2754490"/>
            <a:ext cx="2347297" cy="316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8025608" y="2555261"/>
            <a:ext cx="889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ga-IE" altLang="en-US" sz="2400" dirty="0" smtClean="0">
                <a:latin typeface="Tw Cen MT" panose="020B0602020104020603" pitchFamily="34" charset="0"/>
              </a:rPr>
              <a:t>Pistil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14411" name="Line 75"/>
          <p:cNvSpPr>
            <a:spLocks noChangeShapeType="1"/>
          </p:cNvSpPr>
          <p:nvPr/>
        </p:nvSpPr>
        <p:spPr bwMode="auto">
          <a:xfrm>
            <a:off x="2912536" y="2241551"/>
            <a:ext cx="714904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1949948" y="1924348"/>
            <a:ext cx="1051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ga-IE" altLang="en-US" sz="2400" dirty="0" smtClean="0">
                <a:latin typeface="Tw Cen MT" panose="020B0602020104020603" pitchFamily="34" charset="0"/>
              </a:rPr>
              <a:t>Peiteal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14415" name="Line 79"/>
          <p:cNvSpPr>
            <a:spLocks noChangeShapeType="1"/>
          </p:cNvSpPr>
          <p:nvPr/>
        </p:nvSpPr>
        <p:spPr bwMode="auto">
          <a:xfrm flipV="1">
            <a:off x="4231562" y="3331839"/>
            <a:ext cx="1348493" cy="1000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4416" name="Text Box 80"/>
          <p:cNvSpPr txBox="1">
            <a:spLocks noChangeArrowheads="1"/>
          </p:cNvSpPr>
          <p:nvPr/>
        </p:nvSpPr>
        <p:spPr bwMode="auto">
          <a:xfrm>
            <a:off x="3126847" y="4219019"/>
            <a:ext cx="1410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ga-IE" altLang="en-US" sz="2400" dirty="0" smtClean="0">
                <a:latin typeface="Tw Cen MT" panose="020B0602020104020603" pitchFamily="34" charset="0"/>
              </a:rPr>
              <a:t>Ubhagán 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14417" name="Line 81"/>
          <p:cNvSpPr>
            <a:spLocks noChangeShapeType="1"/>
          </p:cNvSpPr>
          <p:nvPr/>
        </p:nvSpPr>
        <p:spPr bwMode="auto">
          <a:xfrm flipV="1">
            <a:off x="2475752" y="3781982"/>
            <a:ext cx="1351036" cy="619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4418" name="Text Box 82"/>
          <p:cNvSpPr txBox="1">
            <a:spLocks noChangeArrowheads="1"/>
          </p:cNvSpPr>
          <p:nvPr/>
        </p:nvSpPr>
        <p:spPr bwMode="auto">
          <a:xfrm>
            <a:off x="1369869" y="3695201"/>
            <a:ext cx="1366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ga-IE" altLang="en-US" sz="2400" dirty="0" smtClean="0">
                <a:latin typeface="Tw Cen MT" panose="020B0602020104020603" pitchFamily="34" charset="0"/>
              </a:rPr>
              <a:t>Seipeal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426700" y="5576338"/>
            <a:ext cx="4545464" cy="95410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Cosnaíonn </a:t>
            </a:r>
            <a:r>
              <a:rPr lang="ga-IE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na </a:t>
            </a:r>
            <a:r>
              <a:rPr lang="ga-IE" sz="2800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seipil</a:t>
            </a:r>
            <a:r>
              <a:rPr lang="ga-IE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an bláth sula n-osclaíonn sé.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698776" y="207215"/>
            <a:ext cx="3204538" cy="138499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Is iad </a:t>
            </a:r>
            <a:r>
              <a:rPr lang="ga-IE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na </a:t>
            </a:r>
            <a:r>
              <a:rPr lang="ga-IE" sz="2800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staimíní</a:t>
            </a:r>
            <a:r>
              <a:rPr lang="ga-IE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en-IE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/>
            </a:r>
            <a:br>
              <a:rPr lang="en-IE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na codanna fireanna den bhláth.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0" y="261609"/>
            <a:ext cx="4000501" cy="138499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</a:t>
            </a:r>
            <a:r>
              <a:rPr lang="ga-IE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t-ubhagán </a:t>
            </a:r>
            <a:r>
              <a:rPr lang="ga-IE" sz="2800" dirty="0" smtClean="0">
                <a:latin typeface="Tw Cen MT" panose="020B0602020104020603" pitchFamily="34" charset="0"/>
              </a:rPr>
              <a:t>sa </a:t>
            </a:r>
            <a:r>
              <a:rPr lang="ga-IE" sz="2800" dirty="0" err="1" smtClean="0">
                <a:latin typeface="Tw Cen MT" panose="020B0602020104020603" pitchFamily="34" charset="0"/>
              </a:rPr>
              <a:t>phistil</a:t>
            </a:r>
            <a:r>
              <a:rPr lang="ga-IE" sz="2800" dirty="0" smtClean="0">
                <a:latin typeface="Tw Cen MT" panose="020B0602020104020603" pitchFamily="34" charset="0"/>
              </a:rPr>
              <a:t>. Bíonn ubhúlaigh istigh san ubhagán.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" b="99886" l="2300" r="98000">
                        <a14:foregroundMark x1="28600" y1="69064" x2="10000" y2="98858"/>
                        <a14:foregroundMark x1="27800" y1="71347" x2="18300" y2="99886"/>
                        <a14:foregroundMark x1="27800" y1="73288" x2="29500" y2="99886"/>
                        <a14:foregroundMark x1="27200" y1="74658" x2="2300" y2="89726"/>
                        <a14:foregroundMark x1="27500" y1="71689" x2="18600" y2="74658"/>
                        <a14:foregroundMark x1="18600" y1="81849" x2="7700" y2="98858"/>
                        <a14:foregroundMark x1="22000" y1="82877" x2="14600" y2="98858"/>
                        <a14:foregroundMark x1="25500" y1="79224" x2="23500" y2="97603"/>
                        <a14:foregroundMark x1="25800" y1="82192" x2="27500" y2="97260"/>
                        <a14:foregroundMark x1="32100" y1="80594" x2="38700" y2="97831"/>
                        <a14:foregroundMark x1="30600" y1="84817" x2="35500" y2="97603"/>
                        <a14:foregroundMark x1="30600" y1="77968" x2="34400" y2="75685"/>
                        <a14:foregroundMark x1="32600" y1="81164" x2="34400" y2="79566"/>
                        <a14:foregroundMark x1="32900" y1="83105" x2="44400" y2="97260"/>
                        <a14:foregroundMark x1="44400" y1="38927" x2="72200" y2="36416"/>
                        <a14:foregroundMark x1="47500" y1="44178" x2="52400" y2="21347"/>
                        <a14:foregroundMark x1="53300" y1="44178" x2="42400" y2="27854"/>
                        <a14:foregroundMark x1="46400" y1="45205" x2="56100" y2="57991"/>
                        <a14:foregroundMark x1="46700" y1="45890" x2="56700" y2="50799"/>
                        <a14:foregroundMark x1="59000" y1="57648" x2="59600" y2="61872"/>
                        <a14:foregroundMark x1="65000" y1="57991" x2="63900" y2="62215"/>
                        <a14:foregroundMark x1="66500" y1="57306" x2="66800" y2="60274"/>
                        <a14:foregroundMark x1="69600" y1="67123" x2="69600" y2="67123"/>
                        <a14:foregroundMark x1="73100" y1="58562" x2="77400" y2="59932"/>
                        <a14:foregroundMark x1="67300" y1="65525" x2="71300" y2="68721"/>
                        <a14:foregroundMark x1="59600" y1="69406" x2="61300" y2="77283"/>
                        <a14:foregroundMark x1="74800" y1="97603" x2="92300" y2="50799"/>
                        <a14:foregroundMark x1="76800" y1="98516" x2="89400" y2="82877"/>
                        <a14:foregroundMark x1="86800" y1="88014" x2="77100" y2="81164"/>
                        <a14:foregroundMark x1="85100" y1="80251" x2="98000" y2="73059"/>
                        <a14:foregroundMark x1="29200" y1="74658" x2="32900" y2="54338"/>
                        <a14:foregroundMark x1="35500" y1="31735" x2="19700" y2="31735"/>
                        <a14:foregroundMark x1="29200" y1="36644" x2="28100" y2="45548"/>
                        <a14:foregroundMark x1="34900" y1="9817" x2="36100" y2="3995"/>
                        <a14:foregroundMark x1="37200" y1="4338" x2="37200" y2="4338"/>
                        <a14:foregroundMark x1="36100" y1="4338" x2="41000" y2="685"/>
                        <a14:foregroundMark x1="14900" y1="78881" x2="12000" y2="76598"/>
                        <a14:foregroundMark x1="7100" y1="81507" x2="12600" y2="76598"/>
                        <a14:foregroundMark x1="12600" y1="76598" x2="19500" y2="75685"/>
                        <a14:backgroundMark x1="44400" y1="2626" x2="37800" y2="5936"/>
                        <a14:backgroundMark x1="41800" y1="2626" x2="32900" y2="3653"/>
                        <a14:backgroundMark x1="40400" y1="342" x2="34100" y2="9475"/>
                        <a14:backgroundMark x1="34755" y1="6888" x2="40271" y2="831"/>
                        <a14:backgroundMark x1="34235" y1="5226" x2="41935" y2="2257"/>
                        <a14:backgroundMark x1="42976" y1="1425" x2="38710" y2="594"/>
                        <a14:backgroundMark x1="41935" y1="1781" x2="39022" y2="1188"/>
                        <a14:backgroundMark x1="39126" y1="5107" x2="29032" y2="5226"/>
                        <a14:backgroundMark x1="37149" y1="5938" x2="33091" y2="4869"/>
                        <a14:backgroundMark x1="40166" y1="4038" x2="35068" y2="3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04172" y="3427584"/>
            <a:ext cx="3987363" cy="34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Callout 20"/>
          <p:cNvSpPr/>
          <p:nvPr/>
        </p:nvSpPr>
        <p:spPr>
          <a:xfrm>
            <a:off x="3783191" y="4948518"/>
            <a:ext cx="3424433" cy="1452282"/>
          </a:xfrm>
          <a:prstGeom prst="wedgeEllipseCallout">
            <a:avLst>
              <a:gd name="adj1" fmla="val -108458"/>
              <a:gd name="adj2" fmla="val -217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Chun an cheist sin</a:t>
            </a:r>
          </a:p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fhreagairt, féachaimis ar chodanna an bhlátha.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629927" y="3639472"/>
            <a:ext cx="3342237" cy="138499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Is iad </a:t>
            </a:r>
            <a:r>
              <a:rPr lang="ga-IE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na peitil </a:t>
            </a:r>
            <a:r>
              <a:rPr lang="en-IE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/>
            </a:r>
            <a:br>
              <a:rPr lang="en-IE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na codanna is áille den bhláth de ghnáth. 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400" grpId="0"/>
      <p:bldP spid="14407" grpId="0" animBg="1"/>
      <p:bldP spid="14409" grpId="0" animBg="1"/>
      <p:bldP spid="14410" grpId="0"/>
      <p:bldP spid="14411" grpId="0" animBg="1"/>
      <p:bldP spid="14412" grpId="0"/>
      <p:bldP spid="14415" grpId="0" animBg="1"/>
      <p:bldP spid="14416" grpId="0"/>
      <p:bldP spid="14417" grpId="0" animBg="1"/>
      <p:bldP spid="14418" grpId="0"/>
      <p:bldP spid="29" grpId="0" animBg="1"/>
      <p:bldP spid="30" grpId="0" animBg="1"/>
      <p:bldP spid="32" grpId="0" animBg="1"/>
      <p:bldP spid="21" grpId="1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00185" y="114142"/>
            <a:ext cx="64625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é seo an taobh istigh de </a:t>
            </a:r>
            <a:r>
              <a:rPr lang="ga-IE" sz="28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thiúilip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An bhfeiceann tú na </a:t>
            </a:r>
            <a:r>
              <a:rPr lang="ga-IE" sz="28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staimíní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agus an </a:t>
            </a:r>
            <a:r>
              <a:rPr lang="ga-IE" sz="28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phistil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?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 Box 64"/>
          <p:cNvSpPr txBox="1">
            <a:spLocks noChangeArrowheads="1"/>
          </p:cNvSpPr>
          <p:nvPr/>
        </p:nvSpPr>
        <p:spPr bwMode="auto">
          <a:xfrm>
            <a:off x="6502209" y="2940182"/>
            <a:ext cx="1371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ga-IE" altLang="en-US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Staimín</a:t>
            </a:r>
            <a:endParaRPr lang="ga-IE" altLang="en-US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Line 71"/>
          <p:cNvSpPr>
            <a:spLocks noChangeShapeType="1"/>
          </p:cNvSpPr>
          <p:nvPr/>
        </p:nvSpPr>
        <p:spPr bwMode="auto">
          <a:xfrm flipH="1" flipV="1">
            <a:off x="5956750" y="2799068"/>
            <a:ext cx="545459" cy="29121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1" name="Text Box 64"/>
          <p:cNvSpPr txBox="1">
            <a:spLocks noChangeArrowheads="1"/>
          </p:cNvSpPr>
          <p:nvPr/>
        </p:nvSpPr>
        <p:spPr bwMode="auto">
          <a:xfrm>
            <a:off x="7175254" y="1720677"/>
            <a:ext cx="1371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ga-IE" altLang="en-US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Pistil</a:t>
            </a:r>
            <a:endParaRPr lang="ga-IE" altLang="en-US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Line 71"/>
          <p:cNvSpPr>
            <a:spLocks noChangeShapeType="1"/>
          </p:cNvSpPr>
          <p:nvPr/>
        </p:nvSpPr>
        <p:spPr bwMode="auto">
          <a:xfrm flipH="1">
            <a:off x="4961965" y="1951507"/>
            <a:ext cx="2213287" cy="3077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903893"/>
            <a:ext cx="4861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Déantar pailin sna </a:t>
            </a:r>
            <a:r>
              <a:rPr lang="ga-IE" sz="28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staimíní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Púdar daite is ea an phailin. 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879455" y="4891412"/>
            <a:ext cx="46832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Caithfidh an phailin nascadh </a:t>
            </a:r>
            <a:r>
              <a:rPr lang="en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 hubhúlach blátha eile chun síol a dhéanamh. Sin </a:t>
            </a:r>
            <a:r>
              <a:rPr lang="ga-IE" sz="28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pailniú.</a:t>
            </a:r>
            <a:endParaRPr lang="ga-IE" sz="28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06294" y="2182342"/>
            <a:ext cx="3805519" cy="224676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Ní féidir le pailin gluaiseacht uaithi féin. Conas a aistrítear ó bhláth amháin go bláth eile í, meas tú?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8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7" grpId="0"/>
      <p:bldP spid="7" grpId="1"/>
      <p:bldP spid="8" grpId="0" animBg="1"/>
      <p:bldP spid="8" grpId="1" animBg="1"/>
      <p:bldP spid="11" grpId="0"/>
      <p:bldP spid="11" grpId="1"/>
      <p:bldP spid="12" grpId="0" animBg="1"/>
      <p:bldP spid="12" grpId="1" animBg="1"/>
      <p:bldP spid="10" grpId="0"/>
      <p:bldP spid="10" grpId="1"/>
      <p:bldP spid="13" grpId="0"/>
      <p:bldP spid="13" grpId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25" l="200" r="98267">
                        <a14:foregroundMark x1="37267" y1="11047" x2="37600" y2="0"/>
                        <a14:foregroundMark x1="39733" y1="38205" x2="98333" y2="37399"/>
                        <a14:foregroundMark x1="74933" y1="68009" x2="74333" y2="72612"/>
                        <a14:foregroundMark x1="45333" y1="63521" x2="35400" y2="63982"/>
                        <a14:foregroundMark x1="13467" y1="38205" x2="15467" y2="91600"/>
                        <a14:foregroundMark x1="15200" y1="93096" x2="8200" y2="99425"/>
                        <a14:foregroundMark x1="5600" y1="71346" x2="200" y2="73763"/>
                        <a14:foregroundMark x1="9800" y1="72382" x2="13200" y2="40506"/>
                        <a14:foregroundMark x1="7067" y1="72382" x2="10133" y2="46720"/>
                        <a14:foregroundMark x1="6200" y1="54776" x2="667" y2="41427"/>
                        <a14:foregroundMark x1="6600" y1="59494" x2="667" y2="68239"/>
                        <a14:foregroundMark x1="5467" y1="55696" x2="1067" y2="61220"/>
                        <a14:foregroundMark x1="2533" y1="66743" x2="4000" y2="71116"/>
                        <a14:foregroundMark x1="1800" y1="66283" x2="1667" y2="75834"/>
                        <a14:foregroundMark x1="6333" y1="45915" x2="8400" y2="41772"/>
                        <a14:foregroundMark x1="13000" y1="39701" x2="11867" y2="34638"/>
                        <a14:foregroundMark x1="11533" y1="34868" x2="9800" y2="29689"/>
                        <a14:foregroundMark x1="9667" y1="31185" x2="6667" y2="25432"/>
                        <a14:foregroundMark x1="20133" y1="36249" x2="20133" y2="36249"/>
                        <a14:foregroundMark x1="26533" y1="27388" x2="26533" y2="27388"/>
                        <a14:foregroundMark x1="25667" y1="27963" x2="23600" y2="30380"/>
                        <a14:foregroundMark x1="23600" y1="30380" x2="21600" y2="33947"/>
                        <a14:foregroundMark x1="21333" y1="34407" x2="18400" y2="50288"/>
                        <a14:foregroundMark x1="19533" y1="52704" x2="33800" y2="43268"/>
                        <a14:foregroundMark x1="23333" y1="53740" x2="18667" y2="85616"/>
                        <a14:foregroundMark x1="29267" y1="59839" x2="35733" y2="63291"/>
                        <a14:foregroundMark x1="36867" y1="63751" x2="40333" y2="56732"/>
                        <a14:foregroundMark x1="28467" y1="68009" x2="32667" y2="69620"/>
                        <a14:foregroundMark x1="18733" y1="92405" x2="26133" y2="97699"/>
                        <a14:foregroundMark x1="20267" y1="92635" x2="22933" y2="91369"/>
                        <a14:foregroundMark x1="23067" y1="91600" x2="25267" y2="93211"/>
                        <a14:foregroundMark x1="20400" y1="95397" x2="20467" y2="97699"/>
                        <a14:foregroundMark x1="21200" y1="95627" x2="22467" y2="98964"/>
                        <a14:foregroundMark x1="13467" y1="92635" x2="8933" y2="92865"/>
                        <a14:foregroundMark x1="14467" y1="92865" x2="6800" y2="97353"/>
                        <a14:foregroundMark x1="12467" y1="93901" x2="13933" y2="96893"/>
                        <a14:foregroundMark x1="12333" y1="98159" x2="16200" y2="94937"/>
                        <a14:foregroundMark x1="533" y1="45915" x2="1533" y2="50978"/>
                        <a14:foregroundMark x1="3867" y1="74338" x2="3000" y2="77560"/>
                        <a14:foregroundMark x1="81800" y1="77330" x2="97933" y2="77100"/>
                        <a14:backgroundMark x1="533" y1="41657" x2="533" y2="41657"/>
                        <a14:backgroundMark x1="10000" y1="29689" x2="10000" y2="29689"/>
                        <a14:backgroundMark x1="9400" y1="30725" x2="9400" y2="30725"/>
                        <a14:backgroundMark x1="9667" y1="44764" x2="9667" y2="44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7052" y="1271364"/>
            <a:ext cx="9281829" cy="53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4880" y="1591056"/>
            <a:ext cx="4949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Iompraíonn ainmhithe – beacha, féileacáin, ialtóga</a:t>
            </a:r>
            <a:r>
              <a:rPr lang="en-IE" sz="3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3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agus éin – an phailin ó bhláth go bláth. </a:t>
            </a:r>
            <a:endParaRPr lang="ga-IE" sz="3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29263" y="1112226"/>
            <a:ext cx="490528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Greamaíonn pailin de na feithidí agus tugann siad leo í go dtí an chéad bhláth eile. 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3064" y="256031"/>
            <a:ext cx="58161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Tagann feithidí chomh fada leis na bláthanna mar go meallann na peitil dhaite agus an boladh cumhra iad.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0290" y="5244350"/>
            <a:ext cx="102586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Bíonn deoch mhilis ar a dtugtar neachtar istigh i gcuid de na bláthanna, agus meallann sin na feithidí freisin. </a:t>
            </a:r>
            <a:r>
              <a:rPr lang="ga-IE" sz="2800" dirty="0">
                <a:solidFill>
                  <a:schemeClr val="bg1"/>
                </a:solidFill>
                <a:latin typeface="Tw Cen MT" panose="020B0602020104020603" pitchFamily="34" charset="0"/>
              </a:rPr>
              <a:t>Itheann 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feithidí áirithe an neachtar</a:t>
            </a:r>
            <a:r>
              <a:rPr lang="en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sin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Bailíonn beacha neachtar agus déanann siad mil de. 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49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7045275" cy="70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6422" y="1492313"/>
            <a:ext cx="478094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Nuair a </a:t>
            </a:r>
            <a:r>
              <a:rPr lang="ga-IE" sz="2800" dirty="0" err="1" smtClean="0">
                <a:latin typeface="Tw Cen MT" panose="020B0602020104020603" pitchFamily="34" charset="0"/>
              </a:rPr>
              <a:t>shroicheann</a:t>
            </a:r>
            <a:r>
              <a:rPr lang="ga-IE" sz="2800" dirty="0" smtClean="0">
                <a:latin typeface="Tw Cen MT" panose="020B0602020104020603" pitchFamily="34" charset="0"/>
              </a:rPr>
              <a:t> na feithidí an chéad bhláth eile téann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an phailin isteach i </a:t>
            </a:r>
            <a:r>
              <a:rPr lang="ga-IE" sz="2800" dirty="0" err="1" smtClean="0">
                <a:latin typeface="Tw Cen MT" panose="020B0602020104020603" pitchFamily="34" charset="0"/>
              </a:rPr>
              <a:t>bpistil</a:t>
            </a:r>
            <a:r>
              <a:rPr lang="ga-IE" sz="2800" dirty="0" smtClean="0">
                <a:latin typeface="Tw Cen MT" panose="020B0602020104020603" pitchFamily="34" charset="0"/>
              </a:rPr>
              <a:t>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an bhlátha sin. Sa tslí sin gluaiseann an phailin ó na </a:t>
            </a:r>
            <a:r>
              <a:rPr lang="ga-IE" sz="2800" dirty="0" err="1" smtClean="0">
                <a:latin typeface="Tw Cen MT" panose="020B0602020104020603" pitchFamily="34" charset="0"/>
              </a:rPr>
              <a:t>staimíní</a:t>
            </a:r>
            <a:r>
              <a:rPr lang="ga-IE" sz="2800" dirty="0" smtClean="0">
                <a:latin typeface="Tw Cen MT" panose="020B0602020104020603" pitchFamily="34" charset="0"/>
              </a:rPr>
              <a:t> i mbláth amháin go dtí an </a:t>
            </a:r>
            <a:r>
              <a:rPr lang="ga-IE" sz="2800" dirty="0" err="1" smtClean="0">
                <a:latin typeface="Tw Cen MT" panose="020B0602020104020603" pitchFamily="34" charset="0"/>
              </a:rPr>
              <a:t>phistil</a:t>
            </a:r>
            <a:r>
              <a:rPr lang="ga-IE" sz="2800" dirty="0" smtClean="0">
                <a:latin typeface="Tw Cen MT" panose="020B0602020104020603" pitchFamily="34" charset="0"/>
              </a:rPr>
              <a:t> i mbláth eile agus tarlaíonn pailniú.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23252" y="0"/>
            <a:ext cx="8144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192" y="3588575"/>
            <a:ext cx="39090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Tw Cen MT" panose="020B0602020104020603" pitchFamily="34" charset="0"/>
              </a:rPr>
              <a:t>Uaireanta iompraíonn an ghaoth an phailin ó bhláth go bláth. Tá an phailin chomh héadrom sin nach dteastaíonn mórán gaoithe chun í a iompar.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995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628</Words>
  <Application>Microsoft Office PowerPoint</Application>
  <PresentationFormat>Custom</PresentationFormat>
  <Paragraphs>88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220</cp:revision>
  <cp:lastPrinted>2017-08-30T12:51:19Z</cp:lastPrinted>
  <dcterms:created xsi:type="dcterms:W3CDTF">2016-09-29T10:23:42Z</dcterms:created>
  <dcterms:modified xsi:type="dcterms:W3CDTF">2017-11-06T10:59:12Z</dcterms:modified>
</cp:coreProperties>
</file>