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81" r:id="rId4"/>
    <p:sldId id="282" r:id="rId5"/>
    <p:sldId id="265" r:id="rId6"/>
    <p:sldId id="268" r:id="rId7"/>
    <p:sldId id="257" r:id="rId8"/>
    <p:sldId id="287" r:id="rId9"/>
    <p:sldId id="288" r:id="rId10"/>
    <p:sldId id="267" r:id="rId11"/>
    <p:sldId id="270" r:id="rId12"/>
    <p:sldId id="275" r:id="rId13"/>
    <p:sldId id="276" r:id="rId14"/>
    <p:sldId id="271" r:id="rId15"/>
    <p:sldId id="272" r:id="rId16"/>
    <p:sldId id="266" r:id="rId17"/>
    <p:sldId id="278" r:id="rId18"/>
    <p:sldId id="279" r:id="rId19"/>
    <p:sldId id="285" r:id="rId20"/>
    <p:sldId id="286" r:id="rId2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8DB5FF"/>
    <a:srgbClr val="2AFF00"/>
    <a:srgbClr val="DCD8C2"/>
    <a:srgbClr val="9E3A3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4" autoAdjust="0"/>
    <p:restoredTop sz="94624" autoAdjust="0"/>
  </p:normalViewPr>
  <p:slideViewPr>
    <p:cSldViewPr>
      <p:cViewPr varScale="1">
        <p:scale>
          <a:sx n="67" d="100"/>
          <a:sy n="67" d="100"/>
        </p:scale>
        <p:origin x="-96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4F49B86-EE63-45E3-B94E-008651804456}" type="datetimeFigureOut">
              <a:rPr lang="en-IE"/>
              <a:pPr>
                <a:defRPr/>
              </a:pPr>
              <a:t>24/09/2014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BD883C2-9429-4915-B808-540C74F25E2D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B6D36B-9D71-4FC6-8ACD-0A48E0F16739}" type="datetimeFigureOut">
              <a:rPr lang="en-IE"/>
              <a:pPr>
                <a:defRPr/>
              </a:pPr>
              <a:t>24/09/2014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14875"/>
            <a:ext cx="5435600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33CB75-87F4-4035-9542-6893AF61A74D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C2CF97-E1D6-4269-94B0-35F90495F50F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I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5D721A-98AF-4D6B-8EA2-8342F10A4BE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6C9F40-E92F-4E78-942B-DAEDF8142064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GB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ga-I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F69C5D-BA57-41A1-B69D-7A9210FADFFC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I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D95A7B-8EF6-4276-ACD4-F96043F4C6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C3F7C8-9C8A-4A43-B850-200F9CC881D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3BA6EC-226D-481B-A72C-505DDEC924AF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I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C79B77-3F42-4133-BE9B-E7E49AE7F8A5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I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369A7E-2973-4050-A241-EC28E76E8C7F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I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17CFC4-9429-447B-BAC1-4183BAB1BC7E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I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4F80C5-6D7E-43AD-AD6C-2B737B99E833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1EB8A-E814-4E0E-8FF5-A31C6EF198D7}" type="datetimeFigureOut">
              <a:rPr lang="en-IE"/>
              <a:pPr>
                <a:defRPr/>
              </a:pPr>
              <a:t>24/09/2014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6E3D4-5495-4099-914F-0AAAF7199A6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2A310-9D04-4C5A-BB1B-17C1B34E5C42}" type="datetimeFigureOut">
              <a:rPr lang="en-IE"/>
              <a:pPr>
                <a:defRPr/>
              </a:pPr>
              <a:t>24/09/2014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EBAF8-BA6C-41FE-B4D5-9D59B8FDE97F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65B45-BAEA-44F5-8C3B-90D5D48BF394}" type="datetimeFigureOut">
              <a:rPr lang="en-IE"/>
              <a:pPr>
                <a:defRPr/>
              </a:pPr>
              <a:t>24/09/2014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19645-50B9-4CA9-A3F8-853A20A95F3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54B55-D88B-4C91-9EEA-10419D6E75A9}" type="datetimeFigureOut">
              <a:rPr lang="en-IE"/>
              <a:pPr>
                <a:defRPr/>
              </a:pPr>
              <a:t>24/09/2014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5A5F9-E8A4-41BE-8471-1A95AF0DB13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2C8B8-D5C4-4A0B-9BFB-165E49EC28B5}" type="datetimeFigureOut">
              <a:rPr lang="en-IE"/>
              <a:pPr>
                <a:defRPr/>
              </a:pPr>
              <a:t>24/09/2014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569FC-5FA9-476E-93C4-A96CA1D229E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AE770-6E0A-45EE-A999-AEA3606C1070}" type="datetimeFigureOut">
              <a:rPr lang="en-IE"/>
              <a:pPr>
                <a:defRPr/>
              </a:pPr>
              <a:t>24/09/2014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F9214-1DFE-4BEB-B486-DA3A0E6C8130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152B1-5452-46B3-9392-F9DB6F9756DF}" type="datetimeFigureOut">
              <a:rPr lang="en-IE"/>
              <a:pPr>
                <a:defRPr/>
              </a:pPr>
              <a:t>24/09/2014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B88CD-2CA0-48E4-A00C-1FFE239694E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2FF76-7F58-4FAC-AEC0-B42BEC85F1C2}" type="datetimeFigureOut">
              <a:rPr lang="en-IE"/>
              <a:pPr>
                <a:defRPr/>
              </a:pPr>
              <a:t>24/09/2014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A52DB-A104-4FF8-A022-B279EC8FB0B5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6399C-4762-4FFE-BF21-D7CA1E045D0C}" type="datetimeFigureOut">
              <a:rPr lang="en-IE"/>
              <a:pPr>
                <a:defRPr/>
              </a:pPr>
              <a:t>24/09/2014</a:t>
            </a:fld>
            <a:endParaRPr lang="en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7DFE1-FD1D-41E6-B00C-9EDC6AAE33D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1ADD3-3A20-403B-A80F-DD719ECB24CF}" type="datetimeFigureOut">
              <a:rPr lang="en-IE"/>
              <a:pPr>
                <a:defRPr/>
              </a:pPr>
              <a:t>24/09/2014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8B89F-98C6-44FE-9376-63075B573C4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CA98D-29B1-4D2D-9286-948BD0046A5E}" type="datetimeFigureOut">
              <a:rPr lang="en-IE"/>
              <a:pPr>
                <a:defRPr/>
              </a:pPr>
              <a:t>24/09/2014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6B206-ED0E-45DA-AB79-DD4418B92E7E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E3E593-E874-4A5C-A7B0-2FE32C6CB33D}" type="datetimeFigureOut">
              <a:rPr lang="en-IE"/>
              <a:pPr>
                <a:defRPr/>
              </a:pPr>
              <a:t>24/09/2014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81E3F8-72AC-426E-9B54-BEB35E3CDE3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parklebox.co.uk/4861-4870/sb4861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5288" y="620713"/>
            <a:ext cx="8424862" cy="762000"/>
          </a:xfrm>
          <a:prstGeom prst="rect">
            <a:avLst/>
          </a:prstGeom>
          <a:solidFill>
            <a:srgbClr val="DCD8C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4400">
                <a:solidFill>
                  <a:srgbClr val="9E3A38"/>
                </a:solidFill>
                <a:latin typeface="Wide Latin" pitchFamily="18" charset="0"/>
              </a:rPr>
              <a:t>Na Normannaigh</a:t>
            </a:r>
          </a:p>
        </p:txBody>
      </p:sp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41513"/>
            <a:ext cx="9180513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7048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5550" y="3016250"/>
            <a:ext cx="53340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3038" y="3860800"/>
            <a:ext cx="32464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000">
                <a:latin typeface="Comic Sans MS" pitchFamily="66" charset="0"/>
              </a:rPr>
              <a:t>Tá an taipéis ar taispeáint anois i músaem </a:t>
            </a:r>
            <a:r>
              <a:rPr lang="en-GB" sz="2000">
                <a:latin typeface="Comic Sans MS" pitchFamily="66" charset="0"/>
              </a:rPr>
              <a:t/>
            </a:r>
            <a:br>
              <a:rPr lang="en-GB" sz="2000">
                <a:latin typeface="Comic Sans MS" pitchFamily="66" charset="0"/>
              </a:rPr>
            </a:br>
            <a:r>
              <a:rPr lang="ga-IE" sz="2000">
                <a:latin typeface="Comic Sans MS" pitchFamily="66" charset="0"/>
              </a:rPr>
              <a:t>in Bayeux na Fraince</a:t>
            </a:r>
            <a:r>
              <a:rPr lang="en-IE" sz="2000">
                <a:latin typeface="Comic Sans MS" pitchFamily="66" charset="0"/>
              </a:rPr>
              <a:t>. </a:t>
            </a:r>
            <a:endParaRPr lang="en-IE" sz="2000">
              <a:latin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82613" y="5918200"/>
            <a:ext cx="80279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>
                <a:latin typeface="Comic Sans MS" pitchFamily="66" charset="0"/>
              </a:rPr>
              <a:t>Is féidir póstaer </a:t>
            </a:r>
            <a:r>
              <a:rPr lang="en-GB">
                <a:latin typeface="Comic Sans MS" pitchFamily="66" charset="0"/>
              </a:rPr>
              <a:t>atá bunaithe ar </a:t>
            </a:r>
            <a:r>
              <a:rPr lang="ga-IE">
                <a:latin typeface="Comic Sans MS" pitchFamily="66" charset="0"/>
              </a:rPr>
              <a:t>T</a:t>
            </a:r>
            <a:r>
              <a:rPr lang="en-GB">
                <a:latin typeface="Comic Sans MS" pitchFamily="66" charset="0"/>
              </a:rPr>
              <a:t>h</a:t>
            </a:r>
            <a:r>
              <a:rPr lang="ga-IE">
                <a:latin typeface="Comic Sans MS" pitchFamily="66" charset="0"/>
              </a:rPr>
              <a:t>aipéis Bayeux a </a:t>
            </a:r>
            <a:r>
              <a:rPr lang="en-GB">
                <a:latin typeface="Comic Sans MS" pitchFamily="66" charset="0"/>
              </a:rPr>
              <a:t>íoslódáil anseo</a:t>
            </a:r>
            <a:r>
              <a:rPr lang="ga-IE">
                <a:latin typeface="Comic Sans MS" pitchFamily="66" charset="0"/>
              </a:rPr>
              <a:t>: </a:t>
            </a:r>
            <a:r>
              <a:rPr lang="en-IE">
                <a:latin typeface="Comic Sans MS" pitchFamily="66" charset="0"/>
                <a:hlinkClick r:id="rId4"/>
              </a:rPr>
              <a:t>http://www.sparklebox.co.uk/4861-4870/sb4861.html#.UvDArfl_uVp</a:t>
            </a:r>
            <a:endParaRPr lang="en-IE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Line 4"/>
          <p:cNvSpPr>
            <a:spLocks noChangeShapeType="1"/>
          </p:cNvSpPr>
          <p:nvPr/>
        </p:nvSpPr>
        <p:spPr bwMode="auto">
          <a:xfrm>
            <a:off x="0" y="2349500"/>
            <a:ext cx="9144000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8674" name="Line 5"/>
          <p:cNvSpPr>
            <a:spLocks noChangeShapeType="1"/>
          </p:cNvSpPr>
          <p:nvPr/>
        </p:nvSpPr>
        <p:spPr bwMode="auto">
          <a:xfrm>
            <a:off x="1187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8675" name="Line 6"/>
          <p:cNvSpPr>
            <a:spLocks noChangeShapeType="1"/>
          </p:cNvSpPr>
          <p:nvPr/>
        </p:nvSpPr>
        <p:spPr bwMode="auto">
          <a:xfrm>
            <a:off x="176371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8676" name="Line 7"/>
          <p:cNvSpPr>
            <a:spLocks noChangeShapeType="1"/>
          </p:cNvSpPr>
          <p:nvPr/>
        </p:nvSpPr>
        <p:spPr bwMode="auto">
          <a:xfrm>
            <a:off x="248443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8677" name="Line 8"/>
          <p:cNvSpPr>
            <a:spLocks noChangeShapeType="1"/>
          </p:cNvSpPr>
          <p:nvPr/>
        </p:nvSpPr>
        <p:spPr bwMode="auto">
          <a:xfrm>
            <a:off x="32035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8678" name="Line 9"/>
          <p:cNvSpPr>
            <a:spLocks noChangeShapeType="1"/>
          </p:cNvSpPr>
          <p:nvPr/>
        </p:nvSpPr>
        <p:spPr bwMode="auto">
          <a:xfrm>
            <a:off x="50768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8679" name="Line 10"/>
          <p:cNvSpPr>
            <a:spLocks noChangeShapeType="1"/>
          </p:cNvSpPr>
          <p:nvPr/>
        </p:nvSpPr>
        <p:spPr bwMode="auto">
          <a:xfrm>
            <a:off x="38512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8680" name="Line 11"/>
          <p:cNvSpPr>
            <a:spLocks noChangeShapeType="1"/>
          </p:cNvSpPr>
          <p:nvPr/>
        </p:nvSpPr>
        <p:spPr bwMode="auto">
          <a:xfrm>
            <a:off x="450056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8681" name="Line 12"/>
          <p:cNvSpPr>
            <a:spLocks noChangeShapeType="1"/>
          </p:cNvSpPr>
          <p:nvPr/>
        </p:nvSpPr>
        <p:spPr bwMode="auto">
          <a:xfrm>
            <a:off x="57245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8682" name="Line 13"/>
          <p:cNvSpPr>
            <a:spLocks noChangeShapeType="1"/>
          </p:cNvSpPr>
          <p:nvPr/>
        </p:nvSpPr>
        <p:spPr bwMode="auto">
          <a:xfrm>
            <a:off x="63722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8683" name="Line 14"/>
          <p:cNvSpPr>
            <a:spLocks noChangeShapeType="1"/>
          </p:cNvSpPr>
          <p:nvPr/>
        </p:nvSpPr>
        <p:spPr bwMode="auto">
          <a:xfrm>
            <a:off x="8172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8684" name="Line 15"/>
          <p:cNvSpPr>
            <a:spLocks noChangeShapeType="1"/>
          </p:cNvSpPr>
          <p:nvPr/>
        </p:nvSpPr>
        <p:spPr bwMode="auto">
          <a:xfrm>
            <a:off x="70199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8685" name="Line 16"/>
          <p:cNvSpPr>
            <a:spLocks noChangeShapeType="1"/>
          </p:cNvSpPr>
          <p:nvPr/>
        </p:nvSpPr>
        <p:spPr bwMode="auto">
          <a:xfrm>
            <a:off x="75961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8686" name="Line 17"/>
          <p:cNvSpPr>
            <a:spLocks noChangeShapeType="1"/>
          </p:cNvSpPr>
          <p:nvPr/>
        </p:nvSpPr>
        <p:spPr bwMode="auto">
          <a:xfrm>
            <a:off x="86756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8687" name="Text Box 18"/>
          <p:cNvSpPr txBox="1">
            <a:spLocks noChangeArrowheads="1"/>
          </p:cNvSpPr>
          <p:nvPr/>
        </p:nvSpPr>
        <p:spPr bwMode="auto">
          <a:xfrm rot="-4145389">
            <a:off x="8470106" y="1785145"/>
            <a:ext cx="739775" cy="3667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2000</a:t>
            </a:r>
            <a:endParaRPr lang="en-US">
              <a:latin typeface="Calibri" pitchFamily="34" charset="0"/>
            </a:endParaRPr>
          </a:p>
        </p:txBody>
      </p:sp>
      <p:sp>
        <p:nvSpPr>
          <p:cNvPr id="28688" name="Text Box 19"/>
          <p:cNvSpPr txBox="1">
            <a:spLocks noChangeArrowheads="1"/>
          </p:cNvSpPr>
          <p:nvPr/>
        </p:nvSpPr>
        <p:spPr bwMode="auto">
          <a:xfrm rot="-4145389">
            <a:off x="7417594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1600</a:t>
            </a:r>
            <a:endParaRPr lang="en-US">
              <a:latin typeface="Calibri" pitchFamily="34" charset="0"/>
            </a:endParaRPr>
          </a:p>
        </p:txBody>
      </p:sp>
      <p:sp>
        <p:nvSpPr>
          <p:cNvPr id="28689" name="Text Box 20"/>
          <p:cNvSpPr txBox="1">
            <a:spLocks noChangeArrowheads="1"/>
          </p:cNvSpPr>
          <p:nvPr/>
        </p:nvSpPr>
        <p:spPr bwMode="auto">
          <a:xfrm rot="-4145389">
            <a:off x="6841332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1400</a:t>
            </a:r>
            <a:endParaRPr lang="en-US">
              <a:latin typeface="Calibri" pitchFamily="34" charset="0"/>
            </a:endParaRPr>
          </a:p>
        </p:txBody>
      </p:sp>
      <p:sp>
        <p:nvSpPr>
          <p:cNvPr id="28690" name="Text Box 21"/>
          <p:cNvSpPr txBox="1">
            <a:spLocks noChangeArrowheads="1"/>
          </p:cNvSpPr>
          <p:nvPr/>
        </p:nvSpPr>
        <p:spPr bwMode="auto">
          <a:xfrm rot="-4145389">
            <a:off x="6120607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1200</a:t>
            </a:r>
            <a:endParaRPr lang="en-US">
              <a:latin typeface="Calibri" pitchFamily="34" charset="0"/>
            </a:endParaRPr>
          </a:p>
        </p:txBody>
      </p:sp>
      <p:sp>
        <p:nvSpPr>
          <p:cNvPr id="28691" name="Text Box 22"/>
          <p:cNvSpPr txBox="1">
            <a:spLocks noChangeArrowheads="1"/>
          </p:cNvSpPr>
          <p:nvPr/>
        </p:nvSpPr>
        <p:spPr bwMode="auto">
          <a:xfrm rot="-4145389">
            <a:off x="5472907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1000</a:t>
            </a:r>
            <a:endParaRPr lang="en-US">
              <a:latin typeface="Calibri" pitchFamily="34" charset="0"/>
            </a:endParaRPr>
          </a:p>
        </p:txBody>
      </p:sp>
      <p:sp>
        <p:nvSpPr>
          <p:cNvPr id="28692" name="Text Box 23"/>
          <p:cNvSpPr txBox="1">
            <a:spLocks noChangeArrowheads="1"/>
          </p:cNvSpPr>
          <p:nvPr/>
        </p:nvSpPr>
        <p:spPr bwMode="auto">
          <a:xfrm rot="-4145389">
            <a:off x="4933951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800</a:t>
            </a:r>
            <a:endParaRPr lang="en-US">
              <a:latin typeface="Calibri" pitchFamily="34" charset="0"/>
            </a:endParaRPr>
          </a:p>
        </p:txBody>
      </p:sp>
      <p:sp>
        <p:nvSpPr>
          <p:cNvPr id="28693" name="Text Box 24"/>
          <p:cNvSpPr txBox="1">
            <a:spLocks noChangeArrowheads="1"/>
          </p:cNvSpPr>
          <p:nvPr/>
        </p:nvSpPr>
        <p:spPr bwMode="auto">
          <a:xfrm rot="-4145389">
            <a:off x="4286251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600</a:t>
            </a:r>
            <a:endParaRPr lang="en-US">
              <a:latin typeface="Calibri" pitchFamily="34" charset="0"/>
            </a:endParaRPr>
          </a:p>
        </p:txBody>
      </p:sp>
      <p:sp>
        <p:nvSpPr>
          <p:cNvPr id="28694" name="Text Box 25"/>
          <p:cNvSpPr txBox="1">
            <a:spLocks noChangeArrowheads="1"/>
          </p:cNvSpPr>
          <p:nvPr/>
        </p:nvSpPr>
        <p:spPr bwMode="auto">
          <a:xfrm rot="-4145389">
            <a:off x="3638551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400</a:t>
            </a:r>
            <a:endParaRPr lang="en-US">
              <a:latin typeface="Calibri" pitchFamily="34" charset="0"/>
            </a:endParaRPr>
          </a:p>
        </p:txBody>
      </p:sp>
      <p:sp>
        <p:nvSpPr>
          <p:cNvPr id="28695" name="Text Box 26"/>
          <p:cNvSpPr txBox="1">
            <a:spLocks noChangeArrowheads="1"/>
          </p:cNvSpPr>
          <p:nvPr/>
        </p:nvSpPr>
        <p:spPr bwMode="auto">
          <a:xfrm rot="-4145389">
            <a:off x="2917826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</a:t>
            </a:r>
            <a:endParaRPr lang="en-US">
              <a:latin typeface="Calibri" pitchFamily="34" charset="0"/>
            </a:endParaRPr>
          </a:p>
        </p:txBody>
      </p:sp>
      <p:sp>
        <p:nvSpPr>
          <p:cNvPr id="28696" name="Text Box 28"/>
          <p:cNvSpPr txBox="1">
            <a:spLocks noChangeArrowheads="1"/>
          </p:cNvSpPr>
          <p:nvPr/>
        </p:nvSpPr>
        <p:spPr bwMode="auto">
          <a:xfrm>
            <a:off x="2339975" y="1916113"/>
            <a:ext cx="438150" cy="4572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GB" sz="2400">
                <a:latin typeface="Calibri" pitchFamily="34" charset="0"/>
              </a:rPr>
              <a:t>0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28697" name="Text Box 29"/>
          <p:cNvSpPr txBox="1">
            <a:spLocks noChangeArrowheads="1"/>
          </p:cNvSpPr>
          <p:nvPr/>
        </p:nvSpPr>
        <p:spPr bwMode="auto">
          <a:xfrm rot="-4145389">
            <a:off x="911226" y="1860550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400</a:t>
            </a:r>
            <a:endParaRPr lang="en-US">
              <a:latin typeface="Calibri" pitchFamily="34" charset="0"/>
            </a:endParaRPr>
          </a:p>
        </p:txBody>
      </p:sp>
      <p:sp>
        <p:nvSpPr>
          <p:cNvPr id="28698" name="Line 30"/>
          <p:cNvSpPr>
            <a:spLocks noChangeShapeType="1"/>
          </p:cNvSpPr>
          <p:nvPr/>
        </p:nvSpPr>
        <p:spPr bwMode="auto">
          <a:xfrm>
            <a:off x="2484438" y="692150"/>
            <a:ext cx="0" cy="118745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8699" name="Text Box 31"/>
          <p:cNvSpPr txBox="1">
            <a:spLocks noChangeArrowheads="1"/>
          </p:cNvSpPr>
          <p:nvPr/>
        </p:nvSpPr>
        <p:spPr bwMode="auto">
          <a:xfrm>
            <a:off x="1619250" y="1125538"/>
            <a:ext cx="763588" cy="52546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>
                <a:solidFill>
                  <a:srgbClr val="800080"/>
                </a:solidFill>
                <a:latin typeface="Calibri" pitchFamily="34" charset="0"/>
              </a:rPr>
              <a:t>RCh</a:t>
            </a:r>
            <a:endParaRPr lang="en-US" sz="2800" b="1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28700" name="Text Box 32"/>
          <p:cNvSpPr txBox="1">
            <a:spLocks noChangeArrowheads="1"/>
          </p:cNvSpPr>
          <p:nvPr/>
        </p:nvSpPr>
        <p:spPr bwMode="auto">
          <a:xfrm>
            <a:off x="2771775" y="1125538"/>
            <a:ext cx="6985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>
                <a:solidFill>
                  <a:srgbClr val="800080"/>
                </a:solidFill>
                <a:latin typeface="Calibri" pitchFamily="34" charset="0"/>
              </a:rPr>
              <a:t>AD</a:t>
            </a:r>
            <a:endParaRPr lang="en-US" sz="2800" b="1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28701" name="Line 33"/>
          <p:cNvSpPr>
            <a:spLocks noChangeShapeType="1"/>
          </p:cNvSpPr>
          <p:nvPr/>
        </p:nvSpPr>
        <p:spPr bwMode="auto">
          <a:xfrm flipV="1">
            <a:off x="3635375" y="1341438"/>
            <a:ext cx="4392613" cy="34925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8702" name="Line 34"/>
          <p:cNvSpPr>
            <a:spLocks noChangeShapeType="1"/>
          </p:cNvSpPr>
          <p:nvPr/>
        </p:nvSpPr>
        <p:spPr bwMode="auto">
          <a:xfrm flipH="1">
            <a:off x="755650" y="1412875"/>
            <a:ext cx="792163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grpSp>
        <p:nvGrpSpPr>
          <p:cNvPr id="28703" name="Group 45"/>
          <p:cNvGrpSpPr>
            <a:grpSpLocks/>
          </p:cNvGrpSpPr>
          <p:nvPr/>
        </p:nvGrpSpPr>
        <p:grpSpPr bwMode="auto">
          <a:xfrm>
            <a:off x="7824788" y="2349500"/>
            <a:ext cx="1152525" cy="2044700"/>
            <a:chOff x="5007" y="1503"/>
            <a:chExt cx="726" cy="1091"/>
          </a:xfrm>
        </p:grpSpPr>
        <p:sp>
          <p:nvSpPr>
            <p:cNvPr id="28720" name="Text Box 35"/>
            <p:cNvSpPr txBox="1">
              <a:spLocks noChangeArrowheads="1"/>
            </p:cNvSpPr>
            <p:nvPr/>
          </p:nvSpPr>
          <p:spPr bwMode="auto">
            <a:xfrm>
              <a:off x="5007" y="2093"/>
              <a:ext cx="726" cy="501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>
                  <a:latin typeface="Comic Sans MS" pitchFamily="66" charset="0"/>
                  <a:ea typeface="Andalus"/>
                  <a:cs typeface="Andalus"/>
                </a:rPr>
                <a:t>An lá atá inniu ann. </a:t>
              </a:r>
            </a:p>
          </p:txBody>
        </p:sp>
        <p:sp>
          <p:nvSpPr>
            <p:cNvPr id="28721" name="Line 38"/>
            <p:cNvSpPr>
              <a:spLocks noChangeShapeType="1"/>
            </p:cNvSpPr>
            <p:nvPr/>
          </p:nvSpPr>
          <p:spPr bwMode="auto">
            <a:xfrm flipV="1">
              <a:off x="5602" y="1503"/>
              <a:ext cx="0" cy="590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5724525" y="2349500"/>
            <a:ext cx="1871663" cy="1677988"/>
            <a:chOff x="2471" y="1843"/>
            <a:chExt cx="1633" cy="1145"/>
          </a:xfrm>
        </p:grpSpPr>
        <p:sp>
          <p:nvSpPr>
            <p:cNvPr id="2" name="Text Box 50"/>
            <p:cNvSpPr txBox="1">
              <a:spLocks noChangeArrowheads="1"/>
            </p:cNvSpPr>
            <p:nvPr/>
          </p:nvSpPr>
          <p:spPr bwMode="auto">
            <a:xfrm>
              <a:off x="2471" y="2160"/>
              <a:ext cx="1633" cy="828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>
                  <a:latin typeface="Comic Sans MS" pitchFamily="66" charset="0"/>
                </a:rPr>
                <a:t>Tháinig</a:t>
              </a:r>
              <a:r>
                <a:rPr lang="en-GB">
                  <a:latin typeface="Comic Sans MS" pitchFamily="66" charset="0"/>
                </a:rPr>
                <a:t> </a:t>
              </a:r>
              <a:r>
                <a:rPr lang="ga-IE">
                  <a:latin typeface="Comic Sans MS" pitchFamily="66" charset="0"/>
                </a:rPr>
                <a:t>na Normannaigh go hÉirinn</a:t>
              </a:r>
              <a:r>
                <a:rPr lang="en-GB">
                  <a:latin typeface="Comic Sans MS" pitchFamily="66" charset="0"/>
                </a:rPr>
                <a:t> </a:t>
              </a:r>
              <a:r>
                <a:rPr lang="ga-IE">
                  <a:latin typeface="Comic Sans MS" pitchFamily="66" charset="0"/>
                </a:rPr>
                <a:t>(1169).</a:t>
              </a:r>
              <a:r>
                <a:rPr lang="en-GB">
                  <a:latin typeface="Comic Sans MS" pitchFamily="66" charset="0"/>
                </a:rPr>
                <a:t> </a:t>
              </a:r>
              <a:endParaRPr lang="ga-IE">
                <a:latin typeface="Comic Sans MS" pitchFamily="66" charset="0"/>
              </a:endParaRPr>
            </a:p>
          </p:txBody>
        </p:sp>
        <p:sp>
          <p:nvSpPr>
            <p:cNvPr id="28719" name="Line 51"/>
            <p:cNvSpPr>
              <a:spLocks noChangeShapeType="1"/>
            </p:cNvSpPr>
            <p:nvPr/>
          </p:nvSpPr>
          <p:spPr bwMode="auto">
            <a:xfrm flipV="1">
              <a:off x="2910" y="1843"/>
              <a:ext cx="0" cy="317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sp>
        <p:nvSpPr>
          <p:cNvPr id="28705" name="Text Box 18"/>
          <p:cNvSpPr txBox="1">
            <a:spLocks noChangeArrowheads="1"/>
          </p:cNvSpPr>
          <p:nvPr/>
        </p:nvSpPr>
        <p:spPr bwMode="auto">
          <a:xfrm rot="-4145389">
            <a:off x="7920832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1800</a:t>
            </a:r>
            <a:endParaRPr lang="en-US">
              <a:latin typeface="Calibri" pitchFamily="34" charset="0"/>
            </a:endParaRPr>
          </a:p>
        </p:txBody>
      </p:sp>
      <p:sp>
        <p:nvSpPr>
          <p:cNvPr id="28706" name="Text Box 27"/>
          <p:cNvSpPr txBox="1">
            <a:spLocks noChangeArrowheads="1"/>
          </p:cNvSpPr>
          <p:nvPr/>
        </p:nvSpPr>
        <p:spPr bwMode="auto">
          <a:xfrm rot="-4145389">
            <a:off x="1526381" y="1862932"/>
            <a:ext cx="600075" cy="3667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</a:t>
            </a:r>
            <a:endParaRPr lang="en-US">
              <a:latin typeface="Calibri" pitchFamily="34" charset="0"/>
            </a:endParaRPr>
          </a:p>
        </p:txBody>
      </p:sp>
      <p:sp>
        <p:nvSpPr>
          <p:cNvPr id="28707" name="Line 5"/>
          <p:cNvSpPr>
            <a:spLocks noChangeShapeType="1"/>
          </p:cNvSpPr>
          <p:nvPr/>
        </p:nvSpPr>
        <p:spPr bwMode="auto">
          <a:xfrm>
            <a:off x="46831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8708" name="Text Box 29"/>
          <p:cNvSpPr txBox="1">
            <a:spLocks noChangeArrowheads="1"/>
          </p:cNvSpPr>
          <p:nvPr/>
        </p:nvSpPr>
        <p:spPr bwMode="auto">
          <a:xfrm rot="-4145389">
            <a:off x="325438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600</a:t>
            </a:r>
            <a:endParaRPr lang="en-US">
              <a:latin typeface="Calibri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43213" y="115888"/>
            <a:ext cx="2141537" cy="831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4800" dirty="0">
                <a:latin typeface="Berlin Sans FB Demi" pitchFamily="34" charset="0"/>
              </a:rPr>
              <a:t>Amlíne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684213" y="3357563"/>
            <a:ext cx="45005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Níor tháinig na Normannaigh go hÉirinn go dtí timpeall 100 bliain tar éis Chath Hastings. </a:t>
            </a:r>
            <a:endParaRPr lang="ga-IE" sz="2400">
              <a:latin typeface="Calibri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rot="21020885" flipH="1">
            <a:off x="3535371" y="4682713"/>
            <a:ext cx="5323852" cy="830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Cén fáth ar tháinig na Normannaigh go hÉirinn?</a:t>
            </a:r>
          </a:p>
        </p:txBody>
      </p:sp>
      <p:sp>
        <p:nvSpPr>
          <p:cNvPr id="48" name="TextBox 47"/>
          <p:cNvSpPr txBox="1"/>
          <p:nvPr/>
        </p:nvSpPr>
        <p:spPr>
          <a:xfrm rot="21020885" flipH="1">
            <a:off x="5356927" y="5528389"/>
            <a:ext cx="361763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Tugadh cuireadh dóibh</a:t>
            </a:r>
            <a:r>
              <a:rPr lang="en-IE" sz="2400" dirty="0">
                <a:latin typeface="Comic Sans MS" pitchFamily="66" charset="0"/>
              </a:rPr>
              <a:t>!</a:t>
            </a:r>
          </a:p>
        </p:txBody>
      </p:sp>
      <p:pic>
        <p:nvPicPr>
          <p:cNvPr id="2871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7038" y="476250"/>
            <a:ext cx="14414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9113" y="908050"/>
            <a:ext cx="4564062" cy="580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313" y="44450"/>
            <a:ext cx="5903912" cy="1143000"/>
          </a:xfrm>
        </p:spPr>
        <p:txBody>
          <a:bodyPr/>
          <a:lstStyle/>
          <a:p>
            <a:pPr eaLnBrk="1" hangingPunct="1"/>
            <a:r>
              <a:rPr lang="ga-IE" smtClean="0">
                <a:latin typeface="Comic Sans MS" pitchFamily="66" charset="0"/>
              </a:rPr>
              <a:t>Éire sa bhliain 1166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468313" y="1341438"/>
            <a:ext cx="3803650" cy="50403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ga-IE" sz="2000" smtClean="0">
                <a:latin typeface="Comic Sans MS" pitchFamily="66" charset="0"/>
              </a:rPr>
              <a:t>Bhí Éire roinnte </a:t>
            </a:r>
            <a:r>
              <a:rPr lang="en-GB" sz="2000" smtClean="0">
                <a:latin typeface="Comic Sans MS" pitchFamily="66" charset="0"/>
              </a:rPr>
              <a:t/>
            </a:r>
            <a:br>
              <a:rPr lang="en-GB" sz="2000" smtClean="0">
                <a:latin typeface="Comic Sans MS" pitchFamily="66" charset="0"/>
              </a:rPr>
            </a:br>
            <a:r>
              <a:rPr lang="ga-IE" sz="2000" smtClean="0">
                <a:latin typeface="Comic Sans MS" pitchFamily="66" charset="0"/>
              </a:rPr>
              <a:t>ina ríochtaí beaga.</a:t>
            </a:r>
          </a:p>
          <a:p>
            <a:pPr eaLnBrk="1" hangingPunct="1">
              <a:lnSpc>
                <a:spcPct val="90000"/>
              </a:lnSpc>
            </a:pPr>
            <a:endParaRPr lang="ga-IE" sz="20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ga-IE" sz="2000" smtClean="0">
                <a:latin typeface="Comic Sans MS" pitchFamily="66" charset="0"/>
              </a:rPr>
              <a:t>Bhí rí i gceannas </a:t>
            </a:r>
            <a:r>
              <a:rPr lang="en-GB" sz="2000" smtClean="0">
                <a:latin typeface="Comic Sans MS" pitchFamily="66" charset="0"/>
              </a:rPr>
              <a:t/>
            </a:r>
            <a:br>
              <a:rPr lang="en-GB" sz="2000" smtClean="0">
                <a:latin typeface="Comic Sans MS" pitchFamily="66" charset="0"/>
              </a:rPr>
            </a:br>
            <a:r>
              <a:rPr lang="ga-IE" sz="2000" smtClean="0">
                <a:latin typeface="Comic Sans MS" pitchFamily="66" charset="0"/>
              </a:rPr>
              <a:t>ar </a:t>
            </a:r>
            <a:r>
              <a:rPr lang="en-GB" sz="2000" smtClean="0">
                <a:latin typeface="Comic Sans MS" pitchFamily="66" charset="0"/>
              </a:rPr>
              <a:t>gach</a:t>
            </a:r>
            <a:r>
              <a:rPr lang="ga-IE" sz="2000" smtClean="0">
                <a:latin typeface="Comic Sans MS" pitchFamily="66" charset="0"/>
              </a:rPr>
              <a:t> ríocht. </a:t>
            </a:r>
          </a:p>
          <a:p>
            <a:pPr eaLnBrk="1" hangingPunct="1">
              <a:lnSpc>
                <a:spcPct val="90000"/>
              </a:lnSpc>
            </a:pPr>
            <a:endParaRPr lang="en-GB" sz="20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ga-IE" sz="2000" smtClean="0">
                <a:latin typeface="Comic Sans MS" pitchFamily="66" charset="0"/>
              </a:rPr>
              <a:t>Diarmaid Mac </a:t>
            </a:r>
            <a:r>
              <a:rPr lang="en-GB" sz="2000" smtClean="0">
                <a:latin typeface="Comic Sans MS" pitchFamily="66" charset="0"/>
              </a:rPr>
              <a:t>Murchú a bhí </a:t>
            </a:r>
            <a:r>
              <a:rPr lang="ga-IE" sz="2000" smtClean="0">
                <a:latin typeface="Comic Sans MS" pitchFamily="66" charset="0"/>
              </a:rPr>
              <a:t>ina rí ar </a:t>
            </a:r>
            <a:r>
              <a:rPr lang="en-GB" sz="2000" smtClean="0">
                <a:latin typeface="Comic Sans MS" pitchFamily="66" charset="0"/>
              </a:rPr>
              <a:t>Laighin</a:t>
            </a:r>
            <a:r>
              <a:rPr lang="ga-IE" sz="2000" smtClean="0">
                <a:latin typeface="Comic Sans MS" pitchFamily="66" charset="0"/>
              </a:rPr>
              <a:t>. Bhí a lán naimhde aige. </a:t>
            </a:r>
          </a:p>
          <a:p>
            <a:pPr eaLnBrk="1" hangingPunct="1">
              <a:lnSpc>
                <a:spcPct val="90000"/>
              </a:lnSpc>
            </a:pPr>
            <a:endParaRPr lang="en-GB" sz="20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ga-IE" sz="2000" smtClean="0">
                <a:latin typeface="Comic Sans MS" pitchFamily="66" charset="0"/>
              </a:rPr>
              <a:t>Duine dá naimhde ba ea Ruairí Ó Conchúir, Rí Chonnacht. </a:t>
            </a:r>
            <a:r>
              <a:rPr lang="en-GB" sz="2000" smtClean="0">
                <a:latin typeface="Comic Sans MS" pitchFamily="66" charset="0"/>
              </a:rPr>
              <a:t>Ceapadh Ruairí Ó Conchúir ina Ardrí ar Éirinn sa bhliain 1166</a:t>
            </a:r>
            <a:r>
              <a:rPr lang="ga-IE" sz="2000" smtClean="0">
                <a:latin typeface="Comic Sans MS" pitchFamily="66" charset="0"/>
              </a:rPr>
              <a:t>.</a:t>
            </a:r>
            <a:endParaRPr lang="ga-IE" sz="2000" smtClean="0"/>
          </a:p>
          <a:p>
            <a:pPr eaLnBrk="1" hangingPunct="1">
              <a:lnSpc>
                <a:spcPct val="90000"/>
              </a:lnSpc>
            </a:pPr>
            <a:endParaRPr lang="en-IE" sz="2000" smtClean="0"/>
          </a:p>
          <a:p>
            <a:pPr eaLnBrk="1" hangingPunct="1">
              <a:lnSpc>
                <a:spcPct val="90000"/>
              </a:lnSpc>
            </a:pPr>
            <a:endParaRPr lang="en-GB" sz="20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en-GB" sz="24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en-GB" sz="1800" smtClean="0">
              <a:latin typeface="Comic Sans MS" pitchFamily="66" charset="0"/>
            </a:endParaRP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7164388" y="4292600"/>
            <a:ext cx="1011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2000">
                <a:latin typeface="Comic Sans MS" pitchFamily="66" charset="0"/>
              </a:rPr>
              <a:t>Laighin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5148263" y="3357563"/>
            <a:ext cx="13922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2000">
                <a:latin typeface="Comic Sans MS" pitchFamily="66" charset="0"/>
              </a:rPr>
              <a:t>Connachta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4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60"/>
                            </p:stCondLst>
                            <p:childTnLst>
                              <p:par>
                                <p:cTn id="4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uiExpand="1" build="p"/>
      <p:bldP spid="30731" grpId="0"/>
      <p:bldP spid="307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643438" y="4752975"/>
            <a:ext cx="41052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000">
                <a:latin typeface="Comic Sans MS" pitchFamily="66" charset="0"/>
              </a:rPr>
              <a:t>Thug Anraí II cead </a:t>
            </a:r>
            <a:r>
              <a:rPr lang="en-GB" sz="2000">
                <a:latin typeface="Comic Sans MS" pitchFamily="66" charset="0"/>
              </a:rPr>
              <a:t>do </a:t>
            </a:r>
            <a:r>
              <a:rPr lang="ga-IE" sz="2000">
                <a:latin typeface="Comic Sans MS" pitchFamily="66" charset="0"/>
              </a:rPr>
              <a:t>Dhiarmaid cabhair a lorg ó na tiarnaí Normannacha i Sasana</a:t>
            </a:r>
            <a:r>
              <a:rPr lang="en-GB" sz="2000">
                <a:latin typeface="Comic Sans MS" pitchFamily="66" charset="0"/>
              </a:rPr>
              <a:t>, </a:t>
            </a:r>
            <a:r>
              <a:rPr lang="ga-IE" sz="2000">
                <a:latin typeface="Comic Sans MS" pitchFamily="66" charset="0"/>
              </a:rPr>
              <a:t>sa Bhreatain Bheag agus i gcodanna den Fhrainc. </a:t>
            </a:r>
            <a:endParaRPr lang="ga-IE" sz="2000">
              <a:latin typeface="Calibri" pitchFamily="34" charset="0"/>
            </a:endParaRP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/>
          <a:srcRect l="13283" r="12823"/>
          <a:stretch>
            <a:fillRect/>
          </a:stretch>
        </p:blipFill>
        <p:spPr bwMode="auto">
          <a:xfrm>
            <a:off x="4859338" y="20638"/>
            <a:ext cx="2808287" cy="427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598738"/>
            <a:ext cx="3810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1188" y="476250"/>
            <a:ext cx="439261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latin typeface="Comic Sans MS" pitchFamily="66" charset="0"/>
              </a:rPr>
              <a:t>S</a:t>
            </a:r>
            <a:r>
              <a:rPr lang="ga-IE" sz="2000">
                <a:latin typeface="Comic Sans MS" pitchFamily="66" charset="0"/>
              </a:rPr>
              <a:t>a bhliain 1166</a:t>
            </a:r>
            <a:r>
              <a:rPr lang="en-GB" sz="2000">
                <a:latin typeface="Comic Sans MS" pitchFamily="66" charset="0"/>
              </a:rPr>
              <a:t>, c</a:t>
            </a:r>
            <a:r>
              <a:rPr lang="ga-IE" sz="2000">
                <a:latin typeface="Comic Sans MS" pitchFamily="66" charset="0"/>
              </a:rPr>
              <a:t>huir Ruairí Ó Conchúir </a:t>
            </a:r>
            <a:r>
              <a:rPr lang="en-GB" sz="2000">
                <a:latin typeface="Comic Sans MS" pitchFamily="66" charset="0"/>
              </a:rPr>
              <a:t>Laighin </a:t>
            </a:r>
            <a:r>
              <a:rPr lang="ga-IE" sz="2000">
                <a:latin typeface="Comic Sans MS" pitchFamily="66" charset="0"/>
              </a:rPr>
              <a:t>faoi smacht</a:t>
            </a:r>
            <a:r>
              <a:rPr lang="en-GB" sz="2000">
                <a:latin typeface="Comic Sans MS" pitchFamily="66" charset="0"/>
              </a:rPr>
              <a:t>. D</a:t>
            </a:r>
            <a:r>
              <a:rPr lang="ga-IE" sz="2000">
                <a:latin typeface="Comic Sans MS" pitchFamily="66" charset="0"/>
              </a:rPr>
              <a:t>íbríodh Diarmaid Mac </a:t>
            </a:r>
            <a:r>
              <a:rPr lang="en-GB" sz="2000">
                <a:latin typeface="Comic Sans MS" pitchFamily="66" charset="0"/>
              </a:rPr>
              <a:t>Murchú</a:t>
            </a:r>
            <a:endParaRPr lang="ga-IE" sz="2000">
              <a:latin typeface="Comic Sans MS" pitchFamily="66" charset="0"/>
            </a:endParaRPr>
          </a:p>
          <a:p>
            <a:r>
              <a:rPr lang="en-GB" sz="2000">
                <a:latin typeface="Comic Sans MS" pitchFamily="66" charset="0"/>
              </a:rPr>
              <a:t>as a </a:t>
            </a:r>
            <a:r>
              <a:rPr lang="ga-IE" sz="2000">
                <a:latin typeface="Comic Sans MS" pitchFamily="66" charset="0"/>
              </a:rPr>
              <a:t>ríocht féin</a:t>
            </a:r>
            <a:r>
              <a:rPr lang="en-GB" sz="2000">
                <a:latin typeface="Comic Sans MS" pitchFamily="66" charset="0"/>
              </a:rPr>
              <a:t>, mar sin.</a:t>
            </a:r>
            <a:r>
              <a:rPr lang="ga-IE" sz="2000">
                <a:latin typeface="Comic Sans MS" pitchFamily="66" charset="0"/>
              </a:rPr>
              <a:t> Shocraigh Diarmaid dul go Sasana le cabhair</a:t>
            </a:r>
          </a:p>
          <a:p>
            <a:r>
              <a:rPr lang="ga-IE" sz="2000">
                <a:latin typeface="Comic Sans MS" pitchFamily="66" charset="0"/>
              </a:rPr>
              <a:t>a lorg ó Rí Shasana, Anraí II. </a:t>
            </a:r>
            <a:endParaRPr lang="ga-IE" sz="2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0825" y="314325"/>
            <a:ext cx="403383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latin typeface="Comic Sans MS" pitchFamily="66" charset="0"/>
              </a:rPr>
              <a:t>T</a:t>
            </a:r>
            <a:r>
              <a:rPr lang="ga-IE" sz="2000">
                <a:latin typeface="Comic Sans MS" pitchFamily="66" charset="0"/>
              </a:rPr>
              <a:t>iarna Normannach darbh ainm Richard</a:t>
            </a:r>
            <a:r>
              <a:rPr lang="en-GB" sz="2000">
                <a:latin typeface="Comic Sans MS" pitchFamily="66" charset="0"/>
              </a:rPr>
              <a:t> </a:t>
            </a:r>
            <a:r>
              <a:rPr lang="ga-IE" sz="2000">
                <a:latin typeface="Comic Sans MS" pitchFamily="66" charset="0"/>
              </a:rPr>
              <a:t>de Clar</a:t>
            </a:r>
            <a:r>
              <a:rPr lang="en-GB" sz="2000">
                <a:latin typeface="Comic Sans MS" pitchFamily="66" charset="0"/>
              </a:rPr>
              <a:t>e, </a:t>
            </a:r>
            <a:r>
              <a:rPr lang="ga-IE" sz="2000">
                <a:latin typeface="Comic Sans MS" pitchFamily="66" charset="0"/>
              </a:rPr>
              <a:t>bhí seisean sásta cabhrú le Diarmaid. ‘Strongb</a:t>
            </a:r>
            <a:r>
              <a:rPr lang="en-GB" sz="2000">
                <a:latin typeface="Comic Sans MS" pitchFamily="66" charset="0"/>
              </a:rPr>
              <a:t>ow</a:t>
            </a:r>
            <a:r>
              <a:rPr lang="ga-IE" sz="2000">
                <a:latin typeface="Comic Sans MS" pitchFamily="66" charset="0"/>
              </a:rPr>
              <a:t>’</a:t>
            </a:r>
            <a:r>
              <a:rPr lang="en-GB" sz="2000">
                <a:latin typeface="Comic Sans MS" pitchFamily="66" charset="0"/>
              </a:rPr>
              <a:t> an </a:t>
            </a:r>
            <a:r>
              <a:rPr lang="ga-IE" sz="2000">
                <a:latin typeface="Comic Sans MS" pitchFamily="66" charset="0"/>
              </a:rPr>
              <a:t>leasainm</a:t>
            </a:r>
          </a:p>
          <a:p>
            <a:r>
              <a:rPr lang="ga-IE" sz="2000">
                <a:latin typeface="Comic Sans MS" pitchFamily="66" charset="0"/>
              </a:rPr>
              <a:t>a bhí air. </a:t>
            </a:r>
            <a:endParaRPr lang="ga-IE" sz="2000"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0825" y="2060575"/>
            <a:ext cx="33131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000">
                <a:latin typeface="Comic Sans MS" pitchFamily="66" charset="0"/>
              </a:rPr>
              <a:t>Bhí </a:t>
            </a:r>
            <a:r>
              <a:rPr lang="en-GB" sz="2000">
                <a:latin typeface="Comic Sans MS" pitchFamily="66" charset="0"/>
              </a:rPr>
              <a:t>Strongbow </a:t>
            </a:r>
            <a:r>
              <a:rPr lang="ga-IE" sz="2000">
                <a:latin typeface="Comic Sans MS" pitchFamily="66" charset="0"/>
              </a:rPr>
              <a:t>sásta arm</a:t>
            </a:r>
          </a:p>
          <a:p>
            <a:r>
              <a:rPr lang="ga-IE" sz="2000">
                <a:latin typeface="Comic Sans MS" pitchFamily="66" charset="0"/>
              </a:rPr>
              <a:t>a thabhairt go hÉirinn </a:t>
            </a:r>
            <a:r>
              <a:rPr lang="en-GB" sz="2000">
                <a:latin typeface="Comic Sans MS" pitchFamily="66" charset="0"/>
              </a:rPr>
              <a:t/>
            </a:r>
            <a:br>
              <a:rPr lang="en-GB" sz="2000">
                <a:latin typeface="Comic Sans MS" pitchFamily="66" charset="0"/>
              </a:rPr>
            </a:br>
            <a:r>
              <a:rPr lang="ga-IE" sz="2000">
                <a:latin typeface="Comic Sans MS" pitchFamily="66" charset="0"/>
              </a:rPr>
              <a:t>ar choinníollacha áirithe</a:t>
            </a:r>
            <a:r>
              <a:rPr lang="en-IE" sz="2000">
                <a:latin typeface="Comic Sans MS" pitchFamily="66" charset="0"/>
              </a:rPr>
              <a:t>: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51275" y="3613150"/>
            <a:ext cx="417671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ga-IE" sz="2000">
                <a:latin typeface="Comic Sans MS" pitchFamily="66" charset="0"/>
              </a:rPr>
              <a:t>Go dtabharfaí cead dó Aoife, </a:t>
            </a:r>
            <a:r>
              <a:rPr lang="en-GB" sz="2000">
                <a:latin typeface="Comic Sans MS" pitchFamily="66" charset="0"/>
              </a:rPr>
              <a:t/>
            </a:r>
            <a:br>
              <a:rPr lang="en-GB" sz="2000">
                <a:latin typeface="Comic Sans MS" pitchFamily="66" charset="0"/>
              </a:rPr>
            </a:br>
            <a:r>
              <a:rPr lang="ga-IE" sz="2000">
                <a:latin typeface="Comic Sans MS" pitchFamily="66" charset="0"/>
              </a:rPr>
              <a:t>iníon Dhiarmada, a phósadh.</a:t>
            </a:r>
          </a:p>
          <a:p>
            <a:pPr marL="342900" indent="-342900">
              <a:buFont typeface="Calibri" pitchFamily="34" charset="0"/>
              <a:buAutoNum type="arabicPeriod"/>
            </a:pPr>
            <a:endParaRPr lang="ga-IE" sz="2000">
              <a:latin typeface="Comic Sans MS" pitchFamily="66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r>
              <a:rPr lang="en-GB" sz="2000">
                <a:latin typeface="Comic Sans MS" pitchFamily="66" charset="0"/>
              </a:rPr>
              <a:t>Go </a:t>
            </a:r>
            <a:r>
              <a:rPr lang="ga-IE" sz="2000">
                <a:latin typeface="Comic Sans MS" pitchFamily="66" charset="0"/>
              </a:rPr>
              <a:t>mbeadh</a:t>
            </a:r>
            <a:r>
              <a:rPr lang="en-GB" sz="2000">
                <a:latin typeface="Comic Sans MS" pitchFamily="66" charset="0"/>
              </a:rPr>
              <a:t> </a:t>
            </a:r>
            <a:r>
              <a:rPr lang="ga-IE" sz="2000">
                <a:latin typeface="Comic Sans MS" pitchFamily="66" charset="0"/>
              </a:rPr>
              <a:t>sé ina </a:t>
            </a:r>
            <a:r>
              <a:rPr lang="en-GB" sz="2000">
                <a:latin typeface="Comic Sans MS" pitchFamily="66" charset="0"/>
              </a:rPr>
              <a:t>r</a:t>
            </a:r>
            <a:r>
              <a:rPr lang="ga-IE" sz="2000">
                <a:latin typeface="Comic Sans MS" pitchFamily="66" charset="0"/>
              </a:rPr>
              <a:t>í ar </a:t>
            </a:r>
            <a:r>
              <a:rPr lang="en-GB" sz="2000">
                <a:latin typeface="Comic Sans MS" pitchFamily="66" charset="0"/>
              </a:rPr>
              <a:t>Laighin</a:t>
            </a:r>
            <a:endParaRPr lang="ga-IE" sz="2000">
              <a:latin typeface="Comic Sans MS" pitchFamily="66" charset="0"/>
            </a:endParaRPr>
          </a:p>
          <a:p>
            <a:pPr marL="342900" indent="-342900">
              <a:buFont typeface="Calibri" pitchFamily="34" charset="0"/>
              <a:buNone/>
            </a:pPr>
            <a:r>
              <a:rPr lang="ga-IE" sz="2000">
                <a:latin typeface="Comic Sans MS" pitchFamily="66" charset="0"/>
              </a:rPr>
              <a:t>	tar éis bhás Dhiarmada. </a:t>
            </a:r>
            <a:endParaRPr lang="ga-IE" sz="2000">
              <a:latin typeface="Calibri" pitchFamily="34" charset="0"/>
            </a:endParaRPr>
          </a:p>
        </p:txBody>
      </p:sp>
      <p:sp>
        <p:nvSpPr>
          <p:cNvPr id="34820" name="TextBox 1"/>
          <p:cNvSpPr txBox="1">
            <a:spLocks noChangeArrowheads="1"/>
          </p:cNvSpPr>
          <p:nvPr/>
        </p:nvSpPr>
        <p:spPr bwMode="auto">
          <a:xfrm>
            <a:off x="3563938" y="5734050"/>
            <a:ext cx="4897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000">
                <a:latin typeface="Comic Sans MS" pitchFamily="66" charset="0"/>
              </a:rPr>
              <a:t>Ghlac </a:t>
            </a:r>
            <a:r>
              <a:rPr lang="en-GB" sz="2000">
                <a:latin typeface="Comic Sans MS" pitchFamily="66" charset="0"/>
              </a:rPr>
              <a:t>Diarmaid</a:t>
            </a:r>
            <a:r>
              <a:rPr lang="ga-IE" sz="2000">
                <a:latin typeface="Comic Sans MS" pitchFamily="66" charset="0"/>
              </a:rPr>
              <a:t> leis na coinníollacha sin.</a:t>
            </a:r>
          </a:p>
        </p:txBody>
      </p:sp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713" y="3168650"/>
            <a:ext cx="3108325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4"/>
          <a:srcRect t="7877"/>
          <a:stretch>
            <a:fillRect/>
          </a:stretch>
        </p:blipFill>
        <p:spPr bwMode="auto">
          <a:xfrm>
            <a:off x="4572000" y="46038"/>
            <a:ext cx="3198813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0"/>
      <p:bldP spid="8" grpId="0"/>
      <p:bldP spid="348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6625" y="-1588"/>
            <a:ext cx="2732088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7950" y="188913"/>
            <a:ext cx="55245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000">
                <a:latin typeface="Comic Sans MS" pitchFamily="66" charset="0"/>
              </a:rPr>
              <a:t>C</a:t>
            </a:r>
            <a:r>
              <a:rPr lang="en-GB" sz="2000">
                <a:latin typeface="Comic Sans MS" pitchFamily="66" charset="0"/>
              </a:rPr>
              <a:t>h</a:t>
            </a:r>
            <a:r>
              <a:rPr lang="ga-IE" sz="2000">
                <a:latin typeface="Comic Sans MS" pitchFamily="66" charset="0"/>
              </a:rPr>
              <a:t>ruinnigh na Normannaigh </a:t>
            </a:r>
            <a:r>
              <a:rPr lang="en-GB" sz="2000">
                <a:latin typeface="Comic Sans MS" pitchFamily="66" charset="0"/>
              </a:rPr>
              <a:t>arm, mar sin, </a:t>
            </a:r>
            <a:r>
              <a:rPr lang="ga-IE" sz="2000">
                <a:latin typeface="Comic Sans MS" pitchFamily="66" charset="0"/>
              </a:rPr>
              <a:t>agus thug siad aghaidh ar Éirinn</a:t>
            </a:r>
            <a:r>
              <a:rPr lang="en-GB" sz="2000">
                <a:latin typeface="Comic Sans MS" pitchFamily="66" charset="0"/>
              </a:rPr>
              <a:t>. </a:t>
            </a:r>
            <a:r>
              <a:rPr lang="ga-IE" sz="2000">
                <a:latin typeface="Comic Sans MS" pitchFamily="66" charset="0"/>
              </a:rPr>
              <a:t>Tháinig </a:t>
            </a:r>
            <a:r>
              <a:rPr lang="en-GB" sz="2000">
                <a:latin typeface="Comic Sans MS" pitchFamily="66" charset="0"/>
              </a:rPr>
              <a:t>siad</a:t>
            </a:r>
            <a:br>
              <a:rPr lang="en-GB" sz="2000">
                <a:latin typeface="Comic Sans MS" pitchFamily="66" charset="0"/>
              </a:rPr>
            </a:br>
            <a:r>
              <a:rPr lang="ga-IE" sz="2000">
                <a:latin typeface="Comic Sans MS" pitchFamily="66" charset="0"/>
              </a:rPr>
              <a:t>i dtír i Loch Garman sa bhliain 1169. Bhí arm den scoth acu. Níorbh fhada go raibh Loch Garman faoi smacht acu.</a:t>
            </a:r>
            <a:endParaRPr lang="ga-IE" sz="2000">
              <a:latin typeface="Calibri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8243888" y="2854325"/>
            <a:ext cx="504825" cy="1428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7950" y="5286375"/>
            <a:ext cx="83518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latin typeface="Comic Sans MS" pitchFamily="66" charset="0"/>
              </a:rPr>
              <a:t>Sna blianta a lean an bua i </a:t>
            </a:r>
            <a:r>
              <a:rPr lang="ga-IE" sz="2000">
                <a:latin typeface="Comic Sans MS" pitchFamily="66" charset="0"/>
              </a:rPr>
              <a:t>Loch Garman tháinig tuilleadh Normannach </a:t>
            </a:r>
            <a:r>
              <a:rPr lang="en-GB" sz="2000">
                <a:latin typeface="Comic Sans MS" pitchFamily="66" charset="0"/>
              </a:rPr>
              <a:t/>
            </a:r>
            <a:br>
              <a:rPr lang="en-GB" sz="2000">
                <a:latin typeface="Comic Sans MS" pitchFamily="66" charset="0"/>
              </a:rPr>
            </a:br>
            <a:r>
              <a:rPr lang="ga-IE" sz="2000">
                <a:latin typeface="Comic Sans MS" pitchFamily="66" charset="0"/>
              </a:rPr>
              <a:t>go hÉirinn. D’éirigh leo an lámh in uachtar a fháil ar na Gaeil </a:t>
            </a:r>
            <a:r>
              <a:rPr lang="en-GB" sz="2000">
                <a:latin typeface="Comic Sans MS" pitchFamily="66" charset="0"/>
              </a:rPr>
              <a:t/>
            </a:r>
            <a:br>
              <a:rPr lang="en-GB" sz="2000">
                <a:latin typeface="Comic Sans MS" pitchFamily="66" charset="0"/>
              </a:rPr>
            </a:br>
            <a:r>
              <a:rPr lang="ga-IE" sz="2000">
                <a:latin typeface="Comic Sans MS" pitchFamily="66" charset="0"/>
              </a:rPr>
              <a:t>i gcodanna áirithe den tír de bharr go raibh na huirlisí troda agus </a:t>
            </a:r>
            <a:r>
              <a:rPr lang="en-GB" sz="2000">
                <a:latin typeface="Comic Sans MS" pitchFamily="66" charset="0"/>
              </a:rPr>
              <a:t/>
            </a:r>
            <a:br>
              <a:rPr lang="en-GB" sz="2000">
                <a:latin typeface="Comic Sans MS" pitchFamily="66" charset="0"/>
              </a:rPr>
            </a:br>
            <a:r>
              <a:rPr lang="ga-IE" sz="2000">
                <a:latin typeface="Comic Sans MS" pitchFamily="66" charset="0"/>
              </a:rPr>
              <a:t>an </a:t>
            </a:r>
            <a:r>
              <a:rPr lang="en-GB" sz="2000">
                <a:latin typeface="Comic Sans MS" pitchFamily="66" charset="0"/>
              </a:rPr>
              <a:t>chathéide </a:t>
            </a:r>
            <a:r>
              <a:rPr lang="ga-IE" sz="2000">
                <a:latin typeface="Comic Sans MS" pitchFamily="66" charset="0"/>
              </a:rPr>
              <a:t>ab fhearr acu. </a:t>
            </a:r>
          </a:p>
        </p:txBody>
      </p:sp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413" y="1989138"/>
            <a:ext cx="5688012" cy="30702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5688" y="1196975"/>
            <a:ext cx="4333875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755650" y="4227513"/>
            <a:ext cx="187166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>
                <a:latin typeface="Comic Sans MS" pitchFamily="66" charset="0"/>
              </a:rPr>
              <a:t>faoi smacht</a:t>
            </a:r>
          </a:p>
          <a:p>
            <a:r>
              <a:rPr lang="ga-IE">
                <a:latin typeface="Comic Sans MS" pitchFamily="66" charset="0"/>
              </a:rPr>
              <a:t>na Normannach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9750" y="115888"/>
            <a:ext cx="8280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000">
                <a:latin typeface="Comic Sans MS" pitchFamily="66" charset="0"/>
              </a:rPr>
              <a:t>Phós </a:t>
            </a:r>
            <a:r>
              <a:rPr lang="en-GB" sz="2000">
                <a:latin typeface="Comic Sans MS" pitchFamily="66" charset="0"/>
              </a:rPr>
              <a:t>Strongbow </a:t>
            </a:r>
            <a:r>
              <a:rPr lang="ga-IE" sz="2000">
                <a:latin typeface="Comic Sans MS" pitchFamily="66" charset="0"/>
              </a:rPr>
              <a:t>agus Aoife</a:t>
            </a:r>
            <a:r>
              <a:rPr lang="en-GB" sz="2000">
                <a:latin typeface="Comic Sans MS" pitchFamily="66" charset="0"/>
              </a:rPr>
              <a:t>,</a:t>
            </a:r>
            <a:r>
              <a:rPr lang="ga-IE" sz="2000">
                <a:latin typeface="Comic Sans MS" pitchFamily="66" charset="0"/>
              </a:rPr>
              <a:t> mar a bhí geallta</a:t>
            </a:r>
            <a:r>
              <a:rPr lang="en-GB" sz="2000">
                <a:latin typeface="Comic Sans MS" pitchFamily="66" charset="0"/>
              </a:rPr>
              <a:t>, </a:t>
            </a:r>
            <a:r>
              <a:rPr lang="ga-IE" sz="2000">
                <a:latin typeface="Comic Sans MS" pitchFamily="66" charset="0"/>
              </a:rPr>
              <a:t>agus glacadh</a:t>
            </a:r>
            <a:r>
              <a:rPr lang="en-GB" sz="2000">
                <a:latin typeface="Comic Sans MS" pitchFamily="66" charset="0"/>
              </a:rPr>
              <a:t> le </a:t>
            </a:r>
            <a:r>
              <a:rPr lang="ga-IE" sz="2000">
                <a:latin typeface="Comic Sans MS" pitchFamily="66" charset="0"/>
              </a:rPr>
              <a:t>Diarmaid </a:t>
            </a:r>
            <a:r>
              <a:rPr lang="en-GB" sz="2000">
                <a:latin typeface="Comic Sans MS" pitchFamily="66" charset="0"/>
              </a:rPr>
              <a:t>mar Rí Laighean</a:t>
            </a:r>
            <a:r>
              <a:rPr lang="ga-IE" sz="2000">
                <a:latin typeface="Comic Sans MS" pitchFamily="66" charset="0"/>
              </a:rPr>
              <a:t> arís. Fuair sé</a:t>
            </a:r>
            <a:r>
              <a:rPr lang="en-GB" sz="2000">
                <a:latin typeface="Comic Sans MS" pitchFamily="66" charset="0"/>
              </a:rPr>
              <a:t> </a:t>
            </a:r>
            <a:r>
              <a:rPr lang="ga-IE" sz="2000">
                <a:latin typeface="Comic Sans MS" pitchFamily="66" charset="0"/>
              </a:rPr>
              <a:t>bás sa bhliain 1171</a:t>
            </a:r>
            <a:r>
              <a:rPr lang="en-GB" sz="2000">
                <a:latin typeface="Comic Sans MS" pitchFamily="66" charset="0"/>
              </a:rPr>
              <a:t>, </a:t>
            </a:r>
            <a:r>
              <a:rPr lang="ga-IE" sz="2000">
                <a:latin typeface="Comic Sans MS" pitchFamily="66" charset="0"/>
              </a:rPr>
              <a:t>áfach</a:t>
            </a:r>
            <a:r>
              <a:rPr lang="en-GB" sz="2000">
                <a:latin typeface="Comic Sans MS" pitchFamily="66" charset="0"/>
              </a:rPr>
              <a:t>, </a:t>
            </a:r>
            <a:r>
              <a:rPr lang="ga-IE" sz="2000">
                <a:latin typeface="Comic Sans MS" pitchFamily="66" charset="0"/>
              </a:rPr>
              <a:t>agus ainmníodh</a:t>
            </a:r>
            <a:r>
              <a:rPr lang="en-GB" sz="2000">
                <a:latin typeface="Comic Sans MS" pitchFamily="66" charset="0"/>
              </a:rPr>
              <a:t> Strongbow </a:t>
            </a:r>
            <a:r>
              <a:rPr lang="ga-IE" sz="2000">
                <a:latin typeface="Comic Sans MS" pitchFamily="66" charset="0"/>
              </a:rPr>
              <a:t>ina rí ar Laigh</a:t>
            </a:r>
            <a:r>
              <a:rPr lang="en-GB" sz="2000">
                <a:latin typeface="Comic Sans MS" pitchFamily="66" charset="0"/>
              </a:rPr>
              <a:t>i</a:t>
            </a:r>
            <a:r>
              <a:rPr lang="ga-IE" sz="2000">
                <a:latin typeface="Comic Sans MS" pitchFamily="66" charset="0"/>
              </a:rPr>
              <a:t>n ansin.</a:t>
            </a:r>
            <a:endParaRPr lang="ga-IE" sz="2000">
              <a:latin typeface="Calibri" pitchFamily="34" charset="0"/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79388" y="3413125"/>
            <a:ext cx="504825" cy="376238"/>
          </a:xfrm>
          <a:prstGeom prst="rect">
            <a:avLst/>
          </a:prstGeom>
          <a:solidFill>
            <a:srgbClr val="2A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ga-IE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79388" y="4348163"/>
            <a:ext cx="504825" cy="376237"/>
          </a:xfrm>
          <a:prstGeom prst="rect">
            <a:avLst/>
          </a:prstGeom>
          <a:solidFill>
            <a:srgbClr val="8DB5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ga-IE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24525" y="5661025"/>
            <a:ext cx="33845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000">
                <a:latin typeface="Comic Sans MS" pitchFamily="66" charset="0"/>
              </a:rPr>
              <a:t>Faoin mbliain 1250 </a:t>
            </a:r>
            <a:r>
              <a:rPr lang="en-GB" sz="2000">
                <a:latin typeface="Comic Sans MS" pitchFamily="66" charset="0"/>
              </a:rPr>
              <a:t/>
            </a:r>
            <a:br>
              <a:rPr lang="en-GB" sz="2000">
                <a:latin typeface="Comic Sans MS" pitchFamily="66" charset="0"/>
              </a:rPr>
            </a:br>
            <a:r>
              <a:rPr lang="ga-IE" sz="2000">
                <a:latin typeface="Comic Sans MS" pitchFamily="66" charset="0"/>
              </a:rPr>
              <a:t>bhí dhá thrian den tír faoi smacht na Normannach</a:t>
            </a:r>
            <a:r>
              <a:rPr lang="en-IE">
                <a:latin typeface="Comic Sans MS" pitchFamily="66" charset="0"/>
              </a:rPr>
              <a:t>. 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755650" y="3363913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>
                <a:latin typeface="Comic Sans MS" pitchFamily="66" charset="0"/>
              </a:rPr>
              <a:t>faoi smacht</a:t>
            </a:r>
          </a:p>
          <a:p>
            <a:r>
              <a:rPr lang="ga-IE">
                <a:latin typeface="Comic Sans MS" pitchFamily="66" charset="0"/>
              </a:rPr>
              <a:t>na nGael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107950" y="2852738"/>
            <a:ext cx="2592388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ga-IE" sz="2000">
                <a:latin typeface="Comic Sans MS" pitchFamily="66" charset="0"/>
              </a:rPr>
              <a:t>Éire sa bhliain 1250</a:t>
            </a:r>
          </a:p>
          <a:p>
            <a:pPr>
              <a:spcBef>
                <a:spcPct val="50000"/>
              </a:spcBef>
            </a:pPr>
            <a:endParaRPr lang="ga-IE"/>
          </a:p>
          <a:p>
            <a:pPr>
              <a:spcBef>
                <a:spcPct val="50000"/>
              </a:spcBef>
            </a:pPr>
            <a:endParaRPr lang="ga-IE"/>
          </a:p>
          <a:p>
            <a:pPr>
              <a:spcBef>
                <a:spcPct val="50000"/>
              </a:spcBef>
            </a:pPr>
            <a:endParaRPr lang="ga-IE"/>
          </a:p>
          <a:p>
            <a:pPr>
              <a:spcBef>
                <a:spcPct val="50000"/>
              </a:spcBef>
            </a:pPr>
            <a:endParaRPr lang="ga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4295775" y="4932363"/>
            <a:ext cx="2160588" cy="833437"/>
            <a:chOff x="2706" y="3107"/>
            <a:chExt cx="1361" cy="525"/>
          </a:xfrm>
        </p:grpSpPr>
        <p:sp>
          <p:nvSpPr>
            <p:cNvPr id="41010" name="Text Box 11"/>
            <p:cNvSpPr txBox="1">
              <a:spLocks noChangeArrowheads="1"/>
            </p:cNvSpPr>
            <p:nvPr/>
          </p:nvSpPr>
          <p:spPr bwMode="auto">
            <a:xfrm>
              <a:off x="2706" y="3107"/>
              <a:ext cx="809" cy="525"/>
            </a:xfrm>
            <a:prstGeom prst="rect">
              <a:avLst/>
            </a:prstGeom>
            <a:solidFill>
              <a:schemeClr val="bg1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 sz="1600">
                  <a:latin typeface="Comic Sans MS" pitchFamily="66" charset="0"/>
                </a:rPr>
                <a:t>Phós </a:t>
              </a:r>
              <a:r>
                <a:rPr lang="en-GB" sz="1600">
                  <a:latin typeface="Comic Sans MS" pitchFamily="66" charset="0"/>
                </a:rPr>
                <a:t>Strongbow </a:t>
              </a:r>
              <a:r>
                <a:rPr lang="ga-IE" sz="1600">
                  <a:latin typeface="Comic Sans MS" pitchFamily="66" charset="0"/>
                </a:rPr>
                <a:t>Aoife</a:t>
              </a:r>
              <a:r>
                <a:rPr lang="en-GB" sz="1600">
                  <a:latin typeface="Comic Sans MS" pitchFamily="66" charset="0"/>
                </a:rPr>
                <a:t>.</a:t>
              </a:r>
              <a:endParaRPr lang="ga-IE" sz="1600" b="1">
                <a:latin typeface="Comic Sans MS" pitchFamily="66" charset="0"/>
              </a:endParaRPr>
            </a:p>
          </p:txBody>
        </p:sp>
        <p:sp>
          <p:nvSpPr>
            <p:cNvPr id="41011" name="AutoShape 32"/>
            <p:cNvSpPr>
              <a:spLocks noChangeArrowheads="1"/>
            </p:cNvSpPr>
            <p:nvPr/>
          </p:nvSpPr>
          <p:spPr bwMode="auto">
            <a:xfrm>
              <a:off x="3515" y="3131"/>
              <a:ext cx="552" cy="181"/>
            </a:xfrm>
            <a:prstGeom prst="leftArrow">
              <a:avLst>
                <a:gd name="adj1" fmla="val 50000"/>
                <a:gd name="adj2" fmla="val 43924"/>
              </a:avLst>
            </a:prstGeom>
            <a:solidFill>
              <a:srgbClr val="800080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6418263" y="1543050"/>
            <a:ext cx="2090737" cy="4090988"/>
            <a:chOff x="4198" y="1797"/>
            <a:chExt cx="1317" cy="2202"/>
          </a:xfrm>
        </p:grpSpPr>
        <p:sp>
          <p:nvSpPr>
            <p:cNvPr id="41005" name="Text Box 10"/>
            <p:cNvSpPr txBox="1">
              <a:spLocks noChangeArrowheads="1"/>
            </p:cNvSpPr>
            <p:nvPr/>
          </p:nvSpPr>
          <p:spPr bwMode="auto">
            <a:xfrm>
              <a:off x="4198" y="3534"/>
              <a:ext cx="1089" cy="465"/>
            </a:xfrm>
            <a:prstGeom prst="rect">
              <a:avLst/>
            </a:prstGeom>
            <a:solidFill>
              <a:schemeClr val="bg1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>
                  <a:latin typeface="Comic Sans MS" pitchFamily="66" charset="0"/>
                </a:rPr>
                <a:t>1169</a:t>
              </a:r>
              <a:r>
                <a:rPr lang="en-GB">
                  <a:latin typeface="Comic Sans MS" pitchFamily="66" charset="0"/>
                </a:rPr>
                <a:t>:</a:t>
              </a:r>
              <a:r>
                <a:rPr lang="ga-IE">
                  <a:latin typeface="Comic Sans MS" pitchFamily="66" charset="0"/>
                </a:rPr>
                <a:t> </a:t>
              </a:r>
              <a:r>
                <a:rPr lang="en-GB" sz="1600">
                  <a:latin typeface="Comic Sans MS" pitchFamily="66" charset="0"/>
                </a:rPr>
                <a:t>Tháinig </a:t>
              </a:r>
              <a:r>
                <a:rPr lang="ga-IE" sz="1600">
                  <a:latin typeface="Comic Sans MS" pitchFamily="66" charset="0"/>
                </a:rPr>
                <a:t>na Normannaigh go </a:t>
              </a:r>
              <a:r>
                <a:rPr lang="en-GB" sz="1600">
                  <a:latin typeface="Comic Sans MS" pitchFamily="66" charset="0"/>
                </a:rPr>
                <a:t>hÉirinn.</a:t>
              </a:r>
              <a:endParaRPr lang="ga-IE" sz="1600">
                <a:latin typeface="Comic Sans MS" pitchFamily="66" charset="0"/>
              </a:endParaRPr>
            </a:p>
          </p:txBody>
        </p:sp>
        <p:grpSp>
          <p:nvGrpSpPr>
            <p:cNvPr id="41006" name="Group 40"/>
            <p:cNvGrpSpPr>
              <a:grpSpLocks/>
            </p:cNvGrpSpPr>
            <p:nvPr/>
          </p:nvGrpSpPr>
          <p:grpSpPr bwMode="auto">
            <a:xfrm>
              <a:off x="5298" y="1797"/>
              <a:ext cx="217" cy="2036"/>
              <a:chOff x="5298" y="1797"/>
              <a:chExt cx="217" cy="2036"/>
            </a:xfrm>
          </p:grpSpPr>
          <p:sp>
            <p:nvSpPr>
              <p:cNvPr id="41007" name="AutoShape 37"/>
              <p:cNvSpPr>
                <a:spLocks noChangeArrowheads="1"/>
              </p:cNvSpPr>
              <p:nvPr/>
            </p:nvSpPr>
            <p:spPr bwMode="auto">
              <a:xfrm>
                <a:off x="5298" y="3606"/>
                <a:ext cx="187" cy="227"/>
              </a:xfrm>
              <a:prstGeom prst="leftArrow">
                <a:avLst>
                  <a:gd name="adj1" fmla="val 50000"/>
                  <a:gd name="adj2" fmla="val 35023"/>
                </a:avLst>
              </a:prstGeom>
              <a:solidFill>
                <a:srgbClr val="800080"/>
              </a:solidFill>
              <a:ln w="22225" algn="ctr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1008" name="Rectangle 38"/>
              <p:cNvSpPr>
                <a:spLocks noChangeArrowheads="1"/>
              </p:cNvSpPr>
              <p:nvPr/>
            </p:nvSpPr>
            <p:spPr bwMode="auto">
              <a:xfrm>
                <a:off x="5424" y="1797"/>
                <a:ext cx="91" cy="1976"/>
              </a:xfrm>
              <a:prstGeom prst="rect">
                <a:avLst/>
              </a:prstGeom>
              <a:solidFill>
                <a:srgbClr val="800080"/>
              </a:solidFill>
              <a:ln w="22225" algn="ctr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41009" name="Rectangle 39"/>
              <p:cNvSpPr>
                <a:spLocks noChangeArrowheads="1"/>
              </p:cNvSpPr>
              <p:nvPr/>
            </p:nvSpPr>
            <p:spPr bwMode="auto">
              <a:xfrm>
                <a:off x="5329" y="1797"/>
                <a:ext cx="95" cy="91"/>
              </a:xfrm>
              <a:prstGeom prst="rect">
                <a:avLst/>
              </a:prstGeom>
              <a:solidFill>
                <a:srgbClr val="800080"/>
              </a:solidFill>
              <a:ln w="22225" algn="ctr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</p:grpSp>
      </p:grp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66688" y="246063"/>
            <a:ext cx="6492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>
                <a:latin typeface="Comic Sans MS" pitchFamily="66" charset="0"/>
              </a:rPr>
              <a:t>Cuir na heachtraí seo in ord. 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17463" y="1273175"/>
            <a:ext cx="1692275" cy="877888"/>
          </a:xfrm>
          <a:prstGeom prst="rect">
            <a:avLst/>
          </a:prstGeom>
          <a:solidFill>
            <a:schemeClr val="bg1"/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ga-IE">
                <a:latin typeface="Comic Sans MS" pitchFamily="66" charset="0"/>
              </a:rPr>
              <a:t>1166</a:t>
            </a:r>
            <a:r>
              <a:rPr lang="en-GB">
                <a:latin typeface="Comic Sans MS" pitchFamily="66" charset="0"/>
              </a:rPr>
              <a:t>:</a:t>
            </a:r>
            <a:r>
              <a:rPr lang="ga-IE" sz="1600">
                <a:latin typeface="Comic Sans MS" pitchFamily="66" charset="0"/>
              </a:rPr>
              <a:t> </a:t>
            </a:r>
            <a:r>
              <a:rPr lang="en-GB" sz="1600">
                <a:latin typeface="Comic Sans MS" pitchFamily="66" charset="0"/>
              </a:rPr>
              <a:t>B</a:t>
            </a:r>
            <a:r>
              <a:rPr lang="ga-IE" sz="1600">
                <a:latin typeface="Comic Sans MS" pitchFamily="66" charset="0"/>
              </a:rPr>
              <a:t>hí Éire roinnte ina ríocht</a:t>
            </a:r>
            <a:r>
              <a:rPr lang="en-GB" sz="1600">
                <a:latin typeface="Comic Sans MS" pitchFamily="66" charset="0"/>
              </a:rPr>
              <a:t>aí.</a:t>
            </a:r>
            <a:endParaRPr lang="ga-IE" sz="1600">
              <a:latin typeface="Comic Sans MS" pitchFamily="66" charset="0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1744663" y="1149350"/>
            <a:ext cx="2214562" cy="1079500"/>
            <a:chOff x="941" y="1525"/>
            <a:chExt cx="1395" cy="680"/>
          </a:xfrm>
        </p:grpSpPr>
        <p:sp>
          <p:nvSpPr>
            <p:cNvPr id="41003" name="Text Box 6"/>
            <p:cNvSpPr txBox="1">
              <a:spLocks noChangeArrowheads="1"/>
            </p:cNvSpPr>
            <p:nvPr/>
          </p:nvSpPr>
          <p:spPr bwMode="auto">
            <a:xfrm>
              <a:off x="1247" y="1525"/>
              <a:ext cx="1089" cy="680"/>
            </a:xfrm>
            <a:prstGeom prst="rect">
              <a:avLst/>
            </a:prstGeom>
            <a:solidFill>
              <a:schemeClr val="bg1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 sz="1600">
                  <a:latin typeface="Comic Sans MS" pitchFamily="66" charset="0"/>
                </a:rPr>
                <a:t>Díbríodh Diarmaid Mac </a:t>
              </a:r>
              <a:r>
                <a:rPr lang="en-GB" sz="1600">
                  <a:latin typeface="Comic Sans MS" pitchFamily="66" charset="0"/>
                </a:rPr>
                <a:t>Murchú as a </a:t>
              </a:r>
              <a:r>
                <a:rPr lang="ga-IE" sz="1600">
                  <a:latin typeface="Comic Sans MS" pitchFamily="66" charset="0"/>
                </a:rPr>
                <a:t>ríocht féin</a:t>
              </a:r>
              <a:r>
                <a:rPr lang="en-GB" sz="1600">
                  <a:latin typeface="Comic Sans MS" pitchFamily="66" charset="0"/>
                </a:rPr>
                <a:t>.</a:t>
              </a:r>
              <a:endParaRPr lang="ga-IE" sz="1600" b="1">
                <a:latin typeface="Comic Sans MS" pitchFamily="66" charset="0"/>
              </a:endParaRPr>
            </a:p>
          </p:txBody>
        </p:sp>
        <p:sp>
          <p:nvSpPr>
            <p:cNvPr id="41004" name="AutoShape 25"/>
            <p:cNvSpPr>
              <a:spLocks noChangeArrowheads="1"/>
            </p:cNvSpPr>
            <p:nvPr/>
          </p:nvSpPr>
          <p:spPr bwMode="auto">
            <a:xfrm>
              <a:off x="941" y="1706"/>
              <a:ext cx="272" cy="227"/>
            </a:xfrm>
            <a:prstGeom prst="rightArrow">
              <a:avLst>
                <a:gd name="adj1" fmla="val 50000"/>
                <a:gd name="adj2" fmla="val 29956"/>
              </a:avLst>
            </a:prstGeom>
            <a:solidFill>
              <a:srgbClr val="800080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3983038" y="1255713"/>
            <a:ext cx="1885950" cy="833437"/>
            <a:chOff x="2265" y="1570"/>
            <a:chExt cx="796" cy="525"/>
          </a:xfrm>
        </p:grpSpPr>
        <p:sp>
          <p:nvSpPr>
            <p:cNvPr id="41001" name="Text Box 7"/>
            <p:cNvSpPr txBox="1">
              <a:spLocks noChangeArrowheads="1"/>
            </p:cNvSpPr>
            <p:nvPr/>
          </p:nvSpPr>
          <p:spPr bwMode="auto">
            <a:xfrm>
              <a:off x="2505" y="1570"/>
              <a:ext cx="556" cy="525"/>
            </a:xfrm>
            <a:prstGeom prst="rect">
              <a:avLst/>
            </a:prstGeom>
            <a:solidFill>
              <a:schemeClr val="bg1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 sz="1600">
                  <a:latin typeface="Comic Sans MS" pitchFamily="66" charset="0"/>
                </a:rPr>
                <a:t>Chuaigh Diarmaid go Sasana</a:t>
              </a:r>
              <a:r>
                <a:rPr lang="en-GB" sz="1600">
                  <a:latin typeface="Comic Sans MS" pitchFamily="66" charset="0"/>
                </a:rPr>
                <a:t>.</a:t>
              </a:r>
              <a:endParaRPr lang="ga-IE" sz="1600">
                <a:latin typeface="Comic Sans MS" pitchFamily="66" charset="0"/>
              </a:endParaRPr>
            </a:p>
          </p:txBody>
        </p:sp>
        <p:sp>
          <p:nvSpPr>
            <p:cNvPr id="41002" name="AutoShape 26"/>
            <p:cNvSpPr>
              <a:spLocks noChangeArrowheads="1"/>
            </p:cNvSpPr>
            <p:nvPr/>
          </p:nvSpPr>
          <p:spPr bwMode="auto">
            <a:xfrm>
              <a:off x="2265" y="1685"/>
              <a:ext cx="217" cy="227"/>
            </a:xfrm>
            <a:prstGeom prst="rightArrow">
              <a:avLst>
                <a:gd name="adj1" fmla="val 50000"/>
                <a:gd name="adj2" fmla="val 29954"/>
              </a:avLst>
            </a:prstGeom>
            <a:solidFill>
              <a:srgbClr val="800080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5868988" y="1257300"/>
            <a:ext cx="2376487" cy="1092200"/>
            <a:chOff x="4241" y="1550"/>
            <a:chExt cx="955" cy="445"/>
          </a:xfrm>
        </p:grpSpPr>
        <p:sp>
          <p:nvSpPr>
            <p:cNvPr id="40999" name="Text Box 9"/>
            <p:cNvSpPr txBox="1">
              <a:spLocks noChangeArrowheads="1"/>
            </p:cNvSpPr>
            <p:nvPr/>
          </p:nvSpPr>
          <p:spPr bwMode="auto">
            <a:xfrm>
              <a:off x="4558" y="1550"/>
              <a:ext cx="638" cy="445"/>
            </a:xfrm>
            <a:prstGeom prst="rect">
              <a:avLst/>
            </a:prstGeom>
            <a:solidFill>
              <a:schemeClr val="bg1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 sz="1600">
                  <a:latin typeface="Comic Sans MS" pitchFamily="66" charset="0"/>
                </a:rPr>
                <a:t>Bhí </a:t>
              </a:r>
              <a:r>
                <a:rPr lang="en-GB" sz="1600">
                  <a:latin typeface="Comic Sans MS" pitchFamily="66" charset="0"/>
                </a:rPr>
                <a:t>Strongbow </a:t>
              </a:r>
              <a:r>
                <a:rPr lang="ga-IE" sz="1600">
                  <a:latin typeface="Comic Sans MS" pitchFamily="66" charset="0"/>
                </a:rPr>
                <a:t>sásta cabhrú le Diarmaid</a:t>
              </a:r>
              <a:r>
                <a:rPr lang="en-US" sz="1600">
                  <a:latin typeface="Comic Sans MS" pitchFamily="66" charset="0"/>
                </a:rPr>
                <a:t>. </a:t>
              </a:r>
            </a:p>
          </p:txBody>
        </p:sp>
        <p:sp>
          <p:nvSpPr>
            <p:cNvPr id="41000" name="AutoShape 28"/>
            <p:cNvSpPr>
              <a:spLocks noChangeArrowheads="1"/>
            </p:cNvSpPr>
            <p:nvPr/>
          </p:nvSpPr>
          <p:spPr bwMode="auto">
            <a:xfrm>
              <a:off x="4241" y="1663"/>
              <a:ext cx="317" cy="227"/>
            </a:xfrm>
            <a:prstGeom prst="rightArrow">
              <a:avLst>
                <a:gd name="adj1" fmla="val 50000"/>
                <a:gd name="adj2" fmla="val 34912"/>
              </a:avLst>
            </a:prstGeom>
            <a:solidFill>
              <a:srgbClr val="800080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2333625" y="4868863"/>
            <a:ext cx="1952625" cy="877887"/>
            <a:chOff x="2467" y="3593"/>
            <a:chExt cx="1230" cy="553"/>
          </a:xfrm>
        </p:grpSpPr>
        <p:sp>
          <p:nvSpPr>
            <p:cNvPr id="40997" name="Text Box 12"/>
            <p:cNvSpPr txBox="1">
              <a:spLocks noChangeArrowheads="1"/>
            </p:cNvSpPr>
            <p:nvPr/>
          </p:nvSpPr>
          <p:spPr bwMode="auto">
            <a:xfrm>
              <a:off x="2467" y="3593"/>
              <a:ext cx="820" cy="553"/>
            </a:xfrm>
            <a:prstGeom prst="rect">
              <a:avLst/>
            </a:prstGeom>
            <a:solidFill>
              <a:schemeClr val="bg1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>
                  <a:latin typeface="Comic Sans MS" pitchFamily="66" charset="0"/>
                </a:rPr>
                <a:t>1171</a:t>
              </a:r>
              <a:r>
                <a:rPr lang="en-GB">
                  <a:latin typeface="Comic Sans MS" pitchFamily="66" charset="0"/>
                </a:rPr>
                <a:t>:</a:t>
              </a:r>
              <a:r>
                <a:rPr lang="en-GB" sz="1600">
                  <a:latin typeface="Comic Sans MS" pitchFamily="66" charset="0"/>
                </a:rPr>
                <a:t> Fuair </a:t>
              </a:r>
              <a:r>
                <a:rPr lang="ga-IE" sz="1600">
                  <a:latin typeface="Comic Sans MS" pitchFamily="66" charset="0"/>
                </a:rPr>
                <a:t>Diarmaid bás</a:t>
              </a:r>
              <a:r>
                <a:rPr lang="en-GB" sz="1600">
                  <a:latin typeface="Comic Sans MS" pitchFamily="66" charset="0"/>
                </a:rPr>
                <a:t>.</a:t>
              </a:r>
              <a:endParaRPr lang="ga-IE" sz="1600" b="1">
                <a:latin typeface="Comic Sans MS" pitchFamily="66" charset="0"/>
              </a:endParaRPr>
            </a:p>
          </p:txBody>
        </p:sp>
        <p:sp>
          <p:nvSpPr>
            <p:cNvPr id="40998" name="AutoShape 31"/>
            <p:cNvSpPr>
              <a:spLocks noChangeArrowheads="1"/>
            </p:cNvSpPr>
            <p:nvPr/>
          </p:nvSpPr>
          <p:spPr bwMode="auto">
            <a:xfrm>
              <a:off x="3287" y="3657"/>
              <a:ext cx="410" cy="181"/>
            </a:xfrm>
            <a:prstGeom prst="leftArrow">
              <a:avLst>
                <a:gd name="adj1" fmla="val 50000"/>
                <a:gd name="adj2" fmla="val 43920"/>
              </a:avLst>
            </a:prstGeom>
            <a:solidFill>
              <a:srgbClr val="800080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GB">
                <a:latin typeface="Calibri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 rot="210419">
            <a:off x="5884059" y="2856530"/>
            <a:ext cx="242134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>
                <a:solidFill>
                  <a:schemeClr val="bg1"/>
                </a:solidFill>
              </a:rPr>
              <a:t>1166: </a:t>
            </a:r>
            <a:r>
              <a:rPr lang="ga-IE" dirty="0">
                <a:solidFill>
                  <a:schemeClr val="bg1"/>
                </a:solidFill>
              </a:rPr>
              <a:t>Bhí Éire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solidFill>
                  <a:schemeClr val="bg1"/>
                </a:solidFill>
              </a:rPr>
              <a:t>roinnte ina ríocht</a:t>
            </a:r>
            <a:r>
              <a:rPr lang="en-GB" dirty="0" err="1">
                <a:solidFill>
                  <a:schemeClr val="bg1"/>
                </a:solidFill>
              </a:rPr>
              <a:t>aí</a:t>
            </a:r>
            <a:r>
              <a:rPr lang="en-GB" dirty="0">
                <a:solidFill>
                  <a:schemeClr val="bg1"/>
                </a:solidFill>
              </a:rPr>
              <a:t>.</a:t>
            </a:r>
            <a:endParaRPr lang="ga-IE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0929740">
            <a:off x="3029376" y="2513424"/>
            <a:ext cx="2774019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/>
              <a:t>1169</a:t>
            </a:r>
            <a:r>
              <a:rPr lang="en-GB" dirty="0"/>
              <a:t>:</a:t>
            </a:r>
            <a:r>
              <a:rPr lang="ga-IE" dirty="0"/>
              <a:t> Tháinig na Normannaigh go hÉirinn</a:t>
            </a:r>
            <a:r>
              <a:rPr lang="en-GB" dirty="0"/>
              <a:t>.</a:t>
            </a:r>
            <a:endParaRPr lang="ga-IE" dirty="0"/>
          </a:p>
        </p:txBody>
      </p:sp>
      <p:grpSp>
        <p:nvGrpSpPr>
          <p:cNvPr id="36" name="Group 47"/>
          <p:cNvGrpSpPr>
            <a:grpSpLocks/>
          </p:cNvGrpSpPr>
          <p:nvPr/>
        </p:nvGrpSpPr>
        <p:grpSpPr bwMode="auto">
          <a:xfrm>
            <a:off x="246063" y="4662488"/>
            <a:ext cx="2051050" cy="1079500"/>
            <a:chOff x="2405" y="3430"/>
            <a:chExt cx="1292" cy="680"/>
          </a:xfrm>
        </p:grpSpPr>
        <p:sp>
          <p:nvSpPr>
            <p:cNvPr id="40995" name="Text Box 12"/>
            <p:cNvSpPr txBox="1">
              <a:spLocks noChangeArrowheads="1"/>
            </p:cNvSpPr>
            <p:nvPr/>
          </p:nvSpPr>
          <p:spPr bwMode="auto">
            <a:xfrm>
              <a:off x="2405" y="3430"/>
              <a:ext cx="927" cy="680"/>
            </a:xfrm>
            <a:prstGeom prst="rect">
              <a:avLst/>
            </a:prstGeom>
            <a:solidFill>
              <a:schemeClr val="bg1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en-GB" sz="1600">
                  <a:latin typeface="Comic Sans MS" pitchFamily="66" charset="0"/>
                </a:rPr>
                <a:t>Ainmníodh Strongbow </a:t>
              </a:r>
              <a:r>
                <a:rPr lang="ga-IE" sz="1600">
                  <a:latin typeface="Comic Sans MS" pitchFamily="66" charset="0"/>
                </a:rPr>
                <a:t>ina rí ar </a:t>
              </a:r>
              <a:r>
                <a:rPr lang="en-GB" sz="1600">
                  <a:latin typeface="Comic Sans MS" pitchFamily="66" charset="0"/>
                </a:rPr>
                <a:t>Laighin.</a:t>
              </a:r>
              <a:endParaRPr lang="ga-IE" sz="1600" b="1">
                <a:latin typeface="Comic Sans MS" pitchFamily="66" charset="0"/>
              </a:endParaRPr>
            </a:p>
          </p:txBody>
        </p:sp>
        <p:sp>
          <p:nvSpPr>
            <p:cNvPr id="40996" name="AutoShape 31"/>
            <p:cNvSpPr>
              <a:spLocks noChangeArrowheads="1"/>
            </p:cNvSpPr>
            <p:nvPr/>
          </p:nvSpPr>
          <p:spPr bwMode="auto">
            <a:xfrm>
              <a:off x="3379" y="3657"/>
              <a:ext cx="318" cy="181"/>
            </a:xfrm>
            <a:prstGeom prst="leftArrow">
              <a:avLst>
                <a:gd name="adj1" fmla="val 50000"/>
                <a:gd name="adj2" fmla="val 43923"/>
              </a:avLst>
            </a:prstGeom>
            <a:solidFill>
              <a:srgbClr val="800080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GB">
                <a:latin typeface="Calibri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 rot="278940">
            <a:off x="389895" y="3070303"/>
            <a:ext cx="243911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/>
              <a:t>Ainmníodh</a:t>
            </a:r>
            <a:r>
              <a:rPr lang="en-GB" dirty="0"/>
              <a:t> </a:t>
            </a:r>
            <a:r>
              <a:rPr lang="en-GB" dirty="0" err="1"/>
              <a:t>Strongbow</a:t>
            </a:r>
            <a:r>
              <a:rPr lang="en-GB" dirty="0"/>
              <a:t> </a:t>
            </a:r>
            <a:r>
              <a:rPr lang="en-GB" dirty="0" err="1"/>
              <a:t>ina</a:t>
            </a:r>
            <a:r>
              <a:rPr lang="en-GB" dirty="0"/>
              <a:t> </a:t>
            </a:r>
            <a:r>
              <a:rPr lang="en-GB" dirty="0" err="1"/>
              <a:t>rí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Laighin</a:t>
            </a:r>
            <a:r>
              <a:rPr lang="en-GB" dirty="0"/>
              <a:t>.</a:t>
            </a:r>
            <a:endParaRPr lang="ga-IE" dirty="0"/>
          </a:p>
        </p:txBody>
      </p:sp>
      <p:sp>
        <p:nvSpPr>
          <p:cNvPr id="40" name="TextBox 39"/>
          <p:cNvSpPr txBox="1"/>
          <p:nvPr/>
        </p:nvSpPr>
        <p:spPr>
          <a:xfrm>
            <a:off x="4267258" y="3629752"/>
            <a:ext cx="402796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/>
              <a:t>Bhí </a:t>
            </a:r>
            <a:r>
              <a:rPr lang="en-GB" dirty="0" err="1"/>
              <a:t>Strongbow</a:t>
            </a:r>
            <a:r>
              <a:rPr lang="en-GB" dirty="0"/>
              <a:t> </a:t>
            </a:r>
            <a:r>
              <a:rPr lang="ga-IE" dirty="0"/>
              <a:t>sásta cabhrú le Diarmaid</a:t>
            </a:r>
            <a:r>
              <a:rPr lang="en-GB" dirty="0"/>
              <a:t>.</a:t>
            </a:r>
            <a:r>
              <a:rPr lang="ga-IE" dirty="0"/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1307" y="3859476"/>
            <a:ext cx="294984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/>
              <a:t>Chuaigh Diarmaid go Sasana</a:t>
            </a:r>
            <a:r>
              <a:rPr lang="en-GB" dirty="0"/>
              <a:t>.</a:t>
            </a:r>
            <a:r>
              <a:rPr lang="ga-IE" dirty="0"/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946804" y="4044142"/>
            <a:ext cx="3476199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/>
              <a:t>Díbríodh</a:t>
            </a:r>
            <a:r>
              <a:rPr lang="en-GB" dirty="0"/>
              <a:t> </a:t>
            </a:r>
            <a:r>
              <a:rPr lang="ga-IE" dirty="0"/>
              <a:t>Diarmaid Mac </a:t>
            </a:r>
            <a:r>
              <a:rPr lang="en-GB" dirty="0"/>
              <a:t>Murchú</a:t>
            </a:r>
            <a:endParaRPr lang="ga-IE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as a </a:t>
            </a:r>
            <a:r>
              <a:rPr lang="ga-IE" dirty="0"/>
              <a:t>ríocht féin</a:t>
            </a:r>
            <a:r>
              <a:rPr lang="en-GB" dirty="0"/>
              <a:t>.</a:t>
            </a:r>
            <a:endParaRPr lang="ga-IE" dirty="0"/>
          </a:p>
        </p:txBody>
      </p:sp>
      <p:sp>
        <p:nvSpPr>
          <p:cNvPr id="44" name="TextBox 43"/>
          <p:cNvSpPr txBox="1"/>
          <p:nvPr/>
        </p:nvSpPr>
        <p:spPr>
          <a:xfrm>
            <a:off x="137784" y="2341364"/>
            <a:ext cx="263405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/>
              <a:t>1171</a:t>
            </a:r>
            <a:r>
              <a:rPr lang="en-GB" dirty="0"/>
              <a:t>:</a:t>
            </a:r>
            <a:r>
              <a:rPr lang="ga-IE" dirty="0"/>
              <a:t> Fuair Diarmaid bás</a:t>
            </a:r>
            <a:r>
              <a:rPr lang="en-GB" dirty="0"/>
              <a:t>.</a:t>
            </a:r>
            <a:r>
              <a:rPr lang="en-IE" dirty="0"/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843982" y="2409502"/>
            <a:ext cx="230787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solidFill>
                  <a:schemeClr val="bg1"/>
                </a:solidFill>
              </a:rPr>
              <a:t>Phós </a:t>
            </a:r>
            <a:r>
              <a:rPr lang="en-GB" dirty="0" err="1">
                <a:solidFill>
                  <a:schemeClr val="bg1"/>
                </a:solidFill>
              </a:rPr>
              <a:t>Strongbow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ga-IE" dirty="0">
                <a:solidFill>
                  <a:schemeClr val="bg1"/>
                </a:solidFill>
              </a:rPr>
              <a:t>Aoife</a:t>
            </a:r>
            <a:r>
              <a:rPr lang="en-GB" dirty="0">
                <a:solidFill>
                  <a:schemeClr val="bg1"/>
                </a:solidFill>
              </a:rPr>
              <a:t>.</a:t>
            </a:r>
            <a:endParaRPr lang="en-IE" dirty="0"/>
          </a:p>
        </p:txBody>
      </p:sp>
      <p:sp>
        <p:nvSpPr>
          <p:cNvPr id="40994" name="TextBox 42"/>
          <p:cNvSpPr txBox="1">
            <a:spLocks noChangeArrowheads="1"/>
          </p:cNvSpPr>
          <p:nvPr/>
        </p:nvSpPr>
        <p:spPr bwMode="auto">
          <a:xfrm>
            <a:off x="1454150" y="6051550"/>
            <a:ext cx="595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Féach leathanach 40 i do leabhar oibre.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19" grpId="1"/>
      <p:bldP spid="9220" grpId="0" animBg="1"/>
      <p:bldP spid="40994" grpId="0"/>
      <p:bldP spid="4099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2"/>
          <p:cNvSpPr txBox="1">
            <a:spLocks noChangeArrowheads="1"/>
          </p:cNvSpPr>
          <p:nvPr/>
        </p:nvSpPr>
        <p:spPr bwMode="auto">
          <a:xfrm>
            <a:off x="3717925" y="1184275"/>
            <a:ext cx="176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ga-IE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914400" y="1565275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ga-IE">
              <a:latin typeface="Calibri" pitchFamily="34" charset="0"/>
            </a:endParaRPr>
          </a:p>
        </p:txBody>
      </p:sp>
      <p:graphicFrame>
        <p:nvGraphicFramePr>
          <p:cNvPr id="43064" name="Group 56"/>
          <p:cNvGraphicFramePr>
            <a:graphicFrameLocks noGrp="1"/>
          </p:cNvGraphicFramePr>
          <p:nvPr/>
        </p:nvGraphicFramePr>
        <p:xfrm>
          <a:off x="323850" y="549275"/>
          <a:ext cx="8229600" cy="6211888"/>
        </p:xfrm>
        <a:graphic>
          <a:graphicData uri="http://schemas.openxmlformats.org/drawingml/2006/table">
            <a:tbl>
              <a:tblPr/>
              <a:tblGrid>
                <a:gridCol w="5184775"/>
                <a:gridCol w="1292225"/>
                <a:gridCol w="1752600"/>
              </a:tblGrid>
              <a:tr h="636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Ráiteas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Fíor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Bréagach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Troideadh Cath Hastings sa bhliain 1169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.</a:t>
                      </a:r>
                      <a:endParaRPr kumimoji="0" lang="ga-I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Bhí </a:t>
                      </a: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cónaí ar na Normannaigh i dtuaisceart na Fraince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thart ar mhíle bliain ó shin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. </a:t>
                      </a:r>
                      <a:endParaRPr kumimoji="0" lang="en-I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Bhí Éire roinnte ina ríocht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aí</a:t>
                      </a: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roimh theacht na Normannach.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Bhí Diarmaid Mac 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Murchú </a:t>
                      </a:r>
                      <a:r>
                        <a:rPr kumimoji="0" lang="ga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ina rí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b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ga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ar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Chonnachta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.</a:t>
                      </a:r>
                      <a:endParaRPr kumimoji="0" lang="ga-I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Ceapadh Ruairí Ó Conchúir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ga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ina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ga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Ardrí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b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ga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ar Éirinn sa bhliain 1166.</a:t>
                      </a:r>
                      <a:r>
                        <a:rPr kumimoji="0" lang="ga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Déantar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cur </a:t>
                      </a: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síos i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d</a:t>
                      </a: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Taipéis Bayeux 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/>
                      </a:r>
                      <a:b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ar theacht na Normannach go hÉirinn. </a:t>
                      </a:r>
                      <a:endParaRPr kumimoji="0" lang="ga-I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Phós 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Strongbow </a:t>
                      </a: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Aoife, iníon Dhiarmada.</a:t>
                      </a:r>
                      <a:endParaRPr kumimoji="0" lang="ga-I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Faoin mbliain 1250 bhí dhá thrian d’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É</a:t>
                      </a: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irinn faoi smacht na Normannach</a:t>
                      </a:r>
                      <a:r>
                        <a:rPr kumimoji="0" lang="en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365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1295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" name="Picture 103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26638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8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194468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9" name="Picture 105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4140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0" name="Picture 106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338455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1" name="Picture 107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55086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2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485933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4" name="Picture 110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619125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15" name="Title 13"/>
          <p:cNvSpPr>
            <a:spLocks/>
          </p:cNvSpPr>
          <p:nvPr/>
        </p:nvSpPr>
        <p:spPr bwMode="auto">
          <a:xfrm>
            <a:off x="1541463" y="36513"/>
            <a:ext cx="58324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ga-IE" sz="2800">
                <a:latin typeface="Comic Sans MS" pitchFamily="66" charset="0"/>
              </a:rPr>
              <a:t>Fíor nó Bréagach?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4"/>
          <p:cNvSpPr txBox="1">
            <a:spLocks noChangeArrowheads="1"/>
          </p:cNvSpPr>
          <p:nvPr/>
        </p:nvSpPr>
        <p:spPr bwMode="auto">
          <a:xfrm>
            <a:off x="611188" y="787400"/>
            <a:ext cx="7921625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b="1">
                <a:latin typeface="Comic Sans MS" pitchFamily="66" charset="0"/>
                <a:cs typeface="Times New Roman" pitchFamily="18" charset="0"/>
              </a:rPr>
              <a:t>Íomhánna: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Shutterstock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Christine Warner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Jennifer Farley</a:t>
            </a:r>
          </a:p>
          <a:p>
            <a:endParaRPr lang="en-GB"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Rinneadh gach iarracht teacht ar úinéir an chóipchirt i gcás na n‑íomhánna atá ar na sleamhnáin seo. Má rinneadh fail</a:t>
            </a:r>
            <a:r>
              <a:rPr lang="en-GB">
                <a:latin typeface="Comic Sans MS" pitchFamily="66" charset="0"/>
                <a:cs typeface="Times New Roman" pitchFamily="18" charset="0"/>
              </a:rPr>
              <a:t>l</a:t>
            </a:r>
            <a:r>
              <a:rPr lang="ga-IE">
                <a:latin typeface="Comic Sans MS" pitchFamily="66" charset="0"/>
                <a:cs typeface="Times New Roman" pitchFamily="18" charset="0"/>
              </a:rPr>
              <a:t>í ar aon bhealach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ó thaobh cóipchirt de ba cheart d’úinéir an chóipchirt teagmháil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a dhéanamh leis na foilsitheoirí. Beidh na foilsitheoirí lántoilteanach socruithe cuí a dhéanamh leis.</a:t>
            </a:r>
          </a:p>
          <a:p>
            <a:endParaRPr lang="ga-IE"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© Foras na Gaeilge, 201</a:t>
            </a:r>
            <a:r>
              <a:rPr lang="en-GB">
                <a:latin typeface="Comic Sans MS" pitchFamily="66" charset="0"/>
                <a:cs typeface="Times New Roman" pitchFamily="18" charset="0"/>
              </a:rPr>
              <a:t>4</a:t>
            </a:r>
            <a:endParaRPr lang="ga-IE">
              <a:latin typeface="Comic Sans MS" pitchFamily="66" charset="0"/>
              <a:cs typeface="Times New Roman" pitchFamily="18" charset="0"/>
            </a:endParaRPr>
          </a:p>
          <a:p>
            <a:endParaRPr lang="ga-IE"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An Gúm, 24-27 Sráid Fhreidric Thuaidh, Baile Átha Cliath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8363" y="-655638"/>
            <a:ext cx="3219450" cy="429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50" y="171450"/>
            <a:ext cx="4192588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3300413"/>
            <a:ext cx="34544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916363"/>
            <a:ext cx="428625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27313" y="260350"/>
            <a:ext cx="1416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2000">
                <a:solidFill>
                  <a:schemeClr val="bg1"/>
                </a:solidFill>
                <a:latin typeface="Comic Sans MS" pitchFamily="66" charset="0"/>
              </a:rPr>
              <a:t>Luimneach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9388" y="3068638"/>
            <a:ext cx="4968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ga-IE" sz="2000">
                <a:latin typeface="Comic Sans MS" pitchFamily="66" charset="0"/>
              </a:rPr>
              <a:t>Tá go leor caisleán mar seo le feiceáil </a:t>
            </a:r>
            <a:r>
              <a:rPr lang="en-GB" sz="2000">
                <a:latin typeface="Comic Sans MS" pitchFamily="66" charset="0"/>
              </a:rPr>
              <a:t/>
            </a:r>
            <a:br>
              <a:rPr lang="en-GB" sz="2000">
                <a:latin typeface="Comic Sans MS" pitchFamily="66" charset="0"/>
              </a:rPr>
            </a:br>
            <a:r>
              <a:rPr lang="ga-IE" sz="2000">
                <a:latin typeface="Comic Sans MS" pitchFamily="66" charset="0"/>
              </a:rPr>
              <a:t>in Éirinn.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717800" y="4111625"/>
            <a:ext cx="1306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2000">
                <a:latin typeface="Comic Sans MS" pitchFamily="66" charset="0"/>
              </a:rPr>
              <a:t>Bun Raite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438775" y="5445125"/>
            <a:ext cx="2185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2000">
                <a:solidFill>
                  <a:schemeClr val="bg1"/>
                </a:solidFill>
                <a:latin typeface="Comic Sans MS" pitchFamily="66" charset="0"/>
              </a:rPr>
              <a:t>Baile Átha Troim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940425" y="2133600"/>
            <a:ext cx="1897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2000">
                <a:solidFill>
                  <a:schemeClr val="bg1"/>
                </a:solidFill>
                <a:latin typeface="Comic Sans MS" pitchFamily="66" charset="0"/>
              </a:rPr>
              <a:t>Inis Córthaidh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3713" y="3114675"/>
            <a:ext cx="3076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8363" y="-655638"/>
            <a:ext cx="3219450" cy="429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50" y="171450"/>
            <a:ext cx="4192588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3300413"/>
            <a:ext cx="34544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916363"/>
            <a:ext cx="428625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2627313" y="260350"/>
            <a:ext cx="1416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2000">
                <a:solidFill>
                  <a:schemeClr val="bg1"/>
                </a:solidFill>
                <a:latin typeface="Comic Sans MS" pitchFamily="66" charset="0"/>
              </a:rPr>
              <a:t>Luimneach</a:t>
            </a:r>
          </a:p>
        </p:txBody>
      </p:sp>
      <p:sp>
        <p:nvSpPr>
          <p:cNvPr id="18438" name="TextBox 12"/>
          <p:cNvSpPr txBox="1">
            <a:spLocks noChangeArrowheads="1"/>
          </p:cNvSpPr>
          <p:nvPr/>
        </p:nvSpPr>
        <p:spPr bwMode="auto">
          <a:xfrm>
            <a:off x="2717800" y="4111625"/>
            <a:ext cx="1306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2000">
                <a:latin typeface="Comic Sans MS" pitchFamily="66" charset="0"/>
              </a:rPr>
              <a:t>Bun Raite</a:t>
            </a:r>
          </a:p>
        </p:txBody>
      </p:sp>
      <p:sp>
        <p:nvSpPr>
          <p:cNvPr id="18439" name="TextBox 13"/>
          <p:cNvSpPr txBox="1">
            <a:spLocks noChangeArrowheads="1"/>
          </p:cNvSpPr>
          <p:nvPr/>
        </p:nvSpPr>
        <p:spPr bwMode="auto">
          <a:xfrm>
            <a:off x="5438775" y="5445125"/>
            <a:ext cx="2185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2000">
                <a:solidFill>
                  <a:schemeClr val="bg1"/>
                </a:solidFill>
                <a:latin typeface="Comic Sans MS" pitchFamily="66" charset="0"/>
              </a:rPr>
              <a:t>Baile Átha Troim</a:t>
            </a:r>
          </a:p>
        </p:txBody>
      </p:sp>
      <p:sp>
        <p:nvSpPr>
          <p:cNvPr id="18440" name="TextBox 14"/>
          <p:cNvSpPr txBox="1">
            <a:spLocks noChangeArrowheads="1"/>
          </p:cNvSpPr>
          <p:nvPr/>
        </p:nvSpPr>
        <p:spPr bwMode="auto">
          <a:xfrm>
            <a:off x="5940425" y="2133600"/>
            <a:ext cx="1897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2000">
                <a:solidFill>
                  <a:schemeClr val="bg1"/>
                </a:solidFill>
                <a:latin typeface="Comic Sans MS" pitchFamily="66" charset="0"/>
              </a:rPr>
              <a:t>Inis Córthaidh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275138" y="782638"/>
            <a:ext cx="17367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000">
                <a:latin typeface="Comic Sans MS" pitchFamily="66" charset="0"/>
              </a:rPr>
              <a:t>Cé a thóg na caisleáin</a:t>
            </a:r>
            <a:r>
              <a:rPr lang="en-GB" sz="2000">
                <a:latin typeface="Comic Sans MS" pitchFamily="66" charset="0"/>
              </a:rPr>
              <a:t> </a:t>
            </a:r>
            <a:r>
              <a:rPr lang="ga-IE" sz="2000">
                <a:latin typeface="Comic Sans MS" pitchFamily="66" charset="0"/>
              </a:rPr>
              <a:t>seo, meas tú?</a:t>
            </a:r>
            <a:endParaRPr lang="ga-IE" sz="2000"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3838" y="3111500"/>
            <a:ext cx="45370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2000">
                <a:latin typeface="Comic Sans MS" pitchFamily="66" charset="0"/>
              </a:rPr>
              <a:t>Thóg na Normannaigh iad </a:t>
            </a:r>
            <a:r>
              <a:rPr lang="en-GB" sz="2000">
                <a:latin typeface="Comic Sans MS" pitchFamily="66" charset="0"/>
              </a:rPr>
              <a:t/>
            </a:r>
            <a:br>
              <a:rPr lang="en-GB" sz="2000">
                <a:latin typeface="Comic Sans MS" pitchFamily="66" charset="0"/>
              </a:rPr>
            </a:br>
            <a:r>
              <a:rPr lang="ga-IE" sz="2000">
                <a:latin typeface="Comic Sans MS" pitchFamily="66" charset="0"/>
              </a:rPr>
              <a:t>na céadta bliain ó shin.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990600" y="22098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3200">
                <a:latin typeface="Comic Sans MS" pitchFamily="66" charset="0"/>
              </a:rPr>
              <a:t>Cérbh iad na Normannaigh?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7950" y="173038"/>
            <a:ext cx="90360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000">
                <a:latin typeface="Comic Sans MS" pitchFamily="66" charset="0"/>
              </a:rPr>
              <a:t>Bhí cónaí ar na Normannaigh i dtuaisceart na Fraince</a:t>
            </a:r>
            <a:r>
              <a:rPr lang="en-GB" sz="2000">
                <a:latin typeface="Comic Sans MS" pitchFamily="66" charset="0"/>
              </a:rPr>
              <a:t> </a:t>
            </a:r>
            <a:r>
              <a:rPr lang="ga-IE" sz="2000">
                <a:latin typeface="Comic Sans MS" pitchFamily="66" charset="0"/>
              </a:rPr>
              <a:t>thart ar mhíle bliain </a:t>
            </a:r>
            <a:r>
              <a:rPr lang="en-GB" sz="2000">
                <a:latin typeface="Comic Sans MS" pitchFamily="66" charset="0"/>
              </a:rPr>
              <a:t>ó shin. </a:t>
            </a:r>
            <a:r>
              <a:rPr lang="ga-IE" sz="2000">
                <a:latin typeface="Comic Sans MS" pitchFamily="66" charset="0"/>
              </a:rPr>
              <a:t>Shíolraigh siad ó Lochlann</a:t>
            </a:r>
            <a:r>
              <a:rPr lang="en-GB" sz="2000">
                <a:latin typeface="Comic Sans MS" pitchFamily="66" charset="0"/>
              </a:rPr>
              <a:t>aigh</a:t>
            </a:r>
            <a:r>
              <a:rPr lang="ga-IE" sz="2000">
                <a:latin typeface="Comic Sans MS" pitchFamily="66" charset="0"/>
              </a:rPr>
              <a:t> a tháinig </a:t>
            </a:r>
            <a:r>
              <a:rPr lang="en-GB" sz="2000">
                <a:latin typeface="Comic Sans MS" pitchFamily="66" charset="0"/>
              </a:rPr>
              <a:t>as </a:t>
            </a:r>
            <a:r>
              <a:rPr lang="ga-IE" sz="2000">
                <a:latin typeface="Comic Sans MS" pitchFamily="66" charset="0"/>
              </a:rPr>
              <a:t>Críoch</a:t>
            </a:r>
            <a:r>
              <a:rPr lang="en-GB" sz="2000">
                <a:latin typeface="Comic Sans MS" pitchFamily="66" charset="0"/>
              </a:rPr>
              <a:t> </a:t>
            </a:r>
            <a:r>
              <a:rPr lang="ga-IE" sz="2000">
                <a:latin typeface="Comic Sans MS" pitchFamily="66" charset="0"/>
              </a:rPr>
              <a:t>Lochlann</a:t>
            </a:r>
            <a:r>
              <a:rPr lang="en-GB" sz="2000">
                <a:latin typeface="Comic Sans MS" pitchFamily="66" charset="0"/>
              </a:rPr>
              <a:t> </a:t>
            </a:r>
            <a:r>
              <a:rPr lang="ga-IE" sz="2000">
                <a:latin typeface="Comic Sans MS" pitchFamily="66" charset="0"/>
              </a:rPr>
              <a:t>agus a chuir fúthu i dtuaisceart na Fraince. </a:t>
            </a:r>
            <a:r>
              <a:rPr lang="en-GB" sz="2000">
                <a:latin typeface="Comic Sans MS" pitchFamily="66" charset="0"/>
              </a:rPr>
              <a:t>T</a:t>
            </a:r>
            <a:r>
              <a:rPr lang="ga-IE" sz="2000">
                <a:latin typeface="Comic Sans MS" pitchFamily="66" charset="0"/>
              </a:rPr>
              <a:t>ugadh </a:t>
            </a:r>
            <a:r>
              <a:rPr lang="en-GB" sz="2000">
                <a:latin typeface="Comic Sans MS" pitchFamily="66" charset="0"/>
              </a:rPr>
              <a:t>‘</a:t>
            </a:r>
            <a:r>
              <a:rPr lang="ga-IE" sz="2000">
                <a:latin typeface="Comic Sans MS" pitchFamily="66" charset="0"/>
              </a:rPr>
              <a:t>an Normainn</a:t>
            </a:r>
            <a:r>
              <a:rPr lang="en-GB" sz="2000">
                <a:latin typeface="Comic Sans MS" pitchFamily="66" charset="0"/>
              </a:rPr>
              <a:t>’</a:t>
            </a:r>
            <a:r>
              <a:rPr lang="ga-IE" sz="2000">
                <a:latin typeface="Comic Sans MS" pitchFamily="66" charset="0"/>
              </a:rPr>
              <a:t> ar an gceantar </a:t>
            </a:r>
            <a:r>
              <a:rPr lang="en-GB" sz="2000">
                <a:latin typeface="Comic Sans MS" pitchFamily="66" charset="0"/>
              </a:rPr>
              <a:t>in</a:t>
            </a:r>
            <a:r>
              <a:rPr lang="ga-IE" sz="2000">
                <a:latin typeface="Comic Sans MS" pitchFamily="66" charset="0"/>
              </a:rPr>
              <a:t>ar chuir siad fúthu agus tugadh </a:t>
            </a:r>
            <a:r>
              <a:rPr lang="en-GB" sz="2000">
                <a:latin typeface="Comic Sans MS" pitchFamily="66" charset="0"/>
              </a:rPr>
              <a:t>‘</a:t>
            </a:r>
            <a:r>
              <a:rPr lang="ga-IE" sz="2000">
                <a:latin typeface="Comic Sans MS" pitchFamily="66" charset="0"/>
              </a:rPr>
              <a:t>Normannaigh</a:t>
            </a:r>
            <a:r>
              <a:rPr lang="en-GB" sz="2000">
                <a:latin typeface="Comic Sans MS" pitchFamily="66" charset="0"/>
              </a:rPr>
              <a:t>’</a:t>
            </a:r>
            <a:r>
              <a:rPr lang="ga-IE" sz="2000">
                <a:latin typeface="Comic Sans MS" pitchFamily="66" charset="0"/>
              </a:rPr>
              <a:t> orthu</a:t>
            </a:r>
            <a:r>
              <a:rPr lang="en-GB" sz="2000">
                <a:latin typeface="Comic Sans MS" pitchFamily="66" charset="0"/>
              </a:rPr>
              <a:t> mar </a:t>
            </a:r>
            <a:r>
              <a:rPr lang="ga-IE" sz="2000">
                <a:latin typeface="Comic Sans MS" pitchFamily="66" charset="0"/>
              </a:rPr>
              <a:t>dhaoine</a:t>
            </a:r>
            <a:r>
              <a:rPr lang="en-GB" sz="2000">
                <a:latin typeface="Comic Sans MS" pitchFamily="66" charset="0"/>
              </a:rPr>
              <a:t>.</a:t>
            </a:r>
            <a:r>
              <a:rPr lang="ga-IE" sz="2000">
                <a:latin typeface="Comic Sans MS" pitchFamily="66" charset="0"/>
              </a:rPr>
              <a:t> </a:t>
            </a: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5388" y="1752600"/>
            <a:ext cx="3906837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2611438"/>
            <a:ext cx="16541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Line 7"/>
          <p:cNvSpPr>
            <a:spLocks noChangeShapeType="1"/>
          </p:cNvSpPr>
          <p:nvPr/>
        </p:nvSpPr>
        <p:spPr bwMode="auto">
          <a:xfrm flipH="1">
            <a:off x="3938588" y="2225675"/>
            <a:ext cx="1079500" cy="14398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H="1">
            <a:off x="4478338" y="2781300"/>
            <a:ext cx="525462" cy="1635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ga-IE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4067175" y="3665538"/>
            <a:ext cx="1368425" cy="7000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4067175" y="3665538"/>
            <a:ext cx="2089150" cy="411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1116013" y="5695950"/>
            <a:ext cx="68405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latin typeface="Comic Sans MS" pitchFamily="66" charset="0"/>
              </a:rPr>
              <a:t>Ansin shocraigh siad go ndéanfaidís ionradh</a:t>
            </a:r>
            <a:r>
              <a:rPr lang="ga-IE" sz="2000">
                <a:latin typeface="Comic Sans MS" pitchFamily="66" charset="0"/>
              </a:rPr>
              <a:t> </a:t>
            </a:r>
            <a:r>
              <a:rPr lang="en-GB" sz="2000">
                <a:latin typeface="Comic Sans MS" pitchFamily="66" charset="0"/>
              </a:rPr>
              <a:t>ar Shasana.</a:t>
            </a:r>
            <a:endParaRPr lang="ga-IE" sz="2000">
              <a:latin typeface="Comic Sans MS" pitchFamily="66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4213" y="5516563"/>
            <a:ext cx="8280400" cy="100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000">
                <a:latin typeface="Comic Sans MS" pitchFamily="66" charset="0"/>
              </a:rPr>
              <a:t>Saighdiúirí </a:t>
            </a:r>
            <a:r>
              <a:rPr lang="en-GB" sz="2000">
                <a:latin typeface="Comic Sans MS" pitchFamily="66" charset="0"/>
              </a:rPr>
              <a:t>den scoth ba ea na </a:t>
            </a:r>
            <a:r>
              <a:rPr lang="ga-IE" sz="2000">
                <a:latin typeface="Comic Sans MS" pitchFamily="66" charset="0"/>
              </a:rPr>
              <a:t>Normannaigh.</a:t>
            </a:r>
            <a:r>
              <a:rPr lang="en-IE" sz="2000">
                <a:latin typeface="Comic Sans MS" pitchFamily="66" charset="0"/>
              </a:rPr>
              <a:t> </a:t>
            </a:r>
            <a:r>
              <a:rPr lang="en-GB" sz="2000">
                <a:latin typeface="Comic Sans MS" pitchFamily="66" charset="0"/>
              </a:rPr>
              <a:t>Ghabh siad go leor tailte, cuid acu i bhfad ón Normainn (san Iodáil agus sa Talamh Naofa, mar shampla)</a:t>
            </a:r>
            <a:r>
              <a:rPr lang="en-IE" sz="2000">
                <a:latin typeface="Comic Sans MS" pitchFamily="66" charset="0"/>
              </a:rPr>
              <a:t>.</a:t>
            </a:r>
            <a:endParaRPr lang="ga-IE" sz="2000">
              <a:latin typeface="Comic Sans MS" pitchFamily="66" charset="0"/>
            </a:endParaRPr>
          </a:p>
        </p:txBody>
      </p:sp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29075" y="1298575"/>
            <a:ext cx="1192213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2" name="Line 12"/>
          <p:cNvSpPr>
            <a:spLocks noChangeShapeType="1"/>
          </p:cNvSpPr>
          <p:nvPr/>
        </p:nvSpPr>
        <p:spPr bwMode="auto">
          <a:xfrm flipH="1" flipV="1">
            <a:off x="3794125" y="3328988"/>
            <a:ext cx="87313" cy="3159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ga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-0.06094 0.1997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6" y="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487" grpId="0" animBg="1"/>
      <p:bldP spid="20488" grpId="0" animBg="1"/>
      <p:bldP spid="20489" grpId="0" animBg="1"/>
      <p:bldP spid="20490" grpId="0" animBg="1"/>
      <p:bldP spid="20491" grpId="0"/>
      <p:bldP spid="5" grpId="0" animBg="1"/>
      <p:bldP spid="5" grpId="1" animBg="1"/>
      <p:bldP spid="204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68663"/>
            <a:ext cx="4178300" cy="358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Line 4"/>
          <p:cNvSpPr>
            <a:spLocks noChangeShapeType="1"/>
          </p:cNvSpPr>
          <p:nvPr/>
        </p:nvSpPr>
        <p:spPr bwMode="auto">
          <a:xfrm>
            <a:off x="0" y="2349500"/>
            <a:ext cx="9144000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2531" name="Line 5"/>
          <p:cNvSpPr>
            <a:spLocks noChangeShapeType="1"/>
          </p:cNvSpPr>
          <p:nvPr/>
        </p:nvSpPr>
        <p:spPr bwMode="auto">
          <a:xfrm>
            <a:off x="1187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2532" name="Line 6"/>
          <p:cNvSpPr>
            <a:spLocks noChangeShapeType="1"/>
          </p:cNvSpPr>
          <p:nvPr/>
        </p:nvSpPr>
        <p:spPr bwMode="auto">
          <a:xfrm>
            <a:off x="176371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2533" name="Line 7"/>
          <p:cNvSpPr>
            <a:spLocks noChangeShapeType="1"/>
          </p:cNvSpPr>
          <p:nvPr/>
        </p:nvSpPr>
        <p:spPr bwMode="auto">
          <a:xfrm>
            <a:off x="248443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2534" name="Line 8"/>
          <p:cNvSpPr>
            <a:spLocks noChangeShapeType="1"/>
          </p:cNvSpPr>
          <p:nvPr/>
        </p:nvSpPr>
        <p:spPr bwMode="auto">
          <a:xfrm>
            <a:off x="32035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2535" name="Line 9"/>
          <p:cNvSpPr>
            <a:spLocks noChangeShapeType="1"/>
          </p:cNvSpPr>
          <p:nvPr/>
        </p:nvSpPr>
        <p:spPr bwMode="auto">
          <a:xfrm>
            <a:off x="50768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2536" name="Line 10"/>
          <p:cNvSpPr>
            <a:spLocks noChangeShapeType="1"/>
          </p:cNvSpPr>
          <p:nvPr/>
        </p:nvSpPr>
        <p:spPr bwMode="auto">
          <a:xfrm>
            <a:off x="38512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2537" name="Line 11"/>
          <p:cNvSpPr>
            <a:spLocks noChangeShapeType="1"/>
          </p:cNvSpPr>
          <p:nvPr/>
        </p:nvSpPr>
        <p:spPr bwMode="auto">
          <a:xfrm>
            <a:off x="450056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2538" name="Line 12"/>
          <p:cNvSpPr>
            <a:spLocks noChangeShapeType="1"/>
          </p:cNvSpPr>
          <p:nvPr/>
        </p:nvSpPr>
        <p:spPr bwMode="auto">
          <a:xfrm>
            <a:off x="57245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2539" name="Line 13"/>
          <p:cNvSpPr>
            <a:spLocks noChangeShapeType="1"/>
          </p:cNvSpPr>
          <p:nvPr/>
        </p:nvSpPr>
        <p:spPr bwMode="auto">
          <a:xfrm>
            <a:off x="63722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2540" name="Line 14"/>
          <p:cNvSpPr>
            <a:spLocks noChangeShapeType="1"/>
          </p:cNvSpPr>
          <p:nvPr/>
        </p:nvSpPr>
        <p:spPr bwMode="auto">
          <a:xfrm>
            <a:off x="8172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2541" name="Line 15"/>
          <p:cNvSpPr>
            <a:spLocks noChangeShapeType="1"/>
          </p:cNvSpPr>
          <p:nvPr/>
        </p:nvSpPr>
        <p:spPr bwMode="auto">
          <a:xfrm>
            <a:off x="70199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2542" name="Line 16"/>
          <p:cNvSpPr>
            <a:spLocks noChangeShapeType="1"/>
          </p:cNvSpPr>
          <p:nvPr/>
        </p:nvSpPr>
        <p:spPr bwMode="auto">
          <a:xfrm>
            <a:off x="75961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2543" name="Line 17"/>
          <p:cNvSpPr>
            <a:spLocks noChangeShapeType="1"/>
          </p:cNvSpPr>
          <p:nvPr/>
        </p:nvSpPr>
        <p:spPr bwMode="auto">
          <a:xfrm>
            <a:off x="86756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2544" name="Text Box 18"/>
          <p:cNvSpPr txBox="1">
            <a:spLocks noChangeArrowheads="1"/>
          </p:cNvSpPr>
          <p:nvPr/>
        </p:nvSpPr>
        <p:spPr bwMode="auto">
          <a:xfrm rot="-4145389">
            <a:off x="8470106" y="1785145"/>
            <a:ext cx="739775" cy="3667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2000</a:t>
            </a:r>
            <a:endParaRPr lang="en-US">
              <a:latin typeface="Calibri" pitchFamily="34" charset="0"/>
            </a:endParaRPr>
          </a:p>
        </p:txBody>
      </p:sp>
      <p:sp>
        <p:nvSpPr>
          <p:cNvPr id="22545" name="Text Box 19"/>
          <p:cNvSpPr txBox="1">
            <a:spLocks noChangeArrowheads="1"/>
          </p:cNvSpPr>
          <p:nvPr/>
        </p:nvSpPr>
        <p:spPr bwMode="auto">
          <a:xfrm rot="-4145389">
            <a:off x="7417594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1600</a:t>
            </a:r>
            <a:endParaRPr lang="en-US">
              <a:latin typeface="Calibri" pitchFamily="34" charset="0"/>
            </a:endParaRPr>
          </a:p>
        </p:txBody>
      </p:sp>
      <p:sp>
        <p:nvSpPr>
          <p:cNvPr id="22546" name="Text Box 20"/>
          <p:cNvSpPr txBox="1">
            <a:spLocks noChangeArrowheads="1"/>
          </p:cNvSpPr>
          <p:nvPr/>
        </p:nvSpPr>
        <p:spPr bwMode="auto">
          <a:xfrm rot="-4145389">
            <a:off x="6841332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1400</a:t>
            </a:r>
            <a:endParaRPr lang="en-US">
              <a:latin typeface="Calibri" pitchFamily="34" charset="0"/>
            </a:endParaRPr>
          </a:p>
        </p:txBody>
      </p:sp>
      <p:sp>
        <p:nvSpPr>
          <p:cNvPr id="22547" name="Text Box 21"/>
          <p:cNvSpPr txBox="1">
            <a:spLocks noChangeArrowheads="1"/>
          </p:cNvSpPr>
          <p:nvPr/>
        </p:nvSpPr>
        <p:spPr bwMode="auto">
          <a:xfrm rot="-4145389">
            <a:off x="6120607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1200</a:t>
            </a:r>
            <a:endParaRPr lang="en-US">
              <a:latin typeface="Calibri" pitchFamily="34" charset="0"/>
            </a:endParaRPr>
          </a:p>
        </p:txBody>
      </p:sp>
      <p:sp>
        <p:nvSpPr>
          <p:cNvPr id="22548" name="Text Box 22"/>
          <p:cNvSpPr txBox="1">
            <a:spLocks noChangeArrowheads="1"/>
          </p:cNvSpPr>
          <p:nvPr/>
        </p:nvSpPr>
        <p:spPr bwMode="auto">
          <a:xfrm rot="-4145389">
            <a:off x="5472907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1000</a:t>
            </a:r>
            <a:endParaRPr lang="en-US">
              <a:latin typeface="Calibri" pitchFamily="34" charset="0"/>
            </a:endParaRPr>
          </a:p>
        </p:txBody>
      </p:sp>
      <p:sp>
        <p:nvSpPr>
          <p:cNvPr id="22549" name="Text Box 23"/>
          <p:cNvSpPr txBox="1">
            <a:spLocks noChangeArrowheads="1"/>
          </p:cNvSpPr>
          <p:nvPr/>
        </p:nvSpPr>
        <p:spPr bwMode="auto">
          <a:xfrm rot="-4145389">
            <a:off x="4933951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800</a:t>
            </a:r>
            <a:endParaRPr lang="en-US">
              <a:latin typeface="Calibri" pitchFamily="34" charset="0"/>
            </a:endParaRPr>
          </a:p>
        </p:txBody>
      </p:sp>
      <p:sp>
        <p:nvSpPr>
          <p:cNvPr id="22550" name="Text Box 24"/>
          <p:cNvSpPr txBox="1">
            <a:spLocks noChangeArrowheads="1"/>
          </p:cNvSpPr>
          <p:nvPr/>
        </p:nvSpPr>
        <p:spPr bwMode="auto">
          <a:xfrm rot="-4145389">
            <a:off x="4286251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600</a:t>
            </a:r>
            <a:endParaRPr lang="en-US">
              <a:latin typeface="Calibri" pitchFamily="34" charset="0"/>
            </a:endParaRPr>
          </a:p>
        </p:txBody>
      </p:sp>
      <p:sp>
        <p:nvSpPr>
          <p:cNvPr id="22551" name="Text Box 25"/>
          <p:cNvSpPr txBox="1">
            <a:spLocks noChangeArrowheads="1"/>
          </p:cNvSpPr>
          <p:nvPr/>
        </p:nvSpPr>
        <p:spPr bwMode="auto">
          <a:xfrm rot="-4145389">
            <a:off x="3638551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400</a:t>
            </a:r>
            <a:endParaRPr lang="en-US">
              <a:latin typeface="Calibri" pitchFamily="34" charset="0"/>
            </a:endParaRPr>
          </a:p>
        </p:txBody>
      </p:sp>
      <p:sp>
        <p:nvSpPr>
          <p:cNvPr id="22552" name="Text Box 26"/>
          <p:cNvSpPr txBox="1">
            <a:spLocks noChangeArrowheads="1"/>
          </p:cNvSpPr>
          <p:nvPr/>
        </p:nvSpPr>
        <p:spPr bwMode="auto">
          <a:xfrm rot="-4145389">
            <a:off x="2917826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</a:t>
            </a:r>
            <a:endParaRPr lang="en-US">
              <a:latin typeface="Calibri" pitchFamily="34" charset="0"/>
            </a:endParaRPr>
          </a:p>
        </p:txBody>
      </p:sp>
      <p:sp>
        <p:nvSpPr>
          <p:cNvPr id="22553" name="Text Box 28"/>
          <p:cNvSpPr txBox="1">
            <a:spLocks noChangeArrowheads="1"/>
          </p:cNvSpPr>
          <p:nvPr/>
        </p:nvSpPr>
        <p:spPr bwMode="auto">
          <a:xfrm>
            <a:off x="2339975" y="1916113"/>
            <a:ext cx="438150" cy="4572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GB" sz="2400">
                <a:latin typeface="Calibri" pitchFamily="34" charset="0"/>
              </a:rPr>
              <a:t>0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22554" name="Text Box 29"/>
          <p:cNvSpPr txBox="1">
            <a:spLocks noChangeArrowheads="1"/>
          </p:cNvSpPr>
          <p:nvPr/>
        </p:nvSpPr>
        <p:spPr bwMode="auto">
          <a:xfrm rot="-4145389">
            <a:off x="911226" y="1860550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400</a:t>
            </a:r>
            <a:endParaRPr lang="en-US">
              <a:latin typeface="Calibri" pitchFamily="34" charset="0"/>
            </a:endParaRPr>
          </a:p>
        </p:txBody>
      </p:sp>
      <p:sp>
        <p:nvSpPr>
          <p:cNvPr id="22555" name="Line 30"/>
          <p:cNvSpPr>
            <a:spLocks noChangeShapeType="1"/>
          </p:cNvSpPr>
          <p:nvPr/>
        </p:nvSpPr>
        <p:spPr bwMode="auto">
          <a:xfrm>
            <a:off x="2484438" y="692150"/>
            <a:ext cx="0" cy="118745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2556" name="Text Box 31"/>
          <p:cNvSpPr txBox="1">
            <a:spLocks noChangeArrowheads="1"/>
          </p:cNvSpPr>
          <p:nvPr/>
        </p:nvSpPr>
        <p:spPr bwMode="auto">
          <a:xfrm>
            <a:off x="1619250" y="1125538"/>
            <a:ext cx="763588" cy="52546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>
                <a:solidFill>
                  <a:srgbClr val="800080"/>
                </a:solidFill>
                <a:latin typeface="Calibri" pitchFamily="34" charset="0"/>
              </a:rPr>
              <a:t>RCh</a:t>
            </a:r>
            <a:endParaRPr lang="en-US" sz="2800" b="1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22557" name="Text Box 32"/>
          <p:cNvSpPr txBox="1">
            <a:spLocks noChangeArrowheads="1"/>
          </p:cNvSpPr>
          <p:nvPr/>
        </p:nvSpPr>
        <p:spPr bwMode="auto">
          <a:xfrm>
            <a:off x="2771775" y="1125538"/>
            <a:ext cx="6985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>
                <a:solidFill>
                  <a:srgbClr val="800080"/>
                </a:solidFill>
                <a:latin typeface="Calibri" pitchFamily="34" charset="0"/>
              </a:rPr>
              <a:t>AD</a:t>
            </a:r>
            <a:endParaRPr lang="en-US" sz="2800" b="1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22558" name="Line 33"/>
          <p:cNvSpPr>
            <a:spLocks noChangeShapeType="1"/>
          </p:cNvSpPr>
          <p:nvPr/>
        </p:nvSpPr>
        <p:spPr bwMode="auto">
          <a:xfrm flipV="1">
            <a:off x="3635375" y="1341438"/>
            <a:ext cx="4392613" cy="34925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2559" name="Line 34"/>
          <p:cNvSpPr>
            <a:spLocks noChangeShapeType="1"/>
          </p:cNvSpPr>
          <p:nvPr/>
        </p:nvSpPr>
        <p:spPr bwMode="auto">
          <a:xfrm flipH="1">
            <a:off x="755650" y="1412875"/>
            <a:ext cx="792163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grpSp>
        <p:nvGrpSpPr>
          <p:cNvPr id="22560" name="Group 45"/>
          <p:cNvGrpSpPr>
            <a:grpSpLocks/>
          </p:cNvGrpSpPr>
          <p:nvPr/>
        </p:nvGrpSpPr>
        <p:grpSpPr bwMode="auto">
          <a:xfrm>
            <a:off x="7543800" y="2349500"/>
            <a:ext cx="1296988" cy="1584325"/>
            <a:chOff x="4830" y="1503"/>
            <a:chExt cx="817" cy="998"/>
          </a:xfrm>
        </p:grpSpPr>
        <p:sp>
          <p:nvSpPr>
            <p:cNvPr id="22571" name="Text Box 35"/>
            <p:cNvSpPr txBox="1">
              <a:spLocks noChangeArrowheads="1"/>
            </p:cNvSpPr>
            <p:nvPr/>
          </p:nvSpPr>
          <p:spPr bwMode="auto">
            <a:xfrm>
              <a:off x="4830" y="2092"/>
              <a:ext cx="817" cy="409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>
                  <a:latin typeface="Comic Sans MS" pitchFamily="66" charset="0"/>
                  <a:ea typeface="Andalus"/>
                  <a:cs typeface="Andalus"/>
                </a:rPr>
                <a:t>An lá atá inniu ann. </a:t>
              </a:r>
            </a:p>
          </p:txBody>
        </p:sp>
        <p:sp>
          <p:nvSpPr>
            <p:cNvPr id="22572" name="Line 38"/>
            <p:cNvSpPr>
              <a:spLocks noChangeShapeType="1"/>
            </p:cNvSpPr>
            <p:nvPr/>
          </p:nvSpPr>
          <p:spPr bwMode="auto">
            <a:xfrm flipV="1">
              <a:off x="5602" y="1503"/>
              <a:ext cx="0" cy="590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grpSp>
        <p:nvGrpSpPr>
          <p:cNvPr id="22561" name="Group 53"/>
          <p:cNvGrpSpPr>
            <a:grpSpLocks/>
          </p:cNvGrpSpPr>
          <p:nvPr/>
        </p:nvGrpSpPr>
        <p:grpSpPr bwMode="auto">
          <a:xfrm>
            <a:off x="5508625" y="2349500"/>
            <a:ext cx="1728788" cy="1852613"/>
            <a:chOff x="2471" y="1495"/>
            <a:chExt cx="1153" cy="1347"/>
          </a:xfrm>
        </p:grpSpPr>
        <p:sp>
          <p:nvSpPr>
            <p:cNvPr id="22569" name="Text Box 50"/>
            <p:cNvSpPr txBox="1">
              <a:spLocks noChangeArrowheads="1"/>
            </p:cNvSpPr>
            <p:nvPr/>
          </p:nvSpPr>
          <p:spPr bwMode="auto">
            <a:xfrm>
              <a:off x="2471" y="2160"/>
              <a:ext cx="1153" cy="682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 b="1">
                  <a:latin typeface="Calibri" pitchFamily="34" charset="0"/>
                </a:rPr>
                <a:t> </a:t>
              </a:r>
              <a:r>
                <a:rPr lang="ga-IE">
                  <a:latin typeface="Comic Sans MS" pitchFamily="66" charset="0"/>
                </a:rPr>
                <a:t>Cath Hastings</a:t>
              </a:r>
              <a:r>
                <a:rPr lang="en-GB">
                  <a:latin typeface="Comic Sans MS" pitchFamily="66" charset="0"/>
                </a:rPr>
                <a:t> </a:t>
              </a:r>
              <a:r>
                <a:rPr lang="ga-IE">
                  <a:latin typeface="Comic Sans MS" pitchFamily="66" charset="0"/>
                </a:rPr>
                <a:t>(1066</a:t>
              </a:r>
              <a:r>
                <a:rPr lang="en-GB">
                  <a:latin typeface="Comic Sans MS" pitchFamily="66" charset="0"/>
                </a:rPr>
                <a:t>)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22570" name="Line 51"/>
            <p:cNvSpPr>
              <a:spLocks noChangeShapeType="1"/>
            </p:cNvSpPr>
            <p:nvPr/>
          </p:nvSpPr>
          <p:spPr bwMode="auto">
            <a:xfrm flipV="1">
              <a:off x="2747" y="1495"/>
              <a:ext cx="0" cy="658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sp>
        <p:nvSpPr>
          <p:cNvPr id="22562" name="Text Box 18"/>
          <p:cNvSpPr txBox="1">
            <a:spLocks noChangeArrowheads="1"/>
          </p:cNvSpPr>
          <p:nvPr/>
        </p:nvSpPr>
        <p:spPr bwMode="auto">
          <a:xfrm rot="-4145389">
            <a:off x="7920832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1800</a:t>
            </a:r>
            <a:endParaRPr lang="en-US">
              <a:latin typeface="Calibri" pitchFamily="34" charset="0"/>
            </a:endParaRPr>
          </a:p>
        </p:txBody>
      </p:sp>
      <p:sp>
        <p:nvSpPr>
          <p:cNvPr id="22563" name="Text Box 27"/>
          <p:cNvSpPr txBox="1">
            <a:spLocks noChangeArrowheads="1"/>
          </p:cNvSpPr>
          <p:nvPr/>
        </p:nvSpPr>
        <p:spPr bwMode="auto">
          <a:xfrm rot="-4145389">
            <a:off x="1526381" y="1862932"/>
            <a:ext cx="600075" cy="3667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</a:t>
            </a:r>
            <a:endParaRPr lang="en-US">
              <a:latin typeface="Calibri" pitchFamily="34" charset="0"/>
            </a:endParaRPr>
          </a:p>
        </p:txBody>
      </p:sp>
      <p:sp>
        <p:nvSpPr>
          <p:cNvPr id="22564" name="Line 5"/>
          <p:cNvSpPr>
            <a:spLocks noChangeShapeType="1"/>
          </p:cNvSpPr>
          <p:nvPr/>
        </p:nvSpPr>
        <p:spPr bwMode="auto">
          <a:xfrm>
            <a:off x="46831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2565" name="Text Box 29"/>
          <p:cNvSpPr txBox="1">
            <a:spLocks noChangeArrowheads="1"/>
          </p:cNvSpPr>
          <p:nvPr/>
        </p:nvSpPr>
        <p:spPr bwMode="auto">
          <a:xfrm rot="-4145389">
            <a:off x="325438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600</a:t>
            </a:r>
            <a:endParaRPr lang="en-US">
              <a:latin typeface="Calibri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43213" y="115888"/>
            <a:ext cx="2141537" cy="831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4800" dirty="0">
                <a:latin typeface="Berlin Sans FB Demi" pitchFamily="34" charset="0"/>
              </a:rPr>
              <a:t>Amlíne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3851275" y="4508500"/>
            <a:ext cx="51117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000">
                <a:latin typeface="Comic Sans MS" pitchFamily="66" charset="0"/>
              </a:rPr>
              <a:t>Sa bhliain 1066 rinne </a:t>
            </a:r>
            <a:r>
              <a:rPr lang="en-GB" sz="2000">
                <a:latin typeface="Comic Sans MS" pitchFamily="66" charset="0"/>
              </a:rPr>
              <a:t>na Normannaigh, faoi cheannas Liam Concar, ionradh </a:t>
            </a:r>
            <a:r>
              <a:rPr lang="ga-IE" sz="2000">
                <a:latin typeface="Comic Sans MS" pitchFamily="66" charset="0"/>
              </a:rPr>
              <a:t>ar Shasana. Bhí cath idir na Sasanaigh agus na Normannaigh ag Hastings</a:t>
            </a:r>
            <a:r>
              <a:rPr lang="en-GB" sz="2000">
                <a:latin typeface="Comic Sans MS" pitchFamily="66" charset="0"/>
              </a:rPr>
              <a:t> i Sasana</a:t>
            </a:r>
            <a:r>
              <a:rPr lang="ga-IE" sz="2000">
                <a:latin typeface="Comic Sans MS" pitchFamily="66" charset="0"/>
              </a:rPr>
              <a:t>.</a:t>
            </a:r>
            <a:r>
              <a:rPr lang="en-GB" sz="2000">
                <a:latin typeface="Comic Sans MS" pitchFamily="66" charset="0"/>
              </a:rPr>
              <a:t> </a:t>
            </a:r>
            <a:r>
              <a:rPr lang="ga-IE" sz="2000">
                <a:latin typeface="Comic Sans MS" pitchFamily="66" charset="0"/>
              </a:rPr>
              <a:t>Fuair na Normannaigh an ceann is fearr ar na Sasanaigh</a:t>
            </a:r>
            <a:r>
              <a:rPr lang="en-GB" sz="2000">
                <a:latin typeface="Comic Sans MS" pitchFamily="66" charset="0"/>
              </a:rPr>
              <a:t>.</a:t>
            </a:r>
            <a:r>
              <a:rPr lang="ga-IE" sz="2000">
                <a:latin typeface="Comic Sans MS" pitchFamily="66" charset="0"/>
              </a:rPr>
              <a:t> C</a:t>
            </a:r>
            <a:r>
              <a:rPr lang="en-GB" sz="2000">
                <a:latin typeface="Comic Sans MS" pitchFamily="66" charset="0"/>
              </a:rPr>
              <a:t>o</a:t>
            </a:r>
            <a:r>
              <a:rPr lang="ga-IE" sz="2000">
                <a:latin typeface="Comic Sans MS" pitchFamily="66" charset="0"/>
              </a:rPr>
              <a:t>rónaíodh </a:t>
            </a:r>
            <a:r>
              <a:rPr lang="en-GB" sz="2000">
                <a:latin typeface="Comic Sans MS" pitchFamily="66" charset="0"/>
              </a:rPr>
              <a:t>Liam</a:t>
            </a:r>
            <a:r>
              <a:rPr lang="ga-IE" sz="2000">
                <a:latin typeface="Comic Sans MS" pitchFamily="66" charset="0"/>
              </a:rPr>
              <a:t> ina rí</a:t>
            </a:r>
            <a:r>
              <a:rPr lang="en-GB" sz="2000">
                <a:latin typeface="Comic Sans MS" pitchFamily="66" charset="0"/>
              </a:rPr>
              <a:t> </a:t>
            </a:r>
            <a:br>
              <a:rPr lang="en-GB" sz="2000">
                <a:latin typeface="Comic Sans MS" pitchFamily="66" charset="0"/>
              </a:rPr>
            </a:br>
            <a:r>
              <a:rPr lang="ga-IE" sz="2000">
                <a:latin typeface="Comic Sans MS" pitchFamily="66" charset="0"/>
              </a:rPr>
              <a:t>ar Shasana ina dhiaidh sin. </a:t>
            </a:r>
          </a:p>
        </p:txBody>
      </p:sp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404813"/>
            <a:ext cx="14414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24525" y="1092200"/>
            <a:ext cx="3024188" cy="823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4800">
                <a:latin typeface="Solari"/>
              </a:rPr>
              <a:t>FIANAISE </a:t>
            </a:r>
            <a:endParaRPr lang="en-IE" sz="4800">
              <a:latin typeface="Calibri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308350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69888"/>
            <a:ext cx="494665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852988" y="3140075"/>
            <a:ext cx="41116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latin typeface="Comic Sans MS" pitchFamily="66" charset="0"/>
              </a:rPr>
              <a:t>Tá</a:t>
            </a:r>
            <a:r>
              <a:rPr lang="ga-IE" sz="2000">
                <a:latin typeface="Comic Sans MS" pitchFamily="66" charset="0"/>
              </a:rPr>
              <a:t> radha</a:t>
            </a:r>
            <a:r>
              <a:rPr lang="en-GB" sz="2000">
                <a:latin typeface="Comic Sans MS" pitchFamily="66" charset="0"/>
              </a:rPr>
              <a:t>i</a:t>
            </a:r>
            <a:r>
              <a:rPr lang="ga-IE" sz="2000">
                <a:latin typeface="Comic Sans MS" pitchFamily="66" charset="0"/>
              </a:rPr>
              <a:t>rc ó </a:t>
            </a:r>
            <a:r>
              <a:rPr lang="ga-IE" sz="2000" b="1">
                <a:solidFill>
                  <a:srgbClr val="FF0000"/>
                </a:solidFill>
                <a:latin typeface="Comic Sans MS" pitchFamily="66" charset="0"/>
              </a:rPr>
              <a:t>Thaipéis Bayeux</a:t>
            </a:r>
            <a:r>
              <a:rPr lang="en-GB" sz="2000" b="1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ga-IE" sz="2000">
                <a:latin typeface="Comic Sans MS" pitchFamily="66" charset="0"/>
              </a:rPr>
              <a:t>le feiceáil sna pictiúir seo</a:t>
            </a:r>
            <a:r>
              <a:rPr lang="en-GB" sz="2000">
                <a:latin typeface="Comic Sans MS" pitchFamily="66" charset="0"/>
              </a:rPr>
              <a:t>.</a:t>
            </a:r>
            <a:r>
              <a:rPr lang="ga-IE" sz="2000" b="1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ga-IE" sz="2000">
                <a:latin typeface="Comic Sans MS" pitchFamily="66" charset="0"/>
              </a:rPr>
              <a:t>Sraith</a:t>
            </a:r>
            <a:r>
              <a:rPr lang="en-GB" sz="2000">
                <a:latin typeface="Comic Sans MS" pitchFamily="66" charset="0"/>
              </a:rPr>
              <a:t> </a:t>
            </a:r>
            <a:r>
              <a:rPr lang="ga-IE" sz="2000">
                <a:latin typeface="Comic Sans MS" pitchFamily="66" charset="0"/>
              </a:rPr>
              <a:t>pictiúr f</a:t>
            </a:r>
            <a:r>
              <a:rPr lang="en-GB" sz="2000">
                <a:latin typeface="Comic Sans MS" pitchFamily="66" charset="0"/>
              </a:rPr>
              <a:t>uaite</a:t>
            </a:r>
            <a:r>
              <a:rPr lang="ga-IE" sz="2000">
                <a:latin typeface="Comic Sans MS" pitchFamily="66" charset="0"/>
              </a:rPr>
              <a:t> a dhéanann cur síos ar Chath Hastings</a:t>
            </a:r>
            <a:r>
              <a:rPr lang="en-GB" sz="2000">
                <a:latin typeface="Comic Sans MS" pitchFamily="66" charset="0"/>
              </a:rPr>
              <a:t> </a:t>
            </a:r>
            <a:r>
              <a:rPr lang="ga-IE" sz="2000">
                <a:latin typeface="Comic Sans MS" pitchFamily="66" charset="0"/>
              </a:rPr>
              <a:t>is ea an taipéis. </a:t>
            </a:r>
            <a:r>
              <a:rPr lang="en-GB" sz="2000">
                <a:latin typeface="Comic Sans MS" pitchFamily="66" charset="0"/>
              </a:rPr>
              <a:t>Is </a:t>
            </a:r>
            <a:r>
              <a:rPr lang="ga-IE" sz="2000">
                <a:latin typeface="Comic Sans MS" pitchFamily="66" charset="0"/>
              </a:rPr>
              <a:t>iad na Normannaigh iad féin a rinne </a:t>
            </a:r>
            <a:r>
              <a:rPr lang="en-GB" sz="2000">
                <a:latin typeface="Comic Sans MS" pitchFamily="66" charset="0"/>
              </a:rPr>
              <a:t>an </a:t>
            </a:r>
            <a:r>
              <a:rPr lang="ga-IE" sz="2000">
                <a:latin typeface="Comic Sans MS" pitchFamily="66" charset="0"/>
              </a:rPr>
              <a:t>taipéis go gairid i ndiaidh </a:t>
            </a:r>
            <a:r>
              <a:rPr lang="en-GB" sz="2000">
                <a:latin typeface="Comic Sans MS" pitchFamily="66" charset="0"/>
              </a:rPr>
              <a:t>an </a:t>
            </a:r>
            <a:r>
              <a:rPr lang="ga-IE" sz="2000">
                <a:latin typeface="Comic Sans MS" pitchFamily="66" charset="0"/>
              </a:rPr>
              <a:t>chatha</a:t>
            </a:r>
            <a:r>
              <a:rPr lang="en-GB" sz="2000">
                <a:latin typeface="Comic Sans MS" pitchFamily="66" charset="0"/>
              </a:rPr>
              <a:t>, </a:t>
            </a:r>
            <a:r>
              <a:rPr lang="ga-IE" sz="2000">
                <a:latin typeface="Comic Sans MS" pitchFamily="66" charset="0"/>
              </a:rPr>
              <a:t>agus</a:t>
            </a:r>
            <a:r>
              <a:rPr lang="en-GB" sz="2000">
                <a:latin typeface="Comic Sans MS" pitchFamily="66" charset="0"/>
              </a:rPr>
              <a:t> is </a:t>
            </a:r>
            <a:r>
              <a:rPr lang="ga-IE" sz="2000">
                <a:latin typeface="Comic Sans MS" pitchFamily="66" charset="0"/>
              </a:rPr>
              <a:t>fianaise mhaith </a:t>
            </a:r>
            <a:r>
              <a:rPr lang="en-GB" sz="2000">
                <a:latin typeface="Comic Sans MS" pitchFamily="66" charset="0"/>
              </a:rPr>
              <a:t>í, mar sin, </a:t>
            </a:r>
            <a:r>
              <a:rPr lang="ga-IE" sz="2000">
                <a:latin typeface="Comic Sans MS" pitchFamily="66" charset="0"/>
              </a:rPr>
              <a:t>ar an méid a tharla</a:t>
            </a:r>
            <a:r>
              <a:rPr lang="en-GB" sz="2000">
                <a:latin typeface="Comic Sans MS" pitchFamily="66" charset="0"/>
              </a:rPr>
              <a:t> </a:t>
            </a:r>
            <a:r>
              <a:rPr lang="ga-IE" sz="2000">
                <a:latin typeface="Comic Sans MS" pitchFamily="66" charset="0"/>
              </a:rPr>
              <a:t>le linn an chatha</a:t>
            </a:r>
            <a:r>
              <a:rPr lang="en-GB" sz="2000">
                <a:latin typeface="Comic Sans MS" pitchFamily="66" charset="0"/>
              </a:rPr>
              <a:t> féin</a:t>
            </a:r>
            <a:r>
              <a:rPr lang="ga-IE" sz="2000">
                <a:latin typeface="Comic Sans MS" pitchFamily="66" charset="0"/>
              </a:rPr>
              <a:t>.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08625" y="1125538"/>
            <a:ext cx="316865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000">
                <a:latin typeface="Comic Sans MS" pitchFamily="66" charset="0"/>
              </a:rPr>
              <a:t>Céard atá le feiceáil </a:t>
            </a:r>
            <a:r>
              <a:rPr lang="en-GB" sz="2000">
                <a:latin typeface="Comic Sans MS" pitchFamily="66" charset="0"/>
              </a:rPr>
              <a:t/>
            </a:r>
            <a:br>
              <a:rPr lang="en-GB" sz="2000">
                <a:latin typeface="Comic Sans MS" pitchFamily="66" charset="0"/>
              </a:rPr>
            </a:br>
            <a:r>
              <a:rPr lang="ga-IE" sz="2000">
                <a:latin typeface="Comic Sans MS" pitchFamily="66" charset="0"/>
              </a:rPr>
              <a:t>sna pictiúir seo?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" presetClass="exit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  <p:bldP spid="7" grpId="8" animBg="1"/>
      <p:bldP spid="7" grpId="9" animBg="1"/>
      <p:bldP spid="8" grpId="0"/>
      <p:bldP spid="8" grpId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308350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69888"/>
            <a:ext cx="494665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ight Arrow Callout 17"/>
          <p:cNvSpPr/>
          <p:nvPr/>
        </p:nvSpPr>
        <p:spPr>
          <a:xfrm>
            <a:off x="180975" y="4222750"/>
            <a:ext cx="1511300" cy="790575"/>
          </a:xfrm>
          <a:prstGeom prst="rightArrowCallout">
            <a:avLst>
              <a:gd name="adj1" fmla="val 11486"/>
              <a:gd name="adj2" fmla="val 22298"/>
              <a:gd name="adj3" fmla="val 38514"/>
              <a:gd name="adj4" fmla="val 6252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solidFill>
                  <a:schemeClr val="tx1"/>
                </a:solidFill>
              </a:rPr>
              <a:t>Claíomh</a:t>
            </a:r>
          </a:p>
        </p:txBody>
      </p:sp>
      <p:sp>
        <p:nvSpPr>
          <p:cNvPr id="20" name="Right Arrow Callout 19"/>
          <p:cNvSpPr/>
          <p:nvPr/>
        </p:nvSpPr>
        <p:spPr>
          <a:xfrm>
            <a:off x="900113" y="684213"/>
            <a:ext cx="1727200" cy="720725"/>
          </a:xfrm>
          <a:prstGeom prst="rightArrowCallout">
            <a:avLst>
              <a:gd name="adj1" fmla="val 11486"/>
              <a:gd name="adj2" fmla="val 22298"/>
              <a:gd name="adj3" fmla="val 38514"/>
              <a:gd name="adj4" fmla="val 6252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solidFill>
                  <a:schemeClr val="tx1"/>
                </a:solidFill>
              </a:rPr>
              <a:t>Saighead</a:t>
            </a:r>
          </a:p>
        </p:txBody>
      </p:sp>
      <p:sp>
        <p:nvSpPr>
          <p:cNvPr id="21" name="Down Arrow Callout 20"/>
          <p:cNvSpPr/>
          <p:nvPr/>
        </p:nvSpPr>
        <p:spPr>
          <a:xfrm>
            <a:off x="250825" y="2781300"/>
            <a:ext cx="914400" cy="9144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solidFill>
                  <a:schemeClr val="tx1"/>
                </a:solidFill>
              </a:rPr>
              <a:t>Tua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242888"/>
            <a:ext cx="1471612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992688" y="4357688"/>
            <a:ext cx="3889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000">
                <a:latin typeface="Comic Sans MS" pitchFamily="66" charset="0"/>
              </a:rPr>
              <a:t>Boghdóirí den scoth ba ea </a:t>
            </a:r>
            <a:r>
              <a:rPr lang="en-GB" sz="2000">
                <a:latin typeface="Comic Sans MS" pitchFamily="66" charset="0"/>
              </a:rPr>
              <a:t/>
            </a:r>
            <a:br>
              <a:rPr lang="en-GB" sz="2000">
                <a:latin typeface="Comic Sans MS" pitchFamily="66" charset="0"/>
              </a:rPr>
            </a:br>
            <a:r>
              <a:rPr lang="ga-IE" sz="2000">
                <a:latin typeface="Comic Sans MS" pitchFamily="66" charset="0"/>
              </a:rPr>
              <a:t>na Normannaigh. </a:t>
            </a:r>
          </a:p>
        </p:txBody>
      </p:sp>
      <p:sp>
        <p:nvSpPr>
          <p:cNvPr id="25608" name="TextBox 3"/>
          <p:cNvSpPr txBox="1">
            <a:spLocks noChangeArrowheads="1"/>
          </p:cNvSpPr>
          <p:nvPr/>
        </p:nvSpPr>
        <p:spPr bwMode="auto">
          <a:xfrm>
            <a:off x="5003800" y="3214688"/>
            <a:ext cx="37814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000">
                <a:latin typeface="Comic Sans MS" pitchFamily="66" charset="0"/>
              </a:rPr>
              <a:t>Féach na saighdiúirí Normannacha sa taipéis</a:t>
            </a:r>
            <a:r>
              <a:rPr lang="en-GB" sz="2000">
                <a:latin typeface="Comic Sans MS" pitchFamily="66" charset="0"/>
              </a:rPr>
              <a:t>.</a:t>
            </a:r>
          </a:p>
          <a:p>
            <a:r>
              <a:rPr lang="en-GB" sz="2000">
                <a:latin typeface="Comic Sans MS" pitchFamily="66" charset="0"/>
              </a:rPr>
              <a:t>Céard iad na hairm atá acu?</a:t>
            </a:r>
            <a:r>
              <a:rPr lang="ga-IE" sz="200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/>
      <p:bldP spid="22" grpId="1"/>
      <p:bldP spid="25608" grpId="0"/>
      <p:bldP spid="2560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308350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69888"/>
            <a:ext cx="494665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64163" y="2749550"/>
            <a:ext cx="31607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latin typeface="Comic Sans MS" pitchFamily="66" charset="0"/>
              </a:rPr>
              <a:t>Céard iad na rudaí eile atá ag na saighdiúirí</a:t>
            </a:r>
            <a:endParaRPr lang="ga-IE" sz="2000">
              <a:latin typeface="Comic Sans MS" pitchFamily="66" charset="0"/>
            </a:endParaRPr>
          </a:p>
          <a:p>
            <a:r>
              <a:rPr lang="ga-IE" sz="2000">
                <a:latin typeface="Comic Sans MS" pitchFamily="66" charset="0"/>
              </a:rPr>
              <a:t>le hiad féin a chosaint</a:t>
            </a:r>
          </a:p>
          <a:p>
            <a:r>
              <a:rPr lang="ga-IE" sz="2000">
                <a:latin typeface="Comic Sans MS" pitchFamily="66" charset="0"/>
              </a:rPr>
              <a:t>ar an ionsaí?</a:t>
            </a:r>
            <a:endParaRPr lang="en-IE" sz="2000">
              <a:latin typeface="Comic Sans MS" pitchFamily="66" charset="0"/>
            </a:endParaRPr>
          </a:p>
        </p:txBody>
      </p:sp>
      <p:sp>
        <p:nvSpPr>
          <p:cNvPr id="15" name="Up Arrow Callout 14"/>
          <p:cNvSpPr/>
          <p:nvPr/>
        </p:nvSpPr>
        <p:spPr>
          <a:xfrm>
            <a:off x="922338" y="5607050"/>
            <a:ext cx="1225550" cy="1200150"/>
          </a:xfrm>
          <a:prstGeom prst="up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solidFill>
                  <a:schemeClr val="tx1"/>
                </a:solidFill>
              </a:rPr>
              <a:t>Cathéide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ga-IE" dirty="0">
                <a:solidFill>
                  <a:schemeClr val="tx1"/>
                </a:solidFill>
              </a:rPr>
              <a:t>m</a:t>
            </a:r>
            <a:r>
              <a:rPr lang="en-GB" dirty="0">
                <a:solidFill>
                  <a:schemeClr val="tx1"/>
                </a:solidFill>
              </a:rPr>
              <a:t>h</a:t>
            </a:r>
            <a:r>
              <a:rPr lang="ga-IE" dirty="0">
                <a:solidFill>
                  <a:schemeClr val="tx1"/>
                </a:solidFill>
              </a:rPr>
              <a:t>áille</a:t>
            </a:r>
            <a:r>
              <a:rPr lang="en-GB" dirty="0">
                <a:solidFill>
                  <a:schemeClr val="tx1"/>
                </a:solidFill>
              </a:rPr>
              <a:t>ach</a:t>
            </a:r>
            <a:endParaRPr lang="ga-IE" dirty="0">
              <a:solidFill>
                <a:schemeClr val="tx1"/>
              </a:solidFill>
            </a:endParaRPr>
          </a:p>
        </p:txBody>
      </p:sp>
      <p:sp>
        <p:nvSpPr>
          <p:cNvPr id="16" name="Right Arrow Callout 15"/>
          <p:cNvSpPr/>
          <p:nvPr/>
        </p:nvSpPr>
        <p:spPr>
          <a:xfrm>
            <a:off x="1835150" y="4060825"/>
            <a:ext cx="1223963" cy="720725"/>
          </a:xfrm>
          <a:prstGeom prst="rightArrowCallout">
            <a:avLst>
              <a:gd name="adj1" fmla="val 11486"/>
              <a:gd name="adj2" fmla="val 22298"/>
              <a:gd name="adj3" fmla="val 38514"/>
              <a:gd name="adj4" fmla="val 6252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solidFill>
                  <a:schemeClr val="tx1"/>
                </a:solidFill>
              </a:rPr>
              <a:t>Sciath</a:t>
            </a:r>
          </a:p>
        </p:txBody>
      </p:sp>
      <p:sp>
        <p:nvSpPr>
          <p:cNvPr id="17" name="Right Arrow Callout 16"/>
          <p:cNvSpPr/>
          <p:nvPr/>
        </p:nvSpPr>
        <p:spPr>
          <a:xfrm>
            <a:off x="1463675" y="3300413"/>
            <a:ext cx="1368425" cy="720725"/>
          </a:xfrm>
          <a:prstGeom prst="rightArrowCallout">
            <a:avLst>
              <a:gd name="adj1" fmla="val 11486"/>
              <a:gd name="adj2" fmla="val 22298"/>
              <a:gd name="adj3" fmla="val 38514"/>
              <a:gd name="adj4" fmla="val 6252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solidFill>
                  <a:schemeClr val="tx1"/>
                </a:solidFill>
              </a:rPr>
              <a:t>Clogad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850" y="234950"/>
            <a:ext cx="1660525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940300" y="4508500"/>
            <a:ext cx="42037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000">
                <a:latin typeface="Comic Sans MS" pitchFamily="66" charset="0"/>
              </a:rPr>
              <a:t>Chaitheadh na saighdiúirí Normannacha cathéide mháilleach le hiad féin a chosaint agus iad</a:t>
            </a:r>
          </a:p>
          <a:p>
            <a:r>
              <a:rPr lang="ga-IE" sz="2000">
                <a:latin typeface="Comic Sans MS" pitchFamily="66" charset="0"/>
              </a:rPr>
              <a:t>i mbun catha. </a:t>
            </a:r>
            <a:r>
              <a:rPr lang="en-GB" sz="2000">
                <a:latin typeface="Comic Sans MS" pitchFamily="66" charset="0"/>
              </a:rPr>
              <a:t>Is de </a:t>
            </a:r>
            <a:r>
              <a:rPr lang="ga-IE" sz="2000">
                <a:latin typeface="Comic Sans MS" pitchFamily="66" charset="0"/>
              </a:rPr>
              <a:t>leathar</a:t>
            </a:r>
            <a:r>
              <a:rPr lang="en-GB" sz="2000">
                <a:latin typeface="Comic Sans MS" pitchFamily="66" charset="0"/>
              </a:rPr>
              <a:t> a </a:t>
            </a:r>
            <a:r>
              <a:rPr lang="ga-IE" sz="2000">
                <a:latin typeface="Comic Sans MS" pitchFamily="66" charset="0"/>
              </a:rPr>
              <a:t>dhéantaí</a:t>
            </a:r>
            <a:r>
              <a:rPr lang="en-GB" sz="2000">
                <a:latin typeface="Comic Sans MS" pitchFamily="66" charset="0"/>
              </a:rPr>
              <a:t> an </a:t>
            </a:r>
            <a:r>
              <a:rPr lang="ga-IE" sz="2000">
                <a:latin typeface="Comic Sans MS" pitchFamily="66" charset="0"/>
              </a:rPr>
              <a:t>chathéide mháilleach agus bhíodh fáinní iarainn greamaithe</a:t>
            </a:r>
            <a:r>
              <a:rPr lang="en-GB" sz="2000">
                <a:latin typeface="Comic Sans MS" pitchFamily="66" charset="0"/>
              </a:rPr>
              <a:t> di</a:t>
            </a:r>
            <a:r>
              <a:rPr lang="ga-IE" sz="2000">
                <a:latin typeface="Comic Sans MS" pitchFamily="66" charset="0"/>
              </a:rPr>
              <a:t>.</a:t>
            </a:r>
            <a:endParaRPr lang="en-IE" sz="2000">
              <a:latin typeface="Comic Sans MS" pitchFamily="66" charset="0"/>
            </a:endParaRPr>
          </a:p>
        </p:txBody>
      </p:sp>
      <p:sp>
        <p:nvSpPr>
          <p:cNvPr id="7" name="Up Arrow 6"/>
          <p:cNvSpPr>
            <a:spLocks noChangeArrowheads="1"/>
          </p:cNvSpPr>
          <p:nvPr/>
        </p:nvSpPr>
        <p:spPr bwMode="auto">
          <a:xfrm>
            <a:off x="8524875" y="2951163"/>
            <a:ext cx="223838" cy="1701800"/>
          </a:xfrm>
          <a:prstGeom prst="upArrow">
            <a:avLst>
              <a:gd name="adj1" fmla="val 50000"/>
              <a:gd name="adj2" fmla="val 50017"/>
            </a:avLst>
          </a:prstGeom>
          <a:solidFill>
            <a:srgbClr val="800000"/>
          </a:solidFill>
          <a:ln w="25400" algn="ctr">
            <a:solidFill>
              <a:srgbClr val="8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5" grpId="0" animBg="1"/>
      <p:bldP spid="16" grpId="0" animBg="1"/>
      <p:bldP spid="16" grpId="1" animBg="1"/>
      <p:bldP spid="17" grpId="0" animBg="1"/>
      <p:bldP spid="17" grpId="1" animBg="1"/>
      <p:bldP spid="19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5376</TotalTime>
  <Words>1013</Words>
  <Application>Microsoft Office PowerPoint</Application>
  <PresentationFormat>On-screen Show (4:3)</PresentationFormat>
  <Paragraphs>168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Wide Latin</vt:lpstr>
      <vt:lpstr>Comic Sans MS</vt:lpstr>
      <vt:lpstr>Andalus</vt:lpstr>
      <vt:lpstr>Berlin Sans FB Demi</vt:lpstr>
      <vt:lpstr>Solari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Éire sa bhliain 1166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maire</dc:creator>
  <cp:lastModifiedBy>Méabh Ní Loingsigh</cp:lastModifiedBy>
  <cp:revision>252</cp:revision>
  <cp:lastPrinted>2014-09-15T14:09:30Z</cp:lastPrinted>
  <dcterms:created xsi:type="dcterms:W3CDTF">2014-01-23T14:54:42Z</dcterms:created>
  <dcterms:modified xsi:type="dcterms:W3CDTF">2014-09-24T11:03:31Z</dcterms:modified>
</cp:coreProperties>
</file>