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4" r:id="rId2"/>
    <p:sldId id="275" r:id="rId3"/>
    <p:sldId id="276" r:id="rId4"/>
    <p:sldId id="277" r:id="rId5"/>
    <p:sldId id="269" r:id="rId6"/>
    <p:sldId id="271" r:id="rId7"/>
    <p:sldId id="273" r:id="rId8"/>
    <p:sldId id="258" r:id="rId9"/>
    <p:sldId id="274" r:id="rId10"/>
    <p:sldId id="285" r:id="rId11"/>
    <p:sldId id="286" r:id="rId12"/>
    <p:sldId id="288" r:id="rId13"/>
    <p:sldId id="287" r:id="rId14"/>
    <p:sldId id="262" r:id="rId15"/>
    <p:sldId id="289" r:id="rId16"/>
    <p:sldId id="290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19C"/>
    <a:srgbClr val="7091A9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>
        <p:scale>
          <a:sx n="75" d="100"/>
          <a:sy n="75" d="100"/>
        </p:scale>
        <p:origin x="-1872" y="-7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BC4C5-A9C1-42DE-A97D-D81A7E91AD2B}" type="datetimeFigureOut">
              <a:rPr lang="ga-IE" smtClean="0"/>
              <a:t>07/11/2017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FF4A7-80B7-4CA0-B474-C61673DEC69E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440965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E970-C105-46F2-B2B5-AEC7DF1D2A79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FBC56-E082-41DD-954C-B54CC4F81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30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BC56-E082-41DD-954C-B54CC4F81CB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873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60E50-7191-4F6D-B2A6-B9C92352056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5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BC56-E082-41DD-954C-B54CC4F81CB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281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518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BC56-E082-41DD-954C-B54CC4F81CB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50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68EE-228A-4A20-8B2E-F682FB5976EA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76E2-7D2C-4DD2-B776-5210800A1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50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68EE-228A-4A20-8B2E-F682FB5976EA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76E2-7D2C-4DD2-B776-5210800A1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32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68EE-228A-4A20-8B2E-F682FB5976EA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76E2-7D2C-4DD2-B776-5210800A1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3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68EE-228A-4A20-8B2E-F682FB5976EA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76E2-7D2C-4DD2-B776-5210800A1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59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68EE-228A-4A20-8B2E-F682FB5976EA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76E2-7D2C-4DD2-B776-5210800A1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54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68EE-228A-4A20-8B2E-F682FB5976EA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76E2-7D2C-4DD2-B776-5210800A1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84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68EE-228A-4A20-8B2E-F682FB5976EA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76E2-7D2C-4DD2-B776-5210800A1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96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68EE-228A-4A20-8B2E-F682FB5976EA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76E2-7D2C-4DD2-B776-5210800A1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57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68EE-228A-4A20-8B2E-F682FB5976EA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76E2-7D2C-4DD2-B776-5210800A1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69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68EE-228A-4A20-8B2E-F682FB5976EA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76E2-7D2C-4DD2-B776-5210800A1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58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68EE-228A-4A20-8B2E-F682FB5976EA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76E2-7D2C-4DD2-B776-5210800A1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22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368EE-228A-4A20-8B2E-F682FB5976EA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976E2-7D2C-4DD2-B776-5210800A1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82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primaryscience.ie/media/pdfs/irish/col/saghas_paipeir_su.pd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aryscience.ie/media/pdfs/irish/col/paper-strength-irish.pdf" TargetMode="External"/><Relationship Id="rId2" Type="http://schemas.openxmlformats.org/officeDocument/2006/relationships/hyperlink" Target="http://www.primaryscience.ie/media/flash/act7/act7_launch.htm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marks.co.uk/Flash.aspx?b=science/characteristic_materia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bbc.co.uk/schools/scienceclips/ages/5_6/sorting_using_mate_fs.shtml" TargetMode="External"/><Relationship Id="rId4" Type="http://schemas.openxmlformats.org/officeDocument/2006/relationships/hyperlink" Target="http://www.tgfl.org.uk/tgfl/custom/resources_ftp/netmedia_ll/ks2/science/material_matters/index.ht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4353"/>
            <a:ext cx="12191999" cy="686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8276" y="474059"/>
            <a:ext cx="76883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6000" dirty="0" smtClean="0">
                <a:solidFill>
                  <a:schemeClr val="bg1"/>
                </a:solidFill>
                <a:latin typeface="AR HERMANN" panose="02000000000000000000" pitchFamily="2" charset="0"/>
              </a:rPr>
              <a:t>Cad as a bhfuil sé déanta?</a:t>
            </a:r>
            <a:endParaRPr lang="ga-IE" sz="6000" dirty="0">
              <a:solidFill>
                <a:schemeClr val="bg1"/>
              </a:solidFill>
              <a:latin typeface="AR HERMAN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621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"/>
          <a:stretch/>
        </p:blipFill>
        <p:spPr bwMode="auto">
          <a:xfrm>
            <a:off x="3126684" y="949979"/>
            <a:ext cx="5764170" cy="50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>
            <a:spLocks noChangeAspect="1"/>
          </p:cNvSpPr>
          <p:nvPr/>
        </p:nvSpPr>
        <p:spPr>
          <a:xfrm>
            <a:off x="7507671" y="718970"/>
            <a:ext cx="2471115" cy="1050264"/>
          </a:xfrm>
          <a:prstGeom prst="cloudCallout">
            <a:avLst>
              <a:gd name="adj1" fmla="val -49978"/>
              <a:gd name="adj2" fmla="val 571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0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algn="ctr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Ciarsúr páipéir?</a:t>
            </a:r>
          </a:p>
          <a:p>
            <a:pPr algn="ctr"/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Cloud Callout 4"/>
          <p:cNvSpPr>
            <a:spLocks noChangeAspect="1"/>
          </p:cNvSpPr>
          <p:nvPr/>
        </p:nvSpPr>
        <p:spPr>
          <a:xfrm>
            <a:off x="5495827" y="14828"/>
            <a:ext cx="1709733" cy="1145525"/>
          </a:xfrm>
          <a:prstGeom prst="cloudCallout">
            <a:avLst>
              <a:gd name="adj1" fmla="val 41818"/>
              <a:gd name="adj2" fmla="val 741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Páipéar cistine?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Cloud Callout 5"/>
          <p:cNvSpPr>
            <a:spLocks noChangeAspect="1"/>
          </p:cNvSpPr>
          <p:nvPr/>
        </p:nvSpPr>
        <p:spPr>
          <a:xfrm>
            <a:off x="3837293" y="1088093"/>
            <a:ext cx="1969434" cy="1129394"/>
          </a:xfrm>
          <a:prstGeom prst="cloudCallout">
            <a:avLst>
              <a:gd name="adj1" fmla="val 74471"/>
              <a:gd name="adj2" fmla="val 173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Páipéar nuacht</a:t>
            </a:r>
            <a:r>
              <a:rPr lang="en-GB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?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8997" y="6208032"/>
            <a:ext cx="61395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Déanfaimid turgnamh chun é sin a fhiosrú.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6568" y="6208032"/>
            <a:ext cx="952824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Cén sórt páipéir is fearr, meas tú, leis an deoch a ghlanadh suas?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889000" y="380849"/>
            <a:ext cx="108203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200" dirty="0" smtClean="0">
                <a:latin typeface="Berlin Sans FB" panose="020E0602020502020306" pitchFamily="34" charset="0"/>
              </a:rPr>
              <a:t>Turgnamh: Cén saghas páipéir is fearr chun uisce a </a:t>
            </a:r>
            <a:r>
              <a:rPr lang="ga-IE" altLang="en-US" sz="3200" dirty="0" err="1" smtClean="0">
                <a:latin typeface="Berlin Sans FB" panose="020E0602020502020306" pitchFamily="34" charset="0"/>
              </a:rPr>
              <a:t>shú</a:t>
            </a:r>
            <a:r>
              <a:rPr lang="ga-IE" altLang="en-US" sz="3200" dirty="0" smtClean="0">
                <a:latin typeface="Berlin Sans FB" panose="020E0602020502020306" pitchFamily="34" charset="0"/>
              </a:rPr>
              <a:t> isteach? </a:t>
            </a:r>
            <a:endParaRPr lang="ga-IE" altLang="en-US" sz="3200" dirty="0">
              <a:latin typeface="Berlin Sans FB" panose="020E06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42827" y="1342646"/>
            <a:ext cx="5150094" cy="4532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>
              <a:lnSpc>
                <a:spcPct val="80000"/>
              </a:lnSpc>
              <a:spcAft>
                <a:spcPct val="20000"/>
              </a:spcAft>
            </a:pPr>
            <a:r>
              <a:rPr lang="ga-IE" altLang="en-US" sz="2400" u="sng" dirty="0" smtClean="0">
                <a:latin typeface="Tw Cen MT" panose="020B0602020104020603" pitchFamily="34" charset="0"/>
              </a:rPr>
              <a:t>Fearas</a:t>
            </a:r>
          </a:p>
          <a:p>
            <a:pPr marL="355600" indent="-355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ga-IE" sz="2400" dirty="0" smtClean="0">
                <a:latin typeface="Tw Cen MT" panose="020B0602020104020603" pitchFamily="34" charset="0"/>
              </a:rPr>
              <a:t>Páipéar nuachta, páipéar cistine agus ciarsúr páipéir ­– gearr amach stiall amháin de na 3 chineál páipéir agus iad ar cóimhéid lena chéile.</a:t>
            </a:r>
          </a:p>
          <a:p>
            <a:pPr marL="355600" indent="-355600">
              <a:lnSpc>
                <a:spcPct val="8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ga-IE" sz="2400" dirty="0" smtClean="0">
                <a:latin typeface="Tw Cen MT" panose="020B0602020104020603" pitchFamily="34" charset="0"/>
              </a:rPr>
              <a:t>Siosúr</a:t>
            </a:r>
          </a:p>
          <a:p>
            <a:pPr marL="355600" indent="-355600">
              <a:lnSpc>
                <a:spcPct val="8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ga-IE" sz="2400" dirty="0" smtClean="0">
                <a:latin typeface="Tw Cen MT" panose="020B0602020104020603" pitchFamily="34" charset="0"/>
              </a:rPr>
              <a:t>Uisce</a:t>
            </a:r>
          </a:p>
          <a:p>
            <a:pPr marL="355600" indent="-355600">
              <a:lnSpc>
                <a:spcPct val="8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ga-IE" sz="2400" dirty="0" smtClean="0">
                <a:latin typeface="Tw Cen MT" panose="020B0602020104020603" pitchFamily="34" charset="0"/>
              </a:rPr>
              <a:t>Tobán folamh ime</a:t>
            </a:r>
          </a:p>
          <a:p>
            <a:pPr marL="355600" indent="-355600">
              <a:lnSpc>
                <a:spcPct val="8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ga-IE" sz="2400" dirty="0" smtClean="0">
                <a:latin typeface="Tw Cen MT" panose="020B0602020104020603" pitchFamily="34" charset="0"/>
              </a:rPr>
              <a:t>Dathúchán dearg bia</a:t>
            </a:r>
          </a:p>
          <a:p>
            <a:pPr marL="355600" indent="-355600">
              <a:lnSpc>
                <a:spcPct val="8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ga-IE" sz="2400" dirty="0" smtClean="0">
                <a:latin typeface="Tw Cen MT" panose="020B0602020104020603" pitchFamily="34" charset="0"/>
              </a:rPr>
              <a:t>Rialóir </a:t>
            </a:r>
          </a:p>
          <a:p>
            <a:pPr marL="355600" indent="-355600">
              <a:lnSpc>
                <a:spcPct val="8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ga-IE" sz="2400" dirty="0" err="1" smtClean="0">
                <a:latin typeface="Tw Cen MT" panose="020B0602020104020603" pitchFamily="34" charset="0"/>
              </a:rPr>
              <a:t>Blu-tack</a:t>
            </a:r>
            <a:endParaRPr lang="ga-IE" sz="2400" dirty="0" smtClean="0">
              <a:latin typeface="Tw Cen MT" panose="020B0602020104020603" pitchFamily="34" charset="0"/>
            </a:endParaRPr>
          </a:p>
          <a:p>
            <a:pPr marL="355600" indent="-355600">
              <a:lnSpc>
                <a:spcPct val="8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ga-IE" altLang="en-US" sz="2400" dirty="0" smtClean="0">
                <a:latin typeface="Tw Cen MT" panose="020B0602020104020603" pitchFamily="34" charset="0"/>
              </a:rPr>
              <a:t>Roinnt leabhar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16000" y="5960759"/>
            <a:ext cx="810187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Tuilleadh eolais don mhúinteoir le fáil ar an suíomh seo: </a:t>
            </a:r>
          </a:p>
          <a:p>
            <a:r>
              <a:rPr lang="ga-IE" sz="2000" dirty="0" smtClean="0">
                <a:latin typeface="Tw Cen MT" panose="020B0602020104020603" pitchFamily="34" charset="0"/>
                <a:hlinkClick r:id="rId2"/>
              </a:rPr>
              <a:t>http://www.primaryscience.ie/media/pdfs/irish/col/saghas_paipeir_su.pdf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8" t="2067"/>
          <a:stretch/>
        </p:blipFill>
        <p:spPr>
          <a:xfrm>
            <a:off x="1246034" y="1645919"/>
            <a:ext cx="4619883" cy="35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97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118" y="226016"/>
            <a:ext cx="6843007" cy="4231684"/>
          </a:xfrm>
        </p:spPr>
        <p:txBody>
          <a:bodyPr>
            <a:normAutofit lnSpcReduction="10000"/>
          </a:bodyPr>
          <a:lstStyle/>
          <a:p>
            <a:pPr marL="266700" indent="-266700">
              <a:lnSpc>
                <a:spcPct val="100000"/>
              </a:lnSpc>
              <a:spcAft>
                <a:spcPts val="1200"/>
              </a:spcAft>
              <a:buNone/>
            </a:pPr>
            <a:r>
              <a:rPr lang="ga-IE" altLang="en-US" sz="2400" u="sng" dirty="0" smtClean="0">
                <a:latin typeface="Tw Cen MT" panose="020B0602020104020603" pitchFamily="34" charset="0"/>
              </a:rPr>
              <a:t>Modh</a:t>
            </a:r>
            <a:endParaRPr lang="ga-IE" altLang="en-US" sz="2400" dirty="0" smtClean="0">
              <a:latin typeface="Tw Cen MT" panose="020B0602020104020603" pitchFamily="34" charset="0"/>
            </a:endParaRP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ga-IE" sz="2400" dirty="0" smtClean="0">
                <a:latin typeface="Tw Cen MT" panose="020B0602020104020603" pitchFamily="34" charset="0"/>
              </a:rPr>
              <a:t>Déan dhá charn leabhar agus cuir an tobán ime eatarthu. Bíodh an dá charn leabhar ar an airde chéanna.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ga-IE" sz="2400" dirty="0" smtClean="0">
                <a:latin typeface="Tw Cen MT" panose="020B0602020104020603" pitchFamily="34" charset="0"/>
              </a:rPr>
              <a:t>Cuir uisce sa tobán ime mar aon le cúpla braon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den dathúchán bia. Cuideoidh an dathúchán bia linn leibhéal an uisce a fheiceáil ar an bpáipéar. 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ga-IE" sz="2400" dirty="0" smtClean="0">
                <a:latin typeface="Tw Cen MT" panose="020B0602020104020603" pitchFamily="34" charset="0"/>
              </a:rPr>
              <a:t>Cuir an rialóir ar bharr an dá charn leabhar, sa chaoi go mbeidh sé ag dul ó charn amháin go dtí an carn eile, mar atá le feiceáil san íomhá ar dheis.</a:t>
            </a:r>
          </a:p>
          <a:p>
            <a:pPr marL="0" indent="0">
              <a:lnSpc>
                <a:spcPct val="100000"/>
              </a:lnSpc>
              <a:buNone/>
            </a:pPr>
            <a:endParaRPr lang="ga-IE" sz="2400" dirty="0" smtClean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 rot="21060000">
            <a:off x="7927220" y="4375068"/>
            <a:ext cx="3630241" cy="1560195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91A9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Cén cineál páipéir </a:t>
            </a:r>
            <a:r>
              <a:rPr lang="en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/>
            </a:r>
            <a:br>
              <a:rPr lang="en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a shúigh isteach an méid </a:t>
            </a:r>
            <a:r>
              <a:rPr lang="en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/>
            </a:r>
            <a:br>
              <a:rPr lang="en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is mó uisce?</a:t>
            </a:r>
            <a:endParaRPr lang="ga-IE" sz="2400" dirty="0">
              <a:latin typeface="Tw Cen MT" panose="020B0602020104020603" pitchFamily="34" charset="0"/>
              <a:cs typeface="Clear Sans Light" panose="020B03030302020203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 rot="21060000">
            <a:off x="7230530" y="3504088"/>
            <a:ext cx="4756068" cy="3000375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91A9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Le go mbeidh an tástáil cothrom, ní mór a bheith cinnte go bhfuil na stiallacha páipéir ar cóimhéid agus go bhfágtar san uisce iad ar feadh an mhéid chéanna ama. </a:t>
            </a:r>
            <a:endParaRPr lang="ga-IE" sz="2400" dirty="0">
              <a:latin typeface="Tw Cen MT" panose="020B0602020104020603" pitchFamily="34" charset="0"/>
              <a:cs typeface="Clear Sans Light" panose="020B03030302020203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063" y="4142501"/>
            <a:ext cx="701551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Aft>
                <a:spcPts val="1200"/>
              </a:spcAft>
              <a:buFont typeface="+mj-lt"/>
              <a:buAutoNum type="arabicPeriod" startAt="4"/>
            </a:pPr>
            <a:r>
              <a:rPr lang="ga-IE" sz="2400" dirty="0" smtClean="0">
                <a:latin typeface="Tw Cen MT" panose="020B0602020104020603" pitchFamily="34" charset="0"/>
              </a:rPr>
              <a:t>Croch na trí stiall pháipéir ón rialóir le </a:t>
            </a:r>
            <a:r>
              <a:rPr lang="ga-IE" sz="2400" dirty="0" err="1" smtClean="0">
                <a:latin typeface="Tw Cen MT" panose="020B0602020104020603" pitchFamily="34" charset="0"/>
              </a:rPr>
              <a:t>Blu-tack</a:t>
            </a:r>
            <a:r>
              <a:rPr lang="ga-IE" sz="2400" dirty="0" smtClean="0">
                <a:latin typeface="Tw Cen MT" panose="020B0602020104020603" pitchFamily="34" charset="0"/>
              </a:rPr>
              <a:t>. Bíodh ceintiméadar, nó mar sin, de gach stiall </a:t>
            </a:r>
            <a:r>
              <a:rPr lang="en-IE" sz="2400" dirty="0" smtClean="0">
                <a:latin typeface="Tw Cen MT" panose="020B0602020104020603" pitchFamily="34" charset="0"/>
              </a:rPr>
              <a:t/>
            </a:r>
            <a:br>
              <a:rPr lang="en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tumtha san uisce.</a:t>
            </a:r>
          </a:p>
          <a:p>
            <a:pPr marL="358775" indent="-358775">
              <a:spcAft>
                <a:spcPts val="1200"/>
              </a:spcAft>
              <a:buFont typeface="+mj-lt"/>
              <a:buAutoNum type="arabicPeriod" startAt="4"/>
            </a:pPr>
            <a:r>
              <a:rPr lang="ga-IE" sz="2400" dirty="0" smtClean="0">
                <a:latin typeface="Tw Cen MT" panose="020B0602020104020603" pitchFamily="34" charset="0"/>
              </a:rPr>
              <a:t>Fág san uisce iad ar feadh 60 soicind.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86" y="574441"/>
            <a:ext cx="3691164" cy="24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0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8" grpId="1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05761" y="795782"/>
            <a:ext cx="921656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3200" dirty="0" smtClean="0">
                <a:latin typeface="Tw Cen MT" panose="020B0602020104020603" pitchFamily="34" charset="0"/>
              </a:rPr>
              <a:t>Féach ar fhíseán ar an suíomh seo:</a:t>
            </a:r>
          </a:p>
          <a:p>
            <a:r>
              <a:rPr lang="ga-IE" sz="3200" dirty="0" smtClean="0">
                <a:latin typeface="Tw Cen MT" panose="020B0602020104020603" pitchFamily="34" charset="0"/>
                <a:hlinkClick r:id="rId2"/>
              </a:rPr>
              <a:t>http://www.primaryscience.ie/media/flash/act7/act7_launch.htm</a:t>
            </a:r>
            <a:r>
              <a:rPr lang="ga-IE" sz="3200" dirty="0" smtClean="0">
                <a:latin typeface="Tw Cen MT" panose="020B0602020104020603" pitchFamily="34" charset="0"/>
              </a:rPr>
              <a:t> </a:t>
            </a:r>
            <a:endParaRPr lang="ga-IE" altLang="en-US" sz="3200" dirty="0" smtClean="0">
              <a:latin typeface="Tw Cen MT" panose="020B0602020104020603" pitchFamily="34" charset="0"/>
            </a:endParaRPr>
          </a:p>
          <a:p>
            <a:endParaRPr lang="ga-IE" altLang="en-US" sz="3200" dirty="0" smtClean="0">
              <a:latin typeface="Tw Cen MT" panose="020B0602020104020603" pitchFamily="34" charset="0"/>
            </a:endParaRPr>
          </a:p>
          <a:p>
            <a:r>
              <a:rPr lang="ga-IE" altLang="en-US" sz="3200" dirty="0" smtClean="0">
                <a:latin typeface="Tw Cen MT" panose="020B0602020104020603" pitchFamily="34" charset="0"/>
              </a:rPr>
              <a:t>Tuilleadh eolais don mhúinteoir le fáil ar an suíomh seo:</a:t>
            </a:r>
          </a:p>
          <a:p>
            <a:r>
              <a:rPr lang="ga-IE" sz="3200" dirty="0" smtClean="0">
                <a:latin typeface="Tw Cen MT" panose="020B0602020104020603" pitchFamily="34" charset="0"/>
                <a:hlinkClick r:id="rId3"/>
              </a:rPr>
              <a:t>http://www.primaryscience.ie/media/pdfs/irish/col/paper-strength-irish.pdf</a:t>
            </a:r>
            <a:r>
              <a:rPr lang="ga-IE" sz="3200" dirty="0" smtClean="0">
                <a:latin typeface="Tw Cen MT" panose="020B06020201040206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499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4161" y="672939"/>
            <a:ext cx="87864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altLang="en-US" sz="3200" dirty="0" smtClean="0">
                <a:latin typeface="Tw Cen MT" panose="020B0602020104020603" pitchFamily="34" charset="0"/>
              </a:rPr>
              <a:t>Tuilleadh eolais ar na suíomhanna seo:</a:t>
            </a:r>
          </a:p>
          <a:p>
            <a:r>
              <a:rPr lang="ga-IE" sz="3200" dirty="0" smtClean="0">
                <a:latin typeface="Tw Cen MT" panose="020B0602020104020603" pitchFamily="34" charset="0"/>
                <a:hlinkClick r:id="rId3"/>
              </a:rPr>
              <a:t>http://www.topmarks.co.uk/Flash.aspx?b=science/characteristic_material</a:t>
            </a:r>
            <a:r>
              <a:rPr lang="ga-IE" sz="3200" dirty="0" smtClean="0">
                <a:latin typeface="Tw Cen MT" panose="020B0602020104020603" pitchFamily="34" charset="0"/>
              </a:rPr>
              <a:t> </a:t>
            </a:r>
          </a:p>
          <a:p>
            <a:endParaRPr lang="ga-IE" sz="3200" dirty="0" smtClean="0">
              <a:latin typeface="Tw Cen MT" panose="020B0602020104020603" pitchFamily="34" charset="0"/>
            </a:endParaRPr>
          </a:p>
          <a:p>
            <a:r>
              <a:rPr lang="ga-IE" sz="3200" dirty="0" smtClean="0">
                <a:latin typeface="Tw Cen MT" panose="020B0602020104020603" pitchFamily="34" charset="0"/>
                <a:hlinkClick r:id="rId4"/>
              </a:rPr>
              <a:t>http://www.tgfl.org.uk/tgfl/custom/resources_ftp/netmedia_ll/ks2/science/material_matters/index.htm</a:t>
            </a:r>
            <a:endParaRPr lang="ga-IE" sz="3200" dirty="0" smtClean="0">
              <a:latin typeface="Tw Cen MT" panose="020B0602020104020603" pitchFamily="34" charset="0"/>
            </a:endParaRPr>
          </a:p>
          <a:p>
            <a:endParaRPr lang="ga-IE" sz="3200" dirty="0" smtClean="0">
              <a:latin typeface="Tw Cen MT" panose="020B0602020104020603" pitchFamily="34" charset="0"/>
            </a:endParaRPr>
          </a:p>
          <a:p>
            <a:r>
              <a:rPr lang="ga-IE" sz="3200" dirty="0" smtClean="0">
                <a:latin typeface="Tw Cen MT" panose="020B0602020104020603" pitchFamily="34" charset="0"/>
                <a:hlinkClick r:id="rId5"/>
              </a:rPr>
              <a:t>http://www.bbc.co.uk/schools/scienceclips/ages/5_6/sorting_using_mate_fs.shtml</a:t>
            </a:r>
            <a:r>
              <a:rPr lang="ga-IE" sz="3200" dirty="0" smtClean="0">
                <a:latin typeface="Tw Cen MT" panose="020B0602020104020603" pitchFamily="34" charset="0"/>
              </a:rPr>
              <a:t> </a:t>
            </a:r>
          </a:p>
          <a:p>
            <a:endParaRPr lang="ga-IE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5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1108551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b="1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</a:t>
            </a:r>
            <a:endParaRPr lang="en-GB" sz="2000" b="1" baseline="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IE" sz="2000" baseline="0" dirty="0" smtClean="0">
                <a:latin typeface="Tw Cen MT" panose="020B0602020104020603" pitchFamily="34" charset="0"/>
                <a:cs typeface="Times New Roman" pitchFamily="18" charset="0"/>
              </a:rPr>
              <a:t>Conor Fagan</a:t>
            </a:r>
            <a:endParaRPr lang="ga-IE" sz="2000" baseline="0" dirty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GB" sz="2000" baseline="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endParaRPr lang="en-GB" sz="2000" baseline="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</a:t>
            </a:r>
            <a: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Má 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fail</a:t>
            </a:r>
            <a:r>
              <a:rPr lang="en-GB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bhealach</a:t>
            </a:r>
            <a: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thaobh cóipchirt de ba cheart d’úinéir an chóipchirt teagmháil</a:t>
            </a:r>
          </a:p>
          <a:p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201</a:t>
            </a: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7</a:t>
            </a:r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Foras na Gaeilge, 7 Cearnóg Mhuirfean, Baile Átha Cliath 2</a:t>
            </a:r>
          </a:p>
        </p:txBody>
      </p:sp>
    </p:spTree>
    <p:extLst>
      <p:ext uri="{BB962C8B-B14F-4D97-AF65-F5344CB8AC3E}">
        <p14:creationId xmlns:p14="http://schemas.microsoft.com/office/powerpoint/2010/main" val="21214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056" y="274396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66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otched Right Arrow 2"/>
          <p:cNvSpPr/>
          <p:nvPr/>
        </p:nvSpPr>
        <p:spPr>
          <a:xfrm flipH="1">
            <a:off x="4730004" y="6206951"/>
            <a:ext cx="1365996" cy="504000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miotal</a:t>
            </a:r>
            <a:endParaRPr lang="ga-IE" dirty="0"/>
          </a:p>
        </p:txBody>
      </p:sp>
      <p:sp>
        <p:nvSpPr>
          <p:cNvPr id="11" name="Left Arrow 10"/>
          <p:cNvSpPr/>
          <p:nvPr/>
        </p:nvSpPr>
        <p:spPr>
          <a:xfrm>
            <a:off x="4523455" y="4968474"/>
            <a:ext cx="1365996" cy="504000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plaisteach</a:t>
            </a:r>
            <a:endParaRPr lang="ga-IE" dirty="0"/>
          </a:p>
        </p:txBody>
      </p:sp>
      <p:sp>
        <p:nvSpPr>
          <p:cNvPr id="15" name="Notched Right Arrow 14"/>
          <p:cNvSpPr/>
          <p:nvPr/>
        </p:nvSpPr>
        <p:spPr>
          <a:xfrm>
            <a:off x="7905071" y="5220474"/>
            <a:ext cx="1502253" cy="504000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adhmad</a:t>
            </a:r>
            <a:endParaRPr lang="ga-IE" dirty="0"/>
          </a:p>
        </p:txBody>
      </p:sp>
      <p:sp>
        <p:nvSpPr>
          <p:cNvPr id="18" name="Left Arrow 17"/>
          <p:cNvSpPr/>
          <p:nvPr/>
        </p:nvSpPr>
        <p:spPr>
          <a:xfrm>
            <a:off x="353703" y="2831615"/>
            <a:ext cx="1365996" cy="504000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gloine</a:t>
            </a:r>
            <a:endParaRPr lang="ga-IE" dirty="0"/>
          </a:p>
        </p:txBody>
      </p:sp>
      <p:sp>
        <p:nvSpPr>
          <p:cNvPr id="12" name="Left Arrow 11"/>
          <p:cNvSpPr/>
          <p:nvPr/>
        </p:nvSpPr>
        <p:spPr>
          <a:xfrm>
            <a:off x="1517283" y="2327615"/>
            <a:ext cx="1365996" cy="504000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éadach</a:t>
            </a:r>
            <a:endParaRPr lang="ga-IE" dirty="0"/>
          </a:p>
        </p:txBody>
      </p:sp>
      <p:sp>
        <p:nvSpPr>
          <p:cNvPr id="17" name="TextBox 16"/>
          <p:cNvSpPr txBox="1"/>
          <p:nvPr/>
        </p:nvSpPr>
        <p:spPr>
          <a:xfrm>
            <a:off x="3346649" y="2781617"/>
            <a:ext cx="56896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Cuardaigh nithe i do sheomra ranga féin atá déanta as na hábhair sin. Scríobh isteach na rudaí a aimsíonn tú ar lch </a:t>
            </a:r>
            <a:r>
              <a:rPr lang="en-IE" sz="2200" dirty="0" smtClean="0">
                <a:latin typeface="Tw Cen MT" panose="020B0602020104020603" pitchFamily="34" charset="0"/>
              </a:rPr>
              <a:t>61 </a:t>
            </a:r>
            <a:r>
              <a:rPr lang="ga-IE" sz="2200" dirty="0" smtClean="0">
                <a:latin typeface="Tw Cen MT" panose="020B0602020104020603" pitchFamily="34" charset="0"/>
              </a:rPr>
              <a:t>i do leabhar oibre.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6650" y="2735450"/>
            <a:ext cx="5689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Tá gach rud sa seomra ranga seo déanta </a:t>
            </a:r>
            <a:r>
              <a:rPr lang="en-IE" sz="2400" dirty="0" smtClean="0">
                <a:latin typeface="Tw Cen MT" panose="020B0602020104020603" pitchFamily="34" charset="0"/>
              </a:rPr>
              <a:t/>
            </a:r>
            <a:br>
              <a:rPr lang="en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as </a:t>
            </a:r>
            <a:r>
              <a:rPr lang="ga-IE" sz="24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ábhar</a:t>
            </a: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éigin. An féidir leat na hábhair éagsúla a ainmniú?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3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5" grpId="0" animBg="1"/>
      <p:bldP spid="18" grpId="0" animBg="1"/>
      <p:bldP spid="12" grpId="0" animBg="1"/>
      <p:bldP spid="17" grpId="0" animBg="1"/>
      <p:bldP spid="17" grpId="1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1294" y="1"/>
            <a:ext cx="12443294" cy="700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2729" y="226400"/>
            <a:ext cx="6889440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Úsáidtear gloine chun fuinneoga a dhéanamh mar gheall ar </a:t>
            </a:r>
            <a:r>
              <a:rPr lang="ga-IE" altLang="en-US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na hairíonna </a:t>
            </a:r>
            <a:r>
              <a:rPr lang="ga-IE" altLang="en-US" sz="2800" dirty="0" smtClean="0">
                <a:latin typeface="Tw Cen MT" panose="020B0602020104020603" pitchFamily="34" charset="0"/>
              </a:rPr>
              <a:t>nó na tréithe </a:t>
            </a:r>
            <a:br>
              <a:rPr lang="ga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</a:rPr>
              <a:t>a bhaineann léi. Céard iad na hairíonna a bhaineann leis an ngloine, meas tú? 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801" y="5001141"/>
            <a:ext cx="5105399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Ábhar trédhearcach, mín agus uiscedhíonach is ea gloine. Is féidir </a:t>
            </a:r>
            <a:r>
              <a:rPr lang="en-IE" altLang="en-US" sz="2800" dirty="0" smtClean="0">
                <a:latin typeface="Tw Cen MT" panose="020B0602020104020603" pitchFamily="34" charset="0"/>
              </a:rPr>
              <a:t/>
            </a:r>
            <a:br>
              <a:rPr lang="en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</a:rPr>
              <a:t>í a ní go héasca. Mar sin tá sí </a:t>
            </a:r>
            <a:r>
              <a:rPr lang="en-IE" altLang="en-US" sz="2800" dirty="0" smtClean="0">
                <a:latin typeface="Tw Cen MT" panose="020B0602020104020603" pitchFamily="34" charset="0"/>
              </a:rPr>
              <a:t/>
            </a:r>
            <a:br>
              <a:rPr lang="en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</a:rPr>
              <a:t>oiriúnach le húsáid i bhfuinneoga. 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12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49002" y="862993"/>
            <a:ext cx="11509828" cy="595085"/>
          </a:xfrm>
          <a:prstGeom prst="rect">
            <a:avLst/>
          </a:prstGeom>
          <a:solidFill>
            <a:srgbClr val="B4C7E7"/>
          </a:solidFill>
          <a:ln>
            <a:solidFill>
              <a:srgbClr val="709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6" name="Rectangle 5"/>
          <p:cNvSpPr/>
          <p:nvPr/>
        </p:nvSpPr>
        <p:spPr>
          <a:xfrm>
            <a:off x="1238331" y="5508112"/>
            <a:ext cx="9761517" cy="10563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Bíonn gaol idir na hairíonna a bhaineann le hábhar ar leith agus an úsáid is féidir a bhaint as an ábhar sin. Déantar sceanra as miotal, mar shampla, mar go bhfuil sé láidir, crua agus mín. An bhfaca tú forc déanta as éadach riamh?</a:t>
            </a:r>
            <a:endParaRPr lang="ga-IE" altLang="en-US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437171" y="1576587"/>
            <a:ext cx="4212713" cy="36558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ga-IE" altLang="en-US" dirty="0">
              <a:latin typeface="Sassoon Infant Md" panose="02000603050000020003" pitchFamily="50" charset="0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1504509" y="1589285"/>
            <a:ext cx="4359921" cy="36558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ga-IE" altLang="en-US" dirty="0">
              <a:latin typeface="Sassoon Infant Md" panose="02000603050000020003" pitchFamily="50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939964" y="1362473"/>
            <a:ext cx="5125197" cy="4599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ga-IE" altLang="en-US" dirty="0">
              <a:latin typeface="Sassoon Infant Md" panose="02000603050000020003" pitchFamily="50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-673753" y="-2214066"/>
            <a:ext cx="5127897" cy="4624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ga-IE" altLang="en-US" dirty="0">
              <a:latin typeface="Sassoon Infant Md" panose="02000603050000020003" pitchFamily="50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2314456" y="3583570"/>
            <a:ext cx="2740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Éadach</a:t>
            </a:r>
            <a:endParaRPr lang="ga-IE" altLang="en-US" sz="28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7707" y="1720704"/>
            <a:ext cx="2217404" cy="181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310247" y="187323"/>
            <a:ext cx="11509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An leis an éadach nó leis an miotal a bhaineann na hairíonna seo?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8726" y="1799354"/>
            <a:ext cx="2353848" cy="173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lowchart: Terminator 62"/>
          <p:cNvSpPr/>
          <p:nvPr/>
        </p:nvSpPr>
        <p:spPr>
          <a:xfrm>
            <a:off x="6437171" y="1027525"/>
            <a:ext cx="940536" cy="250830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crua</a:t>
            </a:r>
            <a:endParaRPr lang="ga-IE" dirty="0"/>
          </a:p>
        </p:txBody>
      </p:sp>
      <p:sp>
        <p:nvSpPr>
          <p:cNvPr id="65" name="Flowchart: Terminator 64"/>
          <p:cNvSpPr/>
          <p:nvPr/>
        </p:nvSpPr>
        <p:spPr>
          <a:xfrm>
            <a:off x="7653723" y="1013874"/>
            <a:ext cx="896443" cy="285953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teolaí</a:t>
            </a:r>
            <a:endParaRPr lang="ga-IE" dirty="0"/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7173514" y="3538350"/>
            <a:ext cx="2740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Miotal</a:t>
            </a:r>
            <a:endParaRPr lang="ga-IE" altLang="en-US" sz="28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3" name="Flowchart: Terminator 32"/>
          <p:cNvSpPr/>
          <p:nvPr/>
        </p:nvSpPr>
        <p:spPr>
          <a:xfrm>
            <a:off x="1881835" y="986735"/>
            <a:ext cx="1726156" cy="302847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uiscedhíonach</a:t>
            </a:r>
            <a:endParaRPr lang="ga-IE" dirty="0"/>
          </a:p>
        </p:txBody>
      </p:sp>
      <p:sp>
        <p:nvSpPr>
          <p:cNvPr id="34" name="Flowchart: Terminator 33"/>
          <p:cNvSpPr/>
          <p:nvPr/>
        </p:nvSpPr>
        <p:spPr>
          <a:xfrm>
            <a:off x="5063529" y="1012845"/>
            <a:ext cx="914400" cy="279160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mín</a:t>
            </a:r>
            <a:endParaRPr lang="ga-IE" dirty="0"/>
          </a:p>
        </p:txBody>
      </p:sp>
      <p:sp>
        <p:nvSpPr>
          <p:cNvPr id="37" name="Flowchart: Terminator 36"/>
          <p:cNvSpPr/>
          <p:nvPr/>
        </p:nvSpPr>
        <p:spPr>
          <a:xfrm>
            <a:off x="456867" y="989159"/>
            <a:ext cx="1138567" cy="327562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éadrom</a:t>
            </a:r>
            <a:endParaRPr lang="ga-IE" dirty="0"/>
          </a:p>
        </p:txBody>
      </p:sp>
      <p:sp>
        <p:nvSpPr>
          <p:cNvPr id="82" name="Flowchart: Terminator 81"/>
          <p:cNvSpPr/>
          <p:nvPr/>
        </p:nvSpPr>
        <p:spPr>
          <a:xfrm>
            <a:off x="8818834" y="998065"/>
            <a:ext cx="914400" cy="289748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láidir</a:t>
            </a:r>
            <a:endParaRPr lang="ga-IE" dirty="0"/>
          </a:p>
        </p:txBody>
      </p:sp>
      <p:sp>
        <p:nvSpPr>
          <p:cNvPr id="64" name="Flowchart: Terminator 63"/>
          <p:cNvSpPr/>
          <p:nvPr/>
        </p:nvSpPr>
        <p:spPr>
          <a:xfrm>
            <a:off x="3888292" y="1017784"/>
            <a:ext cx="914400" cy="278131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bog</a:t>
            </a:r>
            <a:endParaRPr lang="ga-IE" dirty="0"/>
          </a:p>
        </p:txBody>
      </p:sp>
      <p:sp>
        <p:nvSpPr>
          <p:cNvPr id="86" name="Flowchart: Terminator 85"/>
          <p:cNvSpPr/>
          <p:nvPr/>
        </p:nvSpPr>
        <p:spPr>
          <a:xfrm>
            <a:off x="10031296" y="989159"/>
            <a:ext cx="1654738" cy="302846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súiteach</a:t>
            </a:r>
            <a:endParaRPr lang="ga-IE" dirty="0"/>
          </a:p>
        </p:txBody>
      </p:sp>
    </p:spTree>
    <p:extLst>
      <p:ext uri="{BB962C8B-B14F-4D97-AF65-F5344CB8AC3E}">
        <p14:creationId xmlns:p14="http://schemas.microsoft.com/office/powerpoint/2010/main" val="41906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998E-7 0.00046 L -1.63998E-7 0.00023 C 0.05948 0.08973 0.01302 0.00509 0.01302 0.18571 C 0.01302 0.21138 0.02017 0.23728 0.02499 0.26318 C 0.02616 0.27289 0.03202 0.28261 0.03553 0.29232 C 0.04282 0.30597 0.04894 0.31776 0.05948 0.33094 C 0.06794 0.33996 0.08343 0.35684 0.08343 0.35638 C 0.08708 0.37673 0.08942 0.39547 0.09423 0.41559 C 0.09788 0.42507 0.09788 0.43478 0.10725 0.44449 C 0.10985 0.44796 0.12183 0.45051 0.13003 0.45421 C 0.14461 0.46901 0.14083 0.4623 0.14083 0.4734 L 0.14083 0.4724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4" y="23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6279E-7 4.32007E-6 L -7.26279E-7 0.00023 C 0.00833 0.00693 0.02278 0.01642 0.02864 0.0259 C 0.03644 0.037 0.03944 0.04949 0.04816 0.05989 C 0.05714 0.0703 0.06885 0.07909 0.07992 0.08765 C 0.10868 0.10939 0.12079 0.11424 0.1532 0.13159 C 0.17311 0.15726 0.19693 0.1968 0.23194 0.21762 C 0.26813 0.23936 0.27528 0.22941 0.30652 0.2567 C 0.325 0.27358 0.3457 0.30804 0.36158 0.32678 C 0.37407 0.34065 0.39008 0.3543 0.40609 0.3654 C 0.41481 0.37187 0.42536 0.37719 0.43356 0.38367 C 0.45178 0.39708 0.46531 0.41281 0.47872 0.429 C 0.49369 0.44727 0.48419 0.43894 0.49798 0.45328 C 0.5002 0.45605 0.50905 0.46461 0.51295 0.46669 C 0.52974 0.47618 0.5166 0.46669 0.52375 0.47132 L 0.52375 0.47155 " pathEditMode="relative" rAng="0" ptsTypes="AAAAAAAAAAAAAA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87" y="237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5743E-7 0.00046 L 3.65743E-7 0.00023 C -0.00117 0.00278 -0.00208 0.00532 -0.00299 0.00833 C -0.00729 0.0185 -0.01184 0.02683 -0.01588 0.03885 C -0.03176 0.08395 -0.04803 0.12535 -0.063 0.17946 C -0.07419 0.2197 -0.08408 0.27058 -0.09384 0.32077 C -0.09801 0.34181 -0.10048 0.37142 -0.10478 0.392 C -0.10621 0.39894 -0.1079 0.40518 -0.1092 0.41328 C -0.1135 0.4408 -0.11636 0.47664 -0.12144 0.49977 C -0.12443 0.51318 -0.12482 0.51388 -0.12716 0.52775 C -0.12795 0.53192 -0.12834 0.53677 -0.12925 0.54001 C -0.13224 0.55296 -0.13094 0.53839 -0.13172 0.54741 L -0.13172 0.54672 " pathEditMode="relative" rAng="0" ptsTypes="AAAAAAAAAAAAA">
                                      <p:cBhvr>
                                        <p:cTn id="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2" y="27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2273E-6 -0.00023 L 3.82273E-6 -0.00208 C 0.0065 0.03029 0.01457 0.08048 0.03618 0.10707 C 0.04972 0.12396 0.06781 0.13668 0.08108 0.15333 C 0.08655 0.16027 0.09202 0.16651 0.09748 0.17414 C 0.10881 0.1901 0.11336 0.20189 0.12221 0.22063 C 0.13419 0.2796 0.1174 0.20698 0.13432 0.25624 C 0.13692 0.26341 0.13653 0.26989 0.139 0.27682 C 0.14382 0.29116 0.14551 0.3092 0.15514 0.31776 C 0.1623 0.3247 0.17558 0.33788 0.18391 0.34366 C 0.18925 0.34782 0.19484 0.35014 0.2007 0.3536 C 0.20695 0.35892 0.21332 0.36563 0.22139 0.36933 C 0.22829 0.37419 0.23727 0.37604 0.2456 0.37997 C 0.24964 0.38552 0.25328 0.39107 0.25823 0.39593 C 0.26265 0.39916 0.27046 0.39916 0.27463 0.40518 C 0.28309 0.41952 0.28348 0.45097 0.28686 0.46623 C 0.29884 0.52729 0.29454 0.46554 0.29454 0.54324 L 0.29454 0.54232 " pathEditMode="relative" rAng="0" ptsTypes="AAAAAAAAAAAAAAAA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2" y="27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6654E-6 1.64662E-6 L -3.66654E-6 -0.00023 C -3.66654E-6 0.01017 0.00039 0.03816 0.00091 0.04463 C 0.00235 0.06637 0.00339 0.06753 0.00495 0.09204 C 0.01081 0.216 0.0043 0.10546 0.01328 0.24399 C 0.01419 0.25694 0.01484 0.27544 0.01575 0.28261 C 0.01875 0.30435 0.01979 0.30782 0.02174 0.34227 C 0.0233 0.36332 0.02473 0.39315 0.02617 0.4105 C 0.02721 0.42114 0.0276 0.43177 0.02864 0.4438 C 0.02916 0.44912 0.02968 0.4556 0.0302 0.463 C 0.03176 0.48312 0.03072 0.48173 0.03215 0.49352 C 0.03267 0.49861 0.03463 0.50902 0.03515 0.51133 C 0.03567 0.51318 0.03606 0.51318 0.03606 0.51411 C 0.03762 0.51827 0.03671 0.51549 0.03762 0.52012 C 0.03814 0.52151 0.03866 0.52197 0.03866 0.52313 C 0.03866 0.52359 0.03905 0.52567 0.03905 0.52613 C 0.04009 0.52706 0.04061 0.52798 0.04165 0.52937 L 0.04257 0.53214 C 0.04257 0.53307 0.04309 0.53492 0.04309 0.53515 C 0.0466 0.53492 0.04959 0.53307 0.05298 0.53214 L 0.0574 0.53492 C 0.05805 0.53538 0.05844 0.53955 0.05897 0.54093 C 0.0604 0.54417 0.0604 0.5444 0.06157 0.54417 L 0.06157 0.54325 " pathEditMode="relative" rAng="0" ptsTypes="AAAAAAAAAAAAAAAAAAAAAAAA">
                                      <p:cBhvr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2" y="27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5693E-6 -0.00046 L -2.25693E-6 -0.00023 C -0.00494 0.00856 -0.00937 0.01526 -0.0134 0.02475 C -0.01549 0.0303 -0.01627 0.04047 -0.01874 0.0451 C -0.01874 0.0444 -0.04178 0.07609 -0.04829 0.08557 C -0.05089 0.08835 -0.05375 0.0902 -0.05571 0.09528 C -0.05753 0.10014 -0.05909 0.10685 -0.06117 0.11055 C -0.06325 0.11355 -0.06612 0.11286 -0.06872 0.11517 C -0.07158 0.11795 -0.07458 0.12304 -0.07783 0.12512 C -0.082 0.12928 -0.08655 0.13159 -0.09085 0.13552 C -0.09723 0.14223 -0.11271 0.16281 -0.11857 0.17137 C -0.12885 0.18733 -0.12989 0.1901 -0.13692 0.216 C -0.1407 0.23104 -0.14265 0.25069 -0.1476 0.2618 C -0.15254 0.27174 -0.15684 0.28654 -0.16256 0.29186 C -0.18925 0.31568 -0.15593 0.28654 -0.18834 0.31152 C -0.19198 0.31452 -0.19588 0.31846 -0.19966 0.32193 C -0.202 0.32354 -0.20448 0.32424 -0.20682 0.32701 C -0.21307 0.33303 -0.21931 0.3402 -0.22517 0.34713 C -0.22829 0.34991 -0.23181 0.35153 -0.23454 0.35685 C -0.23649 0.36078 -0.23793 0.36517 -0.24014 0.36702 C -0.24365 0.37026 -0.24769 0.37026 -0.25107 0.37234 C -0.26422 0.38367 -0.25888 0.37627 -0.2676 0.392 C -0.26877 0.39732 -0.27033 0.40194 -0.27112 0.40726 C -0.27437 0.42345 -0.27164 0.42322 -0.27684 0.4371 C -0.2784 0.44172 -0.28062 0.44403 -0.28257 0.4475 C -0.28882 0.45745 -0.28895 0.45722 -0.29533 0.46254 C -0.30001 0.47179 -0.30431 0.47734 -0.30626 0.4926 C -0.30743 0.50069 -0.30717 0.50948 -0.30808 0.51781 C -0.30912 0.52752 -0.31146 0.54787 -0.31146 0.54672 L -0.31146 0.54787 " pathEditMode="relative" rAng="0" ptsTypes="AAAAAAAAAAAAAAAAAAAAAAAAAAAAAA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0" y="27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0005E-6 -0.00023 L 1.20005E-6 5.18039E-7 C -0.00104 0.00254 -0.00195 0.00555 -0.00286 0.00833 C -0.00352 0.01133 -0.00404 0.01526 -0.00482 0.01758 C -0.00664 0.02359 -0.00885 0.02521 -0.01067 0.034 C -0.0151 0.05365 -0.01887 0.08649 -0.02343 0.10037 C -0.02629 0.10916 -0.02916 0.11656 -0.03176 0.12535 C -0.03358 0.13182 -0.03527 0.14154 -0.0371 0.14755 C -0.04595 0.17877 -0.04321 0.15749 -0.05206 0.20513 C -0.0725 0.31499 -0.04582 0.18709 -0.06859 0.29903 C -0.07042 0.30897 -0.0725 0.31614 -0.07458 0.32586 C -0.07692 0.33742 -0.07901 0.35222 -0.08161 0.36193 C -0.08304 0.36841 -0.08486 0.37373 -0.08656 0.38182 C -0.08877 0.39431 -0.09085 0.40957 -0.09306 0.42322 C -0.09397 0.42969 -0.09489 0.43779 -0.09593 0.44149 C -0.09762 0.44704 -0.09905 0.45305 -0.10074 0.45791 C -0.10191 0.46138 -0.10309 0.463 -0.10426 0.4667 C -0.10491 0.46924 -0.10556 0.4734 -0.10634 0.47595 C -0.10673 0.47757 -0.10725 0.47803 -0.10764 0.47965 C -0.11024 0.48705 -0.10712 0.47988 -0.10946 0.4852 C -0.10972 0.48589 -0.10972 0.48844 -0.11011 0.48844 C -0.13055 0.48844 -0.12482 0.50509 -0.13224 0.48312 C -0.13276 0.47872 -0.13315 0.47387 -0.13393 0.47202 C -0.13445 0.47063 -0.13497 0.47109 -0.13563 0.4704 L -0.13615 0.46855 L -0.13615 0.46808 L -0.13615 0.46855 " pathEditMode="relative" rAng="0" ptsTypes="AAAAAAAAAAAAAAAAAAAAAAAAAAA">
                                      <p:cBhvr>
                                        <p:cTn id="3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7" y="25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3945E-6 -0.00023 L 4.33945E-6 -0.00023 C -0.01133 0.00763 -0.01705 0.01087 -0.02486 0.02336 C -0.02981 0.03168 -0.0328 0.04533 -0.03944 0.05018 L -0.07745 0.07909 C -0.1001 0.09551 -0.1165 0.10453 -0.13784 0.12696 C -0.1545 0.14477 -0.17077 0.16281 -0.18665 0.1827 C -0.20565 0.20652 -0.22348 0.2345 -0.24171 0.26017 C -0.24613 0.26596 -0.25017 0.27289 -0.25524 0.27659 C -0.26383 0.28423 -0.28075 0.29903 -0.29065 0.3055 C -0.29559 0.30897 -0.30054 0.31082 -0.30509 0.31267 C -0.30887 0.31591 -0.31329 0.31799 -0.31681 0.32053 C -0.32045 0.32285 -0.32358 0.32562 -0.32748 0.3277 C -0.33828 0.33372 -0.35976 0.34227 -0.36952 0.34991 C -0.37499 0.35291 -0.37928 0.35962 -0.3841 0.36378 C -0.38774 0.36771 -0.39217 0.37003 -0.39633 0.37373 C -0.39764 0.3765 -0.39894 0.38043 -0.40128 0.38298 C -0.40323 0.38529 -0.40466 0.38529 -0.40675 0.3883 C -0.40779 0.39015 -0.40779 0.39338 -0.40922 0.39523 C -0.41039 0.39847 -0.41286 0.40171 -0.41404 0.40495 C -0.41703 0.41073 -0.41651 0.4142 -0.4208 0.41975 C -0.42328 0.4216 -0.42497 0.42322 -0.42705 0.42437 C -0.42926 0.42576 -0.43174 0.42622 -0.43369 0.42669 C -0.44085 0.42831 -0.4484 0.42992 -0.4549 0.43177 C -0.45816 0.43432 -0.46115 0.43756 -0.46428 0.44103 C -0.46623 0.44264 -0.46792 0.44611 -0.46987 0.44889 C -0.47091 0.45028 -0.47209 0.45166 -0.47326 0.45305 C -0.47573 0.45559 -0.47755 0.45953 -0.48003 0.46045 C -0.48315 0.46207 -0.48627 0.46184 -0.48927 0.463 C -0.49304 0.46369 -0.50332 0.46716 -0.50619 0.46739 C -0.52714 0.47016 -0.52779 0.47016 -0.53951 0.47016 L -0.53951 0.4697 L -0.53951 0.47294 " pathEditMode="relative" rAng="0" ptsTypes="AAAAAAAAAAAAAAAAAAAAAAAAAAAAAAAAA">
                                      <p:cBhvr>
                                        <p:cTn id="3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82" y="2365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" grpId="0" animBg="1"/>
      <p:bldP spid="63" grpId="0" animBg="1"/>
      <p:bldP spid="65" grpId="0" animBg="1"/>
      <p:bldP spid="33" grpId="0" animBg="1"/>
      <p:bldP spid="34" grpId="0" animBg="1"/>
      <p:bldP spid="37" grpId="0" animBg="1"/>
      <p:bldP spid="82" grpId="0" animBg="1"/>
      <p:bldP spid="64" grpId="0" animBg="1"/>
      <p:bldP spid="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84" b="9517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607" y="1331034"/>
            <a:ext cx="5729270" cy="451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26666" y="-11095"/>
            <a:ext cx="109917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Is as plaisteach atá an bosca lóin seo déanta. Is féidir plaisteach a úsáid </a:t>
            </a:r>
            <a:r>
              <a:rPr lang="en-IE" altLang="en-US" sz="2800" dirty="0" smtClean="0">
                <a:latin typeface="Tw Cen MT" panose="020B0602020104020603" pitchFamily="34" charset="0"/>
              </a:rPr>
              <a:t/>
            </a:r>
            <a:br>
              <a:rPr lang="en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</a:rPr>
              <a:t>le bosca</a:t>
            </a:r>
            <a:r>
              <a:rPr lang="en-IE" altLang="en-US" sz="2800" dirty="0" smtClean="0">
                <a:latin typeface="Tw Cen MT" panose="020B0602020104020603" pitchFamily="34" charset="0"/>
              </a:rPr>
              <a:t>í</a:t>
            </a:r>
            <a:r>
              <a:rPr lang="ga-IE" altLang="en-US" sz="2800" dirty="0" smtClean="0">
                <a:latin typeface="Tw Cen MT" panose="020B0602020104020603" pitchFamily="34" charset="0"/>
              </a:rPr>
              <a:t> lóin a dhéanamh mar gheall ar na hairíonna a bhaineann leis. 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250592" y="4663522"/>
            <a:ext cx="3422650" cy="735012"/>
            <a:chOff x="3778246" y="5354508"/>
            <a:chExt cx="3421276" cy="735355"/>
          </a:xfrm>
        </p:grpSpPr>
        <p:sp>
          <p:nvSpPr>
            <p:cNvPr id="8" name="Pentagon 7"/>
            <p:cNvSpPr/>
            <p:nvPr/>
          </p:nvSpPr>
          <p:spPr bwMode="auto">
            <a:xfrm>
              <a:off x="3778246" y="5354508"/>
              <a:ext cx="3421276" cy="735355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7091A9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000" dirty="0">
                <a:latin typeface="Tw Cen MT" panose="020B06020201040206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89489" y="5491246"/>
              <a:ext cx="3208557" cy="4618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sz="2400" dirty="0" smtClean="0">
                  <a:latin typeface="Tw Cen MT" panose="020B0602020104020603" pitchFamily="34" charset="0"/>
                </a:rPr>
                <a:t>Tá sé righin agus láidir. </a:t>
              </a:r>
              <a:endParaRPr lang="ga-IE" dirty="0">
                <a:solidFill>
                  <a:srgbClr val="AD875D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 flipH="1">
            <a:off x="7939612" y="4220449"/>
            <a:ext cx="3578834" cy="810579"/>
            <a:chOff x="7253299" y="1533942"/>
            <a:chExt cx="3163942" cy="73535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" name="Pentagon 10"/>
            <p:cNvSpPr/>
            <p:nvPr/>
          </p:nvSpPr>
          <p:spPr bwMode="auto">
            <a:xfrm>
              <a:off x="7253299" y="1533942"/>
              <a:ext cx="3163942" cy="735355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7091A9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000" dirty="0">
                <a:latin typeface="Tw Cen MT" panose="020B0602020104020603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93789" y="1660862"/>
              <a:ext cx="2601057" cy="3793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sz="2400" dirty="0" smtClean="0">
                  <a:latin typeface="Tw Cen MT" panose="020B0602020104020603" pitchFamily="34" charset="0"/>
                </a:rPr>
                <a:t>Tá sé uiscedhíonach. </a:t>
              </a:r>
              <a:endParaRPr lang="ga-IE" sz="2400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 rot="10800000">
            <a:off x="7684464" y="2792654"/>
            <a:ext cx="4268050" cy="1124504"/>
            <a:chOff x="6276423" y="6109254"/>
            <a:chExt cx="3817523" cy="735355"/>
          </a:xfrm>
          <a:solidFill>
            <a:schemeClr val="bg1">
              <a:lumMod val="95000"/>
            </a:schemeClr>
          </a:solidFill>
        </p:grpSpPr>
        <p:sp>
          <p:nvSpPr>
            <p:cNvPr id="14" name="Rounded Rectangle 66"/>
            <p:cNvSpPr/>
            <p:nvPr/>
          </p:nvSpPr>
          <p:spPr bwMode="auto">
            <a:xfrm>
              <a:off x="6276424" y="6109254"/>
              <a:ext cx="3817522" cy="735355"/>
            </a:xfrm>
            <a:prstGeom prst="homePlate">
              <a:avLst/>
            </a:prstGeom>
            <a:grpFill/>
            <a:ln>
              <a:solidFill>
                <a:srgbClr val="7091A9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000" dirty="0">
                <a:latin typeface="Tw Cen MT" panose="020B06020201040206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6276423" y="6224470"/>
              <a:ext cx="3335419" cy="5434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sz="2400" dirty="0" smtClean="0">
                  <a:latin typeface="Tw Cen MT" panose="020B0602020104020603" pitchFamily="34" charset="0"/>
                </a:rPr>
                <a:t>Tá sé sách éadrom le gur féidir é a iompar go héasca. </a:t>
              </a:r>
              <a:endParaRPr lang="ga-IE" sz="2400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 rot="10800000">
            <a:off x="7939612" y="1709790"/>
            <a:ext cx="3196529" cy="880066"/>
            <a:chOff x="6452860" y="5354509"/>
            <a:chExt cx="3641086" cy="735355"/>
          </a:xfrm>
          <a:solidFill>
            <a:schemeClr val="bg1">
              <a:lumMod val="95000"/>
            </a:schemeClr>
          </a:solidFill>
        </p:grpSpPr>
        <p:sp>
          <p:nvSpPr>
            <p:cNvPr id="17" name="Rounded Rectangle 66"/>
            <p:cNvSpPr/>
            <p:nvPr/>
          </p:nvSpPr>
          <p:spPr bwMode="auto">
            <a:xfrm>
              <a:off x="6452860" y="5354509"/>
              <a:ext cx="3641086" cy="735355"/>
            </a:xfrm>
            <a:prstGeom prst="homePlate">
              <a:avLst/>
            </a:prstGeom>
            <a:grpFill/>
            <a:ln>
              <a:solidFill>
                <a:srgbClr val="7091A9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000" dirty="0">
                <a:latin typeface="Tw Cen MT" panose="020B06020201040206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0800000">
              <a:off x="7234836" y="5553607"/>
              <a:ext cx="2077130" cy="38575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sz="2400" dirty="0" smtClean="0">
                  <a:latin typeface="Tw Cen MT" panose="020B0602020104020603" pitchFamily="34" charset="0"/>
                </a:rPr>
                <a:t>Tá sé in-nite. </a:t>
              </a:r>
              <a:endParaRPr lang="ga-IE" sz="2400" dirty="0">
                <a:latin typeface="Tw Cen MT" panose="020B0602020104020603" pitchFamily="34" charset="0"/>
              </a:endParaRPr>
            </a:p>
          </p:txBody>
        </p:sp>
      </p:grp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026230" y="1462958"/>
            <a:ext cx="2959789" cy="400110"/>
          </a:xfrm>
          <a:prstGeom prst="borderCallout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ga-IE" altLang="en-US" sz="2000" dirty="0">
              <a:latin typeface="Tw Cen MT" panose="020B0602020104020603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10000" y="3005223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loud Callout 20"/>
          <p:cNvSpPr>
            <a:spLocks noChangeAspect="1"/>
          </p:cNvSpPr>
          <p:nvPr/>
        </p:nvSpPr>
        <p:spPr>
          <a:xfrm rot="260619">
            <a:off x="812284" y="894734"/>
            <a:ext cx="4899114" cy="2112012"/>
          </a:xfrm>
          <a:prstGeom prst="cloudCallout">
            <a:avLst>
              <a:gd name="adj1" fmla="val -27049"/>
              <a:gd name="adj2" fmla="val 798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Cé na hairíonna a bhaineann leis an bplaisteach a fhágann gur ábhar oiriúnach é le boscaí lóin a dhéanamh </a:t>
            </a:r>
            <a:r>
              <a:rPr lang="en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as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?</a:t>
            </a:r>
            <a:endParaRPr lang="ga-IE" altLang="en-US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65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0" grpId="0"/>
      <p:bldP spid="20" grpId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ontent Placeholder 2"/>
          <p:cNvSpPr txBox="1">
            <a:spLocks/>
          </p:cNvSpPr>
          <p:nvPr/>
        </p:nvSpPr>
        <p:spPr>
          <a:xfrm>
            <a:off x="1984270" y="692453"/>
            <a:ext cx="3561110" cy="295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ga-IE" altLang="en-US" sz="3200" dirty="0">
              <a:latin typeface="Tw Cen MT" panose="020B0602020104020603" pitchFamily="34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6930233" y="692453"/>
            <a:ext cx="3561110" cy="295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ga-IE" altLang="en-US" sz="3200" dirty="0">
              <a:latin typeface="Tw Cen MT" panose="020B0602020104020603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1669" y="1170192"/>
            <a:ext cx="1140012" cy="170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7340775" y="2944229"/>
            <a:ext cx="2740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Gloine</a:t>
            </a:r>
            <a:endParaRPr lang="ga-IE" altLang="en-US" sz="28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924791" y="1660016"/>
            <a:ext cx="5125197" cy="4599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ga-IE" altLang="en-US" sz="3200" dirty="0">
              <a:latin typeface="Tw Cen MT" panose="020B0602020104020603" pitchFamily="34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3751798" y="-560574"/>
            <a:ext cx="5127897" cy="4624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ga-IE" altLang="en-US" sz="3200" dirty="0">
              <a:latin typeface="Tw Cen MT" panose="020B0602020104020603" pitchFamily="34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1971243" y="2916510"/>
            <a:ext cx="35611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Cairtchlár</a:t>
            </a:r>
            <a:endParaRPr lang="ga-IE" altLang="en-US" sz="28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0" y="146437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An </a:t>
            </a:r>
            <a:r>
              <a:rPr lang="ga-IE" altLang="en-US" sz="2800" dirty="0" err="1" smtClean="0">
                <a:latin typeface="Tw Cen MT" panose="020B0602020104020603" pitchFamily="34" charset="0"/>
              </a:rPr>
              <a:t>ndéanfá</a:t>
            </a:r>
            <a:r>
              <a:rPr lang="ga-IE" altLang="en-US" sz="2800" dirty="0" smtClean="0">
                <a:latin typeface="Tw Cen MT" panose="020B0602020104020603" pitchFamily="34" charset="0"/>
              </a:rPr>
              <a:t> bosca lóin as na hábhair seo thíos?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59" b="99351" l="5769" r="89980">
                        <a14:foregroundMark x1="29251" y1="32468" x2="19939" y2="9926"/>
                        <a14:foregroundMark x1="24899" y1="23562" x2="32692" y2="5751"/>
                        <a14:foregroundMark x1="45951" y1="85807" x2="45648" y2="99443"/>
                        <a14:foregroundMark x1="51822" y1="86085" x2="56781" y2="97681"/>
                        <a14:foregroundMark x1="51822" y1="85807" x2="84312" y2="89332"/>
                        <a14:foregroundMark x1="22166" y1="22356" x2="9413" y2="23562"/>
                        <a14:foregroundMark x1="13462" y1="16976" x2="5769" y2="15213"/>
                        <a14:foregroundMark x1="33603" y1="14657" x2="37955" y2="11967"/>
                        <a14:foregroundMark x1="33907" y1="57050" x2="59615" y2="56401"/>
                        <a14:backgroundMark x1="22166" y1="14007" x2="24899" y2="13729"/>
                        <a14:backgroundMark x1="20547" y1="14935" x2="18725" y2="16976"/>
                        <a14:backgroundMark x1="17510" y1="22913" x2="21862" y2="25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1772" y="2751298"/>
            <a:ext cx="4105275" cy="428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>
            <a:spLocks noChangeAspect="1"/>
          </p:cNvSpPr>
          <p:nvPr/>
        </p:nvSpPr>
        <p:spPr>
          <a:xfrm rot="1393680">
            <a:off x="3263457" y="4106613"/>
            <a:ext cx="3685204" cy="2160000"/>
          </a:xfrm>
          <a:prstGeom prst="cloudCallout">
            <a:avLst>
              <a:gd name="adj1" fmla="val -63285"/>
              <a:gd name="adj2" fmla="val 31149"/>
            </a:avLst>
          </a:prstGeom>
          <a:solidFill>
            <a:schemeClr val="bg1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Ní dhéanfainn bosca lóin as cairtchlár mar níl</a:t>
            </a:r>
            <a:r>
              <a:rPr lang="en-GB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sé uiscedhíonach agus b’fhurasta é </a:t>
            </a:r>
            <a:r>
              <a:rPr lang="en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stróiceadh</a:t>
            </a:r>
            <a:r>
              <a:rPr lang="en-GB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" b="99750" l="2287" r="100000">
                        <a14:foregroundMark x1="66616" y1="32500" x2="41616" y2="20875"/>
                        <a14:foregroundMark x1="47104" y1="13750" x2="47104" y2="13750"/>
                        <a14:foregroundMark x1="57165" y1="17875" x2="60061" y2="20875"/>
                        <a14:foregroundMark x1="62195" y1="11125" x2="48933" y2="125"/>
                        <a14:foregroundMark x1="85671" y1="24125" x2="97256" y2="28000"/>
                        <a14:foregroundMark x1="47409" y1="28625" x2="46646" y2="16500"/>
                        <a14:foregroundMark x1="25000" y1="46125" x2="5488" y2="45750"/>
                        <a14:foregroundMark x1="14939" y1="37750" x2="22866" y2="58500"/>
                        <a14:foregroundMark x1="49543" y1="87875" x2="51067" y2="99750"/>
                        <a14:foregroundMark x1="43445" y1="94125" x2="44512" y2="99750"/>
                        <a14:foregroundMark x1="8689" y1="37750" x2="2287" y2="38125"/>
                        <a14:backgroundMark x1="37957" y1="64125" x2="37957" y2="6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5718" y="3907313"/>
            <a:ext cx="35147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1835" y="692453"/>
            <a:ext cx="2885980" cy="193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6315746" y="3467449"/>
            <a:ext cx="3462312" cy="1715945"/>
          </a:xfrm>
          <a:prstGeom prst="cloudCallout">
            <a:avLst>
              <a:gd name="adj1" fmla="val 55944"/>
              <a:gd name="adj2" fmla="val 42518"/>
            </a:avLst>
          </a:prstGeom>
          <a:ln>
            <a:solidFill>
              <a:srgbClr val="41719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Ní dhéanfainn bosca lóin as gloine mar </a:t>
            </a:r>
            <a:r>
              <a:rPr lang="en-IE" sz="2000" dirty="0">
                <a:solidFill>
                  <a:schemeClr val="tx1"/>
                </a:solidFill>
                <a:latin typeface="Tw Cen MT" panose="020B0602020104020603" pitchFamily="34" charset="0"/>
              </a:rPr>
              <a:t>is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furasta </a:t>
            </a:r>
            <a:r>
              <a:rPr lang="en-GB" sz="2000" dirty="0">
                <a:solidFill>
                  <a:schemeClr val="tx1"/>
                </a:solidFill>
                <a:latin typeface="Tw Cen MT" panose="020B0602020104020603" pitchFamily="34" charset="0"/>
              </a:rPr>
              <a:t>í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bhriseadh. </a:t>
            </a:r>
          </a:p>
        </p:txBody>
      </p:sp>
    </p:spTree>
    <p:extLst>
      <p:ext uri="{BB962C8B-B14F-4D97-AF65-F5344CB8AC3E}">
        <p14:creationId xmlns:p14="http://schemas.microsoft.com/office/powerpoint/2010/main" val="179724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1500" y="244278"/>
            <a:ext cx="11239500" cy="831753"/>
          </a:xfrm>
          <a:solidFill>
            <a:srgbClr val="B4C7E7"/>
          </a:solidFill>
          <a:ln w="12700">
            <a:solidFill>
              <a:srgbClr val="7091A9"/>
            </a:solidFill>
          </a:ln>
        </p:spPr>
        <p:txBody>
          <a:bodyPr rtlCol="0" anchor="ctr">
            <a:noAutofit/>
          </a:bodyPr>
          <a:lstStyle/>
          <a:p>
            <a:pPr marL="0" indent="0" algn="ctr">
              <a:lnSpc>
                <a:spcPct val="110000"/>
              </a:lnSpc>
              <a:buNone/>
              <a:defRPr/>
            </a:pPr>
            <a:r>
              <a:rPr lang="ga-IE" dirty="0" smtClean="0">
                <a:latin typeface="Tw Cen MT" panose="020B0602020104020603" pitchFamily="34" charset="0"/>
              </a:rPr>
              <a:t>An féidir leat na hairíonna thíos</a:t>
            </a:r>
            <a:r>
              <a:rPr lang="en-IE" dirty="0" smtClean="0">
                <a:latin typeface="Tw Cen MT" panose="020B0602020104020603" pitchFamily="34" charset="0"/>
              </a:rPr>
              <a:t> </a:t>
            </a:r>
            <a:r>
              <a:rPr lang="ga-IE" dirty="0" smtClean="0">
                <a:latin typeface="Tw Cen MT" panose="020B0602020104020603" pitchFamily="34" charset="0"/>
              </a:rPr>
              <a:t>ar chlé a mheaitseáil leis an earra</a:t>
            </a:r>
            <a:r>
              <a:rPr lang="en-GB" dirty="0" smtClean="0">
                <a:latin typeface="Tw Cen MT" panose="020B0602020104020603" pitchFamily="34" charset="0"/>
              </a:rPr>
              <a:t> </a:t>
            </a:r>
            <a:r>
              <a:rPr lang="ga-IE" dirty="0" smtClean="0">
                <a:latin typeface="Tw Cen MT" panose="020B0602020104020603" pitchFamily="34" charset="0"/>
              </a:rPr>
              <a:t>ceart?</a:t>
            </a:r>
            <a:endParaRPr lang="ga-IE" sz="4400" dirty="0">
              <a:latin typeface="Tw Cen MT" panose="020B06020201040206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62120" y="2757506"/>
            <a:ext cx="2517460" cy="9559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4343" name="Content Placeholder 7"/>
          <p:cNvSpPr>
            <a:spLocks/>
          </p:cNvSpPr>
          <p:nvPr/>
        </p:nvSpPr>
        <p:spPr bwMode="auto">
          <a:xfrm>
            <a:off x="8845143" y="2773895"/>
            <a:ext cx="1390650" cy="9175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ga-IE" altLang="en-US" sz="2400" dirty="0" smtClean="0">
                <a:latin typeface="Tw Cen MT" panose="020B0602020104020603" pitchFamily="34" charset="0"/>
              </a:rPr>
              <a:t>Píopa Uisce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550904" y="2788732"/>
            <a:ext cx="2395587" cy="10255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Tá sé crua agus láidir.</a:t>
            </a:r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795044" y="5510140"/>
            <a:ext cx="2497137" cy="927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4347" name="Content Placeholder 7"/>
          <p:cNvSpPr>
            <a:spLocks/>
          </p:cNvSpPr>
          <p:nvPr/>
        </p:nvSpPr>
        <p:spPr bwMode="auto">
          <a:xfrm>
            <a:off x="8885538" y="5509552"/>
            <a:ext cx="1463675" cy="9175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ga-IE" altLang="en-US" sz="2400" dirty="0" smtClean="0">
                <a:latin typeface="Tw Cen MT" panose="020B0602020104020603" pitchFamily="34" charset="0"/>
              </a:rPr>
              <a:t>Ciarsúr páipéir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580736" y="5393006"/>
            <a:ext cx="2438871" cy="10255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Tá sé solúbtha agus uiscedhíonach.</a:t>
            </a:r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550905" y="1531959"/>
            <a:ext cx="2395587" cy="10255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Tá sé bog agus súiteach.</a:t>
            </a:r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93456" y="4175827"/>
            <a:ext cx="2498725" cy="927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4351" name="Content Placeholder 7"/>
          <p:cNvSpPr>
            <a:spLocks/>
          </p:cNvSpPr>
          <p:nvPr/>
        </p:nvSpPr>
        <p:spPr bwMode="auto">
          <a:xfrm>
            <a:off x="8870912" y="4171554"/>
            <a:ext cx="1465262" cy="975666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ga-IE" altLang="en-US" sz="2400" dirty="0" smtClean="0">
                <a:latin typeface="Tw Cen MT" panose="020B0602020104020603" pitchFamily="34" charset="0"/>
              </a:rPr>
              <a:t>Bosca lóin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580736" y="4054801"/>
            <a:ext cx="2390127" cy="10255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Tá sé righin agus uiscedhíonach.</a:t>
            </a:r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5375" y="2805548"/>
            <a:ext cx="854267" cy="85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70" l="11558" r="91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1551" y="4266161"/>
            <a:ext cx="998036" cy="7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7762119" y="1296712"/>
            <a:ext cx="2498725" cy="927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51" name="Content Placeholder 7"/>
          <p:cNvSpPr>
            <a:spLocks/>
          </p:cNvSpPr>
          <p:nvPr/>
        </p:nvSpPr>
        <p:spPr bwMode="auto">
          <a:xfrm>
            <a:off x="8795582" y="1327399"/>
            <a:ext cx="1465262" cy="919163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ga-IE" altLang="en-US" sz="2400" dirty="0" smtClean="0">
                <a:latin typeface="Tw Cen MT" panose="020B0602020104020603" pitchFamily="34" charset="0"/>
              </a:rPr>
              <a:t>Casúr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4" t="12175" r="5482" b="5252"/>
          <a:stretch/>
        </p:blipFill>
        <p:spPr bwMode="auto">
          <a:xfrm>
            <a:off x="7915375" y="5629397"/>
            <a:ext cx="1012625" cy="6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15375" y="1327399"/>
            <a:ext cx="864000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06405">
            <a:off x="7730799" y="1284108"/>
            <a:ext cx="1104737" cy="110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928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21979 0.56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0.21446 -0.222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21666 0.01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0.21289 -0.391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38" y="-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5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51363" y="941677"/>
            <a:ext cx="7698799" cy="11173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955800" y="2340769"/>
            <a:ext cx="8293100" cy="3479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709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296018" y="3599903"/>
            <a:ext cx="927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1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crua</a:t>
            </a:r>
            <a:endParaRPr lang="ga-IE" altLang="en-US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370263" y="3639662"/>
            <a:ext cx="927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1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bog</a:t>
            </a:r>
            <a:endParaRPr lang="ga-IE" altLang="en-US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338000" y="3639662"/>
            <a:ext cx="927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1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garbh</a:t>
            </a:r>
            <a:endParaRPr lang="ga-IE" altLang="en-US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172075" y="3639662"/>
            <a:ext cx="928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1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mín</a:t>
            </a:r>
            <a:endParaRPr lang="ga-IE" altLang="en-US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6139973" y="3639662"/>
            <a:ext cx="927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1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trom</a:t>
            </a:r>
            <a:endParaRPr lang="ga-IE" altLang="en-US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7103268" y="3651486"/>
            <a:ext cx="927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1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éadrom</a:t>
            </a:r>
            <a:endParaRPr lang="ga-IE" altLang="en-US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7993901" y="3646971"/>
            <a:ext cx="10404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1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dolúbtha</a:t>
            </a:r>
            <a:endParaRPr lang="ga-IE" altLang="en-US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9067717" y="3639040"/>
            <a:ext cx="927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1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solúbtha</a:t>
            </a:r>
            <a:endParaRPr lang="ga-IE" altLang="en-US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2370239" y="5321028"/>
            <a:ext cx="11928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1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teimhneach</a:t>
            </a:r>
            <a:endParaRPr lang="ga-IE" altLang="en-US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485333" y="5325724"/>
            <a:ext cx="14061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1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trédhearcach</a:t>
            </a:r>
            <a:endParaRPr lang="ga-IE" altLang="en-US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5018979" y="5325724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1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sínteach</a:t>
            </a:r>
            <a:endParaRPr lang="ga-IE" altLang="en-US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6244308" y="5325724"/>
            <a:ext cx="1249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1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sobhriste</a:t>
            </a:r>
            <a:endParaRPr lang="ga-IE" altLang="en-US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7605096" y="5311274"/>
            <a:ext cx="11096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1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súiteach</a:t>
            </a:r>
            <a:endParaRPr lang="ga-IE" altLang="en-US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8594769" y="5311274"/>
            <a:ext cx="15134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1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cithdhíonach</a:t>
            </a:r>
            <a:endParaRPr lang="ga-IE" altLang="en-US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2325" name="TextBox 1"/>
          <p:cNvSpPr txBox="1">
            <a:spLocks noChangeArrowheads="1"/>
          </p:cNvSpPr>
          <p:nvPr/>
        </p:nvSpPr>
        <p:spPr bwMode="auto">
          <a:xfrm>
            <a:off x="1777999" y="1023278"/>
            <a:ext cx="86741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Tá na nithe thíos déanta as ábhair éagsúla. </a:t>
            </a:r>
            <a:r>
              <a:rPr lang="en-GB" altLang="en-US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GB" altLang="en-US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Féach anseo roinnt de na hairíonna a bhaineann leo.</a:t>
            </a:r>
            <a:endParaRPr lang="ga-IE" altLang="en-US" sz="28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3126" y="2622119"/>
            <a:ext cx="870744" cy="94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1822" y="4470451"/>
            <a:ext cx="918272" cy="65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" t="4020" r="17403" b="9312"/>
          <a:stretch/>
        </p:blipFill>
        <p:spPr bwMode="auto">
          <a:xfrm>
            <a:off x="2296018" y="2762763"/>
            <a:ext cx="909099" cy="69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8037" y="4343780"/>
            <a:ext cx="706170" cy="94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4513" y="4297591"/>
            <a:ext cx="968241" cy="9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t="11012" r="-16" b="427"/>
          <a:stretch/>
        </p:blipFill>
        <p:spPr bwMode="auto">
          <a:xfrm rot="16200000">
            <a:off x="4320000" y="2820957"/>
            <a:ext cx="973677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1902" y="2715984"/>
            <a:ext cx="952915" cy="66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1295" y="4281812"/>
            <a:ext cx="670748" cy="9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8026810" y="2761346"/>
            <a:ext cx="917112" cy="66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1" r="23352"/>
          <a:stretch/>
        </p:blipFill>
        <p:spPr bwMode="auto">
          <a:xfrm>
            <a:off x="3795146" y="4343780"/>
            <a:ext cx="786530" cy="87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7021" y="4279071"/>
            <a:ext cx="983978" cy="98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387" y="2675685"/>
            <a:ext cx="959686" cy="85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027" y="2718248"/>
            <a:ext cx="78422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3492" y="2601576"/>
            <a:ext cx="594615" cy="89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2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  <p:bldP spid="66" grpId="0" autoUpdateAnimBg="0"/>
      <p:bldP spid="67" grpId="0" autoUpdateAnimBg="0"/>
      <p:bldP spid="68" grpId="0" autoUpdateAnimBg="0"/>
      <p:bldP spid="69" grpId="0" autoUpdateAnimBg="0"/>
      <p:bldP spid="70" grpId="0" autoUpdateAnimBg="0"/>
      <p:bldP spid="71" grpId="0" autoUpdateAnimBg="0"/>
      <p:bldP spid="72" grpId="0" autoUpdateAnimBg="0"/>
      <p:bldP spid="73" grpId="0" autoUpdateAnimBg="0"/>
      <p:bldP spid="74" grpId="0" autoUpdateAnimBg="0"/>
      <p:bldP spid="75" grpId="0" autoUpdateAnimBg="0"/>
      <p:bldP spid="76" grpId="0" autoUpdateAnimBg="0"/>
      <p:bldP spid="77" grpId="0" autoUpdateAnimBg="0"/>
      <p:bldP spid="7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848" y="-11242"/>
            <a:ext cx="12407307" cy="698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964326"/>
              </p:ext>
            </p:extLst>
          </p:nvPr>
        </p:nvGraphicFramePr>
        <p:xfrm>
          <a:off x="2075205" y="819756"/>
          <a:ext cx="7999896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581230"/>
              </a:tblGrid>
              <a:tr h="326571">
                <a:tc>
                  <a:txBody>
                    <a:bodyPr/>
                    <a:lstStyle/>
                    <a:p>
                      <a:endParaRPr lang="ga-I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a-IE" noProof="0" dirty="0" smtClean="0"/>
                        <a:t> Airíonna </a:t>
                      </a:r>
                      <a:endParaRPr lang="ga-I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a-IE" noProof="0" dirty="0" smtClean="0"/>
                        <a:t>Úsáid</a:t>
                      </a:r>
                      <a:r>
                        <a:rPr lang="en-GB" noProof="0" dirty="0" smtClean="0"/>
                        <a:t>tear</a:t>
                      </a:r>
                      <a:r>
                        <a:rPr lang="en-GB" baseline="0" noProof="0" dirty="0" smtClean="0"/>
                        <a:t> é …</a:t>
                      </a:r>
                      <a:endParaRPr lang="ga-IE" noProof="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endParaRPr lang="ga-IE" sz="1800" noProof="0" dirty="0" smtClean="0">
                        <a:latin typeface="Tw Cen MT" panose="020B0602020104020603" pitchFamily="34" charset="0"/>
                      </a:endParaRPr>
                    </a:p>
                    <a:p>
                      <a:endParaRPr lang="ga-IE" sz="1800" noProof="0" dirty="0" smtClean="0">
                        <a:latin typeface="Tw Cen MT" panose="020B0602020104020603" pitchFamily="34" charset="0"/>
                      </a:endParaRPr>
                    </a:p>
                    <a:p>
                      <a:endParaRPr lang="ga-IE" sz="1800" noProof="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ga-IE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ga-IE" noProof="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Ciarsúr páipéir</a:t>
                      </a:r>
                      <a:endParaRPr lang="ga-IE" sz="2000" noProof="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endParaRPr lang="ga-IE" sz="2000" noProof="0" dirty="0" smtClean="0">
                        <a:latin typeface="Tw Cen MT" panose="020B0602020104020603" pitchFamily="34" charset="0"/>
                      </a:endParaRPr>
                    </a:p>
                    <a:p>
                      <a:endParaRPr lang="ga-IE" sz="2000" noProof="0" dirty="0" smtClean="0">
                        <a:latin typeface="Tw Cen MT" panose="020B0602020104020603" pitchFamily="34" charset="0"/>
                      </a:endParaRPr>
                    </a:p>
                    <a:p>
                      <a:endParaRPr lang="ga-IE" sz="2000" noProof="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ga-IE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ga-IE" noProof="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Páipéar gainimh</a:t>
                      </a:r>
                      <a:endParaRPr lang="ga-IE" sz="2000" noProof="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endParaRPr lang="ga-IE" sz="2000" noProof="0" dirty="0" smtClean="0">
                        <a:latin typeface="Tw Cen MT" panose="020B0602020104020603" pitchFamily="34" charset="0"/>
                      </a:endParaRPr>
                    </a:p>
                    <a:p>
                      <a:endParaRPr lang="ga-IE" sz="2000" noProof="0" dirty="0" smtClean="0">
                        <a:latin typeface="Tw Cen MT" panose="020B0602020104020603" pitchFamily="34" charset="0"/>
                      </a:endParaRPr>
                    </a:p>
                    <a:p>
                      <a:endParaRPr lang="ga-IE" sz="2000" noProof="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ga-IE" noProof="0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ga-IE" noProof="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Páipéar </a:t>
                      </a:r>
                      <a:r>
                        <a:rPr lang="ga-IE" sz="2000" baseline="0" noProof="0" dirty="0" smtClean="0">
                          <a:latin typeface="Tw Cen MT" panose="020B0602020104020603" pitchFamily="34" charset="0"/>
                        </a:rPr>
                        <a:t>cistine</a:t>
                      </a:r>
                      <a:endParaRPr lang="ga-IE" sz="2000" noProof="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endParaRPr lang="ga-IE" sz="2000" noProof="0" dirty="0" smtClean="0">
                        <a:latin typeface="Tw Cen MT" panose="020B0602020104020603" pitchFamily="34" charset="0"/>
                      </a:endParaRPr>
                    </a:p>
                    <a:p>
                      <a:endParaRPr lang="ga-IE" sz="2000" noProof="0" dirty="0" smtClean="0">
                        <a:latin typeface="Tw Cen MT" panose="020B0602020104020603" pitchFamily="34" charset="0"/>
                      </a:endParaRPr>
                    </a:p>
                    <a:p>
                      <a:endParaRPr lang="ga-IE" sz="2000" noProof="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ga-IE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ga-IE" noProof="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Páipéar fótachóipeála</a:t>
                      </a:r>
                      <a:endParaRPr lang="ga-IE" sz="2000" noProof="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1" t="7590" r="5088" b="5864"/>
          <a:stretch/>
        </p:blipFill>
        <p:spPr bwMode="auto">
          <a:xfrm>
            <a:off x="2887005" y="1262793"/>
            <a:ext cx="1051113" cy="7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3041" y="2670159"/>
            <a:ext cx="1136922" cy="7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161544">
            <a:off x="3051702" y="3937857"/>
            <a:ext cx="779599" cy="112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5145" y="5622972"/>
            <a:ext cx="1195313" cy="7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82788" y="157740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9439" y="2965376"/>
            <a:ext cx="191405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Tá sé láidir agus garbh.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9439" y="5794283"/>
            <a:ext cx="191405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Tá sé mín agus is féidir scríobh air.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9439" y="1460464"/>
            <a:ext cx="1914049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Tá sé bog agus súiteach.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9439" y="4068861"/>
            <a:ext cx="1914049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Tá sé súiteach </a:t>
            </a:r>
            <a:r>
              <a:rPr lang="en-IE" sz="2000" dirty="0" smtClean="0">
                <a:latin typeface="Tw Cen MT" panose="020B0602020104020603" pitchFamily="34" charset="0"/>
              </a:rPr>
              <a:t/>
            </a:r>
            <a:br>
              <a:rPr lang="en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agus sách láidir </a:t>
            </a:r>
            <a:r>
              <a:rPr lang="en-IE" sz="2000" dirty="0" smtClean="0">
                <a:latin typeface="Tw Cen MT" panose="020B0602020104020603" pitchFamily="34" charset="0"/>
              </a:rPr>
              <a:t/>
            </a:r>
            <a:br>
              <a:rPr lang="en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le nach stróicfidh sé go héasca.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3200" y="5825576"/>
            <a:ext cx="1829172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… chun ábhar a phriontáil.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23201" y="1460464"/>
            <a:ext cx="1829172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… le do shrón </a:t>
            </a:r>
            <a:r>
              <a:rPr lang="en-IE" sz="2000" dirty="0" smtClean="0">
                <a:latin typeface="Tw Cen MT" panose="020B0602020104020603" pitchFamily="34" charset="0"/>
              </a:rPr>
              <a:t/>
            </a:r>
            <a:br>
              <a:rPr lang="en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 ghlanadh.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3201" y="4225348"/>
            <a:ext cx="1829172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… le rudaí a dhoirtear a ghlanadh.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23200" y="2965376"/>
            <a:ext cx="1829173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… le dromchlaí a ghreanáil.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7871" y="213961"/>
            <a:ext cx="35772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Cén úsáid a bhaintear astu?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8901" y="213961"/>
            <a:ext cx="88482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Céard iad na hairíonna a bhaineann leis na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latin typeface="Tw Cen MT" panose="020B0602020104020603" pitchFamily="34" charset="0"/>
              </a:rPr>
              <a:t>cineálacha</a:t>
            </a:r>
            <a:r>
              <a:rPr lang="ga-IE" sz="2400" dirty="0" smtClean="0">
                <a:latin typeface="Tw Cen MT" panose="020B0602020104020603" pitchFamily="34" charset="0"/>
              </a:rPr>
              <a:t> páipéir thíos?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3541" y="0"/>
            <a:ext cx="107569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Ábhar a dhéantar as adhmad is ea páipéar. Tá a lán cineálacha éagsúla páipéir ann </a:t>
            </a:r>
            <a:r>
              <a:rPr lang="en-IE" sz="2400" dirty="0" smtClean="0">
                <a:latin typeface="Tw Cen MT" panose="020B0602020104020603" pitchFamily="34" charset="0"/>
              </a:rPr>
              <a:t/>
            </a:r>
            <a:br>
              <a:rPr lang="en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agus baineann airíonna éagsúla le gach ceann acu. </a:t>
            </a:r>
            <a:endParaRPr lang="ga-IE" sz="2000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54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19" grpId="0" animBg="1"/>
      <p:bldP spid="19" grpId="1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3923</TotalTime>
  <Words>666</Words>
  <Application>Microsoft Office PowerPoint</Application>
  <PresentationFormat>Custom</PresentationFormat>
  <Paragraphs>129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256</cp:revision>
  <cp:lastPrinted>2017-08-31T13:15:06Z</cp:lastPrinted>
  <dcterms:created xsi:type="dcterms:W3CDTF">2016-11-17T14:37:52Z</dcterms:created>
  <dcterms:modified xsi:type="dcterms:W3CDTF">2017-11-07T13:46:17Z</dcterms:modified>
</cp:coreProperties>
</file>