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81" r:id="rId2"/>
    <p:sldId id="257" r:id="rId3"/>
    <p:sldId id="258" r:id="rId4"/>
    <p:sldId id="260" r:id="rId5"/>
    <p:sldId id="267" r:id="rId6"/>
    <p:sldId id="269" r:id="rId7"/>
    <p:sldId id="283" r:id="rId8"/>
    <p:sldId id="261" r:id="rId9"/>
    <p:sldId id="287" r:id="rId10"/>
    <p:sldId id="274" r:id="rId11"/>
    <p:sldId id="271" r:id="rId12"/>
    <p:sldId id="276" r:id="rId13"/>
    <p:sldId id="275" r:id="rId14"/>
    <p:sldId id="277" r:id="rId15"/>
    <p:sldId id="279" r:id="rId16"/>
    <p:sldId id="284" r:id="rId17"/>
    <p:sldId id="285" r:id="rId18"/>
    <p:sldId id="264" r:id="rId19"/>
    <p:sldId id="288" r:id="rId20"/>
    <p:sldId id="289" r:id="rId21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99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76" d="100"/>
          <a:sy n="76" d="100"/>
        </p:scale>
        <p:origin x="-3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664A9DD-C878-4FEF-A1A0-A9CF8F2771F3}" type="datetimeFigureOut">
              <a:rPr lang="en-IE"/>
              <a:pPr>
                <a:defRPr/>
              </a:pPr>
              <a:t>24/09/2014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DBE4D5A-B925-491B-BD5E-6AB910191EF9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876BA36-8428-45B9-A510-B6DBE5F7905D}" type="datetimeFigureOut">
              <a:rPr lang="en-IE"/>
              <a:pPr>
                <a:defRPr/>
              </a:pPr>
              <a:t>24/09/2014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500BC29-CC4F-4F37-84EF-FD9742AEBBC6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0003B6-EFED-4406-BF5C-23293FA27366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I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AE93C-A856-4690-B564-A3F9C34206D3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GB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ga-I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98AFF6-F68D-42A4-BC18-8BD5168A5529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I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B1E2E1-48B8-4639-98C5-6F675966487A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I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FD3B02-C4A5-485A-B00D-EA9FC8CE3118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I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ga-IE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B7EE2D-682D-4D32-B7EF-89BF36D5B509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FE4707-B3FF-4444-9336-ACD3B7CF70F7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I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A5B104-8A3B-435B-971D-4523342612B1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I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625E9D-86D9-45BA-B879-D85B4BF0248B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I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B25196-008E-48B4-B5AC-9E8C65AD99A7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I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0DE45-C59C-45B1-8E6E-69C4C97A5DFC}" type="datetimeFigureOut">
              <a:rPr lang="en-IE"/>
              <a:pPr>
                <a:defRPr/>
              </a:pPr>
              <a:t>24/09/2014</a:t>
            </a:fld>
            <a:endParaRPr lang="en-IE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A9245-CF9B-40B0-9FB5-FD4E2CEA5229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4475B-8466-4370-B481-7D1FC0AD1563}" type="datetimeFigureOut">
              <a:rPr lang="en-IE"/>
              <a:pPr>
                <a:defRPr/>
              </a:pPr>
              <a:t>24/09/2014</a:t>
            </a:fld>
            <a:endParaRPr lang="en-IE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56D6D-53FD-4520-87CB-EFCFA4F6EDA9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459FE-B594-4F89-AFB1-18522DB5DDBC}" type="datetimeFigureOut">
              <a:rPr lang="en-IE"/>
              <a:pPr>
                <a:defRPr/>
              </a:pPr>
              <a:t>24/09/2014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4EEE6-BACD-4601-B503-085B1BF3805B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E097E-4B15-4939-BC72-4C4E725273E3}" type="datetimeFigureOut">
              <a:rPr lang="en-IE"/>
              <a:pPr>
                <a:defRPr/>
              </a:pPr>
              <a:t>24/09/2014</a:t>
            </a:fld>
            <a:endParaRPr lang="en-IE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E9446-86FC-4ED8-A6CE-9490FF85C4D1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3C3CC-AF52-4A4D-BDF7-3744436FE49E}" type="datetimeFigureOut">
              <a:rPr lang="en-IE"/>
              <a:pPr>
                <a:defRPr/>
              </a:pPr>
              <a:t>24/09/2014</a:t>
            </a:fld>
            <a:endParaRPr lang="en-IE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6643B-B95C-455E-937C-BC9DCAC01DC9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6F5DF-9E5D-4844-B022-D1E017483243}" type="datetimeFigureOut">
              <a:rPr lang="en-IE"/>
              <a:pPr>
                <a:defRPr/>
              </a:pPr>
              <a:t>24/09/2014</a:t>
            </a:fld>
            <a:endParaRPr lang="en-IE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CCDDF-5B79-4270-A79E-E65853D5C422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13694-8474-41DE-BCFE-ED22A28F1140}" type="datetimeFigureOut">
              <a:rPr lang="en-IE"/>
              <a:pPr>
                <a:defRPr/>
              </a:pPr>
              <a:t>24/09/2014</a:t>
            </a:fld>
            <a:endParaRPr lang="en-IE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02899-C854-4BD8-BBBC-93D58F2CCFF3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827CC-F25C-4007-AD65-CCE1D8359AED}" type="datetimeFigureOut">
              <a:rPr lang="en-IE"/>
              <a:pPr>
                <a:defRPr/>
              </a:pPr>
              <a:t>24/09/2014</a:t>
            </a:fld>
            <a:endParaRPr lang="en-IE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1A094-DA67-4DC5-9ADE-BB32AC1C75D9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9811A-FEF2-4E4B-9393-DE5F60526E33}" type="datetimeFigureOut">
              <a:rPr lang="en-IE"/>
              <a:pPr>
                <a:defRPr/>
              </a:pPr>
              <a:t>24/09/2014</a:t>
            </a:fld>
            <a:endParaRPr lang="en-IE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07585-8663-421A-89C2-1C5DBE35F021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04A06-E0FE-4B08-9F03-E9BB16335CFA}" type="datetimeFigureOut">
              <a:rPr lang="en-IE"/>
              <a:pPr>
                <a:defRPr/>
              </a:pPr>
              <a:t>24/09/2014</a:t>
            </a:fld>
            <a:endParaRPr lang="en-IE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3901F-9042-4FC4-B28B-449B471F234E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E4F4D-A88C-4EA1-AC30-6E10128088AF}" type="datetimeFigureOut">
              <a:rPr lang="en-IE"/>
              <a:pPr>
                <a:defRPr/>
              </a:pPr>
              <a:t>24/09/2014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81E8B-C9E3-4ECB-A72D-6723E7CCB78C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5C85C8E-F478-414D-8875-B53591139726}" type="datetimeFigureOut">
              <a:rPr lang="en-IE"/>
              <a:pPr>
                <a:defRPr/>
              </a:pPr>
              <a:t>24/09/2014</a:t>
            </a:fld>
            <a:endParaRPr lang="en-IE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F8C9F88-B2D1-4AA5-BEC2-C1D3309EB96E}" type="slidenum">
              <a:rPr lang="en-IE"/>
              <a:pPr>
                <a:defRPr/>
              </a:pPr>
              <a:t>‹#›</a:t>
            </a:fld>
            <a:endParaRPr lang="en-IE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5" r:id="rId5"/>
    <p:sldLayoutId id="2147483670" r:id="rId6"/>
    <p:sldLayoutId id="2147483676" r:id="rId7"/>
    <p:sldLayoutId id="2147483677" r:id="rId8"/>
    <p:sldLayoutId id="2147483678" r:id="rId9"/>
    <p:sldLayoutId id="2147483669" r:id="rId10"/>
    <p:sldLayoutId id="21474836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swego.org/ocsd-web/quiz/mquiz.asp?filename=MniGhallnormannaigh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history/handsonhistory/normans.shtml" TargetMode="External"/><Relationship Id="rId2" Type="http://schemas.openxmlformats.org/officeDocument/2006/relationships/hyperlink" Target="http://www.historyonthenet.com/Lessons/attackdefendcastle/mottebailey.htm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stormthecastle.com/paper-castle/make-a-cardboard-castle.htm" TargetMode="External"/><Relationship Id="rId4" Type="http://schemas.openxmlformats.org/officeDocument/2006/relationships/hyperlink" Target="http://webgis.archaeology.ie/NationalMonuments/FlexViewer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ebgis.archaeology.ie/NationalMonuments/FlexViewer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 bwMode="auto">
          <a:xfrm>
            <a:off x="724410" y="3524016"/>
            <a:ext cx="2799497" cy="3732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 bwMode="auto">
          <a:xfrm>
            <a:off x="323528" y="95388"/>
            <a:ext cx="4286250" cy="2866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 bwMode="auto">
          <a:xfrm>
            <a:off x="5689850" y="75984"/>
            <a:ext cx="3454150" cy="3448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 bwMode="auto">
          <a:xfrm>
            <a:off x="4499992" y="3915590"/>
            <a:ext cx="4286250" cy="2846344"/>
          </a:xfrm>
          <a:prstGeom prst="rect">
            <a:avLst/>
          </a:prstGeom>
          <a:ln>
            <a:noFill/>
          </a:ln>
          <a:effectLst/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>
            <a:off x="34925" y="2924175"/>
            <a:ext cx="5761038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Caisleáin na Normannach</a:t>
            </a:r>
            <a:endParaRPr lang="ga-I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08063"/>
            <a:ext cx="9144000" cy="621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735013" y="5057775"/>
            <a:ext cx="7673975" cy="1800225"/>
          </a:xfrm>
          <a:prstGeom prst="rect">
            <a:avLst/>
          </a:prstGeom>
          <a:solidFill>
            <a:schemeClr val="bg1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ga-IE" sz="2400">
                <a:latin typeface="Comic Sans MS" pitchFamily="66" charset="0"/>
              </a:rPr>
              <a:t>Ó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dheireadh</a:t>
            </a:r>
            <a:r>
              <a:rPr lang="en-GB" sz="2400">
                <a:latin typeface="Comic Sans MS" pitchFamily="66" charset="0"/>
              </a:rPr>
              <a:t> an 12ú </a:t>
            </a:r>
            <a:r>
              <a:rPr lang="ga-IE" sz="2400">
                <a:latin typeface="Comic Sans MS" pitchFamily="66" charset="0"/>
              </a:rPr>
              <a:t>haois ar aghaidh thosaigh na Normannaigh</a:t>
            </a:r>
            <a:r>
              <a:rPr lang="en-GB" sz="2400">
                <a:latin typeface="Comic Sans MS" pitchFamily="66" charset="0"/>
              </a:rPr>
              <a:t> ag </a:t>
            </a:r>
            <a:r>
              <a:rPr lang="ga-IE" sz="2400">
                <a:latin typeface="Comic Sans MS" pitchFamily="66" charset="0"/>
              </a:rPr>
              <a:t>tógáil caisleáin mhóra chloiche. </a:t>
            </a:r>
          </a:p>
          <a:p>
            <a:pPr marL="342900" indent="-342900">
              <a:spcBef>
                <a:spcPct val="20000"/>
              </a:spcBef>
            </a:pPr>
            <a:endParaRPr lang="ga-IE" sz="1000">
              <a:latin typeface="Franklin Gothic Book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ga-IE" sz="2400">
                <a:latin typeface="Comic Sans MS" pitchFamily="66" charset="0"/>
              </a:rPr>
              <a:t>Tá go leor de na caisleáin sin fós </a:t>
            </a:r>
            <a:r>
              <a:rPr lang="en-GB" sz="2400">
                <a:latin typeface="Comic Sans MS" pitchFamily="66" charset="0"/>
              </a:rPr>
              <a:t>le </a:t>
            </a:r>
            <a:r>
              <a:rPr lang="ga-IE" sz="2400">
                <a:latin typeface="Comic Sans MS" pitchFamily="66" charset="0"/>
              </a:rPr>
              <a:t>feiceáil sa lá </a:t>
            </a:r>
            <a:br>
              <a:rPr lang="ga-IE" sz="2400">
                <a:latin typeface="Comic Sans MS" pitchFamily="66" charset="0"/>
              </a:rPr>
            </a:br>
            <a:r>
              <a:rPr lang="ga-IE" sz="2400">
                <a:latin typeface="Comic Sans MS" pitchFamily="66" charset="0"/>
              </a:rPr>
              <a:t>atá inniu ann. 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endParaRPr lang="en-GB" sz="2400">
              <a:solidFill>
                <a:srgbClr val="4C371C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sz="2400">
              <a:latin typeface="Franklin Gothic Book" pitchFamily="34" charset="0"/>
            </a:endParaRP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6172200" y="2057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40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1413" y="188913"/>
            <a:ext cx="4392612" cy="584200"/>
          </a:xfrm>
          <a:prstGeom prst="rect">
            <a:avLst/>
          </a:prstGeom>
          <a:solidFill>
            <a:srgbClr val="9933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3200" dirty="0">
                <a:latin typeface="Comic Sans MS" pitchFamily="66" charset="0"/>
              </a:rPr>
              <a:t>Caisleáin Chloiche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3" grpId="0" build="p" autoUpdateAnimBg="0"/>
      <p:bldP spid="2064" grpId="0" autoUpdateAnimBg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 bwMode="auto">
          <a:xfrm>
            <a:off x="5220072" y="3916197"/>
            <a:ext cx="1654468" cy="248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 bwMode="auto">
          <a:xfrm>
            <a:off x="6090323" y="401105"/>
            <a:ext cx="3053677" cy="19871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 bwMode="auto">
          <a:xfrm>
            <a:off x="2123728" y="388121"/>
            <a:ext cx="1792345" cy="24810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 bwMode="auto">
          <a:xfrm>
            <a:off x="1918793" y="3654055"/>
            <a:ext cx="2784374" cy="18562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835696" y="3068960"/>
            <a:ext cx="5182829" cy="523220"/>
          </a:xfrm>
          <a:prstGeom prst="rect">
            <a:avLst/>
          </a:prstGeom>
          <a:solidFill>
            <a:srgbClr val="993300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800" dirty="0">
                <a:latin typeface="Comic Sans MS" pitchFamily="66" charset="0"/>
              </a:rPr>
              <a:t>Gnéithe cosanta an chaisleáin </a:t>
            </a: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2771775" y="2060575"/>
            <a:ext cx="3179763" cy="646113"/>
            <a:chOff x="3661" y="1488"/>
            <a:chExt cx="2003" cy="407"/>
          </a:xfrm>
        </p:grpSpPr>
        <p:sp>
          <p:nvSpPr>
            <p:cNvPr id="33822" name="Text Box 7"/>
            <p:cNvSpPr txBox="1">
              <a:spLocks noChangeArrowheads="1"/>
            </p:cNvSpPr>
            <p:nvPr/>
          </p:nvSpPr>
          <p:spPr bwMode="auto">
            <a:xfrm>
              <a:off x="4560" y="1488"/>
              <a:ext cx="1104" cy="407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9933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ga-IE" b="1">
                  <a:solidFill>
                    <a:srgbClr val="FF3300"/>
                  </a:solidFill>
                  <a:latin typeface="Franklin Gothic Book" pitchFamily="34" charset="0"/>
                  <a:cs typeface="Times New Roman" pitchFamily="18" charset="0"/>
                </a:rPr>
                <a:t>Droichead tógála</a:t>
              </a:r>
            </a:p>
          </p:txBody>
        </p:sp>
        <p:sp>
          <p:nvSpPr>
            <p:cNvPr id="33823" name="Line 8"/>
            <p:cNvSpPr>
              <a:spLocks noChangeShapeType="1"/>
            </p:cNvSpPr>
            <p:nvPr/>
          </p:nvSpPr>
          <p:spPr bwMode="auto">
            <a:xfrm flipH="1">
              <a:off x="3661" y="1632"/>
              <a:ext cx="899" cy="174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ga-IE"/>
            </a:p>
          </p:txBody>
        </p:sp>
      </p:grpSp>
      <p:grpSp>
        <p:nvGrpSpPr>
          <p:cNvPr id="11" name="Group 6"/>
          <p:cNvGrpSpPr>
            <a:grpSpLocks/>
          </p:cNvGrpSpPr>
          <p:nvPr/>
        </p:nvGrpSpPr>
        <p:grpSpPr bwMode="auto">
          <a:xfrm>
            <a:off x="5940425" y="4076700"/>
            <a:ext cx="2890838" cy="369888"/>
            <a:chOff x="3843" y="1488"/>
            <a:chExt cx="1821" cy="233"/>
          </a:xfrm>
        </p:grpSpPr>
        <p:sp>
          <p:nvSpPr>
            <p:cNvPr id="33820" name="Text Box 7"/>
            <p:cNvSpPr txBox="1">
              <a:spLocks noChangeArrowheads="1"/>
            </p:cNvSpPr>
            <p:nvPr/>
          </p:nvSpPr>
          <p:spPr bwMode="auto">
            <a:xfrm>
              <a:off x="4560" y="1488"/>
              <a:ext cx="1104" cy="233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9933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b="1">
                  <a:solidFill>
                    <a:srgbClr val="FF3300"/>
                  </a:solidFill>
                  <a:latin typeface="Franklin Gothic Book" pitchFamily="34" charset="0"/>
                  <a:cs typeface="Times New Roman" pitchFamily="18" charset="0"/>
                </a:rPr>
                <a:t>Poll </a:t>
              </a:r>
              <a:r>
                <a:rPr lang="ga-IE" b="1">
                  <a:solidFill>
                    <a:srgbClr val="FF3300"/>
                  </a:solidFill>
                  <a:latin typeface="Franklin Gothic Book" pitchFamily="34" charset="0"/>
                  <a:cs typeface="Times New Roman" pitchFamily="18" charset="0"/>
                </a:rPr>
                <a:t>lámhaigh</a:t>
              </a:r>
            </a:p>
          </p:txBody>
        </p:sp>
        <p:sp>
          <p:nvSpPr>
            <p:cNvPr id="33821" name="Line 8"/>
            <p:cNvSpPr>
              <a:spLocks noChangeShapeType="1"/>
            </p:cNvSpPr>
            <p:nvPr/>
          </p:nvSpPr>
          <p:spPr bwMode="auto">
            <a:xfrm flipH="1" flipV="1">
              <a:off x="3843" y="1605"/>
              <a:ext cx="717" cy="27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ga-IE"/>
            </a:p>
          </p:txBody>
        </p:sp>
      </p:grpSp>
      <p:grpSp>
        <p:nvGrpSpPr>
          <p:cNvPr id="14" name="Group 6"/>
          <p:cNvGrpSpPr>
            <a:grpSpLocks/>
          </p:cNvGrpSpPr>
          <p:nvPr/>
        </p:nvGrpSpPr>
        <p:grpSpPr bwMode="auto">
          <a:xfrm>
            <a:off x="646113" y="4581525"/>
            <a:ext cx="2520950" cy="376238"/>
            <a:chOff x="4560" y="1488"/>
            <a:chExt cx="1588" cy="237"/>
          </a:xfrm>
        </p:grpSpPr>
        <p:sp>
          <p:nvSpPr>
            <p:cNvPr id="33818" name="Text Box 7"/>
            <p:cNvSpPr txBox="1">
              <a:spLocks noChangeArrowheads="1"/>
            </p:cNvSpPr>
            <p:nvPr/>
          </p:nvSpPr>
          <p:spPr bwMode="auto">
            <a:xfrm>
              <a:off x="4560" y="1488"/>
              <a:ext cx="1104" cy="237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9933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ga-IE" b="1">
                  <a:solidFill>
                    <a:srgbClr val="FF3300"/>
                  </a:solidFill>
                  <a:latin typeface="Franklin Gothic Book" pitchFamily="34" charset="0"/>
                  <a:cs typeface="Times New Roman" pitchFamily="18" charset="0"/>
                </a:rPr>
                <a:t>Móta</a:t>
              </a:r>
            </a:p>
          </p:txBody>
        </p:sp>
        <p:sp>
          <p:nvSpPr>
            <p:cNvPr id="33819" name="Line 8"/>
            <p:cNvSpPr>
              <a:spLocks noChangeShapeType="1"/>
            </p:cNvSpPr>
            <p:nvPr/>
          </p:nvSpPr>
          <p:spPr bwMode="auto">
            <a:xfrm flipV="1">
              <a:off x="5657" y="1624"/>
              <a:ext cx="491" cy="45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ga-IE"/>
            </a:p>
          </p:txBody>
        </p:sp>
      </p:grpSp>
      <p:grpSp>
        <p:nvGrpSpPr>
          <p:cNvPr id="17" name="Group 6"/>
          <p:cNvGrpSpPr>
            <a:grpSpLocks/>
          </p:cNvGrpSpPr>
          <p:nvPr/>
        </p:nvGrpSpPr>
        <p:grpSpPr bwMode="auto">
          <a:xfrm>
            <a:off x="166688" y="692150"/>
            <a:ext cx="2894012" cy="719138"/>
            <a:chOff x="4560" y="1488"/>
            <a:chExt cx="1823" cy="453"/>
          </a:xfrm>
        </p:grpSpPr>
        <p:sp>
          <p:nvSpPr>
            <p:cNvPr id="33816" name="Text Box 7"/>
            <p:cNvSpPr txBox="1">
              <a:spLocks noChangeArrowheads="1"/>
            </p:cNvSpPr>
            <p:nvPr/>
          </p:nvSpPr>
          <p:spPr bwMode="auto">
            <a:xfrm>
              <a:off x="4560" y="1488"/>
              <a:ext cx="1104" cy="233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9933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ga-IE" b="1">
                  <a:solidFill>
                    <a:srgbClr val="FF3300"/>
                  </a:solidFill>
                  <a:latin typeface="Franklin Gothic Book" pitchFamily="34" charset="0"/>
                  <a:cs typeface="Times New Roman" pitchFamily="18" charset="0"/>
                </a:rPr>
                <a:t>Geata crochta</a:t>
              </a:r>
            </a:p>
          </p:txBody>
        </p:sp>
        <p:sp>
          <p:nvSpPr>
            <p:cNvPr id="33817" name="Line 8"/>
            <p:cNvSpPr>
              <a:spLocks noChangeShapeType="1"/>
            </p:cNvSpPr>
            <p:nvPr/>
          </p:nvSpPr>
          <p:spPr bwMode="auto">
            <a:xfrm>
              <a:off x="5748" y="1669"/>
              <a:ext cx="635" cy="27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ga-IE"/>
            </a:p>
          </p:txBody>
        </p:sp>
      </p:grpSp>
      <p:grpSp>
        <p:nvGrpSpPr>
          <p:cNvPr id="20" name="Group 6"/>
          <p:cNvGrpSpPr>
            <a:grpSpLocks/>
          </p:cNvGrpSpPr>
          <p:nvPr/>
        </p:nvGrpSpPr>
        <p:grpSpPr bwMode="auto">
          <a:xfrm>
            <a:off x="4991100" y="260350"/>
            <a:ext cx="2820988" cy="574675"/>
            <a:chOff x="4560" y="1488"/>
            <a:chExt cx="1777" cy="362"/>
          </a:xfrm>
        </p:grpSpPr>
        <p:sp>
          <p:nvSpPr>
            <p:cNvPr id="33814" name="Text Box 7"/>
            <p:cNvSpPr txBox="1">
              <a:spLocks noChangeArrowheads="1"/>
            </p:cNvSpPr>
            <p:nvPr/>
          </p:nvSpPr>
          <p:spPr bwMode="auto">
            <a:xfrm>
              <a:off x="4560" y="1488"/>
              <a:ext cx="1104" cy="233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9933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ga-IE" b="1">
                  <a:solidFill>
                    <a:srgbClr val="FF3300"/>
                  </a:solidFill>
                  <a:latin typeface="Franklin Gothic Book" pitchFamily="34" charset="0"/>
                  <a:cs typeface="Times New Roman" pitchFamily="18" charset="0"/>
                </a:rPr>
                <a:t>Forbhalla</a:t>
              </a:r>
            </a:p>
          </p:txBody>
        </p:sp>
        <p:sp>
          <p:nvSpPr>
            <p:cNvPr id="33815" name="Line 8"/>
            <p:cNvSpPr>
              <a:spLocks noChangeShapeType="1"/>
            </p:cNvSpPr>
            <p:nvPr/>
          </p:nvSpPr>
          <p:spPr bwMode="auto">
            <a:xfrm>
              <a:off x="5702" y="1669"/>
              <a:ext cx="635" cy="181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ga-IE"/>
            </a:p>
          </p:txBody>
        </p:sp>
      </p:grpSp>
      <p:grpSp>
        <p:nvGrpSpPr>
          <p:cNvPr id="23" name="Group 6"/>
          <p:cNvGrpSpPr>
            <a:grpSpLocks/>
          </p:cNvGrpSpPr>
          <p:nvPr/>
        </p:nvGrpSpPr>
        <p:grpSpPr bwMode="auto">
          <a:xfrm>
            <a:off x="166688" y="1773238"/>
            <a:ext cx="2749550" cy="715962"/>
            <a:chOff x="4560" y="1443"/>
            <a:chExt cx="1868" cy="501"/>
          </a:xfrm>
        </p:grpSpPr>
        <p:sp>
          <p:nvSpPr>
            <p:cNvPr id="33812" name="Text Box 7"/>
            <p:cNvSpPr txBox="1">
              <a:spLocks noChangeArrowheads="1"/>
            </p:cNvSpPr>
            <p:nvPr/>
          </p:nvSpPr>
          <p:spPr bwMode="auto">
            <a:xfrm>
              <a:off x="4560" y="1489"/>
              <a:ext cx="1104" cy="455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9933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ga-IE" b="1">
                  <a:solidFill>
                    <a:srgbClr val="FF3300"/>
                  </a:solidFill>
                  <a:latin typeface="Franklin Gothic Book" pitchFamily="34" charset="0"/>
                  <a:cs typeface="Times New Roman" pitchFamily="18" charset="0"/>
                </a:rPr>
                <a:t>Doras trom</a:t>
              </a:r>
              <a:r>
                <a:rPr lang="en-GB" b="1">
                  <a:solidFill>
                    <a:srgbClr val="FF3300"/>
                  </a:solidFill>
                  <a:latin typeface="Franklin Gothic Book" pitchFamily="34" charset="0"/>
                  <a:cs typeface="Times New Roman" pitchFamily="18" charset="0"/>
                </a:rPr>
                <a:t> </a:t>
              </a:r>
              <a:r>
                <a:rPr lang="ga-IE" b="1">
                  <a:solidFill>
                    <a:srgbClr val="FF3300"/>
                  </a:solidFill>
                  <a:latin typeface="Franklin Gothic Book" pitchFamily="34" charset="0"/>
                  <a:cs typeface="Times New Roman" pitchFamily="18" charset="0"/>
                </a:rPr>
                <a:t>láidir</a:t>
              </a:r>
            </a:p>
          </p:txBody>
        </p:sp>
        <p:sp>
          <p:nvSpPr>
            <p:cNvPr id="33813" name="Line 8"/>
            <p:cNvSpPr>
              <a:spLocks noChangeShapeType="1"/>
            </p:cNvSpPr>
            <p:nvPr/>
          </p:nvSpPr>
          <p:spPr bwMode="auto">
            <a:xfrm flipV="1">
              <a:off x="5702" y="1443"/>
              <a:ext cx="726" cy="227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ga-IE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7243" y="5465818"/>
            <a:ext cx="5254837" cy="1384994"/>
          </a:xfrm>
          <a:prstGeom prst="rect">
            <a:avLst/>
          </a:prstGeom>
          <a:solidFill>
            <a:srgbClr val="993300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800" dirty="0">
                <a:latin typeface="Comic Sans MS" pitchFamily="66" charset="0"/>
              </a:rPr>
              <a:t>Conas a úsáideadh na gnéithe </a:t>
            </a:r>
            <a:r>
              <a:rPr lang="en-GB" sz="2800" dirty="0">
                <a:latin typeface="Comic Sans MS" pitchFamily="66" charset="0"/>
              </a:rPr>
              <a:t>sin</a:t>
            </a:r>
            <a:r>
              <a:rPr lang="ga-IE" sz="2800" dirty="0">
                <a:latin typeface="Comic Sans MS" pitchFamily="66" charset="0"/>
              </a:rPr>
              <a:t> chun</a:t>
            </a:r>
            <a:r>
              <a:rPr lang="en-GB" sz="2800" dirty="0">
                <a:latin typeface="Comic Sans MS" pitchFamily="66" charset="0"/>
              </a:rPr>
              <a:t> </a:t>
            </a:r>
            <a:r>
              <a:rPr lang="ga-IE" sz="2800" dirty="0">
                <a:latin typeface="Comic Sans MS" pitchFamily="66" charset="0"/>
              </a:rPr>
              <a:t>an caisleán</a:t>
            </a:r>
            <a:r>
              <a:rPr lang="en-GB" sz="2800" dirty="0">
                <a:latin typeface="Comic Sans MS" pitchFamily="66" charset="0"/>
              </a:rPr>
              <a:t> a </a:t>
            </a:r>
            <a:r>
              <a:rPr lang="ga-IE" sz="2800" dirty="0">
                <a:latin typeface="Comic Sans MS" pitchFamily="66" charset="0"/>
              </a:rPr>
              <a:t>chosaint, meas tú? </a:t>
            </a:r>
          </a:p>
        </p:txBody>
      </p:sp>
      <p:grpSp>
        <p:nvGrpSpPr>
          <p:cNvPr id="26" name="Group 6"/>
          <p:cNvGrpSpPr>
            <a:grpSpLocks/>
          </p:cNvGrpSpPr>
          <p:nvPr/>
        </p:nvGrpSpPr>
        <p:grpSpPr bwMode="auto">
          <a:xfrm>
            <a:off x="6661150" y="1844675"/>
            <a:ext cx="2243138" cy="1017588"/>
            <a:chOff x="4251" y="1080"/>
            <a:chExt cx="1413" cy="641"/>
          </a:xfrm>
        </p:grpSpPr>
        <p:sp>
          <p:nvSpPr>
            <p:cNvPr id="33810" name="Text Box 7"/>
            <p:cNvSpPr txBox="1">
              <a:spLocks noChangeArrowheads="1"/>
            </p:cNvSpPr>
            <p:nvPr/>
          </p:nvSpPr>
          <p:spPr bwMode="auto">
            <a:xfrm>
              <a:off x="4560" y="1488"/>
              <a:ext cx="1104" cy="233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9933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ga-IE" b="1">
                  <a:solidFill>
                    <a:srgbClr val="FF3300"/>
                  </a:solidFill>
                  <a:latin typeface="Franklin Gothic Book" pitchFamily="34" charset="0"/>
                  <a:cs typeface="Times New Roman" pitchFamily="18" charset="0"/>
                </a:rPr>
                <a:t>Balla tiubh</a:t>
              </a:r>
            </a:p>
          </p:txBody>
        </p:sp>
        <p:sp>
          <p:nvSpPr>
            <p:cNvPr id="33811" name="Line 8"/>
            <p:cNvSpPr>
              <a:spLocks noChangeShapeType="1"/>
            </p:cNvSpPr>
            <p:nvPr/>
          </p:nvSpPr>
          <p:spPr bwMode="auto">
            <a:xfrm flipH="1" flipV="1">
              <a:off x="4251" y="1080"/>
              <a:ext cx="309" cy="55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ga-I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 bwMode="auto">
          <a:xfrm>
            <a:off x="1259632" y="471874"/>
            <a:ext cx="6210868" cy="40415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395288" y="836613"/>
            <a:ext cx="2820987" cy="574675"/>
            <a:chOff x="4560" y="1488"/>
            <a:chExt cx="1777" cy="362"/>
          </a:xfrm>
        </p:grpSpPr>
        <p:sp>
          <p:nvSpPr>
            <p:cNvPr id="34822" name="Text Box 7"/>
            <p:cNvSpPr txBox="1">
              <a:spLocks noChangeArrowheads="1"/>
            </p:cNvSpPr>
            <p:nvPr/>
          </p:nvSpPr>
          <p:spPr bwMode="auto">
            <a:xfrm>
              <a:off x="4560" y="1488"/>
              <a:ext cx="1104" cy="233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9933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ga-IE" b="1">
                  <a:solidFill>
                    <a:srgbClr val="FF3300"/>
                  </a:solidFill>
                  <a:latin typeface="Franklin Gothic Book" pitchFamily="34" charset="0"/>
                  <a:cs typeface="Times New Roman" pitchFamily="18" charset="0"/>
                </a:rPr>
                <a:t>Forbhalla</a:t>
              </a:r>
            </a:p>
          </p:txBody>
        </p:sp>
        <p:sp>
          <p:nvSpPr>
            <p:cNvPr id="34823" name="Line 8"/>
            <p:cNvSpPr>
              <a:spLocks noChangeShapeType="1"/>
            </p:cNvSpPr>
            <p:nvPr/>
          </p:nvSpPr>
          <p:spPr bwMode="auto">
            <a:xfrm>
              <a:off x="5702" y="1669"/>
              <a:ext cx="635" cy="181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ga-IE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83568" y="4797152"/>
            <a:ext cx="7920880" cy="1569660"/>
          </a:xfrm>
          <a:prstGeom prst="rect">
            <a:avLst/>
          </a:prstGeom>
          <a:solidFill>
            <a:srgbClr val="993300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Sheasadh</a:t>
            </a:r>
            <a:r>
              <a:rPr lang="en-GB" sz="240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na saighdiúirí ar an bhforbhalla</a:t>
            </a:r>
            <a:r>
              <a:rPr lang="en-GB" sz="2400">
                <a:solidFill>
                  <a:srgbClr val="000000"/>
                </a:solidFill>
                <a:latin typeface="Comic Sans MS" pitchFamily="66" charset="0"/>
              </a:rPr>
              <a:t>. Mar sin</a:t>
            </a: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,</a:t>
            </a:r>
            <a:r>
              <a:rPr lang="en-GB" sz="2400">
                <a:solidFill>
                  <a:srgbClr val="000000"/>
                </a:solidFill>
                <a:latin typeface="Comic Sans MS" pitchFamily="66" charset="0"/>
              </a:rPr>
              <a:t> bhídís </a:t>
            </a: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ábalta breathnú amach</a:t>
            </a:r>
            <a:r>
              <a:rPr lang="en-GB" sz="2400">
                <a:solidFill>
                  <a:srgbClr val="000000"/>
                </a:solidFill>
                <a:latin typeface="Comic Sans MS" pitchFamily="66" charset="0"/>
              </a:rPr>
              <a:t> le feiceáil an raibh </a:t>
            </a: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ionsaitheoirí </a:t>
            </a:r>
            <a:r>
              <a:rPr lang="en-GB" sz="2400">
                <a:solidFill>
                  <a:srgbClr val="000000"/>
                </a:solidFill>
                <a:latin typeface="Comic Sans MS" pitchFamily="66" charset="0"/>
              </a:rPr>
              <a:t>ar bith </a:t>
            </a: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ag teacht. D’fhéadfaidís clocha a chaitheamh leis </a:t>
            </a:r>
            <a:r>
              <a:rPr lang="en-GB" sz="2400">
                <a:solidFill>
                  <a:srgbClr val="000000"/>
                </a:solidFill>
                <a:latin typeface="Comic Sans MS" pitchFamily="66" charset="0"/>
              </a:rPr>
              <a:t>an namhaid </a:t>
            </a: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ón bhforbhalla.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 bwMode="auto">
          <a:xfrm>
            <a:off x="1974149" y="425097"/>
            <a:ext cx="2987242" cy="41351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84121" y="5411191"/>
            <a:ext cx="8160930" cy="1200329"/>
          </a:xfrm>
          <a:prstGeom prst="rect">
            <a:avLst/>
          </a:prstGeom>
          <a:solidFill>
            <a:srgbClr val="993300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err="1">
                <a:latin typeface="Comic Sans MS" pitchFamily="66" charset="0"/>
              </a:rPr>
              <a:t>Ligtí</a:t>
            </a:r>
            <a:r>
              <a:rPr lang="ga-IE" sz="2400" dirty="0">
                <a:latin typeface="Comic Sans MS" pitchFamily="66" charset="0"/>
              </a:rPr>
              <a:t> anuas </a:t>
            </a:r>
            <a:r>
              <a:rPr lang="en-GB" sz="2400" dirty="0">
                <a:latin typeface="Comic Sans MS" pitchFamily="66" charset="0"/>
              </a:rPr>
              <a:t>an </a:t>
            </a:r>
            <a:r>
              <a:rPr lang="en-GB" sz="2400" dirty="0" err="1">
                <a:latin typeface="Comic Sans MS" pitchFamily="66" charset="0"/>
              </a:rPr>
              <a:t>geata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en-GB" sz="2400" dirty="0" err="1">
                <a:latin typeface="Comic Sans MS" pitchFamily="66" charset="0"/>
              </a:rPr>
              <a:t>crochta</a:t>
            </a:r>
            <a:r>
              <a:rPr lang="ga-IE" sz="2400" dirty="0">
                <a:latin typeface="Comic Sans MS" pitchFamily="66" charset="0"/>
              </a:rPr>
              <a:t> chun </a:t>
            </a:r>
            <a:r>
              <a:rPr lang="en-GB" sz="2400" dirty="0" err="1">
                <a:latin typeface="Comic Sans MS" pitchFamily="66" charset="0"/>
              </a:rPr>
              <a:t>naimhde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ga-IE" sz="2400" dirty="0">
                <a:latin typeface="Comic Sans MS" pitchFamily="66" charset="0"/>
              </a:rPr>
              <a:t>a choinneáil amuigh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en-GB" sz="2400" dirty="0" err="1">
                <a:latin typeface="Comic Sans MS" pitchFamily="66" charset="0"/>
              </a:rPr>
              <a:t>freisin</a:t>
            </a:r>
            <a:r>
              <a:rPr lang="ga-IE" sz="2400" dirty="0">
                <a:latin typeface="Comic Sans MS" pitchFamily="66" charset="0"/>
              </a:rPr>
              <a:t>. </a:t>
            </a:r>
            <a:r>
              <a:rPr lang="en-GB" sz="2400" dirty="0" err="1">
                <a:latin typeface="Comic Sans MS" pitchFamily="66" charset="0"/>
              </a:rPr>
              <a:t>Geata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en-GB" sz="2400" dirty="0" err="1">
                <a:latin typeface="Comic Sans MS" pitchFamily="66" charset="0"/>
              </a:rPr>
              <a:t>trom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en-GB" sz="2400" dirty="0" err="1">
                <a:latin typeface="Comic Sans MS" pitchFamily="66" charset="0"/>
              </a:rPr>
              <a:t>iarainn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en-GB" sz="2400" dirty="0" err="1">
                <a:latin typeface="Comic Sans MS" pitchFamily="66" charset="0"/>
              </a:rPr>
              <a:t>ba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en-GB" sz="2400" dirty="0" err="1">
                <a:latin typeface="Comic Sans MS" pitchFamily="66" charset="0"/>
              </a:rPr>
              <a:t>ea</a:t>
            </a:r>
            <a:r>
              <a:rPr lang="en-GB" sz="2400" dirty="0">
                <a:latin typeface="Comic Sans MS" pitchFamily="66" charset="0"/>
              </a:rPr>
              <a:t> an </a:t>
            </a:r>
            <a:r>
              <a:rPr lang="en-GB" sz="2400" dirty="0" err="1">
                <a:latin typeface="Comic Sans MS" pitchFamily="66" charset="0"/>
              </a:rPr>
              <a:t>geata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en-GB" sz="2400" dirty="0" err="1">
                <a:latin typeface="Comic Sans MS" pitchFamily="66" charset="0"/>
              </a:rPr>
              <a:t>crochta</a:t>
            </a:r>
            <a:r>
              <a:rPr lang="en-GB" sz="2400" dirty="0">
                <a:latin typeface="Comic Sans MS" pitchFamily="66" charset="0"/>
              </a:rPr>
              <a:t>.</a:t>
            </a:r>
            <a:endParaRPr lang="ga-IE" sz="2400" dirty="0">
              <a:latin typeface="Comic Sans MS" pitchFamily="66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911600" y="3003550"/>
            <a:ext cx="3179763" cy="646113"/>
            <a:chOff x="3661" y="1488"/>
            <a:chExt cx="2003" cy="407"/>
          </a:xfrm>
        </p:grpSpPr>
        <p:sp>
          <p:nvSpPr>
            <p:cNvPr id="35852" name="Text Box 7"/>
            <p:cNvSpPr txBox="1">
              <a:spLocks noChangeArrowheads="1"/>
            </p:cNvSpPr>
            <p:nvPr/>
          </p:nvSpPr>
          <p:spPr bwMode="auto">
            <a:xfrm>
              <a:off x="4560" y="1488"/>
              <a:ext cx="1104" cy="407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9933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ga-IE" b="1">
                  <a:solidFill>
                    <a:srgbClr val="FF3300"/>
                  </a:solidFill>
                  <a:latin typeface="Franklin Gothic Book" pitchFamily="34" charset="0"/>
                  <a:cs typeface="Times New Roman" pitchFamily="18" charset="0"/>
                </a:rPr>
                <a:t>Droichead </a:t>
              </a:r>
              <a:r>
                <a:rPr lang="en-GB" b="1">
                  <a:solidFill>
                    <a:srgbClr val="FF3300"/>
                  </a:solidFill>
                  <a:latin typeface="Franklin Gothic Book" pitchFamily="34" charset="0"/>
                  <a:cs typeface="Times New Roman" pitchFamily="18" charset="0"/>
                </a:rPr>
                <a:t>t</a:t>
              </a:r>
              <a:r>
                <a:rPr lang="ga-IE" b="1">
                  <a:solidFill>
                    <a:srgbClr val="FF3300"/>
                  </a:solidFill>
                  <a:latin typeface="Franklin Gothic Book" pitchFamily="34" charset="0"/>
                  <a:cs typeface="Times New Roman" pitchFamily="18" charset="0"/>
                </a:rPr>
                <a:t>ógála</a:t>
              </a:r>
            </a:p>
          </p:txBody>
        </p:sp>
        <p:sp>
          <p:nvSpPr>
            <p:cNvPr id="35853" name="Line 8"/>
            <p:cNvSpPr>
              <a:spLocks noChangeShapeType="1"/>
            </p:cNvSpPr>
            <p:nvPr/>
          </p:nvSpPr>
          <p:spPr bwMode="auto">
            <a:xfrm flipH="1">
              <a:off x="3661" y="1632"/>
              <a:ext cx="899" cy="174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ga-IE"/>
            </a:p>
          </p:txBody>
        </p:sp>
      </p:grp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166688" y="692150"/>
            <a:ext cx="3181350" cy="1152525"/>
            <a:chOff x="4560" y="1488"/>
            <a:chExt cx="2004" cy="726"/>
          </a:xfrm>
        </p:grpSpPr>
        <p:sp>
          <p:nvSpPr>
            <p:cNvPr id="35850" name="Text Box 7"/>
            <p:cNvSpPr txBox="1">
              <a:spLocks noChangeArrowheads="1"/>
            </p:cNvSpPr>
            <p:nvPr/>
          </p:nvSpPr>
          <p:spPr bwMode="auto">
            <a:xfrm>
              <a:off x="4560" y="1488"/>
              <a:ext cx="1104" cy="233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9933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ga-IE" b="1">
                  <a:solidFill>
                    <a:srgbClr val="FF3300"/>
                  </a:solidFill>
                  <a:latin typeface="Franklin Gothic Book" pitchFamily="34" charset="0"/>
                  <a:cs typeface="Times New Roman" pitchFamily="18" charset="0"/>
                </a:rPr>
                <a:t>Geata </a:t>
              </a:r>
              <a:r>
                <a:rPr lang="en-GB" b="1">
                  <a:solidFill>
                    <a:srgbClr val="FF3300"/>
                  </a:solidFill>
                  <a:latin typeface="Franklin Gothic Book" pitchFamily="34" charset="0"/>
                  <a:cs typeface="Times New Roman" pitchFamily="18" charset="0"/>
                </a:rPr>
                <a:t>c</a:t>
              </a:r>
              <a:r>
                <a:rPr lang="ga-IE" b="1">
                  <a:solidFill>
                    <a:srgbClr val="FF3300"/>
                  </a:solidFill>
                  <a:latin typeface="Franklin Gothic Book" pitchFamily="34" charset="0"/>
                  <a:cs typeface="Times New Roman" pitchFamily="18" charset="0"/>
                </a:rPr>
                <a:t>rochta</a:t>
              </a:r>
            </a:p>
          </p:txBody>
        </p:sp>
        <p:sp>
          <p:nvSpPr>
            <p:cNvPr id="35851" name="Line 8"/>
            <p:cNvSpPr>
              <a:spLocks noChangeShapeType="1"/>
            </p:cNvSpPr>
            <p:nvPr/>
          </p:nvSpPr>
          <p:spPr bwMode="auto">
            <a:xfrm>
              <a:off x="5748" y="1669"/>
              <a:ext cx="816" cy="545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ga-IE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82676" y="5066500"/>
            <a:ext cx="8160930" cy="1569660"/>
          </a:xfrm>
          <a:prstGeom prst="rect">
            <a:avLst/>
          </a:prstGeom>
          <a:solidFill>
            <a:srgbClr val="993300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Nuair a bhíodh</a:t>
            </a:r>
            <a:r>
              <a:rPr lang="en-GB" sz="240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an caisleán faoi ionsaí</a:t>
            </a:r>
            <a:r>
              <a:rPr lang="en-GB" sz="2400">
                <a:solidFill>
                  <a:srgbClr val="000000"/>
                </a:solidFill>
                <a:latin typeface="Comic Sans MS" pitchFamily="66" charset="0"/>
              </a:rPr>
              <a:t>,</a:t>
            </a: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 thugtaí gach duine taobh istigh </a:t>
            </a:r>
            <a:r>
              <a:rPr lang="en-GB" sz="2400">
                <a:solidFill>
                  <a:srgbClr val="000000"/>
                </a:solidFill>
                <a:latin typeface="Comic Sans MS" pitchFamily="66" charset="0"/>
              </a:rPr>
              <a:t>de </a:t>
            </a: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bhallaí</a:t>
            </a:r>
            <a:r>
              <a:rPr lang="en-GB" sz="2400">
                <a:solidFill>
                  <a:srgbClr val="000000"/>
                </a:solidFill>
                <a:latin typeface="Comic Sans MS" pitchFamily="66" charset="0"/>
              </a:rPr>
              <a:t> an </a:t>
            </a: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chaisleáin agus d’ardaítí</a:t>
            </a:r>
            <a:r>
              <a:rPr lang="en-GB" sz="240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an droichead tógála</a:t>
            </a:r>
            <a:r>
              <a:rPr lang="en-GB" sz="2400">
                <a:solidFill>
                  <a:srgbClr val="000000"/>
                </a:solidFill>
                <a:latin typeface="Comic Sans MS" pitchFamily="66" charset="0"/>
              </a:rPr>
              <a:t>. </a:t>
            </a: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Ar</a:t>
            </a:r>
            <a:r>
              <a:rPr lang="en-GB" sz="2400">
                <a:solidFill>
                  <a:srgbClr val="000000"/>
                </a:solidFill>
                <a:latin typeface="Comic Sans MS" pitchFamily="66" charset="0"/>
              </a:rPr>
              <a:t> an </a:t>
            </a: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dóigh</a:t>
            </a:r>
            <a:r>
              <a:rPr lang="en-GB" sz="2400">
                <a:solidFill>
                  <a:srgbClr val="000000"/>
                </a:solidFill>
                <a:latin typeface="Comic Sans MS" pitchFamily="66" charset="0"/>
              </a:rPr>
              <a:t> sin </a:t>
            </a: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ní </a:t>
            </a:r>
            <a:r>
              <a:rPr lang="en-GB" sz="2400">
                <a:solidFill>
                  <a:srgbClr val="000000"/>
                </a:solidFill>
                <a:latin typeface="Comic Sans MS" pitchFamily="66" charset="0"/>
              </a:rPr>
              <a:t>fhéadfadh</a:t>
            </a:r>
            <a:endParaRPr lang="ga-IE" sz="2400">
              <a:solidFill>
                <a:srgbClr val="000000"/>
              </a:solidFill>
              <a:latin typeface="Comic Sans MS" pitchFamily="66" charset="0"/>
            </a:endParaRPr>
          </a:p>
          <a:p>
            <a:pPr>
              <a:defRPr/>
            </a:pPr>
            <a:r>
              <a:rPr lang="en-GB" sz="2400">
                <a:solidFill>
                  <a:srgbClr val="000000"/>
                </a:solidFill>
                <a:latin typeface="Comic Sans MS" pitchFamily="66" charset="0"/>
              </a:rPr>
              <a:t>an </a:t>
            </a: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namhaid</a:t>
            </a:r>
            <a:r>
              <a:rPr lang="en-GB" sz="240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dul isteach sa chaisleán.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5363" y="515938"/>
            <a:ext cx="4135437" cy="620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149475" y="1054100"/>
            <a:ext cx="4133850" cy="5665788"/>
            <a:chOff x="1354" y="1923"/>
            <a:chExt cx="2604" cy="3569"/>
          </a:xfrm>
        </p:grpSpPr>
        <p:sp>
          <p:nvSpPr>
            <p:cNvPr id="36873" name="Line 7"/>
            <p:cNvSpPr>
              <a:spLocks noChangeShapeType="1"/>
            </p:cNvSpPr>
            <p:nvPr/>
          </p:nvSpPr>
          <p:spPr bwMode="auto">
            <a:xfrm>
              <a:off x="1845" y="4842"/>
              <a:ext cx="166" cy="49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ga-IE"/>
            </a:p>
          </p:txBody>
        </p:sp>
        <p:sp>
          <p:nvSpPr>
            <p:cNvPr id="36874" name="Line 9"/>
            <p:cNvSpPr>
              <a:spLocks noChangeShapeType="1"/>
            </p:cNvSpPr>
            <p:nvPr/>
          </p:nvSpPr>
          <p:spPr bwMode="auto">
            <a:xfrm flipH="1">
              <a:off x="3371" y="1937"/>
              <a:ext cx="144" cy="76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ga-IE"/>
            </a:p>
          </p:txBody>
        </p:sp>
        <p:sp>
          <p:nvSpPr>
            <p:cNvPr id="36875" name="Line 10"/>
            <p:cNvSpPr>
              <a:spLocks noChangeShapeType="1"/>
            </p:cNvSpPr>
            <p:nvPr/>
          </p:nvSpPr>
          <p:spPr bwMode="auto">
            <a:xfrm flipH="1">
              <a:off x="3334" y="1968"/>
              <a:ext cx="624" cy="163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ga-IE"/>
            </a:p>
          </p:txBody>
        </p:sp>
        <p:sp>
          <p:nvSpPr>
            <p:cNvPr id="36876" name="Line 11"/>
            <p:cNvSpPr>
              <a:spLocks noChangeShapeType="1"/>
            </p:cNvSpPr>
            <p:nvPr/>
          </p:nvSpPr>
          <p:spPr bwMode="auto">
            <a:xfrm>
              <a:off x="2576" y="4846"/>
              <a:ext cx="51" cy="56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ga-IE"/>
            </a:p>
          </p:txBody>
        </p:sp>
        <p:sp>
          <p:nvSpPr>
            <p:cNvPr id="36877" name="Line 14"/>
            <p:cNvSpPr>
              <a:spLocks noChangeShapeType="1"/>
            </p:cNvSpPr>
            <p:nvPr/>
          </p:nvSpPr>
          <p:spPr bwMode="auto">
            <a:xfrm>
              <a:off x="3665" y="3065"/>
              <a:ext cx="181" cy="113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ga-IE"/>
            </a:p>
          </p:txBody>
        </p:sp>
        <p:sp>
          <p:nvSpPr>
            <p:cNvPr id="36878" name="Line 16"/>
            <p:cNvSpPr>
              <a:spLocks noChangeShapeType="1"/>
            </p:cNvSpPr>
            <p:nvPr/>
          </p:nvSpPr>
          <p:spPr bwMode="auto">
            <a:xfrm>
              <a:off x="1754" y="3079"/>
              <a:ext cx="174" cy="131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ga-IE"/>
            </a:p>
          </p:txBody>
        </p:sp>
        <p:sp>
          <p:nvSpPr>
            <p:cNvPr id="36879" name="Line 18"/>
            <p:cNvSpPr>
              <a:spLocks noChangeShapeType="1"/>
            </p:cNvSpPr>
            <p:nvPr/>
          </p:nvSpPr>
          <p:spPr bwMode="auto">
            <a:xfrm>
              <a:off x="3633" y="3985"/>
              <a:ext cx="195" cy="93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ga-IE"/>
            </a:p>
          </p:txBody>
        </p:sp>
        <p:sp>
          <p:nvSpPr>
            <p:cNvPr id="36880" name="Line 19"/>
            <p:cNvSpPr>
              <a:spLocks noChangeShapeType="1"/>
            </p:cNvSpPr>
            <p:nvPr/>
          </p:nvSpPr>
          <p:spPr bwMode="auto">
            <a:xfrm flipH="1">
              <a:off x="1354" y="3978"/>
              <a:ext cx="400" cy="95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ga-IE"/>
            </a:p>
          </p:txBody>
        </p:sp>
        <p:sp>
          <p:nvSpPr>
            <p:cNvPr id="36881" name="Line 20"/>
            <p:cNvSpPr>
              <a:spLocks noChangeShapeType="1"/>
            </p:cNvSpPr>
            <p:nvPr/>
          </p:nvSpPr>
          <p:spPr bwMode="auto">
            <a:xfrm>
              <a:off x="2637" y="4038"/>
              <a:ext cx="384" cy="115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ga-IE"/>
            </a:p>
          </p:txBody>
        </p:sp>
        <p:sp>
          <p:nvSpPr>
            <p:cNvPr id="36882" name="Line 21"/>
            <p:cNvSpPr>
              <a:spLocks noChangeShapeType="1"/>
            </p:cNvSpPr>
            <p:nvPr/>
          </p:nvSpPr>
          <p:spPr bwMode="auto">
            <a:xfrm flipH="1">
              <a:off x="3334" y="4882"/>
              <a:ext cx="318" cy="61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ga-IE"/>
            </a:p>
          </p:txBody>
        </p:sp>
        <p:sp>
          <p:nvSpPr>
            <p:cNvPr id="36883" name="Line 22"/>
            <p:cNvSpPr>
              <a:spLocks noChangeShapeType="1"/>
            </p:cNvSpPr>
            <p:nvPr/>
          </p:nvSpPr>
          <p:spPr bwMode="auto">
            <a:xfrm flipH="1">
              <a:off x="1479" y="1923"/>
              <a:ext cx="50" cy="104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ga-IE"/>
            </a:p>
          </p:txBody>
        </p:sp>
        <p:sp>
          <p:nvSpPr>
            <p:cNvPr id="36884" name="Line 23"/>
            <p:cNvSpPr>
              <a:spLocks noChangeShapeType="1"/>
            </p:cNvSpPr>
            <p:nvPr/>
          </p:nvSpPr>
          <p:spPr bwMode="auto">
            <a:xfrm flipH="1">
              <a:off x="2808" y="1968"/>
              <a:ext cx="288" cy="18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ga-IE"/>
            </a:p>
          </p:txBody>
        </p:sp>
        <p:sp>
          <p:nvSpPr>
            <p:cNvPr id="36885" name="Line 24"/>
            <p:cNvSpPr>
              <a:spLocks noChangeShapeType="1"/>
            </p:cNvSpPr>
            <p:nvPr/>
          </p:nvSpPr>
          <p:spPr bwMode="auto">
            <a:xfrm>
              <a:off x="2621" y="3065"/>
              <a:ext cx="259" cy="127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ga-IE"/>
            </a:p>
          </p:txBody>
        </p:sp>
        <p:sp>
          <p:nvSpPr>
            <p:cNvPr id="36886" name="Line 25"/>
            <p:cNvSpPr>
              <a:spLocks noChangeShapeType="1"/>
            </p:cNvSpPr>
            <p:nvPr/>
          </p:nvSpPr>
          <p:spPr bwMode="auto">
            <a:xfrm flipH="1">
              <a:off x="2064" y="1946"/>
              <a:ext cx="290" cy="204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ga-IE"/>
            </a:p>
          </p:txBody>
        </p:sp>
        <p:sp>
          <p:nvSpPr>
            <p:cNvPr id="36887" name="Line 26"/>
            <p:cNvSpPr>
              <a:spLocks noChangeShapeType="1"/>
            </p:cNvSpPr>
            <p:nvPr/>
          </p:nvSpPr>
          <p:spPr bwMode="auto">
            <a:xfrm flipH="1">
              <a:off x="1479" y="1968"/>
              <a:ext cx="449" cy="122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ga-IE"/>
            </a:p>
          </p:txBody>
        </p:sp>
      </p:grpSp>
      <p:grpSp>
        <p:nvGrpSpPr>
          <p:cNvPr id="20" name="Group 6"/>
          <p:cNvGrpSpPr>
            <a:grpSpLocks/>
          </p:cNvGrpSpPr>
          <p:nvPr/>
        </p:nvGrpSpPr>
        <p:grpSpPr bwMode="auto">
          <a:xfrm>
            <a:off x="5580063" y="476250"/>
            <a:ext cx="3179762" cy="504825"/>
            <a:chOff x="3661" y="1488"/>
            <a:chExt cx="2003" cy="318"/>
          </a:xfrm>
        </p:grpSpPr>
        <p:sp>
          <p:nvSpPr>
            <p:cNvPr id="36871" name="Text Box 7"/>
            <p:cNvSpPr txBox="1">
              <a:spLocks noChangeArrowheads="1"/>
            </p:cNvSpPr>
            <p:nvPr/>
          </p:nvSpPr>
          <p:spPr bwMode="auto">
            <a:xfrm>
              <a:off x="4560" y="1488"/>
              <a:ext cx="1104" cy="233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9933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ga-IE" b="1">
                  <a:solidFill>
                    <a:srgbClr val="FF3300"/>
                  </a:solidFill>
                  <a:latin typeface="Franklin Gothic Book" pitchFamily="34" charset="0"/>
                  <a:cs typeface="Times New Roman" pitchFamily="18" charset="0"/>
                </a:rPr>
                <a:t>Poll lámhaigh</a:t>
              </a:r>
            </a:p>
          </p:txBody>
        </p:sp>
        <p:sp>
          <p:nvSpPr>
            <p:cNvPr id="36872" name="Line 8"/>
            <p:cNvSpPr>
              <a:spLocks noChangeShapeType="1"/>
            </p:cNvSpPr>
            <p:nvPr/>
          </p:nvSpPr>
          <p:spPr bwMode="auto">
            <a:xfrm flipH="1">
              <a:off x="3661" y="1632"/>
              <a:ext cx="899" cy="174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ga-IE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516216" y="2449741"/>
            <a:ext cx="2627784" cy="2308324"/>
          </a:xfrm>
          <a:prstGeom prst="rect">
            <a:avLst/>
          </a:prstGeom>
          <a:solidFill>
            <a:srgbClr val="993300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Nuair a bhíodh</a:t>
            </a:r>
            <a:r>
              <a:rPr lang="en-GB" sz="240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an caisleán faoi ionsaí</a:t>
            </a:r>
            <a:r>
              <a:rPr lang="en-GB" sz="2400">
                <a:solidFill>
                  <a:srgbClr val="000000"/>
                </a:solidFill>
                <a:latin typeface="Comic Sans MS" pitchFamily="66" charset="0"/>
              </a:rPr>
              <a:t>, s</a:t>
            </a: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caoil</a:t>
            </a:r>
            <a:r>
              <a:rPr lang="en-GB" sz="2400">
                <a:solidFill>
                  <a:srgbClr val="000000"/>
                </a:solidFill>
                <a:latin typeface="Comic Sans MS" pitchFamily="66" charset="0"/>
              </a:rPr>
              <a:t>eadh</a:t>
            </a: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GB" sz="2400">
                <a:solidFill>
                  <a:srgbClr val="000000"/>
                </a:solidFill>
                <a:latin typeface="Comic Sans MS" pitchFamily="66" charset="0"/>
              </a:rPr>
              <a:t>b</a:t>
            </a: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oghdóir</a:t>
            </a:r>
            <a:r>
              <a:rPr lang="en-GB" sz="2400">
                <a:solidFill>
                  <a:srgbClr val="000000"/>
                </a:solidFill>
                <a:latin typeface="Comic Sans MS" pitchFamily="66" charset="0"/>
              </a:rPr>
              <a:t>í</a:t>
            </a: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 saigheada amach</a:t>
            </a:r>
            <a:r>
              <a:rPr lang="en-GB" sz="2400">
                <a:solidFill>
                  <a:srgbClr val="000000"/>
                </a:solidFill>
                <a:latin typeface="Comic Sans MS" pitchFamily="66" charset="0"/>
              </a:rPr>
              <a:t> as</a:t>
            </a: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 na poill seo.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8" name="Picture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20638"/>
            <a:ext cx="6119812" cy="520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ine 8"/>
          <p:cNvSpPr>
            <a:spLocks noChangeShapeType="1"/>
          </p:cNvSpPr>
          <p:nvPr/>
        </p:nvSpPr>
        <p:spPr bwMode="auto">
          <a:xfrm flipH="1" flipV="1">
            <a:off x="4643438" y="3835400"/>
            <a:ext cx="2376487" cy="817563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ga-IE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 flipH="1" flipV="1">
            <a:off x="5435600" y="1700213"/>
            <a:ext cx="1425575" cy="10922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ga-IE"/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>
            <a:off x="1403350" y="2133600"/>
            <a:ext cx="995363" cy="10795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ga-IE"/>
          </a:p>
        </p:txBody>
      </p:sp>
      <p:sp>
        <p:nvSpPr>
          <p:cNvPr id="22" name="Line 8"/>
          <p:cNvSpPr>
            <a:spLocks noChangeShapeType="1"/>
          </p:cNvSpPr>
          <p:nvPr/>
        </p:nvSpPr>
        <p:spPr bwMode="auto">
          <a:xfrm flipH="1">
            <a:off x="5219700" y="333375"/>
            <a:ext cx="647700" cy="503238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ga-IE"/>
          </a:p>
        </p:txBody>
      </p:sp>
      <p:sp>
        <p:nvSpPr>
          <p:cNvPr id="25" name="Line 8"/>
          <p:cNvSpPr>
            <a:spLocks noChangeShapeType="1"/>
          </p:cNvSpPr>
          <p:nvPr/>
        </p:nvSpPr>
        <p:spPr bwMode="auto">
          <a:xfrm flipV="1">
            <a:off x="3132138" y="3141663"/>
            <a:ext cx="1511300" cy="720725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ga-IE"/>
          </a:p>
        </p:txBody>
      </p:sp>
      <p:sp>
        <p:nvSpPr>
          <p:cNvPr id="29" name="TextBox 28"/>
          <p:cNvSpPr txBox="1"/>
          <p:nvPr/>
        </p:nvSpPr>
        <p:spPr>
          <a:xfrm>
            <a:off x="2051720" y="5517232"/>
            <a:ext cx="5182829" cy="954107"/>
          </a:xfrm>
          <a:prstGeom prst="rect">
            <a:avLst/>
          </a:prstGeom>
          <a:solidFill>
            <a:srgbClr val="993300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800" dirty="0">
                <a:latin typeface="Comic Sans MS" pitchFamily="66" charset="0"/>
              </a:rPr>
              <a:t>Ainmnigh gnéithe cosanta an chaisleáin.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6996113" y="4217988"/>
            <a:ext cx="1752600" cy="650875"/>
          </a:xfrm>
          <a:prstGeom prst="rect">
            <a:avLst/>
          </a:prstGeom>
          <a:solidFill>
            <a:srgbClr val="FFCC99"/>
          </a:solidFill>
          <a:ln w="9525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ga-IE" b="1">
                <a:solidFill>
                  <a:srgbClr val="FF3300"/>
                </a:solidFill>
                <a:latin typeface="Franklin Gothic Book" pitchFamily="34" charset="0"/>
                <a:cs typeface="Times New Roman" pitchFamily="18" charset="0"/>
              </a:rPr>
              <a:t>Droichead </a:t>
            </a:r>
            <a:r>
              <a:rPr lang="en-GB" b="1">
                <a:solidFill>
                  <a:srgbClr val="FF3300"/>
                </a:solidFill>
                <a:latin typeface="Franklin Gothic Book" pitchFamily="34" charset="0"/>
                <a:cs typeface="Times New Roman" pitchFamily="18" charset="0"/>
              </a:rPr>
              <a:t>t</a:t>
            </a:r>
            <a:r>
              <a:rPr lang="ga-IE" b="1">
                <a:solidFill>
                  <a:srgbClr val="FF3300"/>
                </a:solidFill>
                <a:latin typeface="Franklin Gothic Book" pitchFamily="34" charset="0"/>
                <a:cs typeface="Times New Roman" pitchFamily="18" charset="0"/>
              </a:rPr>
              <a:t>ógála</a:t>
            </a: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1474788" y="3716338"/>
            <a:ext cx="1728787" cy="650875"/>
          </a:xfrm>
          <a:prstGeom prst="rect">
            <a:avLst/>
          </a:prstGeom>
          <a:solidFill>
            <a:srgbClr val="FFCC99"/>
          </a:solidFill>
          <a:ln w="9525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ga-IE" b="1">
                <a:solidFill>
                  <a:srgbClr val="FF3300"/>
                </a:solidFill>
                <a:latin typeface="Franklin Gothic Book" pitchFamily="34" charset="0"/>
                <a:cs typeface="Times New Roman" pitchFamily="18" charset="0"/>
              </a:rPr>
              <a:t>Doras</a:t>
            </a:r>
            <a:r>
              <a:rPr lang="en-GB" b="1">
                <a:solidFill>
                  <a:srgbClr val="FF3300"/>
                </a:solidFill>
                <a:latin typeface="Franklin Gothic Book" pitchFamily="34" charset="0"/>
                <a:cs typeface="Times New Roman" pitchFamily="18" charset="0"/>
              </a:rPr>
              <a:t> trom</a:t>
            </a:r>
            <a:r>
              <a:rPr lang="ga-IE" b="1">
                <a:solidFill>
                  <a:srgbClr val="FF3300"/>
                </a:solidFill>
                <a:latin typeface="Franklin Gothic Book" pitchFamily="34" charset="0"/>
                <a:cs typeface="Times New Roman" pitchFamily="18" charset="0"/>
              </a:rPr>
              <a:t> láidir</a:t>
            </a: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82550" y="1773238"/>
            <a:ext cx="1752600" cy="376237"/>
          </a:xfrm>
          <a:prstGeom prst="rect">
            <a:avLst/>
          </a:prstGeom>
          <a:solidFill>
            <a:srgbClr val="FFCC99"/>
          </a:solidFill>
          <a:ln w="9525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ga-IE" b="1">
                <a:solidFill>
                  <a:srgbClr val="FF3300"/>
                </a:solidFill>
                <a:latin typeface="Franklin Gothic Book" pitchFamily="34" charset="0"/>
                <a:cs typeface="Times New Roman" pitchFamily="18" charset="0"/>
              </a:rPr>
              <a:t>Móta</a:t>
            </a: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5843588" y="115888"/>
            <a:ext cx="1752600" cy="376237"/>
          </a:xfrm>
          <a:prstGeom prst="rect">
            <a:avLst/>
          </a:prstGeom>
          <a:solidFill>
            <a:srgbClr val="FFCC99"/>
          </a:solidFill>
          <a:ln w="9525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ga-IE" b="1">
                <a:solidFill>
                  <a:srgbClr val="FF3300"/>
                </a:solidFill>
                <a:latin typeface="Franklin Gothic Book" pitchFamily="34" charset="0"/>
                <a:cs typeface="Times New Roman" pitchFamily="18" charset="0"/>
              </a:rPr>
              <a:t>Forbhalla</a:t>
            </a: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6804025" y="2636838"/>
            <a:ext cx="1752600" cy="376237"/>
          </a:xfrm>
          <a:prstGeom prst="rect">
            <a:avLst/>
          </a:prstGeom>
          <a:solidFill>
            <a:srgbClr val="FFCC99"/>
          </a:solidFill>
          <a:ln w="9525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>
                <a:solidFill>
                  <a:srgbClr val="FF3300"/>
                </a:solidFill>
                <a:latin typeface="Franklin Gothic Book" pitchFamily="34" charset="0"/>
                <a:cs typeface="Times New Roman" pitchFamily="18" charset="0"/>
              </a:rPr>
              <a:t>Poll </a:t>
            </a:r>
            <a:r>
              <a:rPr lang="ga-IE" b="1">
                <a:solidFill>
                  <a:srgbClr val="FF3300"/>
                </a:solidFill>
                <a:latin typeface="Franklin Gothic Book" pitchFamily="34" charset="0"/>
                <a:cs typeface="Times New Roman" pitchFamily="18" charset="0"/>
              </a:rPr>
              <a:t>lámhaigh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6" grpId="0" animBg="1"/>
      <p:bldP spid="22" grpId="0" animBg="1"/>
      <p:bldP spid="25" grpId="0" animBg="1"/>
      <p:bldP spid="20" grpId="0" animBg="1"/>
      <p:bldP spid="23" grpId="0" animBg="1"/>
      <p:bldP spid="26" grpId="0" animBg="1"/>
      <p:bldP spid="27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2"/>
          <p:cNvSpPr txBox="1">
            <a:spLocks noChangeArrowheads="1"/>
          </p:cNvSpPr>
          <p:nvPr/>
        </p:nvSpPr>
        <p:spPr bwMode="auto">
          <a:xfrm>
            <a:off x="3717925" y="1184275"/>
            <a:ext cx="1768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ga-IE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914400" y="1565275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ga-IE">
              <a:latin typeface="Franklin Gothic Book" pitchFamily="34" charset="0"/>
            </a:endParaRPr>
          </a:p>
        </p:txBody>
      </p:sp>
      <p:graphicFrame>
        <p:nvGraphicFramePr>
          <p:cNvPr id="39992" name="Group 56"/>
          <p:cNvGraphicFramePr>
            <a:graphicFrameLocks noGrp="1"/>
          </p:cNvGraphicFramePr>
          <p:nvPr/>
        </p:nvGraphicFramePr>
        <p:xfrm>
          <a:off x="342900" y="542925"/>
          <a:ext cx="8229600" cy="6243638"/>
        </p:xfrm>
        <a:graphic>
          <a:graphicData uri="http://schemas.openxmlformats.org/drawingml/2006/table">
            <a:tbl>
              <a:tblPr/>
              <a:tblGrid>
                <a:gridCol w="5184775"/>
                <a:gridCol w="1292225"/>
                <a:gridCol w="17526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Ráiteas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Fíor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Bréagach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Tháinig na Normannaigh go hÉirinn sa bhliain 1169</a:t>
                      </a:r>
                      <a:r>
                        <a:rPr kumimoji="0" lang="en-GB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.</a:t>
                      </a:r>
                      <a:endParaRPr kumimoji="0" lang="ga-IE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Bhí cónaí ar na Normannaigh sa Normainn i dtuaisceart na Fraince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ga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thart ar mhíle bliain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ó shin</a:t>
                      </a:r>
                      <a:r>
                        <a:rPr kumimoji="0" lang="ga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. </a:t>
                      </a:r>
                      <a:endParaRPr kumimoji="0" lang="ga-IE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GB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s </a:t>
                      </a: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adhmad a bhíodh</a:t>
                      </a:r>
                      <a:r>
                        <a:rPr kumimoji="0" lang="en-GB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an </a:t>
                      </a: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daingean déanta sna caisleáin Normannacha ba luaithe.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Ar bharr an daingin a bhíodh an forbhall</a:t>
                      </a:r>
                      <a:r>
                        <a:rPr kumimoji="0" lang="en-GB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Nuair a bhíodh an caisleán faoi ionsaí scaoil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tí</a:t>
                      </a:r>
                      <a:r>
                        <a:rPr kumimoji="0" lang="ga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urchair amach 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as</a:t>
                      </a:r>
                      <a:r>
                        <a:rPr kumimoji="0" lang="ga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na poill lámhaigh.</a:t>
                      </a:r>
                      <a:r>
                        <a:rPr kumimoji="0" lang="ga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Is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ga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as adhmad a bhíodh an geata crochta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ga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déanta. </a:t>
                      </a:r>
                      <a:endParaRPr kumimoji="0" lang="ga-IE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Bhíodh cónaí ar an tiarna agus ar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ga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 theaghlach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ga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sa daingean.</a:t>
                      </a:r>
                      <a:endParaRPr kumimoji="0" lang="ga-I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Bhíodh uisce sa mhóta.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365" name="Picture 101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07088" y="12414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7" name="Picture 103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07088" y="292417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8" name="Picture 104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07088" y="212407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9" name="Picture 105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88238" y="4140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0" name="Picture 106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07088" y="3563938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1" name="Picture 107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07088" y="5564188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2" name="Picture 108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88238" y="4843463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4" name="Picture 110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07088" y="6284913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515" name="Title 13"/>
          <p:cNvSpPr>
            <a:spLocks/>
          </p:cNvSpPr>
          <p:nvPr/>
        </p:nvSpPr>
        <p:spPr bwMode="auto">
          <a:xfrm>
            <a:off x="1541463" y="39688"/>
            <a:ext cx="583247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ga-IE" sz="2800">
                <a:latin typeface="Comic Sans MS" pitchFamily="66" charset="0"/>
              </a:rPr>
              <a:t>Fíor nó Bréagach?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9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1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1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39750" y="2060575"/>
            <a:ext cx="83534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3200" u="sng">
                <a:latin typeface="Comic Sans MS" pitchFamily="66" charset="0"/>
                <a:hlinkClick r:id="rId2"/>
              </a:rPr>
              <a:t>http://www.oswego.org/ocsd-web/quiz/mquiz.asp?filename=MniGhallnormannaigh</a:t>
            </a:r>
            <a:endParaRPr lang="en-IE" sz="3200">
              <a:latin typeface="Comic Sans MS" pitchFamily="66" charset="0"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 bwMode="auto">
          <a:xfrm>
            <a:off x="2051050" y="1196975"/>
            <a:ext cx="50419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tIns="0" rIns="45720" bIns="0" anchor="b"/>
          <a:lstStyle/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ga-IE" sz="4000">
                <a:latin typeface="Comic Sans MS" pitchFamily="66" charset="0"/>
              </a:rPr>
              <a:t>Tráth na gCeist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11188" y="4262438"/>
            <a:ext cx="7561262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Tuilleadh eolais le fáil ar na suíomhanna seo:</a:t>
            </a:r>
            <a:endParaRPr lang="ga-IE" sz="2400">
              <a:latin typeface="Franklin Gothic Book" pitchFamily="34" charset="0"/>
            </a:endParaRPr>
          </a:p>
          <a:p>
            <a:r>
              <a:rPr lang="en-IE" sz="2400">
                <a:latin typeface="Comic Sans MS" pitchFamily="66" charset="0"/>
                <a:hlinkClick r:id="rId2"/>
              </a:rPr>
              <a:t>http://www.historyonthenet.com/Lessons/attackdefendcastle/mottebailey.htm</a:t>
            </a:r>
            <a:endParaRPr lang="en-IE" sz="2400">
              <a:latin typeface="Comic Sans MS" pitchFamily="66" charset="0"/>
            </a:endParaRPr>
          </a:p>
          <a:p>
            <a:endParaRPr lang="en-IE" sz="2400">
              <a:latin typeface="Comic Sans MS" pitchFamily="66" charset="0"/>
            </a:endParaRPr>
          </a:p>
          <a:p>
            <a:r>
              <a:rPr lang="en-IE" sz="2400">
                <a:latin typeface="Comic Sans MS" pitchFamily="66" charset="0"/>
                <a:hlinkClick r:id="rId3"/>
              </a:rPr>
              <a:t>http://www.bbc.co.uk/history/handsonhistory/normans.shtml#watch</a:t>
            </a:r>
            <a:endParaRPr lang="en-IE" sz="2400">
              <a:latin typeface="Comic Sans MS" pitchFamily="66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11188" y="404813"/>
            <a:ext cx="828198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An bhfuil aon chaisleáin Normannach</a:t>
            </a:r>
            <a:r>
              <a:rPr lang="en-GB" sz="2400">
                <a:latin typeface="Comic Sans MS" pitchFamily="66" charset="0"/>
              </a:rPr>
              <a:t>a</a:t>
            </a:r>
            <a:r>
              <a:rPr lang="ga-IE" sz="2400">
                <a:latin typeface="Comic Sans MS" pitchFamily="66" charset="0"/>
              </a:rPr>
              <a:t> i do cheantar </a:t>
            </a:r>
            <a:r>
              <a:rPr lang="en-GB" sz="2400">
                <a:latin typeface="Comic Sans MS" pitchFamily="66" charset="0"/>
              </a:rPr>
              <a:t/>
            </a:r>
            <a:br>
              <a:rPr lang="en-GB" sz="2400">
                <a:latin typeface="Comic Sans MS" pitchFamily="66" charset="0"/>
              </a:rPr>
            </a:br>
            <a:r>
              <a:rPr lang="ga-IE" sz="2400">
                <a:latin typeface="Comic Sans MS" pitchFamily="66" charset="0"/>
              </a:rPr>
              <a:t>nó i do chontae? Faigh amach ar an suíomh seo</a:t>
            </a:r>
            <a:r>
              <a:rPr lang="en-GB" sz="2400">
                <a:latin typeface="Comic Sans MS" pitchFamily="66" charset="0"/>
              </a:rPr>
              <a:t>:</a:t>
            </a:r>
            <a:r>
              <a:rPr lang="ga-IE" sz="2400">
                <a:latin typeface="Comic Sans MS" pitchFamily="66" charset="0"/>
              </a:rPr>
              <a:t> </a:t>
            </a:r>
            <a:r>
              <a:rPr lang="en-GB" sz="2400">
                <a:solidFill>
                  <a:srgbClr val="4C371C"/>
                </a:solidFill>
                <a:latin typeface="Comic Sans MS" pitchFamily="66" charset="0"/>
                <a:hlinkClick r:id="rId4"/>
              </a:rPr>
              <a:t>http://webgis.archaeology.ie/NationalMonuments/FlexViewer</a:t>
            </a:r>
            <a:r>
              <a:rPr lang="en-GB" sz="2000">
                <a:solidFill>
                  <a:srgbClr val="4C371C"/>
                </a:solidFill>
                <a:latin typeface="Comic Sans MS" pitchFamily="66" charset="0"/>
                <a:hlinkClick r:id="rId4"/>
              </a:rPr>
              <a:t>/</a:t>
            </a:r>
            <a:r>
              <a:rPr lang="en-GB" sz="2000">
                <a:solidFill>
                  <a:srgbClr val="4C371C"/>
                </a:solidFill>
                <a:latin typeface="Comic Sans MS" pitchFamily="66" charset="0"/>
              </a:rPr>
              <a:t> </a:t>
            </a:r>
            <a:endParaRPr lang="en-IE" sz="2000">
              <a:latin typeface="Comic Sans MS" pitchFamily="66" charset="0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 bwMode="auto">
          <a:xfrm>
            <a:off x="647700" y="2276475"/>
            <a:ext cx="8208963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tIns="0" rIns="45720" bIns="0" anchor="b"/>
          <a:lstStyle/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Tá treoracha maidir </a:t>
            </a:r>
            <a:r>
              <a:rPr lang="en-GB" sz="2400">
                <a:solidFill>
                  <a:srgbClr val="000000"/>
                </a:solidFill>
                <a:latin typeface="Comic Sans MS" pitchFamily="66" charset="0"/>
              </a:rPr>
              <a:t>le </a:t>
            </a: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caisleán</a:t>
            </a:r>
            <a:r>
              <a:rPr lang="en-GB" sz="2400">
                <a:solidFill>
                  <a:srgbClr val="000000"/>
                </a:solidFill>
                <a:latin typeface="Comic Sans MS" pitchFamily="66" charset="0"/>
              </a:rPr>
              <a:t> a </a:t>
            </a: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dhéanamh </a:t>
            </a:r>
            <a:r>
              <a:rPr lang="en-GB" sz="2400">
                <a:solidFill>
                  <a:srgbClr val="000000"/>
                </a:solidFill>
                <a:latin typeface="Comic Sans MS" pitchFamily="66" charset="0"/>
              </a:rPr>
              <a:t/>
            </a:r>
            <a:br>
              <a:rPr lang="en-GB" sz="2400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GB" sz="2400">
                <a:solidFill>
                  <a:srgbClr val="000000"/>
                </a:solidFill>
                <a:latin typeface="Comic Sans MS" pitchFamily="66" charset="0"/>
              </a:rPr>
              <a:t>le </a:t>
            </a: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fáil</a:t>
            </a:r>
            <a:r>
              <a:rPr lang="en-GB" sz="240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ar an suíomh seo</a:t>
            </a:r>
            <a:r>
              <a:rPr lang="en-GB" sz="2400">
                <a:solidFill>
                  <a:srgbClr val="000000"/>
                </a:solidFill>
                <a:latin typeface="Comic Sans MS" pitchFamily="66" charset="0"/>
              </a:rPr>
              <a:t>:</a:t>
            </a:r>
            <a:endParaRPr lang="ga-IE" sz="4000">
              <a:latin typeface="Comic Sans MS" pitchFamily="66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49288" y="3141663"/>
            <a:ext cx="74882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2400">
                <a:latin typeface="Comic Sans MS" pitchFamily="66" charset="0"/>
                <a:hlinkClick r:id="rId5"/>
              </a:rPr>
              <a:t>http://www.stormthecastle.com/paper-castle/make-a-cardboard-castle.htm</a:t>
            </a:r>
            <a:r>
              <a:rPr lang="en-IE" sz="2400"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4"/>
          <p:cNvSpPr txBox="1">
            <a:spLocks noChangeArrowheads="1"/>
          </p:cNvSpPr>
          <p:nvPr/>
        </p:nvSpPr>
        <p:spPr bwMode="auto">
          <a:xfrm>
            <a:off x="611188" y="860425"/>
            <a:ext cx="7921625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b="1">
                <a:latin typeface="Comic Sans MS" pitchFamily="66" charset="0"/>
                <a:cs typeface="Times New Roman" pitchFamily="18" charset="0"/>
              </a:rPr>
              <a:t>Íomhánna:</a:t>
            </a:r>
            <a:endParaRPr lang="ga-IE">
              <a:latin typeface="Comic Sans MS" pitchFamily="66" charset="0"/>
              <a:cs typeface="Times New Roman" pitchFamily="18" charset="0"/>
            </a:endParaRP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Shutterstock</a:t>
            </a: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Christine Warner</a:t>
            </a: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www.aerialphotography.org.uk</a:t>
            </a:r>
            <a:endParaRPr lang="en-GB">
              <a:latin typeface="Comic Sans MS" pitchFamily="66" charset="0"/>
              <a:cs typeface="Times New Roman" pitchFamily="18" charset="0"/>
            </a:endParaRPr>
          </a:p>
          <a:p>
            <a:endParaRPr lang="ga-IE">
              <a:latin typeface="Comic Sans MS" pitchFamily="66" charset="0"/>
              <a:cs typeface="Times New Roman" pitchFamily="18" charset="0"/>
            </a:endParaRP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Rinneadh gach iarracht teacht ar úinéir an chóipchirt i gcás na n‑íomhánna atá ar na sleamhnáin seo. Má rinneadh fail</a:t>
            </a:r>
            <a:r>
              <a:rPr lang="en-GB">
                <a:latin typeface="Comic Sans MS" pitchFamily="66" charset="0"/>
                <a:cs typeface="Times New Roman" pitchFamily="18" charset="0"/>
              </a:rPr>
              <a:t>l</a:t>
            </a:r>
            <a:r>
              <a:rPr lang="ga-IE">
                <a:latin typeface="Comic Sans MS" pitchFamily="66" charset="0"/>
                <a:cs typeface="Times New Roman" pitchFamily="18" charset="0"/>
              </a:rPr>
              <a:t>í ar aon bhealach</a:t>
            </a: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ó thaobh cóipchirt de ba cheart d’úinéir an chóipchirt teagmháil</a:t>
            </a: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a dhéanamh leis na foilsitheoirí. Beidh na foilsitheoirí lántoilteanach socruithe cuí a dhéanamh leis.</a:t>
            </a:r>
          </a:p>
          <a:p>
            <a:endParaRPr lang="ga-IE">
              <a:latin typeface="Comic Sans MS" pitchFamily="66" charset="0"/>
              <a:cs typeface="Times New Roman" pitchFamily="18" charset="0"/>
            </a:endParaRP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© Foras na Gaeilge, 201</a:t>
            </a:r>
            <a:r>
              <a:rPr lang="en-GB">
                <a:latin typeface="Comic Sans MS" pitchFamily="66" charset="0"/>
                <a:cs typeface="Times New Roman" pitchFamily="18" charset="0"/>
              </a:rPr>
              <a:t>4</a:t>
            </a:r>
            <a:endParaRPr lang="ga-IE">
              <a:latin typeface="Comic Sans MS" pitchFamily="66" charset="0"/>
              <a:cs typeface="Times New Roman" pitchFamily="18" charset="0"/>
            </a:endParaRPr>
          </a:p>
          <a:p>
            <a:endParaRPr lang="ga-IE">
              <a:latin typeface="Comic Sans MS" pitchFamily="66" charset="0"/>
              <a:cs typeface="Times New Roman" pitchFamily="18" charset="0"/>
            </a:endParaRP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An Gúm, 24-27 Sráid Fhreidric Thuaidh, Baile Átha Cliath 1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90663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971550" y="2565400"/>
            <a:ext cx="7272338" cy="2663825"/>
          </a:xfrm>
          <a:prstGeom prst="rect">
            <a:avLst/>
          </a:prstGeom>
          <a:solidFill>
            <a:schemeClr val="bg1">
              <a:alpha val="85097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ga-IE" sz="2400">
                <a:latin typeface="Comic Sans MS" pitchFamily="66" charset="0"/>
              </a:rPr>
              <a:t>Bhí cónaí ar na Normannaigh </a:t>
            </a:r>
            <a:r>
              <a:rPr lang="en-GB" sz="2400">
                <a:latin typeface="Comic Sans MS" pitchFamily="66" charset="0"/>
              </a:rPr>
              <a:t>sa Normainn </a:t>
            </a:r>
            <a:br>
              <a:rPr lang="en-GB" sz="2400">
                <a:latin typeface="Comic Sans MS" pitchFamily="66" charset="0"/>
              </a:rPr>
            </a:br>
            <a:r>
              <a:rPr lang="ga-IE" sz="2400">
                <a:latin typeface="Comic Sans MS" pitchFamily="66" charset="0"/>
              </a:rPr>
              <a:t>i dtuaisceart na Fraince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thart ar mhíle bliain </a:t>
            </a:r>
            <a:r>
              <a:rPr lang="en-GB" sz="2400">
                <a:latin typeface="Comic Sans MS" pitchFamily="66" charset="0"/>
              </a:rPr>
              <a:t/>
            </a:r>
            <a:br>
              <a:rPr lang="en-GB" sz="2400">
                <a:latin typeface="Comic Sans MS" pitchFamily="66" charset="0"/>
              </a:rPr>
            </a:br>
            <a:r>
              <a:rPr lang="ga-IE" sz="2400">
                <a:latin typeface="Comic Sans MS" pitchFamily="66" charset="0"/>
              </a:rPr>
              <a:t>ó shin.</a:t>
            </a:r>
          </a:p>
          <a:p>
            <a:pPr marL="342900" indent="-342900">
              <a:spcBef>
                <a:spcPct val="20000"/>
              </a:spcBef>
            </a:pPr>
            <a:endParaRPr lang="ga-IE" sz="1000">
              <a:latin typeface="Franklin Gothic Book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ga-IE" sz="2400">
                <a:latin typeface="Comic Sans MS" pitchFamily="66" charset="0"/>
              </a:rPr>
              <a:t>Tháinig siad go hÉirinn sa bhliain 1169.</a:t>
            </a:r>
            <a:endParaRPr lang="ga-IE" sz="1000">
              <a:latin typeface="Franklin Gothic Book" pitchFamily="34" charset="0"/>
            </a:endParaRP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ga-IE" sz="2400">
                <a:latin typeface="Comic Sans MS" pitchFamily="66" charset="0"/>
              </a:rPr>
              <a:t>Bhí dhá thrian den tír faoi smacht acu </a:t>
            </a:r>
            <a:r>
              <a:rPr lang="en-GB" sz="2400">
                <a:latin typeface="Comic Sans MS" pitchFamily="66" charset="0"/>
              </a:rPr>
              <a:t/>
            </a:r>
            <a:br>
              <a:rPr lang="en-GB" sz="2400">
                <a:latin typeface="Comic Sans MS" pitchFamily="66" charset="0"/>
              </a:rPr>
            </a:br>
            <a:r>
              <a:rPr lang="ga-IE" sz="2400">
                <a:latin typeface="Comic Sans MS" pitchFamily="66" charset="0"/>
              </a:rPr>
              <a:t>faoin mbliain 1250.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endParaRPr lang="en-GB" sz="2400">
              <a:latin typeface="Comic Sans MS" pitchFamily="66" charset="0"/>
            </a:endParaRPr>
          </a:p>
          <a:p>
            <a:pPr marL="342900" indent="-342900">
              <a:spcBef>
                <a:spcPct val="50000"/>
              </a:spcBef>
              <a:buFontTx/>
              <a:buChar char="•"/>
            </a:pPr>
            <a:endParaRPr lang="en-GB" sz="240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sz="2400">
              <a:latin typeface="Franklin Gothic Book" pitchFamily="34" charset="0"/>
            </a:endParaRP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6172200" y="2057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40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1116013" y="260350"/>
            <a:ext cx="7127875" cy="6477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ga-IE" sz="2400">
                <a:latin typeface="Comic Sans MS" pitchFamily="66" charset="0"/>
              </a:rPr>
              <a:t>		</a:t>
            </a:r>
            <a:r>
              <a:rPr lang="ga-IE" sz="3200">
                <a:latin typeface="Comic Sans MS" pitchFamily="66" charset="0"/>
              </a:rPr>
              <a:t>Cérbh iad na Normannaigh?</a:t>
            </a:r>
            <a:endParaRPr lang="ga-IE" sz="3200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3" grpId="0" uiExpand="1" build="p" autoUpdateAnimBg="0"/>
      <p:bldP spid="2064" grpId="0" autoUpdateAnimBg="0"/>
      <p:bldP spid="5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3713" y="3114675"/>
            <a:ext cx="30765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511175" y="4652963"/>
            <a:ext cx="7991475" cy="2089150"/>
          </a:xfrm>
          <a:prstGeom prst="rect">
            <a:avLst/>
          </a:prstGeom>
          <a:solidFill>
            <a:schemeClr val="bg1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ga-IE" sz="2400">
                <a:latin typeface="Comic Sans MS" pitchFamily="66" charset="0"/>
              </a:rPr>
              <a:t>Thóg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siad caisleáin </a:t>
            </a:r>
            <a:r>
              <a:rPr lang="en-GB" sz="2400">
                <a:latin typeface="Comic Sans MS" pitchFamily="66" charset="0"/>
              </a:rPr>
              <a:t>mar </a:t>
            </a:r>
            <a:r>
              <a:rPr lang="ga-IE" sz="2400">
                <a:latin typeface="Comic Sans MS" pitchFamily="66" charset="0"/>
              </a:rPr>
              <a:t>chosaint ar dhreamanna a bhíodh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ag iarraidh seilbh a fháil ar a gcuid tailte. </a:t>
            </a:r>
            <a:endParaRPr lang="ga-IE" sz="1000">
              <a:latin typeface="Franklin Gothic Book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400">
                <a:latin typeface="Comic Sans MS" pitchFamily="66" charset="0"/>
              </a:rPr>
              <a:t>Teach </a:t>
            </a:r>
            <a:r>
              <a:rPr lang="ga-IE" sz="2400">
                <a:latin typeface="Comic Sans MS" pitchFamily="66" charset="0"/>
              </a:rPr>
              <a:t>cónaithe ba ea gach caisleán freisin. Bhíodh an tiarna agus a theaghlach ina gcón</a:t>
            </a:r>
            <a:r>
              <a:rPr lang="en-GB" sz="2400">
                <a:latin typeface="Comic Sans MS" pitchFamily="66" charset="0"/>
              </a:rPr>
              <a:t>aí ann. </a:t>
            </a:r>
            <a:r>
              <a:rPr lang="ga-IE" sz="2400">
                <a:latin typeface="Comic Sans MS" pitchFamily="66" charset="0"/>
              </a:rPr>
              <a:t>Ba é an tiarna a bhí i gceannas ar an gceantar</a:t>
            </a:r>
            <a:r>
              <a:rPr lang="en-GB" sz="2400">
                <a:latin typeface="Comic Sans MS" pitchFamily="66" charset="0"/>
              </a:rPr>
              <a:t>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sz="2400">
              <a:latin typeface="Franklin Gothic Book" pitchFamily="34" charset="0"/>
            </a:endParaRP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6172200" y="2057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40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468313" y="404813"/>
            <a:ext cx="8280400" cy="863600"/>
          </a:xfrm>
          <a:prstGeom prst="rect">
            <a:avLst/>
          </a:prstGeom>
          <a:solidFill>
            <a:schemeClr val="bg1">
              <a:alpha val="70979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ga-IE" sz="2400">
                <a:latin typeface="Comic Sans MS" pitchFamily="66" charset="0"/>
              </a:rPr>
              <a:t>Thóg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na Normannaigh caisleáin ar fud na hÉireann. </a:t>
            </a:r>
          </a:p>
          <a:p>
            <a:pPr marL="342900" indent="-342900">
              <a:spcBef>
                <a:spcPct val="20000"/>
              </a:spcBef>
            </a:pPr>
            <a:r>
              <a:rPr lang="ga-IE" sz="2400">
                <a:latin typeface="Comic Sans MS" pitchFamily="66" charset="0"/>
              </a:rPr>
              <a:t>Cén fáth, meas tú? </a:t>
            </a:r>
          </a:p>
          <a:p>
            <a:pPr marL="342900" indent="-342900">
              <a:spcBef>
                <a:spcPct val="20000"/>
              </a:spcBef>
            </a:pPr>
            <a:endParaRPr lang="en-GB" sz="1000">
              <a:latin typeface="Franklin Gothic Book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GB" sz="2400">
                <a:latin typeface="Comic Sans MS" pitchFamily="66" charset="0"/>
              </a:rPr>
              <a:t> 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endParaRPr lang="en-GB" sz="240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sz="2400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3" grpId="0" build="p" autoUpdateAnimBg="0"/>
      <p:bldP spid="2064" grpId="0" autoUpdateAnimBg="0"/>
      <p:bldP spid="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3" name="Picture 13"/>
          <p:cNvPicPr>
            <a:picLocks noChangeAspect="1" noChangeArrowheads="1"/>
          </p:cNvPicPr>
          <p:nvPr/>
        </p:nvPicPr>
        <p:blipFill>
          <a:blip r:embed="rId3"/>
          <a:srcRect t="17140"/>
          <a:stretch>
            <a:fillRect/>
          </a:stretch>
        </p:blipFill>
        <p:spPr bwMode="auto">
          <a:xfrm>
            <a:off x="1474788" y="2044700"/>
            <a:ext cx="6049962" cy="26082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5588" y="773113"/>
            <a:ext cx="864076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1260475" algn="l"/>
              </a:tabLst>
            </a:pPr>
            <a:r>
              <a:rPr lang="ga-IE" sz="2400">
                <a:latin typeface="Comic Sans MS" pitchFamily="66" charset="0"/>
              </a:rPr>
              <a:t>Ba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as adhmad a </a:t>
            </a:r>
            <a:r>
              <a:rPr lang="en-GB" sz="2400">
                <a:latin typeface="Comic Sans MS" pitchFamily="66" charset="0"/>
              </a:rPr>
              <a:t>thóg </a:t>
            </a:r>
            <a:r>
              <a:rPr lang="ga-IE" sz="2400">
                <a:latin typeface="Comic Sans MS" pitchFamily="66" charset="0"/>
              </a:rPr>
              <a:t>na Normannaigh</a:t>
            </a:r>
            <a:r>
              <a:rPr lang="en-GB" sz="2400">
                <a:latin typeface="Comic Sans MS" pitchFamily="66" charset="0"/>
              </a:rPr>
              <a:t> a </a:t>
            </a:r>
            <a:r>
              <a:rPr lang="ga-IE" sz="2400">
                <a:latin typeface="Comic Sans MS" pitchFamily="66" charset="0"/>
              </a:rPr>
              <a:t>gcuid caisleán nuair</a:t>
            </a:r>
            <a:r>
              <a:rPr lang="en-GB" sz="2400">
                <a:latin typeface="Comic Sans MS" pitchFamily="66" charset="0"/>
              </a:rPr>
              <a:t> a </a:t>
            </a:r>
            <a:r>
              <a:rPr lang="ga-IE" sz="2400">
                <a:latin typeface="Comic Sans MS" pitchFamily="66" charset="0"/>
              </a:rPr>
              <a:t>tháinig siad go hÉirinn ar dtús</a:t>
            </a:r>
            <a:r>
              <a:rPr lang="en-GB" sz="2400">
                <a:latin typeface="Comic Sans MS" pitchFamily="66" charset="0"/>
              </a:rPr>
              <a:t>.</a:t>
            </a:r>
            <a:r>
              <a:rPr lang="ga-IE" sz="2400">
                <a:latin typeface="Comic Sans MS" pitchFamily="66" charset="0"/>
              </a:rPr>
              <a:t> </a:t>
            </a:r>
            <a:r>
              <a:rPr lang="en-GB" sz="2400">
                <a:latin typeface="Comic Sans MS" pitchFamily="66" charset="0"/>
              </a:rPr>
              <a:t>‘Caisleáin mh</a:t>
            </a:r>
            <a:r>
              <a:rPr lang="ga-IE" sz="2400">
                <a:latin typeface="Comic Sans MS" pitchFamily="66" charset="0"/>
              </a:rPr>
              <a:t>óta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agus b</a:t>
            </a:r>
            <a:r>
              <a:rPr lang="en-GB" sz="2400">
                <a:latin typeface="Comic Sans MS" pitchFamily="66" charset="0"/>
              </a:rPr>
              <a:t>h</a:t>
            </a:r>
            <a:r>
              <a:rPr lang="ga-IE" sz="2400">
                <a:latin typeface="Comic Sans MS" pitchFamily="66" charset="0"/>
              </a:rPr>
              <a:t>ábhú</a:t>
            </a:r>
            <a:r>
              <a:rPr lang="en-GB" sz="2400">
                <a:latin typeface="Comic Sans MS" pitchFamily="66" charset="0"/>
              </a:rPr>
              <a:t>i</a:t>
            </a:r>
            <a:r>
              <a:rPr lang="ga-IE" sz="2400">
                <a:latin typeface="Comic Sans MS" pitchFamily="66" charset="0"/>
              </a:rPr>
              <a:t>n’</a:t>
            </a:r>
            <a:r>
              <a:rPr lang="en-GB" sz="2400">
                <a:latin typeface="Comic Sans MS" pitchFamily="66" charset="0"/>
              </a:rPr>
              <a:t> a </a:t>
            </a:r>
            <a:r>
              <a:rPr lang="ga-IE" sz="2400">
                <a:latin typeface="Comic Sans MS" pitchFamily="66" charset="0"/>
              </a:rPr>
              <a:t>thugtar ar na caisleáin </a:t>
            </a:r>
            <a:r>
              <a:rPr lang="en-GB" sz="2400">
                <a:latin typeface="Comic Sans MS" pitchFamily="66" charset="0"/>
              </a:rPr>
              <a:t>a thóg siad</a:t>
            </a:r>
            <a:r>
              <a:rPr lang="ga-IE" sz="2400">
                <a:latin typeface="Comic Sans MS" pitchFamily="66" charset="0"/>
              </a:rPr>
              <a:t>.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34975" y="4676775"/>
            <a:ext cx="84613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1260475" algn="l"/>
              </a:tabLst>
            </a:pPr>
            <a:r>
              <a:rPr lang="en-GB" sz="2400">
                <a:latin typeface="Comic Sans MS" pitchFamily="66" charset="0"/>
              </a:rPr>
              <a:t>Thógtaí </a:t>
            </a:r>
            <a:r>
              <a:rPr lang="ga-IE" sz="2400" b="1">
                <a:solidFill>
                  <a:srgbClr val="FF0000"/>
                </a:solidFill>
                <a:latin typeface="Comic Sans MS" pitchFamily="66" charset="0"/>
              </a:rPr>
              <a:t>móta</a:t>
            </a:r>
            <a:r>
              <a:rPr lang="en-GB" sz="2400">
                <a:latin typeface="Comic Sans MS" pitchFamily="66" charset="0"/>
              </a:rPr>
              <a:t>,</a:t>
            </a:r>
            <a:r>
              <a:rPr lang="en-GB" sz="2400" b="1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sz="2400">
                <a:latin typeface="Comic Sans MS" pitchFamily="66" charset="0"/>
              </a:rPr>
              <a:t>i.e. </a:t>
            </a:r>
            <a:r>
              <a:rPr lang="ga-IE" sz="2400">
                <a:latin typeface="Comic Sans MS" pitchFamily="66" charset="0"/>
              </a:rPr>
              <a:t>cnocán cré, agus chuirtí daingean adhmaid ar a bharr. </a:t>
            </a:r>
            <a:r>
              <a:rPr lang="en-GB" sz="2400">
                <a:latin typeface="Comic Sans MS" pitchFamily="66" charset="0"/>
              </a:rPr>
              <a:t>Dhéantaí</a:t>
            </a:r>
            <a:r>
              <a:rPr lang="ga-IE" sz="2400">
                <a:latin typeface="Comic Sans MS" pitchFamily="66" charset="0"/>
              </a:rPr>
              <a:t> </a:t>
            </a:r>
            <a:r>
              <a:rPr lang="ga-IE" sz="2400" b="1">
                <a:solidFill>
                  <a:srgbClr val="FF0000"/>
                </a:solidFill>
                <a:latin typeface="Comic Sans MS" pitchFamily="66" charset="0"/>
              </a:rPr>
              <a:t>bábhún</a:t>
            </a:r>
            <a:r>
              <a:rPr lang="ga-IE" sz="2400">
                <a:latin typeface="Comic Sans MS" pitchFamily="66" charset="0"/>
              </a:rPr>
              <a:t> nó clós </a:t>
            </a:r>
            <a:r>
              <a:rPr lang="en-GB" sz="2400">
                <a:latin typeface="Comic Sans MS" pitchFamily="66" charset="0"/>
              </a:rPr>
              <a:t>in </a:t>
            </a:r>
            <a:r>
              <a:rPr lang="ga-IE" sz="2400">
                <a:latin typeface="Comic Sans MS" pitchFamily="66" charset="0"/>
              </a:rPr>
              <a:t>aice</a:t>
            </a:r>
            <a:r>
              <a:rPr lang="en-GB" sz="2400">
                <a:latin typeface="Comic Sans MS" pitchFamily="66" charset="0"/>
              </a:rPr>
              <a:t> leis</a:t>
            </a:r>
            <a:r>
              <a:rPr lang="en-IE" sz="2400">
                <a:latin typeface="Comic Sans MS" pitchFamily="66" charset="0"/>
              </a:rPr>
              <a:t>. </a:t>
            </a:r>
            <a:r>
              <a:rPr lang="ga-IE" sz="2400">
                <a:latin typeface="Comic Sans MS" pitchFamily="66" charset="0"/>
              </a:rPr>
              <a:t>Bhíodh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 b="1">
                <a:solidFill>
                  <a:srgbClr val="FF0000"/>
                </a:solidFill>
                <a:latin typeface="Comic Sans MS" pitchFamily="66" charset="0"/>
              </a:rPr>
              <a:t>díog</a:t>
            </a:r>
            <a:r>
              <a:rPr lang="ga-IE" sz="240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mórthimpeall an chaisleáin ar fad.</a:t>
            </a:r>
            <a:endParaRPr lang="en-IE" sz="2400">
              <a:latin typeface="Comic Sans MS" pitchFamily="66" charset="0"/>
            </a:endParaRPr>
          </a:p>
        </p:txBody>
      </p:sp>
      <p:cxnSp>
        <p:nvCxnSpPr>
          <p:cNvPr id="7" name="Straight Arrow Connector 6"/>
          <p:cNvCxnSpPr>
            <a:stCxn id="12" idx="1"/>
          </p:cNvCxnSpPr>
          <p:nvPr/>
        </p:nvCxnSpPr>
        <p:spPr>
          <a:xfrm flipH="1">
            <a:off x="6451600" y="3598863"/>
            <a:ext cx="1144588" cy="22542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39750" y="2420938"/>
            <a:ext cx="1439863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1260475" algn="l"/>
              </a:tabLst>
            </a:pPr>
            <a:r>
              <a:rPr lang="en-IE" sz="2400">
                <a:latin typeface="Comic Sans MS" pitchFamily="66" charset="0"/>
              </a:rPr>
              <a:t>An </a:t>
            </a:r>
            <a:r>
              <a:rPr lang="ga-IE" sz="2400">
                <a:latin typeface="Comic Sans MS" pitchFamily="66" charset="0"/>
              </a:rPr>
              <a:t>móta</a:t>
            </a:r>
          </a:p>
        </p:txBody>
      </p:sp>
      <p:cxnSp>
        <p:nvCxnSpPr>
          <p:cNvPr id="11" name="Straight Arrow Connector 10"/>
          <p:cNvCxnSpPr>
            <a:stCxn id="9" idx="2"/>
          </p:cNvCxnSpPr>
          <p:nvPr/>
        </p:nvCxnSpPr>
        <p:spPr>
          <a:xfrm>
            <a:off x="1260475" y="2887663"/>
            <a:ext cx="1035050" cy="72072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596188" y="3182938"/>
            <a:ext cx="1439862" cy="83185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1260475" algn="l"/>
              </a:tabLst>
            </a:pPr>
            <a:r>
              <a:rPr lang="ga-IE" sz="2400">
                <a:latin typeface="Comic Sans MS" pitchFamily="66" charset="0"/>
              </a:rPr>
              <a:t>An bábhún</a:t>
            </a:r>
          </a:p>
        </p:txBody>
      </p:sp>
      <p:cxnSp>
        <p:nvCxnSpPr>
          <p:cNvPr id="18" name="Straight Arrow Connector 17"/>
          <p:cNvCxnSpPr>
            <a:cxnSpLocks noChangeShapeType="1"/>
            <a:stCxn id="19" idx="3"/>
          </p:cNvCxnSpPr>
          <p:nvPr/>
        </p:nvCxnSpPr>
        <p:spPr bwMode="auto">
          <a:xfrm flipV="1">
            <a:off x="1547813" y="4079875"/>
            <a:ext cx="598487" cy="195263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06363" y="4041775"/>
            <a:ext cx="1441450" cy="46672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1260475" algn="l"/>
              </a:tabLst>
            </a:pPr>
            <a:r>
              <a:rPr lang="ga-IE" sz="2400">
                <a:latin typeface="Comic Sans MS" pitchFamily="66" charset="0"/>
              </a:rPr>
              <a:t>An díog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58788" y="5949950"/>
            <a:ext cx="80740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1260475" algn="l"/>
              </a:tabLst>
            </a:pPr>
            <a:r>
              <a:rPr lang="en-GB" sz="2400">
                <a:latin typeface="Comic Sans MS" pitchFamily="66" charset="0"/>
              </a:rPr>
              <a:t>I </a:t>
            </a:r>
            <a:r>
              <a:rPr lang="ga-IE" sz="2400">
                <a:latin typeface="Comic Sans MS" pitchFamily="66" charset="0"/>
              </a:rPr>
              <a:t>gcás cuid mhaith </a:t>
            </a:r>
            <a:r>
              <a:rPr lang="en-GB" sz="2400">
                <a:latin typeface="Comic Sans MS" pitchFamily="66" charset="0"/>
              </a:rPr>
              <a:t>de </a:t>
            </a:r>
            <a:r>
              <a:rPr lang="ga-IE" sz="2400">
                <a:latin typeface="Comic Sans MS" pitchFamily="66" charset="0"/>
              </a:rPr>
              <a:t>na caisleáin, cuireadh </a:t>
            </a:r>
            <a:r>
              <a:rPr lang="en-GB" sz="2400">
                <a:latin typeface="Comic Sans MS" pitchFamily="66" charset="0"/>
              </a:rPr>
              <a:t>daingean </a:t>
            </a:r>
            <a:r>
              <a:rPr lang="ga-IE" sz="2400">
                <a:latin typeface="Comic Sans MS" pitchFamily="66" charset="0"/>
              </a:rPr>
              <a:t>cloiche in áit </a:t>
            </a:r>
            <a:r>
              <a:rPr lang="en-GB" sz="2400">
                <a:latin typeface="Comic Sans MS" pitchFamily="66" charset="0"/>
              </a:rPr>
              <a:t>an daingin</a:t>
            </a:r>
            <a:r>
              <a:rPr lang="ga-IE" sz="2400">
                <a:latin typeface="Comic Sans MS" pitchFamily="66" charset="0"/>
              </a:rPr>
              <a:t> adhmaid i ndiaidh tamaill</a:t>
            </a:r>
            <a:r>
              <a:rPr lang="en-GB" sz="2400">
                <a:latin typeface="Comic Sans MS" pitchFamily="66" charset="0"/>
              </a:rPr>
              <a:t>.</a:t>
            </a:r>
            <a:endParaRPr lang="ga-IE" sz="240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68538" y="115888"/>
            <a:ext cx="4392612" cy="604837"/>
          </a:xfrm>
          <a:prstGeom prst="rect">
            <a:avLst/>
          </a:prstGeom>
          <a:solidFill>
            <a:srgbClr val="9933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3200" dirty="0">
                <a:latin typeface="Comic Sans MS" pitchFamily="66" charset="0"/>
              </a:rPr>
              <a:t>Caisleáin </a:t>
            </a:r>
            <a:r>
              <a:rPr lang="en-GB" sz="3200" dirty="0" err="1">
                <a:latin typeface="Comic Sans MS" pitchFamily="66" charset="0"/>
              </a:rPr>
              <a:t>Adhmaid</a:t>
            </a:r>
            <a:endParaRPr lang="ga-IE" sz="3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 animBg="1"/>
      <p:bldP spid="12" grpId="0" animBg="1"/>
      <p:bldP spid="19" grpId="0" animBg="1"/>
      <p:bldP spid="2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3"/>
          <a:srcRect t="17140"/>
          <a:stretch>
            <a:fillRect/>
          </a:stretch>
        </p:blipFill>
        <p:spPr bwMode="auto">
          <a:xfrm>
            <a:off x="755650" y="577850"/>
            <a:ext cx="7704138" cy="33210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11188" y="4221163"/>
            <a:ext cx="78628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1260475" algn="l"/>
              </a:tabLst>
            </a:pPr>
            <a:r>
              <a:rPr lang="ga-IE" sz="2400">
                <a:latin typeface="Comic Sans MS" pitchFamily="66" charset="0"/>
              </a:rPr>
              <a:t>Bhí</a:t>
            </a:r>
            <a:r>
              <a:rPr lang="en-GB" sz="2400">
                <a:latin typeface="Comic Sans MS" pitchFamily="66" charset="0"/>
              </a:rPr>
              <a:t>odh</a:t>
            </a:r>
            <a:r>
              <a:rPr lang="ga-IE" sz="2400">
                <a:latin typeface="Comic Sans MS" pitchFamily="66" charset="0"/>
              </a:rPr>
              <a:t> cónaí ar an tiarna agus </a:t>
            </a:r>
            <a:r>
              <a:rPr lang="en-GB" sz="2400">
                <a:latin typeface="Comic Sans MS" pitchFamily="66" charset="0"/>
              </a:rPr>
              <a:t>ar </a:t>
            </a:r>
            <a:r>
              <a:rPr lang="ga-IE" sz="2400">
                <a:latin typeface="Comic Sans MS" pitchFamily="66" charset="0"/>
              </a:rPr>
              <a:t>a theaghlach</a:t>
            </a:r>
            <a:r>
              <a:rPr lang="en-GB" sz="2400">
                <a:latin typeface="Comic Sans MS" pitchFamily="66" charset="0"/>
              </a:rPr>
              <a:t> </a:t>
            </a:r>
            <a:br>
              <a:rPr lang="en-GB" sz="2400">
                <a:latin typeface="Comic Sans MS" pitchFamily="66" charset="0"/>
              </a:rPr>
            </a:br>
            <a:r>
              <a:rPr lang="ga-IE" sz="2400">
                <a:latin typeface="Comic Sans MS" pitchFamily="66" charset="0"/>
              </a:rPr>
              <a:t>sa daingean. 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11188" y="5373688"/>
            <a:ext cx="842486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1260475" algn="l"/>
              </a:tabLst>
            </a:pPr>
            <a:r>
              <a:rPr lang="ga-IE" sz="2400">
                <a:latin typeface="Comic Sans MS" pitchFamily="66" charset="0"/>
              </a:rPr>
              <a:t>Clós mór ba ea an bábhún</a:t>
            </a:r>
            <a:r>
              <a:rPr lang="en-GB" sz="2400">
                <a:latin typeface="Comic Sans MS" pitchFamily="66" charset="0"/>
              </a:rPr>
              <a:t>. </a:t>
            </a:r>
            <a:r>
              <a:rPr lang="ga-IE" sz="2400">
                <a:latin typeface="Comic Sans MS" pitchFamily="66" charset="0"/>
              </a:rPr>
              <a:t>Bhíodh foirgnimh éagsúla ann. Chóna</a:t>
            </a:r>
            <a:r>
              <a:rPr lang="en-GB" sz="2400">
                <a:latin typeface="Comic Sans MS" pitchFamily="66" charset="0"/>
              </a:rPr>
              <a:t>íodh</a:t>
            </a:r>
            <a:r>
              <a:rPr lang="ga-IE" sz="2400">
                <a:latin typeface="Comic Sans MS" pitchFamily="66" charset="0"/>
              </a:rPr>
              <a:t> na saighdiúirí agus na seirbhísigh sa bhábhún. Bhí</a:t>
            </a:r>
            <a:r>
              <a:rPr lang="en-GB" sz="2400">
                <a:latin typeface="Comic Sans MS" pitchFamily="66" charset="0"/>
              </a:rPr>
              <a:t>odh</a:t>
            </a:r>
            <a:r>
              <a:rPr lang="ga-IE" sz="2400">
                <a:latin typeface="Comic Sans MS" pitchFamily="66" charset="0"/>
              </a:rPr>
              <a:t> stáblaí sa bhábhún freisin.</a:t>
            </a:r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>
            <a:off x="1258888" y="692150"/>
            <a:ext cx="1296987" cy="720725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ga-IE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50825" y="260350"/>
            <a:ext cx="2016125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1260475" algn="l"/>
              </a:tabLst>
            </a:pPr>
            <a:r>
              <a:rPr lang="ga-IE" sz="2400">
                <a:latin typeface="Comic Sans MS" pitchFamily="66" charset="0"/>
              </a:rPr>
              <a:t>An daingean</a:t>
            </a:r>
          </a:p>
        </p:txBody>
      </p:sp>
      <p:sp>
        <p:nvSpPr>
          <p:cNvPr id="2" name="Line 8"/>
          <p:cNvSpPr>
            <a:spLocks noChangeShapeType="1"/>
          </p:cNvSpPr>
          <p:nvPr/>
        </p:nvSpPr>
        <p:spPr bwMode="auto">
          <a:xfrm flipH="1">
            <a:off x="7164388" y="1196975"/>
            <a:ext cx="647700" cy="1008063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ga-IE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6877050" y="765175"/>
            <a:ext cx="2016125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1260475" algn="l"/>
              </a:tabLst>
            </a:pPr>
            <a:r>
              <a:rPr lang="ga-IE" sz="2400">
                <a:latin typeface="Comic Sans MS" pitchFamily="66" charset="0"/>
              </a:rPr>
              <a:t>An bábhún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22536" grpId="0" animBg="1"/>
      <p:bldP spid="7" grpId="0" animBg="1"/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05" name="Picture 29"/>
          <p:cNvPicPr>
            <a:picLocks noChangeAspect="1" noChangeArrowheads="1"/>
          </p:cNvPicPr>
          <p:nvPr/>
        </p:nvPicPr>
        <p:blipFill>
          <a:blip r:embed="rId3"/>
          <a:srcRect t="19960"/>
          <a:stretch>
            <a:fillRect/>
          </a:stretch>
        </p:blipFill>
        <p:spPr bwMode="auto">
          <a:xfrm>
            <a:off x="827088" y="2636838"/>
            <a:ext cx="7058025" cy="29400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578" name="TextBox 14"/>
          <p:cNvSpPr txBox="1">
            <a:spLocks noChangeArrowheads="1"/>
          </p:cNvSpPr>
          <p:nvPr/>
        </p:nvSpPr>
        <p:spPr bwMode="auto">
          <a:xfrm>
            <a:off x="6372225" y="1484313"/>
            <a:ext cx="208756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1600">
                <a:latin typeface="Comic Sans MS" pitchFamily="66" charset="0"/>
              </a:rPr>
              <a:t>Balla chun ionsaitheoirí a choinneáil amuigh.</a:t>
            </a:r>
          </a:p>
        </p:txBody>
      </p:sp>
      <p:sp>
        <p:nvSpPr>
          <p:cNvPr id="24579" name="TextBox 11"/>
          <p:cNvSpPr txBox="1">
            <a:spLocks noChangeArrowheads="1"/>
          </p:cNvSpPr>
          <p:nvPr/>
        </p:nvSpPr>
        <p:spPr bwMode="auto">
          <a:xfrm>
            <a:off x="2987675" y="5686425"/>
            <a:ext cx="367188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>
                <a:latin typeface="Comic Sans MS" pitchFamily="66" charset="0"/>
              </a:rPr>
              <a:t>Droichead: </a:t>
            </a:r>
            <a:r>
              <a:rPr lang="ga-IE" sz="1600">
                <a:latin typeface="Comic Sans MS" pitchFamily="66" charset="0"/>
              </a:rPr>
              <a:t>d’ardófaí an droichead dá mbeadh ionsaitheoirí istigh sa </a:t>
            </a:r>
            <a:r>
              <a:rPr lang="en-GB" sz="1600">
                <a:latin typeface="Comic Sans MS" pitchFamily="66" charset="0"/>
              </a:rPr>
              <a:t>bhábhún chun nach</a:t>
            </a:r>
            <a:r>
              <a:rPr lang="ga-IE" sz="1600">
                <a:latin typeface="Comic Sans MS" pitchFamily="66" charset="0"/>
              </a:rPr>
              <a:t> </a:t>
            </a:r>
            <a:r>
              <a:rPr lang="en-GB" sz="1600">
                <a:latin typeface="Comic Sans MS" pitchFamily="66" charset="0"/>
              </a:rPr>
              <a:t>bhféadfaidís teacht chomh fada leis an</a:t>
            </a:r>
            <a:r>
              <a:rPr lang="ga-IE" sz="1600">
                <a:latin typeface="Comic Sans MS" pitchFamily="66" charset="0"/>
              </a:rPr>
              <a:t> </a:t>
            </a:r>
            <a:r>
              <a:rPr lang="en-GB" sz="1600">
                <a:latin typeface="Comic Sans MS" pitchFamily="66" charset="0"/>
              </a:rPr>
              <a:t>daingean</a:t>
            </a:r>
            <a:r>
              <a:rPr lang="ga-IE" sz="1600">
                <a:latin typeface="Comic Sans MS" pitchFamily="66" charset="0"/>
              </a:rPr>
              <a:t>.</a:t>
            </a:r>
          </a:p>
        </p:txBody>
      </p:sp>
      <p:sp>
        <p:nvSpPr>
          <p:cNvPr id="24580" name="TextBox 13"/>
          <p:cNvSpPr txBox="1">
            <a:spLocks noChangeArrowheads="1"/>
          </p:cNvSpPr>
          <p:nvPr/>
        </p:nvSpPr>
        <p:spPr bwMode="auto">
          <a:xfrm>
            <a:off x="0" y="5672138"/>
            <a:ext cx="24844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>
                <a:latin typeface="Comic Sans MS" pitchFamily="66" charset="0"/>
              </a:rPr>
              <a:t>An móta: b</a:t>
            </a:r>
            <a:r>
              <a:rPr lang="ga-IE" sz="1600">
                <a:latin typeface="Comic Sans MS" pitchFamily="66" charset="0"/>
              </a:rPr>
              <a:t>hí sé deacair an móta a dhreapadh</a:t>
            </a:r>
            <a:r>
              <a:rPr lang="en-GB" sz="1600">
                <a:latin typeface="Comic Sans MS" pitchFamily="66" charset="0"/>
              </a:rPr>
              <a:t> mar go raibh sé ard</a:t>
            </a:r>
            <a:endParaRPr lang="ga-IE" sz="1600">
              <a:latin typeface="Comic Sans MS" pitchFamily="66" charset="0"/>
            </a:endParaRPr>
          </a:p>
          <a:p>
            <a:r>
              <a:rPr lang="en-GB" sz="1600">
                <a:latin typeface="Comic Sans MS" pitchFamily="66" charset="0"/>
              </a:rPr>
              <a:t>agus géar.</a:t>
            </a:r>
            <a:endParaRPr lang="ga-IE">
              <a:latin typeface="Comic Sans MS" pitchFamily="66" charset="0"/>
            </a:endParaRPr>
          </a:p>
        </p:txBody>
      </p:sp>
      <p:sp>
        <p:nvSpPr>
          <p:cNvPr id="24581" name="TextBox 12"/>
          <p:cNvSpPr txBox="1">
            <a:spLocks noChangeArrowheads="1"/>
          </p:cNvSpPr>
          <p:nvPr/>
        </p:nvSpPr>
        <p:spPr bwMode="auto">
          <a:xfrm>
            <a:off x="53975" y="1268413"/>
            <a:ext cx="3078163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>
                <a:latin typeface="Comic Sans MS" pitchFamily="66" charset="0"/>
              </a:rPr>
              <a:t>An </a:t>
            </a:r>
            <a:r>
              <a:rPr lang="ga-IE" sz="1600">
                <a:latin typeface="Comic Sans MS" pitchFamily="66" charset="0"/>
              </a:rPr>
              <a:t>daingean</a:t>
            </a:r>
            <a:r>
              <a:rPr lang="en-GB" sz="1600">
                <a:latin typeface="Comic Sans MS" pitchFamily="66" charset="0"/>
              </a:rPr>
              <a:t>: bhíodh </a:t>
            </a:r>
            <a:r>
              <a:rPr lang="ga-IE" sz="1600">
                <a:latin typeface="Comic Sans MS" pitchFamily="66" charset="0"/>
              </a:rPr>
              <a:t>radharc maith ón daingean ar </a:t>
            </a:r>
            <a:r>
              <a:rPr lang="en-GB" sz="1600">
                <a:latin typeface="Comic Sans MS" pitchFamily="66" charset="0"/>
              </a:rPr>
              <a:t>an </a:t>
            </a:r>
            <a:r>
              <a:rPr lang="ga-IE" sz="1600">
                <a:latin typeface="Comic Sans MS" pitchFamily="66" charset="0"/>
              </a:rPr>
              <a:t>talamh thart ar an gcaisleán</a:t>
            </a:r>
            <a:r>
              <a:rPr lang="en-GB" sz="1600">
                <a:latin typeface="Comic Sans MS" pitchFamily="66" charset="0"/>
              </a:rPr>
              <a:t>. D’fhéadfaí</a:t>
            </a:r>
            <a:r>
              <a:rPr lang="ga-IE" sz="1600">
                <a:latin typeface="Comic Sans MS" pitchFamily="66" charset="0"/>
              </a:rPr>
              <a:t> </a:t>
            </a:r>
            <a:r>
              <a:rPr lang="en-GB" sz="1600">
                <a:latin typeface="Comic Sans MS" pitchFamily="66" charset="0"/>
              </a:rPr>
              <a:t>ionsaitheoirí </a:t>
            </a:r>
            <a:r>
              <a:rPr lang="ga-IE" sz="1600">
                <a:latin typeface="Comic Sans MS" pitchFamily="66" charset="0"/>
              </a:rPr>
              <a:t>a fheiceáil ag teacht</a:t>
            </a:r>
            <a:r>
              <a:rPr lang="en-GB" sz="1600">
                <a:latin typeface="Comic Sans MS" pitchFamily="66" charset="0"/>
              </a:rPr>
              <a:t>.</a:t>
            </a:r>
            <a:endParaRPr lang="ga-IE" sz="1600">
              <a:latin typeface="Comic Sans MS" pitchFamily="66" charset="0"/>
            </a:endParaRPr>
          </a:p>
        </p:txBody>
      </p:sp>
      <p:sp>
        <p:nvSpPr>
          <p:cNvPr id="24582" name="TextBox 15"/>
          <p:cNvSpPr txBox="1">
            <a:spLocks noChangeArrowheads="1"/>
          </p:cNvSpPr>
          <p:nvPr/>
        </p:nvSpPr>
        <p:spPr bwMode="auto">
          <a:xfrm>
            <a:off x="6948488" y="5843588"/>
            <a:ext cx="23399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1600">
                <a:latin typeface="Comic Sans MS" pitchFamily="66" charset="0"/>
              </a:rPr>
              <a:t>Díog chun bac a chur ar </a:t>
            </a:r>
            <a:r>
              <a:rPr lang="en-GB" sz="1600">
                <a:latin typeface="Comic Sans MS" pitchFamily="66" charset="0"/>
              </a:rPr>
              <a:t>ionsaitheoirí</a:t>
            </a:r>
            <a:r>
              <a:rPr lang="ga-IE" sz="1600">
                <a:latin typeface="Comic Sans MS" pitchFamily="66" charset="0"/>
              </a:rPr>
              <a:t>. </a:t>
            </a:r>
            <a:r>
              <a:rPr lang="en-GB" sz="1600">
                <a:latin typeface="Comic Sans MS" pitchFamily="66" charset="0"/>
              </a:rPr>
              <a:t>Bhíodh sí </a:t>
            </a:r>
            <a:r>
              <a:rPr lang="ga-IE" sz="1600">
                <a:latin typeface="Comic Sans MS" pitchFamily="66" charset="0"/>
              </a:rPr>
              <a:t>lán d’uisce</a:t>
            </a:r>
            <a:r>
              <a:rPr lang="en-GB" sz="1600">
                <a:latin typeface="Comic Sans MS" pitchFamily="66" charset="0"/>
              </a:rPr>
              <a:t>.</a:t>
            </a:r>
            <a:r>
              <a:rPr lang="ga-IE" sz="1600">
                <a:latin typeface="Comic Sans MS" pitchFamily="66" charset="0"/>
              </a:rPr>
              <a:t> </a:t>
            </a:r>
          </a:p>
        </p:txBody>
      </p:sp>
      <p:sp>
        <p:nvSpPr>
          <p:cNvPr id="24583" name="TextBox 16"/>
          <p:cNvSpPr txBox="1">
            <a:spLocks noChangeArrowheads="1"/>
          </p:cNvSpPr>
          <p:nvPr/>
        </p:nvSpPr>
        <p:spPr bwMode="auto">
          <a:xfrm>
            <a:off x="3419475" y="1268413"/>
            <a:ext cx="2268538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>
                <a:latin typeface="Comic Sans MS" pitchFamily="66" charset="0"/>
              </a:rPr>
              <a:t>An daingean: b</a:t>
            </a:r>
            <a:r>
              <a:rPr lang="ga-IE" sz="1600">
                <a:latin typeface="Comic Sans MS" pitchFamily="66" charset="0"/>
              </a:rPr>
              <a:t>híodh boghdóirí ábalta </a:t>
            </a:r>
            <a:r>
              <a:rPr lang="en-GB" sz="1600">
                <a:latin typeface="Comic Sans MS" pitchFamily="66" charset="0"/>
              </a:rPr>
              <a:t>scaoileadh leis an namhaid ó bharr an daingin</a:t>
            </a:r>
            <a:r>
              <a:rPr lang="ga-IE" sz="1600">
                <a:latin typeface="Comic Sans MS" pitchFamily="66" charset="0"/>
              </a:rPr>
              <a:t>.</a:t>
            </a:r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 flipH="1" flipV="1">
            <a:off x="7019925" y="4941888"/>
            <a:ext cx="647700" cy="93503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ga-IE"/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 flipH="1">
            <a:off x="6659563" y="2276475"/>
            <a:ext cx="288925" cy="18002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ga-IE"/>
          </a:p>
        </p:txBody>
      </p:sp>
      <p:sp>
        <p:nvSpPr>
          <p:cNvPr id="20" name="Line 13"/>
          <p:cNvSpPr>
            <a:spLocks noChangeShapeType="1"/>
          </p:cNvSpPr>
          <p:nvPr/>
        </p:nvSpPr>
        <p:spPr bwMode="auto">
          <a:xfrm flipH="1" flipV="1">
            <a:off x="4140200" y="4508500"/>
            <a:ext cx="360363" cy="11525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ga-IE"/>
          </a:p>
        </p:txBody>
      </p:sp>
      <p:sp>
        <p:nvSpPr>
          <p:cNvPr id="21" name="Line 13"/>
          <p:cNvSpPr>
            <a:spLocks noChangeShapeType="1"/>
          </p:cNvSpPr>
          <p:nvPr/>
        </p:nvSpPr>
        <p:spPr bwMode="auto">
          <a:xfrm>
            <a:off x="1692275" y="2565400"/>
            <a:ext cx="792163" cy="863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ga-IE"/>
          </a:p>
        </p:txBody>
      </p:sp>
      <p:sp>
        <p:nvSpPr>
          <p:cNvPr id="22" name="Line 13"/>
          <p:cNvSpPr>
            <a:spLocks noChangeShapeType="1"/>
          </p:cNvSpPr>
          <p:nvPr/>
        </p:nvSpPr>
        <p:spPr bwMode="auto">
          <a:xfrm flipH="1">
            <a:off x="2987675" y="2565400"/>
            <a:ext cx="863600" cy="6477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ga-IE"/>
          </a:p>
        </p:txBody>
      </p:sp>
      <p:sp>
        <p:nvSpPr>
          <p:cNvPr id="23" name="Line 13"/>
          <p:cNvSpPr>
            <a:spLocks noChangeShapeType="1"/>
          </p:cNvSpPr>
          <p:nvPr/>
        </p:nvSpPr>
        <p:spPr bwMode="auto">
          <a:xfrm flipV="1">
            <a:off x="1187450" y="4508500"/>
            <a:ext cx="936625" cy="12255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ga-IE"/>
          </a:p>
        </p:txBody>
      </p:sp>
      <p:sp>
        <p:nvSpPr>
          <p:cNvPr id="25" name="TextBox 24"/>
          <p:cNvSpPr txBox="1"/>
          <p:nvPr/>
        </p:nvSpPr>
        <p:spPr>
          <a:xfrm>
            <a:off x="708025" y="104775"/>
            <a:ext cx="7751763" cy="1092200"/>
          </a:xfrm>
          <a:prstGeom prst="rect">
            <a:avLst/>
          </a:prstGeom>
          <a:solidFill>
            <a:srgbClr val="9933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3200" dirty="0">
                <a:latin typeface="Comic Sans MS" pitchFamily="66" charset="0"/>
              </a:rPr>
              <a:t>Ainmnigh gnéithe cosanta an chaisleáin</a:t>
            </a:r>
            <a:r>
              <a:rPr lang="en-GB" sz="3200" dirty="0">
                <a:latin typeface="Comic Sans MS" pitchFamily="66" charset="0"/>
              </a:rPr>
              <a:t>. </a:t>
            </a:r>
            <a:br>
              <a:rPr lang="en-GB" sz="3200" dirty="0">
                <a:latin typeface="Comic Sans MS" pitchFamily="66" charset="0"/>
              </a:rPr>
            </a:br>
            <a:r>
              <a:rPr lang="ga-IE" sz="3200" dirty="0">
                <a:latin typeface="Comic Sans MS" pitchFamily="66" charset="0"/>
              </a:rPr>
              <a:t>Tosaigh</a:t>
            </a:r>
            <a:r>
              <a:rPr lang="en-GB" sz="3200" dirty="0">
                <a:latin typeface="Comic Sans MS" pitchFamily="66" charset="0"/>
              </a:rPr>
              <a:t> ag </a:t>
            </a:r>
            <a:r>
              <a:rPr lang="ga-IE" sz="3200" dirty="0">
                <a:latin typeface="Comic Sans MS" pitchFamily="66" charset="0"/>
              </a:rPr>
              <a:t>uimhir</a:t>
            </a:r>
            <a:r>
              <a:rPr lang="en-GB" sz="3200" dirty="0">
                <a:latin typeface="Comic Sans MS" pitchFamily="66" charset="0"/>
              </a:rPr>
              <a:t> 1.</a:t>
            </a:r>
            <a:r>
              <a:rPr lang="ga-IE" sz="3200" dirty="0">
                <a:latin typeface="Comic Sans MS" pitchFamily="66" charset="0"/>
              </a:rPr>
              <a:t> </a:t>
            </a: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0" y="5672138"/>
            <a:ext cx="2473325" cy="10699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ga-IE">
              <a:latin typeface="Franklin Gothic Book" pitchFamily="34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001713" y="5949950"/>
            <a:ext cx="4746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>
                <a:latin typeface="Comic Sans MS" pitchFamily="66" charset="0"/>
              </a:rPr>
              <a:t>6</a:t>
            </a:r>
            <a:endParaRPr lang="en-IE" sz="2800">
              <a:latin typeface="Comic Sans MS" pitchFamily="66" charset="0"/>
            </a:endParaRP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101600" y="1268413"/>
            <a:ext cx="2814638" cy="13319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ga-IE">
              <a:latin typeface="Franklin Gothic Book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231900" y="1700213"/>
            <a:ext cx="387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>
                <a:latin typeface="Comic Sans MS" pitchFamily="66" charset="0"/>
              </a:rPr>
              <a:t>5</a:t>
            </a:r>
            <a:endParaRPr lang="en-IE" sz="2800">
              <a:latin typeface="Comic Sans MS" pitchFamily="66" charset="0"/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3419475" y="1301750"/>
            <a:ext cx="2003425" cy="1265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ga-IE">
              <a:latin typeface="Franklin Gothic Book" pitchFamily="34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168775" y="1700213"/>
            <a:ext cx="4746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>
                <a:latin typeface="Comic Sans MS" pitchFamily="66" charset="0"/>
              </a:rPr>
              <a:t>3</a:t>
            </a:r>
            <a:endParaRPr lang="en-IE" sz="2800">
              <a:latin typeface="Comic Sans MS" pitchFamily="66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6443663" y="1484313"/>
            <a:ext cx="2016125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ga-IE">
              <a:latin typeface="Franklin Gothic Book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192963" y="1628775"/>
            <a:ext cx="4746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>
                <a:latin typeface="Comic Sans MS" pitchFamily="66" charset="0"/>
              </a:rPr>
              <a:t>2</a:t>
            </a:r>
            <a:endParaRPr lang="en-IE" sz="2800">
              <a:latin typeface="Comic Sans MS" pitchFamily="66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6983413" y="5840413"/>
            <a:ext cx="2160587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ga-IE">
              <a:latin typeface="Franklin Gothic Book" pitchFamily="34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885113" y="5949950"/>
            <a:ext cx="3698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>
                <a:latin typeface="Comic Sans MS" pitchFamily="66" charset="0"/>
              </a:rPr>
              <a:t>1</a:t>
            </a:r>
            <a:endParaRPr lang="en-IE">
              <a:latin typeface="Comic Sans MS" pitchFamily="66" charset="0"/>
            </a:endParaRP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2987675" y="5661025"/>
            <a:ext cx="3529013" cy="1152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ga-IE">
              <a:latin typeface="Franklin Gothic Book" pitchFamily="34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4572000" y="5934075"/>
            <a:ext cx="4746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>
                <a:latin typeface="Comic Sans MS" pitchFamily="66" charset="0"/>
              </a:rPr>
              <a:t>4</a:t>
            </a:r>
            <a:endParaRPr lang="en-IE" sz="28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611188" y="4221163"/>
            <a:ext cx="7921625" cy="1944687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2400">
                <a:latin typeface="Comic Sans MS" pitchFamily="66" charset="0"/>
              </a:rPr>
              <a:t>A</a:t>
            </a:r>
            <a:r>
              <a:rPr lang="ga-IE" sz="2400">
                <a:latin typeface="Comic Sans MS" pitchFamily="66" charset="0"/>
              </a:rPr>
              <a:t>n bhfuil caisleáin </a:t>
            </a:r>
            <a:r>
              <a:rPr lang="en-GB" sz="2400">
                <a:latin typeface="Comic Sans MS" pitchFamily="66" charset="0"/>
              </a:rPr>
              <a:t>den </a:t>
            </a:r>
            <a:r>
              <a:rPr lang="ga-IE" sz="2400">
                <a:latin typeface="Comic Sans MS" pitchFamily="66" charset="0"/>
              </a:rPr>
              <a:t>chineál seo fós le feiceáil </a:t>
            </a:r>
            <a:r>
              <a:rPr lang="en-GB" sz="2400">
                <a:latin typeface="Comic Sans MS" pitchFamily="66" charset="0"/>
              </a:rPr>
              <a:t/>
            </a:r>
            <a:br>
              <a:rPr lang="en-GB" sz="2400">
                <a:latin typeface="Comic Sans MS" pitchFamily="66" charset="0"/>
              </a:rPr>
            </a:br>
            <a:r>
              <a:rPr lang="ga-IE" sz="2400">
                <a:latin typeface="Comic Sans MS" pitchFamily="66" charset="0"/>
              </a:rPr>
              <a:t>in Éirinn</a:t>
            </a:r>
            <a:r>
              <a:rPr lang="en-GB" sz="2400">
                <a:latin typeface="Comic Sans MS" pitchFamily="66" charset="0"/>
              </a:rPr>
              <a:t>, </a:t>
            </a:r>
            <a:r>
              <a:rPr lang="ga-IE" sz="2400">
                <a:latin typeface="Comic Sans MS" pitchFamily="66" charset="0"/>
              </a:rPr>
              <a:t>meas tú? </a:t>
            </a:r>
          </a:p>
          <a:p>
            <a:pPr>
              <a:spcBef>
                <a:spcPct val="20000"/>
              </a:spcBef>
            </a:pPr>
            <a:endParaRPr lang="ga-IE" sz="1000">
              <a:latin typeface="Franklin Gothic Book" pitchFamily="34" charset="0"/>
            </a:endParaRPr>
          </a:p>
          <a:p>
            <a:pPr>
              <a:spcBef>
                <a:spcPct val="20000"/>
              </a:spcBef>
            </a:pPr>
            <a:r>
              <a:rPr lang="ga-IE" sz="2400">
                <a:latin typeface="Comic Sans MS" pitchFamily="66" charset="0"/>
              </a:rPr>
              <a:t>Níl na foirgnimh féin ann níos mó</a:t>
            </a:r>
            <a:r>
              <a:rPr lang="en-GB" sz="2400">
                <a:latin typeface="Comic Sans MS" pitchFamily="66" charset="0"/>
              </a:rPr>
              <a:t>, </a:t>
            </a:r>
            <a:r>
              <a:rPr lang="ga-IE" sz="2400">
                <a:latin typeface="Comic Sans MS" pitchFamily="66" charset="0"/>
              </a:rPr>
              <a:t>ach tá rian de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struchtúr na gcaisleán fós le feiceáil ina lán áiteanna. </a:t>
            </a:r>
            <a:endParaRPr lang="ga-IE" sz="2400">
              <a:latin typeface="Franklin Gothic Book" pitchFamily="34" charset="0"/>
            </a:endParaRPr>
          </a:p>
        </p:txBody>
      </p:sp>
      <p:sp>
        <p:nvSpPr>
          <p:cNvPr id="26626" name="Text Box 16"/>
          <p:cNvSpPr txBox="1">
            <a:spLocks noChangeArrowheads="1"/>
          </p:cNvSpPr>
          <p:nvPr/>
        </p:nvSpPr>
        <p:spPr bwMode="auto">
          <a:xfrm>
            <a:off x="6172200" y="2057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400">
              <a:latin typeface="Garamond" pitchFamily="18" charset="0"/>
              <a:cs typeface="Times New Roman" pitchFamily="18" charset="0"/>
            </a:endParaRP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/>
          <a:srcRect t="18916"/>
          <a:stretch>
            <a:fillRect/>
          </a:stretch>
        </p:blipFill>
        <p:spPr bwMode="auto">
          <a:xfrm>
            <a:off x="323850" y="347663"/>
            <a:ext cx="8497888" cy="35861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3" grpId="0" uiExpand="1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1773238"/>
            <a:ext cx="9113838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Line 10"/>
          <p:cNvSpPr>
            <a:spLocks noChangeShapeType="1"/>
          </p:cNvSpPr>
          <p:nvPr/>
        </p:nvSpPr>
        <p:spPr bwMode="auto">
          <a:xfrm flipH="1" flipV="1">
            <a:off x="5795963" y="5300663"/>
            <a:ext cx="360362" cy="936625"/>
          </a:xfrm>
          <a:prstGeom prst="line">
            <a:avLst/>
          </a:prstGeom>
          <a:noFill/>
          <a:ln w="31750">
            <a:solidFill>
              <a:srgbClr val="FF33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ga-IE"/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>
            <a:off x="2771775" y="3716338"/>
            <a:ext cx="3024188" cy="936625"/>
          </a:xfrm>
          <a:prstGeom prst="line">
            <a:avLst/>
          </a:prstGeom>
          <a:noFill/>
          <a:ln w="31750">
            <a:solidFill>
              <a:srgbClr val="FF33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ga-IE"/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 flipV="1">
            <a:off x="2484438" y="4694238"/>
            <a:ext cx="1871662" cy="1039812"/>
          </a:xfrm>
          <a:prstGeom prst="line">
            <a:avLst/>
          </a:prstGeom>
          <a:noFill/>
          <a:ln w="31750">
            <a:solidFill>
              <a:srgbClr val="FF33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ga-IE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724525" y="6237288"/>
            <a:ext cx="927100" cy="46672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1260475" algn="l"/>
              </a:tabLst>
            </a:pPr>
            <a:r>
              <a:rPr lang="en-IE" sz="2400">
                <a:latin typeface="Comic Sans MS" pitchFamily="66" charset="0"/>
              </a:rPr>
              <a:t>Móta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331913" y="5661025"/>
            <a:ext cx="1222375" cy="46672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1260475" algn="l"/>
              </a:tabLst>
            </a:pPr>
            <a:r>
              <a:rPr lang="en-IE" sz="2400">
                <a:latin typeface="Comic Sans MS" pitchFamily="66" charset="0"/>
              </a:rPr>
              <a:t>Bábhún</a:t>
            </a: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900113" y="58738"/>
            <a:ext cx="7416800" cy="922337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GB" sz="2400">
                <a:solidFill>
                  <a:srgbClr val="4C371C"/>
                </a:solidFill>
                <a:latin typeface="Comic Sans MS" pitchFamily="66" charset="0"/>
              </a:rPr>
              <a:t>	</a:t>
            </a:r>
            <a:r>
              <a:rPr lang="ga-IE" sz="2400">
                <a:latin typeface="Comic Sans MS" pitchFamily="66" charset="0"/>
              </a:rPr>
              <a:t>Seo thíos </a:t>
            </a:r>
            <a:r>
              <a:rPr lang="en-GB" sz="2400">
                <a:latin typeface="Comic Sans MS" pitchFamily="66" charset="0"/>
              </a:rPr>
              <a:t>a bhfuil </a:t>
            </a:r>
            <a:r>
              <a:rPr lang="ga-IE" sz="2400">
                <a:latin typeface="Comic Sans MS" pitchFamily="66" charset="0"/>
              </a:rPr>
              <a:t>fágtha de mhóta agus bábhún a tógadh sa dara haois déag.</a:t>
            </a:r>
            <a:endParaRPr lang="ga-IE" sz="2800">
              <a:latin typeface="Franklin Gothic Book" pitchFamily="34" charset="0"/>
            </a:endParaRP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1758950" y="1144588"/>
            <a:ext cx="5765800" cy="484187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ga-IE" sz="2400">
                <a:latin typeface="Comic Sans MS" pitchFamily="66" charset="0"/>
              </a:rPr>
              <a:t>An féidir leat an móta a </a:t>
            </a:r>
            <a:r>
              <a:rPr lang="en-GB" sz="2400">
                <a:latin typeface="Comic Sans MS" pitchFamily="66" charset="0"/>
              </a:rPr>
              <a:t>fheiceáil</a:t>
            </a:r>
            <a:r>
              <a:rPr lang="ga-IE" sz="2400">
                <a:latin typeface="Comic Sans MS" pitchFamily="66" charset="0"/>
              </a:rPr>
              <a:t>?</a:t>
            </a:r>
            <a:endParaRPr lang="ga-IE" sz="2800">
              <a:latin typeface="Franklin Gothic Book" pitchFamily="34" charset="0"/>
            </a:endParaRPr>
          </a:p>
        </p:txBody>
      </p:sp>
      <p:sp>
        <p:nvSpPr>
          <p:cNvPr id="25" name="Oval 12"/>
          <p:cNvSpPr>
            <a:spLocks noChangeArrowheads="1"/>
          </p:cNvSpPr>
          <p:nvPr/>
        </p:nvSpPr>
        <p:spPr bwMode="auto">
          <a:xfrm>
            <a:off x="5219700" y="4149725"/>
            <a:ext cx="1944688" cy="1676400"/>
          </a:xfrm>
          <a:prstGeom prst="ellipse">
            <a:avLst/>
          </a:prstGeom>
          <a:noFill/>
          <a:ln w="4127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IE">
              <a:latin typeface="Franklin Gothic Book" pitchFamily="34" charset="0"/>
            </a:endParaRPr>
          </a:p>
        </p:txBody>
      </p:sp>
      <p:sp>
        <p:nvSpPr>
          <p:cNvPr id="32" name="Oval 12"/>
          <p:cNvSpPr>
            <a:spLocks noChangeArrowheads="1"/>
          </p:cNvSpPr>
          <p:nvPr/>
        </p:nvSpPr>
        <p:spPr bwMode="auto">
          <a:xfrm>
            <a:off x="2843213" y="3860800"/>
            <a:ext cx="4824412" cy="2232025"/>
          </a:xfrm>
          <a:prstGeom prst="ellipse">
            <a:avLst/>
          </a:prstGeom>
          <a:noFill/>
          <a:ln w="4127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IE">
              <a:latin typeface="Franklin Gothic Book" pitchFamily="34" charset="0"/>
            </a:endParaRPr>
          </a:p>
        </p:txBody>
      </p:sp>
      <p:pic>
        <p:nvPicPr>
          <p:cNvPr id="28688" name="Picture 1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CF4F6"/>
              </a:clrFrom>
              <a:clrTo>
                <a:srgbClr val="ECF4F6">
                  <a:alpha val="0"/>
                </a:srgbClr>
              </a:clrTo>
            </a:clrChange>
          </a:blip>
          <a:srcRect l="3731" r="2238"/>
          <a:stretch>
            <a:fillRect/>
          </a:stretch>
        </p:blipFill>
        <p:spPr bwMode="auto">
          <a:xfrm>
            <a:off x="1320800" y="2205038"/>
            <a:ext cx="1379538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187450" y="3573463"/>
            <a:ext cx="1655763" cy="46672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1260475" algn="l"/>
              </a:tabLst>
            </a:pPr>
            <a:r>
              <a:rPr lang="en-GB" sz="2400">
                <a:latin typeface="Comic Sans MS" pitchFamily="66" charset="0"/>
              </a:rPr>
              <a:t>Daingean</a:t>
            </a:r>
            <a:endParaRPr lang="en-IE" sz="24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0" grpId="0" animBg="1"/>
      <p:bldP spid="11" grpId="1" build="allAtOnce" animBg="1"/>
      <p:bldP spid="11" grpId="2" uiExpand="1" build="allAtOnce" animBg="1"/>
      <p:bldP spid="19" grpId="0" build="allAtOnce" animBg="1"/>
      <p:bldP spid="19" grpId="1" build="allAtOnce" animBg="1"/>
      <p:bldP spid="25" grpId="0" animBg="1"/>
      <p:bldP spid="32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179388" y="1916113"/>
            <a:ext cx="5832475" cy="1944687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ga-IE" sz="2400">
                <a:latin typeface="Comic Sans MS" pitchFamily="66" charset="0"/>
              </a:rPr>
              <a:t>Cliceáil ar </a:t>
            </a:r>
            <a:r>
              <a:rPr lang="en-GB" sz="2400">
                <a:latin typeface="Comic Sans MS" pitchFamily="66" charset="0"/>
              </a:rPr>
              <a:t>an </a:t>
            </a:r>
            <a:r>
              <a:rPr lang="ga-IE" sz="2400">
                <a:latin typeface="Comic Sans MS" pitchFamily="66" charset="0"/>
              </a:rPr>
              <a:t>nasc seo thíos le seiceáil </a:t>
            </a:r>
            <a:r>
              <a:rPr lang="en-GB" sz="2400">
                <a:latin typeface="Comic Sans MS" pitchFamily="66" charset="0"/>
              </a:rPr>
              <a:t>an </a:t>
            </a:r>
            <a:r>
              <a:rPr lang="ga-IE" sz="2400">
                <a:latin typeface="Comic Sans MS" pitchFamily="66" charset="0"/>
              </a:rPr>
              <a:t>bhfuil móta agus bábhún i do cheantarsa</a:t>
            </a:r>
            <a:r>
              <a:rPr lang="en-GB" sz="2400">
                <a:latin typeface="Comic Sans MS" pitchFamily="66" charset="0"/>
              </a:rPr>
              <a:t>: </a:t>
            </a:r>
            <a:r>
              <a:rPr lang="en-GB" sz="2400">
                <a:solidFill>
                  <a:srgbClr val="4C371C"/>
                </a:solidFill>
                <a:latin typeface="Comic Sans MS" pitchFamily="66" charset="0"/>
                <a:hlinkClick r:id="rId2"/>
              </a:rPr>
              <a:t>http://webgis.archaeology.ie/NationalMonuments/FlexViewer/</a:t>
            </a:r>
            <a:r>
              <a:rPr lang="en-GB" sz="2400">
                <a:solidFill>
                  <a:srgbClr val="4C371C"/>
                </a:solidFill>
                <a:latin typeface="Comic Sans MS" pitchFamily="66" charset="0"/>
              </a:rPr>
              <a:t> </a:t>
            </a:r>
            <a:br>
              <a:rPr lang="en-GB" sz="2400">
                <a:solidFill>
                  <a:srgbClr val="4C371C"/>
                </a:solidFill>
                <a:latin typeface="Comic Sans MS" pitchFamily="66" charset="0"/>
              </a:rPr>
            </a:br>
            <a:endParaRPr lang="ga-IE" sz="2800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2800</TotalTime>
  <Words>818</Words>
  <Application>Microsoft Office PowerPoint</Application>
  <PresentationFormat>On-screen Show (4:3)</PresentationFormat>
  <Paragraphs>118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Design Template</vt:lpstr>
      </vt:variant>
      <vt:variant>
        <vt:i4>9</vt:i4>
      </vt:variant>
      <vt:variant>
        <vt:lpstr>Slide Titles</vt:lpstr>
      </vt:variant>
      <vt:variant>
        <vt:i4>20</vt:i4>
      </vt:variant>
    </vt:vector>
  </HeadingPairs>
  <TitlesOfParts>
    <vt:vector size="37" baseType="lpstr">
      <vt:lpstr>Arial</vt:lpstr>
      <vt:lpstr>Franklin Gothic Medium</vt:lpstr>
      <vt:lpstr>Franklin Gothic Book</vt:lpstr>
      <vt:lpstr>Wingdings 2</vt:lpstr>
      <vt:lpstr>Calibri</vt:lpstr>
      <vt:lpstr>Comic Sans MS</vt:lpstr>
      <vt:lpstr>Garamond</vt:lpstr>
      <vt:lpstr>Times New Roman</vt:lpstr>
      <vt:lpstr>Trek</vt:lpstr>
      <vt:lpstr>Trek</vt:lpstr>
      <vt:lpstr>Trek</vt:lpstr>
      <vt:lpstr>Trek</vt:lpstr>
      <vt:lpstr>Trek</vt:lpstr>
      <vt:lpstr>Trek</vt:lpstr>
      <vt:lpstr>Trek</vt:lpstr>
      <vt:lpstr>Trek</vt:lpstr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maire</dc:creator>
  <cp:lastModifiedBy>Méabh Ní Loingsigh</cp:lastModifiedBy>
  <cp:revision>161</cp:revision>
  <cp:lastPrinted>2014-09-18T10:02:39Z</cp:lastPrinted>
  <dcterms:created xsi:type="dcterms:W3CDTF">2014-02-18T13:42:27Z</dcterms:created>
  <dcterms:modified xsi:type="dcterms:W3CDTF">2014-09-24T11:17:55Z</dcterms:modified>
</cp:coreProperties>
</file>