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330" r:id="rId2"/>
    <p:sldId id="326" r:id="rId3"/>
    <p:sldId id="327" r:id="rId4"/>
    <p:sldId id="308" r:id="rId5"/>
    <p:sldId id="319" r:id="rId6"/>
    <p:sldId id="312" r:id="rId7"/>
    <p:sldId id="320" r:id="rId8"/>
    <p:sldId id="321" r:id="rId9"/>
    <p:sldId id="322" r:id="rId10"/>
    <p:sldId id="328" r:id="rId11"/>
    <p:sldId id="329" r:id="rId12"/>
    <p:sldId id="294" r:id="rId13"/>
    <p:sldId id="331" r:id="rId14"/>
    <p:sldId id="332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616"/>
    <a:srgbClr val="868A8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7" autoAdjust="0"/>
    <p:restoredTop sz="94660"/>
  </p:normalViewPr>
  <p:slideViewPr>
    <p:cSldViewPr>
      <p:cViewPr varScale="1">
        <p:scale>
          <a:sx n="83" d="100"/>
          <a:sy n="83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D63F11-B519-4B30-97A4-F9E237F59284}" type="datetimeFigureOut">
              <a:rPr lang="en-GB"/>
              <a:pPr>
                <a:defRPr/>
              </a:pPr>
              <a:t>06/01/2017</a:t>
            </a:fld>
            <a:endParaRPr lang="en-GB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A640F3-7C8C-4A8A-9319-D740922BD8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920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3CEEA2-AEA0-4BE9-9918-7D62126D3F5C}" type="datetimeFigureOut">
              <a:rPr lang="en-IE"/>
              <a:pPr>
                <a:defRPr/>
              </a:pPr>
              <a:t>06/01/2017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48007D-B4ED-488E-9968-5875504F93F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8120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8007D-B4ED-488E-9968-5875504F93FD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108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8007D-B4ED-488E-9968-5875504F93FD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8298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8007D-B4ED-488E-9968-5875504F93FD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446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8007D-B4ED-488E-9968-5875504F93FD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3157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2533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B1D54-73F9-4B34-9538-92C41E591977}" type="datetimeFigureOut">
              <a:rPr lang="en-IE"/>
              <a:pPr>
                <a:defRPr/>
              </a:pPr>
              <a:t>06/01/2017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752A5-E571-4AD8-89E1-A37CCE45B2E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210C-BEE8-49FB-B2C1-9C09F769DC52}" type="datetimeFigureOut">
              <a:rPr lang="en-IE"/>
              <a:pPr>
                <a:defRPr/>
              </a:pPr>
              <a:t>06/01/2017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41FFA-C6D8-4FCE-A9B2-329EA40097F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963C-ACF9-4E3D-B6B5-AB2FD9DEC9CD}" type="datetimeFigureOut">
              <a:rPr lang="en-IE"/>
              <a:pPr>
                <a:defRPr/>
              </a:pPr>
              <a:t>06/01/2017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948B-8B1C-4119-AC3D-421E9F02413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7258F-7C25-4E43-94DE-54FEE39D6A17}" type="datetimeFigureOut">
              <a:rPr lang="en-IE"/>
              <a:pPr>
                <a:defRPr/>
              </a:pPr>
              <a:t>06/01/2017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7761-C5FF-45EA-BB12-51BBE94FA09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FB47-4717-49B0-A220-6F51E3F15982}" type="datetimeFigureOut">
              <a:rPr lang="en-IE"/>
              <a:pPr>
                <a:defRPr/>
              </a:pPr>
              <a:t>06/01/2017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60B0-5E75-43C2-8725-7D6FC9548EA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1E315-E1C3-4670-B8AC-4914203FF968}" type="datetimeFigureOut">
              <a:rPr lang="en-IE"/>
              <a:pPr>
                <a:defRPr/>
              </a:pPr>
              <a:t>06/01/2017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4519D-22D4-4F20-931B-C4CA73CCA0B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B30A-064C-430E-94AA-943D28EA65C3}" type="datetimeFigureOut">
              <a:rPr lang="en-IE"/>
              <a:pPr>
                <a:defRPr/>
              </a:pPr>
              <a:t>06/01/2017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7C1A-4858-4CC5-A468-95E33286FA6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3FA98-A239-45A5-ADF1-A1A8CFF1AD6B}" type="datetimeFigureOut">
              <a:rPr lang="en-IE"/>
              <a:pPr>
                <a:defRPr/>
              </a:pPr>
              <a:t>06/01/2017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5F7C7-896F-4776-B679-F7F1CDC1354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0FE2-A5FC-4F88-B86F-D6A21F0B862F}" type="datetimeFigureOut">
              <a:rPr lang="en-IE"/>
              <a:pPr>
                <a:defRPr/>
              </a:pPr>
              <a:t>06/01/2017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263C-D96A-4237-AB60-24C37C263A7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429B-A957-4D7D-98B7-450E1E562177}" type="datetimeFigureOut">
              <a:rPr lang="en-IE"/>
              <a:pPr>
                <a:defRPr/>
              </a:pPr>
              <a:t>06/01/2017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DBB9-2D73-43DD-94CA-5E76339E023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610E-5C91-4E7A-A46F-53F593EBE1A0}" type="datetimeFigureOut">
              <a:rPr lang="en-IE"/>
              <a:pPr>
                <a:defRPr/>
              </a:pPr>
              <a:t>06/01/2017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75A6-CD2B-4417-9396-A2F05F4C4D1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DF9E53-5B35-4044-998F-E4B37C6B84F0}" type="datetimeFigureOut">
              <a:rPr lang="en-IE"/>
              <a:pPr>
                <a:defRPr/>
              </a:pPr>
              <a:t>06/01/2017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24683A-3D32-41EF-8EF8-3AFE5247FE1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marks.co.uk/PlayPop.aspx?f=coordinat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png"/><Relationship Id="rId3" Type="http://schemas.openxmlformats.org/officeDocument/2006/relationships/image" Target="../media/image5.tiff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1.wdp"/><Relationship Id="rId3" Type="http://schemas.openxmlformats.org/officeDocument/2006/relationships/image" Target="../media/image8.jpeg"/><Relationship Id="rId7" Type="http://schemas.microsoft.com/office/2007/relationships/hdphoto" Target="../media/hdphoto8.wdp"/><Relationship Id="rId12" Type="http://schemas.openxmlformats.org/officeDocument/2006/relationships/image" Target="../media/image1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9.wdp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8.wdp"/><Relationship Id="rId18" Type="http://schemas.openxmlformats.org/officeDocument/2006/relationships/image" Target="../media/image14.png"/><Relationship Id="rId3" Type="http://schemas.microsoft.com/office/2007/relationships/hdphoto" Target="../media/hdphoto13.wdp"/><Relationship Id="rId21" Type="http://schemas.microsoft.com/office/2007/relationships/hdphoto" Target="../media/hdphoto11.wdp"/><Relationship Id="rId7" Type="http://schemas.microsoft.com/office/2007/relationships/hdphoto" Target="../media/hdphoto15.wdp"/><Relationship Id="rId12" Type="http://schemas.openxmlformats.org/officeDocument/2006/relationships/image" Target="../media/image23.png"/><Relationship Id="rId17" Type="http://schemas.microsoft.com/office/2007/relationships/hdphoto" Target="../media/hdphoto7.wdp"/><Relationship Id="rId25" Type="http://schemas.microsoft.com/office/2007/relationships/hdphoto" Target="../media/hdphoto12.wdp"/><Relationship Id="rId2" Type="http://schemas.openxmlformats.org/officeDocument/2006/relationships/image" Target="../media/image18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microsoft.com/office/2007/relationships/hdphoto" Target="../media/hdphoto17.wdp"/><Relationship Id="rId24" Type="http://schemas.openxmlformats.org/officeDocument/2006/relationships/image" Target="../media/image17.png"/><Relationship Id="rId5" Type="http://schemas.microsoft.com/office/2007/relationships/hdphoto" Target="../media/hdphoto14.wdp"/><Relationship Id="rId15" Type="http://schemas.microsoft.com/office/2007/relationships/hdphoto" Target="../media/hdphoto8.wdp"/><Relationship Id="rId23" Type="http://schemas.microsoft.com/office/2007/relationships/hdphoto" Target="../media/hdphoto10.wdp"/><Relationship Id="rId10" Type="http://schemas.openxmlformats.org/officeDocument/2006/relationships/image" Target="../media/image22.png"/><Relationship Id="rId19" Type="http://schemas.microsoft.com/office/2007/relationships/hdphoto" Target="../media/hdphoto9.wdp"/><Relationship Id="rId4" Type="http://schemas.openxmlformats.org/officeDocument/2006/relationships/image" Target="../media/image19.png"/><Relationship Id="rId9" Type="http://schemas.microsoft.com/office/2007/relationships/hdphoto" Target="../media/hdphoto16.wdp"/><Relationship Id="rId14" Type="http://schemas.openxmlformats.org/officeDocument/2006/relationships/image" Target="../media/image13.png"/><Relationship Id="rId2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0.wdp"/><Relationship Id="rId3" Type="http://schemas.openxmlformats.org/officeDocument/2006/relationships/image" Target="../media/image3.jpeg"/><Relationship Id="rId7" Type="http://schemas.microsoft.com/office/2007/relationships/hdphoto" Target="../media/hdphoto7.wdp"/><Relationship Id="rId12" Type="http://schemas.openxmlformats.org/officeDocument/2006/relationships/image" Target="../media/image15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2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9.wdp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" r="1047" b="406"/>
          <a:stretch/>
        </p:blipFill>
        <p:spPr bwMode="auto">
          <a:xfrm>
            <a:off x="-11439" y="0"/>
            <a:ext cx="915544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2792" y="4725144"/>
            <a:ext cx="3600000" cy="140400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ga-IE" sz="4400" dirty="0" smtClean="0">
                <a:effectLst/>
                <a:latin typeface="Adobe Garamond Pro Bold" pitchFamily="18" charset="0"/>
                <a:cs typeface="Aharoni" panose="02010803020104030203" pitchFamily="2" charset="-79"/>
              </a:rPr>
              <a:t>Léarscáileanna</a:t>
            </a:r>
            <a:r>
              <a:rPr lang="ga-IE" sz="4400" dirty="0">
                <a:effectLst/>
                <a:latin typeface="Adobe Garamond Pro Bold" pitchFamily="18" charset="0"/>
                <a:cs typeface="Aharoni" panose="02010803020104030203" pitchFamily="2" charset="-79"/>
              </a:rPr>
              <a:t> </a:t>
            </a:r>
            <a:r>
              <a:rPr lang="ga-IE" sz="4400" dirty="0" smtClean="0">
                <a:effectLst/>
                <a:latin typeface="Adobe Garamond Pro Bold" pitchFamily="18" charset="0"/>
                <a:cs typeface="Aharoni" panose="02010803020104030203" pitchFamily="2" charset="-79"/>
              </a:rPr>
              <a:t>a Léamh</a:t>
            </a:r>
          </a:p>
        </p:txBody>
      </p:sp>
    </p:spTree>
    <p:extLst>
      <p:ext uri="{BB962C8B-B14F-4D97-AF65-F5344CB8AC3E}">
        <p14:creationId xmlns:p14="http://schemas.microsoft.com/office/powerpoint/2010/main" val="270560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41378" y="89399"/>
            <a:ext cx="8640960" cy="89473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Féach ar an léarscáil ar l</a:t>
            </a:r>
            <a:r>
              <a:rPr lang="en-GB" sz="2600" dirty="0" err="1" smtClean="0">
                <a:latin typeface="Tw Cen MT" panose="020B0602020104020603" pitchFamily="34" charset="0"/>
              </a:rPr>
              <a:t>eathana</a:t>
            </a:r>
            <a:r>
              <a:rPr lang="ga-IE" sz="2600" dirty="0" err="1" smtClean="0">
                <a:latin typeface="Tw Cen MT" panose="020B0602020104020603" pitchFamily="34" charset="0"/>
              </a:rPr>
              <a:t>ch</a:t>
            </a:r>
            <a:r>
              <a:rPr lang="ga-IE" sz="2600" dirty="0" smtClean="0">
                <a:latin typeface="Tw Cen MT" panose="020B0602020104020603" pitchFamily="34" charset="0"/>
              </a:rPr>
              <a:t> 28 den </a:t>
            </a:r>
            <a:r>
              <a:rPr lang="ga-IE" sz="2600" i="1" dirty="0" smtClean="0">
                <a:latin typeface="Tw Cen MT" panose="020B0602020104020603" pitchFamily="34" charset="0"/>
              </a:rPr>
              <a:t>Atlas Bunscoile</a:t>
            </a:r>
            <a:r>
              <a:rPr lang="ga-IE" sz="2600" dirty="0" smtClean="0">
                <a:latin typeface="Tw Cen MT" panose="020B0602020104020603" pitchFamily="34" charset="0"/>
              </a:rPr>
              <a:t>. Léirítear tíortha agus príomhchathracha na hEorpa </a:t>
            </a:r>
            <a:r>
              <a:rPr lang="en-GB" sz="2600" dirty="0" err="1" smtClean="0">
                <a:latin typeface="Tw Cen MT" panose="020B0602020104020603" pitchFamily="34" charset="0"/>
              </a:rPr>
              <a:t>uirthi</a:t>
            </a:r>
            <a:r>
              <a:rPr lang="ga-IE" sz="2600" dirty="0" smtClean="0">
                <a:latin typeface="Tw Cen MT" panose="020B0602020104020603" pitchFamily="34" charset="0"/>
              </a:rPr>
              <a:t>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980864"/>
            <a:ext cx="252028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ga-IE" dirty="0" smtClean="0"/>
              <a:t>Léarscáil lch 28 ag teastáil anseo. </a:t>
            </a:r>
            <a:endParaRPr lang="ga-IE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41378" y="89399"/>
            <a:ext cx="8640960" cy="89473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An féidir leat comhordanáidí na gcathracha seo a leanas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 oibriú amach?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450100"/>
              </p:ext>
            </p:extLst>
          </p:nvPr>
        </p:nvGraphicFramePr>
        <p:xfrm>
          <a:off x="5864567" y="1484784"/>
          <a:ext cx="327943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249"/>
                <a:gridCol w="1656184"/>
              </a:tblGrid>
              <a:tr h="310743">
                <a:tc>
                  <a:txBody>
                    <a:bodyPr/>
                    <a:lstStyle/>
                    <a:p>
                      <a:pPr algn="l"/>
                      <a:r>
                        <a:rPr lang="ga-IE" sz="1800" b="1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Cathair agus Tír</a:t>
                      </a:r>
                      <a:endParaRPr lang="ga-IE" sz="1800" b="1" noProof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ga-IE" sz="1800" b="1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Comhordanáidí</a:t>
                      </a:r>
                      <a:endParaRPr lang="ga-IE" sz="1800" b="1" noProof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r>
                        <a:rPr lang="ga-IE" sz="1800" b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An Róimh,</a:t>
                      </a:r>
                    </a:p>
                    <a:p>
                      <a:r>
                        <a:rPr lang="ga-IE" sz="1800" b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An Iodáil</a:t>
                      </a:r>
                      <a:endParaRPr lang="ga-IE" sz="1800" b="0" noProof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Páras, </a:t>
                      </a:r>
                    </a:p>
                    <a:p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An Fhrainc</a:t>
                      </a:r>
                      <a:endParaRPr lang="ga-IE" sz="1800" noProof="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Vársá,</a:t>
                      </a:r>
                    </a:p>
                    <a:p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An Pholainn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Cóbanhávan,</a:t>
                      </a:r>
                      <a:r>
                        <a:rPr lang="ga-IE" sz="1800" baseline="0" noProof="0" dirty="0" smtClean="0">
                          <a:latin typeface="Tw Cen MT" panose="020B0602020104020603" pitchFamily="34" charset="0"/>
                        </a:rPr>
                        <a:t> An Danmhairg</a:t>
                      </a:r>
                      <a:endParaRPr lang="ga-IE" sz="1800" noProof="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An Aithin,</a:t>
                      </a:r>
                    </a:p>
                    <a:p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An Ghréig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Stócólm,</a:t>
                      </a:r>
                    </a:p>
                    <a:p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An tSualainn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Moscó,</a:t>
                      </a:r>
                    </a:p>
                    <a:p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An Rúis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933707" y="227372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/>
              <a:t>(E,</a:t>
            </a:r>
            <a:r>
              <a:rPr lang="en-GB" dirty="0" smtClean="0"/>
              <a:t> </a:t>
            </a:r>
            <a:r>
              <a:rPr lang="ga-IE" dirty="0" smtClean="0"/>
              <a:t>2)</a:t>
            </a:r>
            <a:endParaRPr lang="ga-IE" dirty="0"/>
          </a:p>
        </p:txBody>
      </p:sp>
      <p:sp>
        <p:nvSpPr>
          <p:cNvPr id="25" name="TextBox 24"/>
          <p:cNvSpPr txBox="1"/>
          <p:nvPr/>
        </p:nvSpPr>
        <p:spPr>
          <a:xfrm>
            <a:off x="7933708" y="296850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/>
              <a:t>(D,</a:t>
            </a:r>
            <a:r>
              <a:rPr lang="en-GB" dirty="0" smtClean="0"/>
              <a:t> </a:t>
            </a:r>
            <a:r>
              <a:rPr lang="ga-IE" dirty="0" smtClean="0"/>
              <a:t>2)</a:t>
            </a:r>
            <a:endParaRPr lang="ga-IE" dirty="0"/>
          </a:p>
        </p:txBody>
      </p:sp>
      <p:sp>
        <p:nvSpPr>
          <p:cNvPr id="26" name="TextBox 25"/>
          <p:cNvSpPr txBox="1"/>
          <p:nvPr/>
        </p:nvSpPr>
        <p:spPr>
          <a:xfrm>
            <a:off x="7933708" y="3578938"/>
            <a:ext cx="71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/>
              <a:t>(F,</a:t>
            </a:r>
            <a:r>
              <a:rPr lang="en-GB" dirty="0" smtClean="0"/>
              <a:t> </a:t>
            </a:r>
            <a:r>
              <a:rPr lang="ga-IE" dirty="0" smtClean="0"/>
              <a:t>3)</a:t>
            </a:r>
            <a:endParaRPr lang="ga-IE" dirty="0"/>
          </a:p>
        </p:txBody>
      </p:sp>
      <p:sp>
        <p:nvSpPr>
          <p:cNvPr id="27" name="TextBox 26"/>
          <p:cNvSpPr txBox="1"/>
          <p:nvPr/>
        </p:nvSpPr>
        <p:spPr>
          <a:xfrm>
            <a:off x="7933708" y="43018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/>
              <a:t>(E,</a:t>
            </a:r>
            <a:r>
              <a:rPr lang="en-GB" dirty="0" smtClean="0"/>
              <a:t> </a:t>
            </a:r>
            <a:r>
              <a:rPr lang="ga-IE" dirty="0" smtClean="0"/>
              <a:t>3)</a:t>
            </a:r>
            <a:endParaRPr lang="ga-IE" dirty="0"/>
          </a:p>
        </p:txBody>
      </p:sp>
      <p:sp>
        <p:nvSpPr>
          <p:cNvPr id="28" name="TextBox 27"/>
          <p:cNvSpPr txBox="1"/>
          <p:nvPr/>
        </p:nvSpPr>
        <p:spPr>
          <a:xfrm>
            <a:off x="7933706" y="4879510"/>
            <a:ext cx="71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/>
              <a:t>(F,</a:t>
            </a:r>
            <a:r>
              <a:rPr lang="en-GB" dirty="0" smtClean="0"/>
              <a:t> </a:t>
            </a:r>
            <a:r>
              <a:rPr lang="ga-IE" dirty="0" smtClean="0"/>
              <a:t>1)</a:t>
            </a:r>
            <a:endParaRPr lang="ga-IE" dirty="0"/>
          </a:p>
        </p:txBody>
      </p:sp>
      <p:sp>
        <p:nvSpPr>
          <p:cNvPr id="29" name="TextBox 28"/>
          <p:cNvSpPr txBox="1"/>
          <p:nvPr/>
        </p:nvSpPr>
        <p:spPr>
          <a:xfrm>
            <a:off x="7933706" y="552758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/>
              <a:t>(E,</a:t>
            </a:r>
            <a:r>
              <a:rPr lang="en-GB" dirty="0" smtClean="0"/>
              <a:t> </a:t>
            </a:r>
            <a:r>
              <a:rPr lang="ga-IE" dirty="0" smtClean="0"/>
              <a:t>3)</a:t>
            </a:r>
            <a:endParaRPr lang="ga-IE" dirty="0"/>
          </a:p>
        </p:txBody>
      </p:sp>
      <p:sp>
        <p:nvSpPr>
          <p:cNvPr id="30" name="TextBox 29"/>
          <p:cNvSpPr txBox="1"/>
          <p:nvPr/>
        </p:nvSpPr>
        <p:spPr>
          <a:xfrm>
            <a:off x="7920881" y="614707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/>
              <a:t>(G,</a:t>
            </a:r>
            <a:r>
              <a:rPr lang="en-GB" dirty="0" smtClean="0"/>
              <a:t> </a:t>
            </a:r>
            <a:r>
              <a:rPr lang="ga-IE" dirty="0" smtClean="0"/>
              <a:t>3)</a:t>
            </a:r>
            <a:endParaRPr lang="ga-IE" dirty="0"/>
          </a:p>
        </p:txBody>
      </p:sp>
      <p:pic>
        <p:nvPicPr>
          <p:cNvPr id="2050" name="Picture 2" descr="L:\Poiblí\FÉACH THART - R4\Tíreolaíocht - FT R4\Sleamhnáin - FT - Tír - R4\Íomhánna - sleamhnáin - FT Tír - R4\Ceadanna - sleamh - FT Tír - R4\02 Léarscáileanna ó OUP\P28 Map of Europe- countries &amp; cities 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3278" r="13096" b="23311"/>
          <a:stretch/>
        </p:blipFill>
        <p:spPr bwMode="auto">
          <a:xfrm>
            <a:off x="34643" y="1484784"/>
            <a:ext cx="5650412" cy="51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7505" y="65168"/>
            <a:ext cx="8928992" cy="129484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Seo thíos na comhordanáidí a bhaineann le roinnt oileán san Eoraip. Féach ar leathanach 28 den </a:t>
            </a:r>
            <a:r>
              <a:rPr lang="ga-IE" sz="2600" i="1" dirty="0" smtClean="0">
                <a:latin typeface="Tw Cen MT" panose="020B0602020104020603" pitchFamily="34" charset="0"/>
              </a:rPr>
              <a:t>Atlas Bunscoile </a:t>
            </a:r>
            <a:r>
              <a:rPr lang="ga-IE" sz="2600" dirty="0" smtClean="0">
                <a:latin typeface="Tw Cen MT" panose="020B0602020104020603" pitchFamily="34" charset="0"/>
              </a:rPr>
              <a:t>arís agus ainmnigh na hoileáin atá le feiceáil ag na comhordanáidí sin.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142224"/>
              </p:ext>
            </p:extLst>
          </p:nvPr>
        </p:nvGraphicFramePr>
        <p:xfrm>
          <a:off x="5868144" y="2348880"/>
          <a:ext cx="3275856" cy="3438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19672"/>
              </a:tblGrid>
              <a:tr h="634450">
                <a:tc>
                  <a:txBody>
                    <a:bodyPr/>
                    <a:lstStyle/>
                    <a:p>
                      <a:pPr algn="ctr"/>
                      <a:r>
                        <a:rPr lang="ga-IE" sz="1800" b="1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Comhordanáidí</a:t>
                      </a:r>
                      <a:endParaRPr lang="ga-IE" sz="1800" b="1" noProof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a-IE" sz="1800" b="1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Oileán</a:t>
                      </a:r>
                      <a:endParaRPr lang="ga-IE" sz="1800" b="1" noProof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54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(D, 2)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54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Tw Cen MT" panose="020B0602020104020603" pitchFamily="34" charset="0"/>
                        </a:rPr>
                        <a:t>(G, 1)</a:t>
                      </a:r>
                      <a:endParaRPr lang="en-GB" sz="18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5934">
                <a:tc>
                  <a:txBody>
                    <a:bodyPr/>
                    <a:lstStyle/>
                    <a:p>
                      <a:pPr algn="ctr"/>
                      <a:endParaRPr lang="en-GB" sz="160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GB" sz="1800" dirty="0" smtClean="0">
                          <a:latin typeface="Tw Cen MT" panose="020B0602020104020603" pitchFamily="34" charset="0"/>
                        </a:rPr>
                        <a:t>(E, 1)</a:t>
                      </a:r>
                    </a:p>
                    <a:p>
                      <a:pPr algn="ctr"/>
                      <a:endParaRPr lang="en-GB" sz="16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54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Tw Cen MT" panose="020B0602020104020603" pitchFamily="34" charset="0"/>
                        </a:rPr>
                        <a:t>(F, 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5934">
                <a:tc>
                  <a:txBody>
                    <a:bodyPr/>
                    <a:lstStyle/>
                    <a:p>
                      <a:pPr algn="ctr"/>
                      <a:endParaRPr lang="en-GB" sz="160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GB" sz="1800" dirty="0" smtClean="0">
                          <a:latin typeface="Tw Cen MT" panose="020B0602020104020603" pitchFamily="34" charset="0"/>
                        </a:rPr>
                        <a:t>(D, 1)</a:t>
                      </a:r>
                    </a:p>
                    <a:p>
                      <a:pPr algn="ctr"/>
                      <a:endParaRPr lang="en-GB" sz="16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733544" y="2978535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ga-IE" dirty="0" smtClean="0">
                <a:latin typeface="Tw Cen MT" panose="020B0602020104020603" pitchFamily="34" charset="0"/>
              </a:rPr>
              <a:t>An Chorsaic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2969" y="333775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ga-IE" dirty="0" smtClean="0">
                <a:latin typeface="Tw Cen MT" panose="020B0602020104020603" pitchFamily="34" charset="0"/>
              </a:rPr>
              <a:t>An Chipir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21521" y="3824497"/>
            <a:ext cx="128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ga-IE" dirty="0" smtClean="0">
                <a:latin typeface="Tw Cen MT" panose="020B0602020104020603" pitchFamily="34" charset="0"/>
              </a:rPr>
              <a:t>An tSicil </a:t>
            </a:r>
            <a:r>
              <a:rPr lang="en-GB" dirty="0" smtClean="0">
                <a:latin typeface="Tw Cen MT" panose="020B0602020104020603" pitchFamily="34" charset="0"/>
              </a:rPr>
              <a:t/>
            </a:r>
            <a:br>
              <a:rPr lang="en-GB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agus</a:t>
            </a:r>
            <a:r>
              <a:rPr lang="en-GB" dirty="0" smtClean="0">
                <a:latin typeface="Tw Cen MT" panose="020B0602020104020603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</a:rPr>
              <a:t>Málta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48159" y="4581128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ga-IE" dirty="0" smtClean="0">
                <a:latin typeface="Tw Cen MT" panose="020B0602020104020603" pitchFamily="34" charset="0"/>
              </a:rPr>
              <a:t>An Chréit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0415" y="5085184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ga-IE" dirty="0" err="1" smtClean="0">
                <a:latin typeface="Tw Cen MT" panose="020B0602020104020603" pitchFamily="34" charset="0"/>
              </a:rPr>
              <a:t>Ibiza</a:t>
            </a:r>
            <a:r>
              <a:rPr lang="ga-IE" dirty="0" smtClean="0">
                <a:latin typeface="Tw Cen MT" panose="020B0602020104020603" pitchFamily="34" charset="0"/>
              </a:rPr>
              <a:t> agus </a:t>
            </a:r>
          </a:p>
          <a:p>
            <a:pPr algn="ctr"/>
            <a:r>
              <a:rPr lang="ga-IE" dirty="0" smtClean="0">
                <a:latin typeface="Tw Cen MT" panose="020B0602020104020603" pitchFamily="34" charset="0"/>
              </a:rPr>
              <a:t>Mall</a:t>
            </a:r>
            <a:r>
              <a:rPr lang="en-GB" dirty="0" smtClean="0">
                <a:latin typeface="Tw Cen MT" panose="020B0602020104020603" pitchFamily="34" charset="0"/>
              </a:rPr>
              <a:t>a</a:t>
            </a:r>
            <a:r>
              <a:rPr lang="ga-IE" dirty="0" err="1" smtClean="0">
                <a:latin typeface="Tw Cen MT" panose="020B0602020104020603" pitchFamily="34" charset="0"/>
              </a:rPr>
              <a:t>rca</a:t>
            </a:r>
            <a:endParaRPr lang="ga-IE" dirty="0">
              <a:latin typeface="Tw Cen MT" panose="020B0602020104020603" pitchFamily="34" charset="0"/>
            </a:endParaRPr>
          </a:p>
        </p:txBody>
      </p:sp>
      <p:pic>
        <p:nvPicPr>
          <p:cNvPr id="11" name="Picture 2" descr="L:\Poiblí\FÉACH THART - R4\Tíreolaíocht - FT R4\Sleamhnáin - FT - Tír - R4\Íomhánna - sleamhnáin - FT Tír - R4\Ceadanna - sleamh - FT Tír - R4\02 Léarscáileanna ó OUP\P28 Map of Europe- countries &amp; cities 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3278" r="13096" b="23311"/>
          <a:stretch/>
        </p:blipFill>
        <p:spPr bwMode="auto">
          <a:xfrm>
            <a:off x="34643" y="1484784"/>
            <a:ext cx="5650412" cy="51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0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9750" y="980728"/>
            <a:ext cx="77046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4000" dirty="0" smtClean="0">
                <a:latin typeface="Tw Cen MT" panose="020B0602020104020603" pitchFamily="34" charset="0"/>
              </a:rPr>
              <a:t>Cluichí faoi chomhordanáidí:</a:t>
            </a:r>
          </a:p>
          <a:p>
            <a:r>
              <a:rPr lang="ga-IE" sz="4000" dirty="0" smtClean="0">
                <a:latin typeface="Tw Cen MT" panose="020B0602020104020603" pitchFamily="34" charset="0"/>
                <a:hlinkClick r:id="rId3"/>
              </a:rPr>
              <a:t>http://www.topmarks.co.uk/PlayPop.aspx?f=coordinates</a:t>
            </a:r>
            <a:r>
              <a:rPr lang="ga-IE" sz="4000" dirty="0" smtClean="0"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40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611188" y="690563"/>
            <a:ext cx="792162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ga-IE" sz="2200" b="1" dirty="0">
                <a:latin typeface="Tw Cen MT" panose="020B0602020104020603" pitchFamily="34" charset="0"/>
              </a:rPr>
              <a:t>Gabhaimid buíochas leis na daoine agus leis na heagraíochtaí </a:t>
            </a:r>
            <a:r>
              <a:rPr lang="ga-IE" altLang="ga-IE" sz="2200" b="1" dirty="0" smtClean="0">
                <a:latin typeface="Tw Cen MT" panose="020B0602020104020603" pitchFamily="34" charset="0"/>
              </a:rPr>
              <a:t/>
            </a:r>
            <a:br>
              <a:rPr lang="ga-IE" altLang="ga-IE" sz="2200" b="1" dirty="0" smtClean="0">
                <a:latin typeface="Tw Cen MT" panose="020B0602020104020603" pitchFamily="34" charset="0"/>
              </a:rPr>
            </a:br>
            <a:r>
              <a:rPr lang="ga-IE" altLang="ga-IE" sz="2200" b="1" dirty="0" smtClean="0">
                <a:latin typeface="Tw Cen MT" panose="020B0602020104020603" pitchFamily="34" charset="0"/>
              </a:rPr>
              <a:t>a </a:t>
            </a:r>
            <a:r>
              <a:rPr lang="ga-IE" altLang="ga-IE" sz="2200" b="1" dirty="0">
                <a:latin typeface="Tw Cen MT" panose="020B0602020104020603" pitchFamily="34" charset="0"/>
              </a:rPr>
              <a:t>leanas a chuir íomhánna ar fáil do na sleamhnáin seo:</a:t>
            </a:r>
          </a:p>
          <a:p>
            <a:r>
              <a:rPr lang="ga-IE" altLang="ga-IE" sz="2200" dirty="0" smtClean="0">
                <a:latin typeface="Tw Cen MT" panose="020B0602020104020603" pitchFamily="34" charset="0"/>
              </a:rPr>
              <a:t>Christine Warner, Oxford University Press</a:t>
            </a:r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b="1" dirty="0">
                <a:latin typeface="Tw Cen MT" panose="020B0602020104020603" pitchFamily="34" charset="0"/>
              </a:rPr>
              <a:t>Íomhánna eile</a:t>
            </a:r>
            <a:r>
              <a:rPr lang="ga-IE" altLang="ga-IE" sz="2200" b="1" dirty="0" smtClean="0">
                <a:latin typeface="Tw Cen MT" panose="020B0602020104020603" pitchFamily="34" charset="0"/>
              </a:rPr>
              <a:t>: </a:t>
            </a:r>
            <a:r>
              <a:rPr lang="ga-IE" altLang="ga-IE" sz="2200" dirty="0" smtClean="0">
                <a:latin typeface="Tw Cen MT" panose="020B0602020104020603" pitchFamily="34" charset="0"/>
              </a:rPr>
              <a:t>Shutterstock</a:t>
            </a:r>
            <a:endParaRPr lang="ga-IE" altLang="ga-IE" sz="2200" b="1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Is le cead ó </a:t>
            </a:r>
            <a:r>
              <a:rPr lang="ga-IE" altLang="ga-IE" sz="2200" dirty="0" err="1">
                <a:latin typeface="Tw Cen MT" panose="020B0602020104020603" pitchFamily="34" charset="0"/>
              </a:rPr>
              <a:t>Oxford</a:t>
            </a:r>
            <a:r>
              <a:rPr lang="ga-IE" altLang="ga-IE" sz="2200" dirty="0">
                <a:latin typeface="Tw Cen MT" panose="020B0602020104020603" pitchFamily="34" charset="0"/>
              </a:rPr>
              <a:t> </a:t>
            </a:r>
            <a:r>
              <a:rPr lang="ga-IE" altLang="ga-IE" sz="2200" dirty="0" err="1">
                <a:latin typeface="Tw Cen MT" panose="020B0602020104020603" pitchFamily="34" charset="0"/>
              </a:rPr>
              <a:t>University</a:t>
            </a:r>
            <a:r>
              <a:rPr lang="ga-IE" altLang="ga-IE" sz="2200" dirty="0">
                <a:latin typeface="Tw Cen MT" panose="020B0602020104020603" pitchFamily="34" charset="0"/>
              </a:rPr>
              <a:t> </a:t>
            </a:r>
            <a:r>
              <a:rPr lang="ga-IE" altLang="ga-IE" sz="2200" dirty="0" err="1">
                <a:latin typeface="Tw Cen MT" panose="020B0602020104020603" pitchFamily="34" charset="0"/>
              </a:rPr>
              <a:t>Press</a:t>
            </a:r>
            <a:r>
              <a:rPr lang="ga-IE" altLang="ga-IE" sz="2200" dirty="0">
                <a:latin typeface="Tw Cen MT" panose="020B0602020104020603" pitchFamily="34" charset="0"/>
              </a:rPr>
              <a:t> a úsáideadh léarscáileanna ón </a:t>
            </a:r>
            <a:r>
              <a:rPr lang="ga-IE" altLang="ga-IE" sz="2200" i="1" dirty="0">
                <a:latin typeface="Tw Cen MT" panose="020B0602020104020603" pitchFamily="34" charset="0"/>
              </a:rPr>
              <a:t>Atlas Bunscoile </a:t>
            </a:r>
            <a:r>
              <a:rPr lang="ga-IE" altLang="ga-IE" sz="2200" dirty="0">
                <a:latin typeface="Tw Cen MT" panose="020B0602020104020603" pitchFamily="34" charset="0"/>
              </a:rPr>
              <a:t>(</a:t>
            </a:r>
            <a:r>
              <a:rPr lang="ga-IE" altLang="ga-IE" sz="2200" i="1" dirty="0" err="1">
                <a:latin typeface="Tw Cen MT" panose="020B0602020104020603" pitchFamily="34" charset="0"/>
              </a:rPr>
              <a:t>The</a:t>
            </a:r>
            <a:r>
              <a:rPr lang="ga-IE" altLang="ga-IE" sz="2200" i="1" dirty="0">
                <a:latin typeface="Tw Cen MT" panose="020B0602020104020603" pitchFamily="34" charset="0"/>
              </a:rPr>
              <a:t> </a:t>
            </a:r>
            <a:r>
              <a:rPr lang="ga-IE" altLang="ga-IE" sz="2200" i="1" dirty="0" err="1">
                <a:latin typeface="Tw Cen MT" panose="020B0602020104020603" pitchFamily="34" charset="0"/>
              </a:rPr>
              <a:t>Oxford</a:t>
            </a:r>
            <a:r>
              <a:rPr lang="ga-IE" altLang="ga-IE" sz="2200" i="1" dirty="0">
                <a:latin typeface="Tw Cen MT" panose="020B0602020104020603" pitchFamily="34" charset="0"/>
              </a:rPr>
              <a:t> </a:t>
            </a:r>
            <a:r>
              <a:rPr lang="ga-IE" altLang="ga-IE" sz="2200" i="1" dirty="0" err="1">
                <a:latin typeface="Tw Cen MT" panose="020B0602020104020603" pitchFamily="34" charset="0"/>
              </a:rPr>
              <a:t>Junior</a:t>
            </a:r>
            <a:r>
              <a:rPr lang="ga-IE" altLang="ga-IE" sz="2200" i="1" dirty="0">
                <a:latin typeface="Tw Cen MT" panose="020B0602020104020603" pitchFamily="34" charset="0"/>
              </a:rPr>
              <a:t> Atlas</a:t>
            </a:r>
            <a:r>
              <a:rPr lang="ga-IE" altLang="ga-IE" sz="2200" dirty="0">
                <a:latin typeface="Tw Cen MT" panose="020B0602020104020603" pitchFamily="34" charset="0"/>
              </a:rPr>
              <a:t>), cóipcheart © </a:t>
            </a:r>
            <a:r>
              <a:rPr lang="ga-IE" altLang="ga-IE" sz="2200" dirty="0" err="1">
                <a:latin typeface="Tw Cen MT" panose="020B0602020104020603" pitchFamily="34" charset="0"/>
              </a:rPr>
              <a:t>Oxford</a:t>
            </a:r>
            <a:r>
              <a:rPr lang="ga-IE" altLang="ga-IE" sz="2200" dirty="0">
                <a:latin typeface="Tw Cen MT" panose="020B0602020104020603" pitchFamily="34" charset="0"/>
              </a:rPr>
              <a:t> </a:t>
            </a:r>
            <a:r>
              <a:rPr lang="ga-IE" altLang="ga-IE" sz="2200" dirty="0" err="1">
                <a:latin typeface="Tw Cen MT" panose="020B0602020104020603" pitchFamily="34" charset="0"/>
              </a:rPr>
              <a:t>University</a:t>
            </a:r>
            <a:r>
              <a:rPr lang="ga-IE" altLang="ga-IE" sz="2200" dirty="0">
                <a:latin typeface="Tw Cen MT" panose="020B0602020104020603" pitchFamily="34" charset="0"/>
              </a:rPr>
              <a:t> </a:t>
            </a:r>
            <a:r>
              <a:rPr lang="ga-IE" altLang="ga-IE" sz="2200" dirty="0" err="1">
                <a:latin typeface="Tw Cen MT" panose="020B0602020104020603" pitchFamily="34" charset="0"/>
              </a:rPr>
              <a:t>Press</a:t>
            </a:r>
            <a:r>
              <a:rPr lang="ga-IE" altLang="ga-IE" sz="2200" dirty="0">
                <a:latin typeface="Tw Cen MT" panose="020B0602020104020603" pitchFamily="34" charset="0"/>
              </a:rPr>
              <a:t> 1993.</a:t>
            </a:r>
          </a:p>
          <a:p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Rinneadh gach iarracht teacht ar úinéir an chóipchirt i gcás </a:t>
            </a:r>
            <a:r>
              <a:rPr lang="ga-IE" altLang="ga-IE" sz="2200" dirty="0" smtClean="0">
                <a:latin typeface="Tw Cen MT" panose="020B0602020104020603" pitchFamily="34" charset="0"/>
              </a:rPr>
              <a:t>na </a:t>
            </a:r>
            <a:r>
              <a:rPr lang="ga-IE" altLang="ga-IE" sz="2200" dirty="0">
                <a:latin typeface="Tw Cen MT" panose="020B0602020104020603" pitchFamily="34" charset="0"/>
              </a:rPr>
              <a:t>n‑íomhánna atá ar na sleamhnáin seo. Má rinneadh fail</a:t>
            </a:r>
            <a:r>
              <a:rPr lang="en-GB" altLang="ga-IE" sz="2200" dirty="0">
                <a:latin typeface="Tw Cen MT" panose="020B0602020104020603" pitchFamily="34" charset="0"/>
              </a:rPr>
              <a:t>l</a:t>
            </a:r>
            <a:r>
              <a:rPr lang="ga-IE" altLang="ga-IE" sz="2200" dirty="0">
                <a:latin typeface="Tw Cen MT" panose="020B0602020104020603" pitchFamily="34" charset="0"/>
              </a:rPr>
              <a:t>í ar aon </a:t>
            </a:r>
            <a:r>
              <a:rPr lang="ga-IE" altLang="ga-IE" sz="2200" dirty="0" smtClean="0">
                <a:latin typeface="Tw Cen MT" panose="020B0602020104020603" pitchFamily="34" charset="0"/>
              </a:rPr>
              <a:t>bhealach</a:t>
            </a:r>
            <a:r>
              <a:rPr lang="en-GB" altLang="ga-IE" sz="2200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dirty="0" smtClean="0">
                <a:latin typeface="Tw Cen MT" panose="020B0602020104020603" pitchFamily="34" charset="0"/>
              </a:rPr>
              <a:t>ó </a:t>
            </a:r>
            <a:r>
              <a:rPr lang="ga-IE" altLang="ga-IE" sz="2200" dirty="0">
                <a:latin typeface="Tw Cen MT" panose="020B0602020104020603" pitchFamily="34" charset="0"/>
              </a:rPr>
              <a:t>thaobh cóipchirt de ba cheart d’úinéir an chóipchirt </a:t>
            </a:r>
            <a:r>
              <a:rPr lang="ga-IE" altLang="ga-IE" sz="2200" dirty="0" smtClean="0">
                <a:latin typeface="Tw Cen MT" panose="020B0602020104020603" pitchFamily="34" charset="0"/>
              </a:rPr>
              <a:t>teagmháil</a:t>
            </a:r>
            <a:r>
              <a:rPr lang="en-GB" altLang="ga-IE" sz="2200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dirty="0" smtClean="0">
                <a:latin typeface="Tw Cen MT" panose="020B0602020104020603" pitchFamily="34" charset="0"/>
              </a:rPr>
              <a:t>a </a:t>
            </a:r>
            <a:r>
              <a:rPr lang="ga-IE" altLang="ga-IE" sz="2200" dirty="0">
                <a:latin typeface="Tw Cen MT" panose="020B0602020104020603" pitchFamily="34" charset="0"/>
              </a:rPr>
              <a:t>dhéanamh leis na foilsitheoirí. Beidh na foilsitheoirí lántoilteanach socruithe cuí a dhéanamh leis.</a:t>
            </a:r>
          </a:p>
          <a:p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© Foras na Gaeilge, 201</a:t>
            </a:r>
            <a:r>
              <a:rPr lang="en-GB" altLang="ga-IE" sz="2200" dirty="0">
                <a:latin typeface="Tw Cen MT" panose="020B0602020104020603" pitchFamily="34" charset="0"/>
              </a:rPr>
              <a:t>6</a:t>
            </a:r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An Gúm, 24-27 Sráid Fhreidric Thuaidh, Baile Átha Cliath 1 </a:t>
            </a:r>
          </a:p>
        </p:txBody>
      </p:sp>
    </p:spTree>
    <p:extLst>
      <p:ext uri="{BB962C8B-B14F-4D97-AF65-F5344CB8AC3E}">
        <p14:creationId xmlns:p14="http://schemas.microsoft.com/office/powerpoint/2010/main" val="21885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9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887" y="932745"/>
            <a:ext cx="5875548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766335"/>
              </p:ext>
            </p:extLst>
          </p:nvPr>
        </p:nvGraphicFramePr>
        <p:xfrm>
          <a:off x="1830455" y="1748156"/>
          <a:ext cx="3060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932"/>
                <a:gridCol w="611932"/>
                <a:gridCol w="611932"/>
                <a:gridCol w="611932"/>
                <a:gridCol w="612272"/>
              </a:tblGrid>
              <a:tr h="612000">
                <a:tc>
                  <a:txBody>
                    <a:bodyPr/>
                    <a:lstStyle/>
                    <a:p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http://thumb1.shutterstock.com/display_pic_with_logo/1206731/207177310/stock-vector-lighthouse-icon-207177310.jp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61" y="2105321"/>
            <a:ext cx="29880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1802"/>
              </p:ext>
            </p:extLst>
          </p:nvPr>
        </p:nvGraphicFramePr>
        <p:xfrm>
          <a:off x="1204861" y="1827632"/>
          <a:ext cx="612000" cy="2926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/>
              </a:tblGrid>
              <a:tr h="589323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323">
                <a:tc>
                  <a:txBody>
                    <a:bodyPr/>
                    <a:lstStyle/>
                    <a:p>
                      <a:r>
                        <a:rPr lang="en-GB" b="1" baseline="0" dirty="0" smtClean="0"/>
                        <a:t> </a:t>
                      </a:r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23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 3</a:t>
                      </a:r>
                      <a:endParaRPr lang="en-GB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32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 2</a:t>
                      </a:r>
                      <a:endParaRPr lang="en-GB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32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 1</a:t>
                      </a:r>
                      <a:endParaRPr lang="en-GB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65774" y="68909"/>
            <a:ext cx="8766796" cy="129484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Phéinteáil an t-ealaíontóir seo cúig réalta ar an gcanbhás.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An féidir leat cur síos cruinn a dhéanamh ar an áit a bhfuil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na réaltaí ar an gcanbhás?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1" name="6-Point Star 20"/>
          <p:cNvSpPr>
            <a:spLocks noChangeAspect="1"/>
          </p:cNvSpPr>
          <p:nvPr/>
        </p:nvSpPr>
        <p:spPr>
          <a:xfrm>
            <a:off x="1992125" y="3696926"/>
            <a:ext cx="360000" cy="41949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65775" y="5461770"/>
            <a:ext cx="8766795" cy="129484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Má tharraingíonn an t-ealaíontóir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eangach </a:t>
            </a:r>
            <a:r>
              <a:rPr lang="ga-IE" sz="2600" dirty="0" smtClean="0">
                <a:latin typeface="Tw Cen MT" panose="020B0602020104020603" pitchFamily="34" charset="0"/>
              </a:rPr>
              <a:t>ar an gcanbhás, beimid in ann cur síos cruinn a dhéanamh ar an áit a bhfuil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na réaltaí.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8" name="6-Point Star 17"/>
          <p:cNvSpPr>
            <a:spLocks noChangeAspect="1"/>
          </p:cNvSpPr>
          <p:nvPr/>
        </p:nvSpPr>
        <p:spPr>
          <a:xfrm>
            <a:off x="3787541" y="2467661"/>
            <a:ext cx="360000" cy="419495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9" name="6-Point Star 18"/>
          <p:cNvSpPr>
            <a:spLocks noChangeAspect="1"/>
          </p:cNvSpPr>
          <p:nvPr/>
        </p:nvSpPr>
        <p:spPr>
          <a:xfrm>
            <a:off x="2568759" y="4236926"/>
            <a:ext cx="360000" cy="41949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20" name="6-Point Star 19"/>
          <p:cNvSpPr>
            <a:spLocks noChangeAspect="1"/>
          </p:cNvSpPr>
          <p:nvPr/>
        </p:nvSpPr>
        <p:spPr>
          <a:xfrm>
            <a:off x="3191661" y="3049809"/>
            <a:ext cx="360000" cy="419495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22" name="6-Point Star 21"/>
          <p:cNvSpPr>
            <a:spLocks noChangeAspect="1"/>
          </p:cNvSpPr>
          <p:nvPr/>
        </p:nvSpPr>
        <p:spPr>
          <a:xfrm>
            <a:off x="4363931" y="1886619"/>
            <a:ext cx="360000" cy="419495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6" b="99072" l="0" r="100000">
                        <a14:foregroundMark x1="43427" y1="27273" x2="51940" y2="33673"/>
                        <a14:foregroundMark x1="53017" y1="30519" x2="46336" y2="36364"/>
                        <a14:foregroundMark x1="41487" y1="16141" x2="47091" y2="21614"/>
                        <a14:foregroundMark x1="54741" y1="14471" x2="60668" y2="25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368130"/>
            <a:ext cx="3810145" cy="43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381039"/>
              </p:ext>
            </p:extLst>
          </p:nvPr>
        </p:nvGraphicFramePr>
        <p:xfrm>
          <a:off x="1834863" y="5002070"/>
          <a:ext cx="3073595" cy="434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26"/>
                <a:gridCol w="597544"/>
                <a:gridCol w="574878"/>
                <a:gridCol w="634307"/>
                <a:gridCol w="612040"/>
              </a:tblGrid>
              <a:tr h="43466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 A</a:t>
                      </a:r>
                      <a:endParaRPr lang="en-GB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 B</a:t>
                      </a:r>
                      <a:endParaRPr lang="en-GB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 C</a:t>
                      </a:r>
                      <a:endParaRPr lang="en-GB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 D</a:t>
                      </a:r>
                      <a:endParaRPr lang="en-GB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 E</a:t>
                      </a:r>
                      <a:endParaRPr lang="en-GB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65775" y="68908"/>
            <a:ext cx="8766796" cy="129484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Roinneann an eangach an canbhás ina chearnóga. Féach ar an eangach agus tabhair faoi deara go bhfuil litreacha ar ais amháin</a:t>
            </a:r>
            <a:r>
              <a:rPr lang="en-GB" sz="2600" dirty="0">
                <a:latin typeface="Tw Cen MT" panose="020B0602020104020603" pitchFamily="34" charset="0"/>
              </a:rPr>
              <a:t> </a:t>
            </a:r>
            <a:r>
              <a:rPr lang="en-GB" sz="2600" dirty="0" smtClean="0">
                <a:latin typeface="Tw Cen MT" panose="020B0602020104020603" pitchFamily="34" charset="0"/>
              </a:rPr>
              <a:t>di</a:t>
            </a:r>
            <a:r>
              <a:rPr lang="ga-IE" sz="2600" dirty="0" smtClean="0">
                <a:latin typeface="Tw Cen MT" panose="020B0602020104020603" pitchFamily="34" charset="0"/>
              </a:rPr>
              <a:t> agus uimhreacha ar an ais eile.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52307" y="5461770"/>
            <a:ext cx="8793730" cy="129484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Féach anois ar an réalta bhuí. Tá sí i gcolún C agus i sraith 3. Deirtear mar sin go bhfuil sí ag (C, 3) ar an eangach.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Is iad (C, 3)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comhordanáidí </a:t>
            </a:r>
            <a:r>
              <a:rPr lang="ga-IE" sz="2600" dirty="0" smtClean="0">
                <a:latin typeface="Tw Cen MT" panose="020B0602020104020603" pitchFamily="34" charset="0"/>
              </a:rPr>
              <a:t>na réalta buí.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3129345" y="3640206"/>
            <a:ext cx="484632" cy="105311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0" name="Up Arrow 39"/>
          <p:cNvSpPr/>
          <p:nvPr/>
        </p:nvSpPr>
        <p:spPr>
          <a:xfrm rot="5400000">
            <a:off x="2329577" y="2733002"/>
            <a:ext cx="484632" cy="105311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37385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 animBg="1"/>
      <p:bldP spid="29" grpId="1" animBg="1"/>
      <p:bldP spid="33" grpId="0" animBg="1"/>
      <p:bldP spid="33" grpId="1" animBg="1"/>
      <p:bldP spid="35" grpId="0" animBg="1"/>
      <p:bldP spid="3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" t="2131" r="6556" b="6369"/>
          <a:stretch/>
        </p:blipFill>
        <p:spPr bwMode="auto">
          <a:xfrm>
            <a:off x="254631" y="985235"/>
            <a:ext cx="5057918" cy="4611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thumb1.shutterstock.com/display_pic_with_logo/1206731/207177310/stock-vector-lighthouse-icon-207177310.jp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61" y="2105321"/>
            <a:ext cx="29880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43425" y="282350"/>
            <a:ext cx="8620238" cy="49462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An féidir leat comhordanáidí na réaltaí eile a oibriú amach?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11726"/>
              </p:ext>
            </p:extLst>
          </p:nvPr>
        </p:nvGraphicFramePr>
        <p:xfrm>
          <a:off x="4895529" y="1401279"/>
          <a:ext cx="398642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818"/>
                <a:gridCol w="1043608"/>
              </a:tblGrid>
              <a:tr h="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800" b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An</a:t>
                      </a:r>
                      <a:r>
                        <a:rPr lang="ga-IE" sz="2800" b="0" baseline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réalta ghorm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ga-IE" sz="2800" b="0" noProof="0" dirty="0" smtClean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r>
                        <a:rPr lang="ga-IE" sz="2800" noProof="0" dirty="0" smtClean="0">
                          <a:latin typeface="Tw Cen MT" panose="020B0602020104020603" pitchFamily="34" charset="0"/>
                        </a:rPr>
                        <a:t>An</a:t>
                      </a:r>
                      <a:r>
                        <a:rPr lang="ga-IE" sz="2800" baseline="0" noProof="0" dirty="0" smtClean="0">
                          <a:latin typeface="Tw Cen MT" panose="020B0602020104020603" pitchFamily="34" charset="0"/>
                        </a:rPr>
                        <a:t> réalta dhearg</a:t>
                      </a:r>
                    </a:p>
                    <a:p>
                      <a:endParaRPr lang="ga-IE" sz="2800" noProof="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r>
                        <a:rPr lang="ga-IE" sz="2800" noProof="0" dirty="0" smtClean="0">
                          <a:latin typeface="Tw Cen MT" panose="020B0602020104020603" pitchFamily="34" charset="0"/>
                        </a:rPr>
                        <a:t>An</a:t>
                      </a:r>
                      <a:r>
                        <a:rPr lang="ga-IE" sz="2800" baseline="0" noProof="0" dirty="0" smtClean="0">
                          <a:latin typeface="Tw Cen MT" panose="020B0602020104020603" pitchFamily="34" charset="0"/>
                        </a:rPr>
                        <a:t> réalta ghlas</a:t>
                      </a:r>
                    </a:p>
                    <a:p>
                      <a:endParaRPr lang="ga-IE" sz="2800" noProof="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r>
                        <a:rPr lang="ga-IE" sz="2800" noProof="0" dirty="0" smtClean="0">
                          <a:latin typeface="Tw Cen MT" panose="020B0602020104020603" pitchFamily="34" charset="0"/>
                        </a:rPr>
                        <a:t>An</a:t>
                      </a:r>
                      <a:r>
                        <a:rPr lang="ga-IE" sz="2800" baseline="0" noProof="0" dirty="0" smtClean="0">
                          <a:latin typeface="Tw Cen MT" panose="020B0602020104020603" pitchFamily="34" charset="0"/>
                        </a:rPr>
                        <a:t> réalta chorcra</a:t>
                      </a:r>
                    </a:p>
                    <a:p>
                      <a:endParaRPr lang="ga-IE" sz="2800" noProof="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59100" y="142022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(A,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04560" y="2348880"/>
            <a:ext cx="91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(B,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69871" y="3291039"/>
            <a:ext cx="951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(D,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4)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88753" y="4236851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(E,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5)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243425" y="5800992"/>
            <a:ext cx="8620238" cy="89473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Ná déan dearmad gurb í an chomhordanáid chothrománach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 luaitear i dtosach.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graphicFrame>
        <p:nvGraphicFramePr>
          <p:cNvPr id="4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815391"/>
              </p:ext>
            </p:extLst>
          </p:nvPr>
        </p:nvGraphicFramePr>
        <p:xfrm>
          <a:off x="1218759" y="1693266"/>
          <a:ext cx="3060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932"/>
                <a:gridCol w="611932"/>
                <a:gridCol w="611932"/>
                <a:gridCol w="611932"/>
                <a:gridCol w="612272"/>
              </a:tblGrid>
              <a:tr h="612000">
                <a:tc>
                  <a:txBody>
                    <a:bodyPr/>
                    <a:lstStyle/>
                    <a:p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825689"/>
              </p:ext>
            </p:extLst>
          </p:nvPr>
        </p:nvGraphicFramePr>
        <p:xfrm>
          <a:off x="593165" y="1772742"/>
          <a:ext cx="612000" cy="2926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/>
              </a:tblGrid>
              <a:tr h="589323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323">
                <a:tc>
                  <a:txBody>
                    <a:bodyPr/>
                    <a:lstStyle/>
                    <a:p>
                      <a:r>
                        <a:rPr lang="en-GB" b="1" baseline="0" dirty="0" smtClean="0"/>
                        <a:t> </a:t>
                      </a:r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23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 3</a:t>
                      </a:r>
                      <a:endParaRPr lang="en-GB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32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 2</a:t>
                      </a:r>
                      <a:endParaRPr lang="en-GB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32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 1</a:t>
                      </a:r>
                      <a:endParaRPr lang="en-GB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6-Point Star 20"/>
          <p:cNvSpPr>
            <a:spLocks noChangeAspect="1"/>
          </p:cNvSpPr>
          <p:nvPr/>
        </p:nvSpPr>
        <p:spPr>
          <a:xfrm>
            <a:off x="1380429" y="3642036"/>
            <a:ext cx="360000" cy="41949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3" name="6-Point Star 17"/>
          <p:cNvSpPr>
            <a:spLocks noChangeAspect="1"/>
          </p:cNvSpPr>
          <p:nvPr/>
        </p:nvSpPr>
        <p:spPr>
          <a:xfrm>
            <a:off x="3175845" y="2412771"/>
            <a:ext cx="360000" cy="419495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4" name="6-Point Star 18"/>
          <p:cNvSpPr>
            <a:spLocks noChangeAspect="1"/>
          </p:cNvSpPr>
          <p:nvPr/>
        </p:nvSpPr>
        <p:spPr>
          <a:xfrm>
            <a:off x="1957063" y="4182036"/>
            <a:ext cx="360000" cy="41949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5" name="6-Point Star 19"/>
          <p:cNvSpPr>
            <a:spLocks noChangeAspect="1"/>
          </p:cNvSpPr>
          <p:nvPr/>
        </p:nvSpPr>
        <p:spPr>
          <a:xfrm>
            <a:off x="2579965" y="2994919"/>
            <a:ext cx="360000" cy="419495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6" name="6-Point Star 21"/>
          <p:cNvSpPr>
            <a:spLocks noChangeAspect="1"/>
          </p:cNvSpPr>
          <p:nvPr/>
        </p:nvSpPr>
        <p:spPr>
          <a:xfrm>
            <a:off x="3752235" y="1831729"/>
            <a:ext cx="360000" cy="419495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1" name="Rectangle 30"/>
          <p:cNvSpPr/>
          <p:nvPr/>
        </p:nvSpPr>
        <p:spPr>
          <a:xfrm>
            <a:off x="1235587" y="5022551"/>
            <a:ext cx="3073594" cy="27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graphicFrame>
        <p:nvGraphicFramePr>
          <p:cNvPr id="47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57632"/>
              </p:ext>
            </p:extLst>
          </p:nvPr>
        </p:nvGraphicFramePr>
        <p:xfrm>
          <a:off x="1223167" y="4947180"/>
          <a:ext cx="3073595" cy="434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26"/>
                <a:gridCol w="597544"/>
                <a:gridCol w="574878"/>
                <a:gridCol w="634307"/>
                <a:gridCol w="612040"/>
              </a:tblGrid>
              <a:tr h="43466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 A</a:t>
                      </a:r>
                      <a:endParaRPr lang="en-GB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 B</a:t>
                      </a:r>
                      <a:endParaRPr lang="en-GB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 C</a:t>
                      </a:r>
                      <a:endParaRPr lang="en-GB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 D</a:t>
                      </a:r>
                      <a:endParaRPr lang="en-GB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 E</a:t>
                      </a:r>
                      <a:endParaRPr lang="en-GB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0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  <p:bldP spid="23" grpId="0"/>
      <p:bldP spid="25" grpId="0"/>
      <p:bldP spid="27" grpId="0"/>
      <p:bldP spid="28" grpId="0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L:\Poiblí\FÉACH THART - R5\Tíreolaíocht - FT R5\Sleamhnáin - FT - Tír - R5\Íomhánna - FT Tír - R5\Ealaín - sleamh - FT Tír - R5\Christine Warner\Map of Island in Colour for Slide REVISE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3" y="497226"/>
            <a:ext cx="4964905" cy="49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392498"/>
              </p:ext>
            </p:extLst>
          </p:nvPr>
        </p:nvGraphicFramePr>
        <p:xfrm>
          <a:off x="680027" y="913362"/>
          <a:ext cx="4107997" cy="394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576"/>
                <a:gridCol w="901149"/>
                <a:gridCol w="792088"/>
                <a:gridCol w="792088"/>
                <a:gridCol w="864096"/>
              </a:tblGrid>
              <a:tr h="788368">
                <a:tc>
                  <a:txBody>
                    <a:bodyPr/>
                    <a:lstStyle/>
                    <a:p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83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83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83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83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49" b="81579" l="28947" r="72556">
                        <a14:foregroundMark x1="61278" y1="46992" x2="61278" y2="46992"/>
                        <a14:foregroundMark x1="50752" y1="47744" x2="50752" y2="47744"/>
                        <a14:foregroundMark x1="50752" y1="53383" x2="50752" y2="53383"/>
                        <a14:foregroundMark x1="50752" y1="59774" x2="50752" y2="59774"/>
                        <a14:foregroundMark x1="46617" y1="65789" x2="46617" y2="65789"/>
                        <a14:foregroundMark x1="44361" y1="67293" x2="44361" y2="67293"/>
                        <a14:foregroundMark x1="49624" y1="41729" x2="52256" y2="41353"/>
                        <a14:foregroundMark x1="48872" y1="33083" x2="48872" y2="33083"/>
                        <a14:foregroundMark x1="51504" y1="32707" x2="51504" y2="32707"/>
                        <a14:foregroundMark x1="47744" y1="41729" x2="47744" y2="41729"/>
                        <a14:foregroundMark x1="50000" y1="37970" x2="50000" y2="37970"/>
                        <a14:foregroundMark x1="39474" y1="37594" x2="39474" y2="37594"/>
                        <a14:foregroundMark x1="46617" y1="70677" x2="46617" y2="70677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6" t="18336" r="21267" b="16740"/>
          <a:stretch/>
        </p:blipFill>
        <p:spPr bwMode="auto">
          <a:xfrm>
            <a:off x="755576" y="2383475"/>
            <a:ext cx="762000" cy="9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42" b="89888" l="3226" r="97312">
                        <a14:foregroundMark x1="15054" y1="27528" x2="15054" y2="27528"/>
                        <a14:foregroundMark x1="60753" y1="17978" x2="60753" y2="17978"/>
                        <a14:foregroundMark x1="52151" y1="21910" x2="52151" y2="21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373" y="3291468"/>
            <a:ext cx="78814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humb1.shutterstock.com/display_pic_with_logo/459127/139477760/stock-vector-forest-139477760.jpg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8644"/>
            <a:ext cx="29880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87" b="100000" l="7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963" y="2015588"/>
            <a:ext cx="624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56" b="92683" l="9959" r="97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572" y="1014767"/>
            <a:ext cx="77590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181355"/>
              </p:ext>
            </p:extLst>
          </p:nvPr>
        </p:nvGraphicFramePr>
        <p:xfrm>
          <a:off x="180774" y="897852"/>
          <a:ext cx="504100" cy="394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100"/>
              </a:tblGrid>
              <a:tr h="788368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8368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8368">
                <a:tc>
                  <a:txBody>
                    <a:bodyPr/>
                    <a:lstStyle/>
                    <a:p>
                      <a:r>
                        <a:rPr lang="en-GB" dirty="0" smtClean="0"/>
                        <a:t> 3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8368">
                <a:tc>
                  <a:txBody>
                    <a:bodyPr/>
                    <a:lstStyle/>
                    <a:p>
                      <a:r>
                        <a:rPr lang="en-GB" dirty="0" smtClean="0"/>
                        <a:t> 2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8368">
                <a:tc>
                  <a:txBody>
                    <a:bodyPr/>
                    <a:lstStyle/>
                    <a:p>
                      <a:r>
                        <a:rPr lang="en-GB" dirty="0" smtClean="0"/>
                        <a:t> 1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201756"/>
              </p:ext>
            </p:extLst>
          </p:nvPr>
        </p:nvGraphicFramePr>
        <p:xfrm>
          <a:off x="733469" y="4869160"/>
          <a:ext cx="3989453" cy="366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621"/>
                <a:gridCol w="825404"/>
                <a:gridCol w="825404"/>
                <a:gridCol w="825404"/>
                <a:gridCol w="756620"/>
              </a:tblGrid>
              <a:tr h="36623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B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C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D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E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46" b="96154" l="1075" r="98925">
                        <a14:foregroundMark x1="47312" y1="31731" x2="55556" y2="44231"/>
                        <a14:foregroundMark x1="17672" y1="41379" x2="17672" y2="41379"/>
                        <a14:foregroundMark x1="11638" y1="52874" x2="11638" y2="52874"/>
                        <a14:backgroundMark x1="2586" y1="77011" x2="2586" y2="77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4031" y="1182981"/>
            <a:ext cx="96571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36654" y="187823"/>
            <a:ext cx="3338071" cy="52540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Seo léarscáil d’oileán.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9218" y="5263423"/>
            <a:ext cx="9034940" cy="15718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Má tá eangach ar léarscáil, is féidir sin a úsáid chun comhordanáidí na ngnéithe fisiciúla éagsúla a oibriú amach. Is féidir na comhordanáidí sin a úsáid ansin chun cur síos cruinn a dhéanamh ar an áit a bhfuil na gnéithe fisiceacha sin ar an léarscáil.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505699"/>
              </p:ext>
            </p:extLst>
          </p:nvPr>
        </p:nvGraphicFramePr>
        <p:xfrm>
          <a:off x="5339567" y="1149157"/>
          <a:ext cx="3336889" cy="388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172"/>
                <a:gridCol w="941717"/>
              </a:tblGrid>
              <a:tr h="776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400" b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An sliabh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6795">
                <a:tc>
                  <a:txBody>
                    <a:bodyPr/>
                    <a:lstStyle/>
                    <a:p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An</a:t>
                      </a:r>
                      <a:r>
                        <a:rPr lang="ga-IE" sz="2400" baseline="0" noProof="0" dirty="0" smtClean="0">
                          <a:latin typeface="Tw Cen MT" panose="020B0602020104020603" pitchFamily="34" charset="0"/>
                        </a:rPr>
                        <a:t> caisleán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6795">
                <a:tc>
                  <a:txBody>
                    <a:bodyPr/>
                    <a:lstStyle/>
                    <a:p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An</a:t>
                      </a:r>
                      <a:r>
                        <a:rPr lang="ga-IE" sz="2400" baseline="0" noProof="0" dirty="0" smtClean="0">
                          <a:latin typeface="Tw Cen MT" panose="020B0602020104020603" pitchFamily="34" charset="0"/>
                        </a:rPr>
                        <a:t> fhoraois</a:t>
                      </a:r>
                      <a:endParaRPr lang="ga-IE" sz="2400" noProof="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6795">
                <a:tc>
                  <a:txBody>
                    <a:bodyPr/>
                    <a:lstStyle/>
                    <a:p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An</a:t>
                      </a:r>
                      <a:r>
                        <a:rPr lang="ga-IE" sz="2400" baseline="0" noProof="0" dirty="0" smtClean="0">
                          <a:latin typeface="Tw Cen MT" panose="020B0602020104020603" pitchFamily="34" charset="0"/>
                        </a:rPr>
                        <a:t> teach solais</a:t>
                      </a:r>
                      <a:endParaRPr lang="ga-IE" sz="2400" noProof="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6795">
                <a:tc>
                  <a:txBody>
                    <a:bodyPr/>
                    <a:lstStyle/>
                    <a:p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An loch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716321" y="114915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(C,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5)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16321" y="1961263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(E,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5)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01482" y="2684647"/>
            <a:ext cx="986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(B,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2)</a:t>
            </a:r>
          </a:p>
          <a:p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78119" y="3440647"/>
            <a:ext cx="97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(A,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3)</a:t>
            </a:r>
          </a:p>
          <a:p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82140" y="4244655"/>
            <a:ext cx="918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(B,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4)</a:t>
            </a:r>
          </a:p>
          <a:p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9218" y="33934"/>
            <a:ext cx="5808926" cy="83317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Bain úsáid as an eangach </a:t>
            </a:r>
            <a:r>
              <a:rPr lang="ga-IE" sz="2400" dirty="0">
                <a:latin typeface="Tw Cen MT" panose="020B0602020104020603" pitchFamily="34" charset="0"/>
              </a:rPr>
              <a:t>chun </a:t>
            </a:r>
            <a:r>
              <a:rPr lang="ga-IE" sz="2400" dirty="0" smtClean="0">
                <a:latin typeface="Tw Cen MT" panose="020B0602020104020603" pitchFamily="34" charset="0"/>
              </a:rPr>
              <a:t>comhordanáidí na ngnéithe éagsúla </a:t>
            </a:r>
            <a:r>
              <a:rPr lang="ga-IE" sz="2400" dirty="0" smtClean="0">
                <a:latin typeface="Tw Cen MT" panose="020B0602020104020603" pitchFamily="34" charset="0"/>
              </a:rPr>
              <a:t>ar </a:t>
            </a:r>
            <a:r>
              <a:rPr lang="ga-IE" sz="2400" dirty="0" smtClean="0">
                <a:latin typeface="Tw Cen MT" panose="020B0602020104020603" pitchFamily="34" charset="0"/>
              </a:rPr>
              <a:t>an léarscáil a fháil.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3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oiblí\FÉACH THART - R5\Tíreolaíocht - FT R5\Sleamhnáin - FT - Tír - R5\Íomhánna - FT Tír - R5\Ealaín - sleamh - FT Tír - R5\Christine Warner\Map of Island in Colour for Slide REVISED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4" y="1486305"/>
            <a:ext cx="5400219" cy="540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humb1.shutterstock.com/display_pic_with_logo/459127/139477760/stock-vector-forest-139477760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8644"/>
            <a:ext cx="29880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48381" y="116632"/>
            <a:ext cx="4899683" cy="169495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siombailí ar an léarscáil thíos a léiríonn na seirbhísí éagsúla atá ar fáil ar an oileán. Cad is brí leis na siombailí </a:t>
            </a:r>
            <a:r>
              <a:rPr lang="en-GB" sz="2600" dirty="0" smtClean="0">
                <a:latin typeface="Tw Cen MT" panose="020B0602020104020603" pitchFamily="34" charset="0"/>
              </a:rPr>
              <a:t>sin </a:t>
            </a:r>
            <a:r>
              <a:rPr lang="ga-IE" sz="2600" dirty="0" smtClean="0">
                <a:latin typeface="Tw Cen MT" panose="020B0602020104020603" pitchFamily="34" charset="0"/>
              </a:rPr>
              <a:t>ar fad, meas tú?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946799"/>
              </p:ext>
            </p:extLst>
          </p:nvPr>
        </p:nvGraphicFramePr>
        <p:xfrm>
          <a:off x="6282851" y="2319901"/>
          <a:ext cx="2690088" cy="3885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92"/>
                <a:gridCol w="1668996"/>
              </a:tblGrid>
              <a:tr h="310743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ga-IE" sz="1800" b="0" noProof="0" dirty="0" smtClean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043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ga-IE" sz="1800" noProof="0" dirty="0" smtClean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ga-IE" sz="1800" noProof="0" dirty="0" smtClean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ga-IE" sz="1800" noProof="0" dirty="0" smtClean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ga-IE" sz="1800" noProof="0" dirty="0" smtClean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ga-IE" sz="1800" noProof="0" dirty="0" smtClean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5724128" y="116632"/>
            <a:ext cx="3275856" cy="209506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Seo thíos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eochair</a:t>
            </a:r>
            <a:r>
              <a:rPr lang="ga-IE" sz="2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en-GB" sz="2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/>
            </a:r>
            <a:br>
              <a:rPr lang="en-GB" sz="26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na léarscáile. Míníonn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an eochair céard is brí leis na siombailí ar an léarscáil.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28" name="Picture 4" descr="L:\Poiblí\FÉACH THART - R5\Tíreolaíocht - FT R5\Sleamhnáin - FT - Tír - R5\Íomhánna - FT Tír - R5\Ealaín - sleamh - FT Tír - R5\Christine Warner\Map Symbol-Campsite REVISE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742" y="2277116"/>
            <a:ext cx="7191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L:\Poiblí\FÉACH THART - R5\Tíreolaíocht - FT R5\Sleamhnáin - FT - Tír - R5\Íomhánna - FT Tír - R5\Ealaín - sleamh - FT Tír - R5\Christine Warner\Map Symbol-Airport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91" y="2927276"/>
            <a:ext cx="719137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L:\Poiblí\FÉACH THART - R5\Tíreolaíocht - FT R5\Sleamhnáin - FT - Tír - R5\Íomhánna - FT Tír - R5\Ealaín - sleamh - FT Tír - R5\Christine Warner\Map Symbol-Info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64" y="3646414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L:\Poiblí\FÉACH THART - R5\Tíreolaíocht - FT R5\Sleamhnáin - FT - Tír - R5\Íomhánna - FT Tír - R5\Ealaín - sleamh - FT Tír - R5\Christine Warner\Map Symbol-Church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64" y="5523491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L:\Poiblí\FÉACH THART - R5\Tíreolaíocht - FT R5\Sleamhnáin - FT - Tír - R5\Íomhánna - FT Tír - R5\Ealaín - sleamh - FT Tír - R5\Christine Warner\Map Symbol-Golf.t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91" y="4263505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L:\Poiblí\FÉACH THART - R5\Tíreolaíocht - FT R5\Sleamhnáin - FT - Tír - R5\Íomhánna - FT Tír - R5\Ealaín - sleamh - FT Tír - R5\Christine Warner\Map Symbol-Restaurant.t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65" y="4869160"/>
            <a:ext cx="719137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L:\Poiblí\FÉACH THART - R5\Tíreolaíocht - FT R5\Sleamhnáin - FT - Tír - R5\Íomhánna - FT Tír - R5\Ealaín - sleamh - FT Tír - R5\Christine Warner\Map Symbol-Airport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64" y="2148085"/>
            <a:ext cx="719137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L:\Poiblí\FÉACH THART - R5\Tíreolaíocht - FT R5\Sleamhnáin - FT - Tír - R5\Íomhánna - FT Tír - R5\Ealaín - sleamh - FT Tír - R5\Christine Warner\Map Symbol-Campsite REVISE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43" y="3769332"/>
            <a:ext cx="7191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L:\Poiblí\FÉACH THART - R5\Tíreolaíocht - FT R5\Sleamhnáin - FT - Tír - R5\Íomhánna - FT Tír - R5\Ealaín - sleamh - FT Tír - R5\Christine Warner\Map Symbol-Info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64" y="3826844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L:\Poiblí\FÉACH THART - R5\Tíreolaíocht - FT R5\Sleamhnáin - FT - Tír - R5\Íomhánna - FT Tír - R5\Ealaín - sleamh - FT Tír - R5\Christine Warner\Map Symbol-Golf.t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2" y="3841358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L:\Poiblí\FÉACH THART - R5\Tíreolaíocht - FT R5\Sleamhnáin - FT - Tír - R5\Íomhánna - FT Tír - R5\Ealaín - sleamh - FT Tír - R5\Christine Warner\Map Symbol-Church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34" y="5568774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L:\Poiblí\FÉACH THART - R5\Tíreolaíocht - FT R5\Sleamhnáin - FT - Tír - R5\Íomhánna - FT Tír - R5\Ealaín - sleamh - FT Tír - R5\Christine Warner\Map Symbol-Restaurant.t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34" y="2147928"/>
            <a:ext cx="719137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sca téacs 1"/>
          <p:cNvSpPr txBox="1"/>
          <p:nvPr/>
        </p:nvSpPr>
        <p:spPr>
          <a:xfrm>
            <a:off x="7308304" y="3102179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Aerfort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0" name="Bosca téacs 19"/>
          <p:cNvSpPr txBox="1"/>
          <p:nvPr/>
        </p:nvSpPr>
        <p:spPr>
          <a:xfrm>
            <a:off x="7308304" y="3649516"/>
            <a:ext cx="149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Oifig </a:t>
            </a:r>
          </a:p>
          <a:p>
            <a:r>
              <a:rPr lang="ga-IE" dirty="0" smtClean="0">
                <a:latin typeface="Tw Cen MT" panose="020B0602020104020603" pitchFamily="34" charset="0"/>
              </a:rPr>
              <a:t>turasóireachta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1" name="Bosca téacs 20"/>
          <p:cNvSpPr txBox="1"/>
          <p:nvPr/>
        </p:nvSpPr>
        <p:spPr>
          <a:xfrm>
            <a:off x="7308304" y="4438408"/>
            <a:ext cx="119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Cúrsa </a:t>
            </a:r>
            <a:r>
              <a:rPr lang="ga-IE" dirty="0" smtClean="0">
                <a:latin typeface="Tw Cen MT" panose="020B0602020104020603" pitchFamily="34" charset="0"/>
              </a:rPr>
              <a:t>gailf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2" name="Bosca téacs 21"/>
          <p:cNvSpPr txBox="1"/>
          <p:nvPr/>
        </p:nvSpPr>
        <p:spPr>
          <a:xfrm>
            <a:off x="7308304" y="5044063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Tw Cen MT" panose="020B0602020104020603" pitchFamily="34" charset="0"/>
              </a:rPr>
              <a:t>Bialann</a:t>
            </a:r>
          </a:p>
        </p:txBody>
      </p:sp>
      <p:sp>
        <p:nvSpPr>
          <p:cNvPr id="24" name="Bosca téacs 23"/>
          <p:cNvSpPr txBox="1"/>
          <p:nvPr/>
        </p:nvSpPr>
        <p:spPr>
          <a:xfrm>
            <a:off x="7308304" y="245201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>
                <a:latin typeface="Tw Cen MT" panose="020B0602020104020603" pitchFamily="34" charset="0"/>
              </a:rPr>
              <a:t>Ionad </a:t>
            </a:r>
            <a:r>
              <a:rPr lang="ga-IE" dirty="0" smtClean="0">
                <a:latin typeface="Tw Cen MT" panose="020B0602020104020603" pitchFamily="34" charset="0"/>
              </a:rPr>
              <a:t>campála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5" name="Bosca téacs 24"/>
          <p:cNvSpPr txBox="1"/>
          <p:nvPr/>
        </p:nvSpPr>
        <p:spPr>
          <a:xfrm>
            <a:off x="7308304" y="569839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latin typeface="Tw Cen MT" panose="020B0602020104020603" pitchFamily="34" charset="0"/>
              </a:rPr>
              <a:t>Eaglais</a:t>
            </a:r>
          </a:p>
        </p:txBody>
      </p:sp>
    </p:spTree>
    <p:extLst>
      <p:ext uri="{BB962C8B-B14F-4D97-AF65-F5344CB8AC3E}">
        <p14:creationId xmlns:p14="http://schemas.microsoft.com/office/powerpoint/2010/main" val="30229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4" grpId="0" animBg="1"/>
      <p:bldP spid="2" grpId="0"/>
      <p:bldP spid="20" grpId="0"/>
      <p:bldP spid="21" grpId="0"/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2252309" y="38903"/>
            <a:ext cx="4711526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An cuimhin leat céard is brí leis na siombailí eile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latin typeface="Tw Cen MT" panose="020B0602020104020603" pitchFamily="34" charset="0"/>
              </a:rPr>
              <a:t>thíos</a:t>
            </a:r>
            <a:r>
              <a:rPr lang="ga-IE" sz="2800" dirty="0" smtClean="0">
                <a:latin typeface="Tw Cen MT" panose="020B0602020104020603" pitchFamily="34" charset="0"/>
              </a:rPr>
              <a:t>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76463"/>
              </p:ext>
            </p:extLst>
          </p:nvPr>
        </p:nvGraphicFramePr>
        <p:xfrm>
          <a:off x="1460630" y="1081098"/>
          <a:ext cx="6012828" cy="2926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04276"/>
                <a:gridCol w="2004276"/>
                <a:gridCol w="2004276"/>
              </a:tblGrid>
              <a:tr h="1289526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273273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5" b="90000" l="9945" r="89503">
                        <a14:foregroundMark x1="24309" y1="80909" x2="24309" y2="80909"/>
                        <a14:foregroundMark x1="73481" y1="82727" x2="73481" y2="82727"/>
                        <a14:foregroundMark x1="48619" y1="79091" x2="48619" y2="79091"/>
                        <a14:foregroundMark x1="47514" y1="84545" x2="47514" y2="8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3436" y="2728462"/>
            <a:ext cx="720000" cy="8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27407" y="38903"/>
            <a:ext cx="6268360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Seo thíos roinnt siombailí eile a úsáidtear ar léarscáileanna. Tomhais céard is brí leo.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75655" y="2180548"/>
            <a:ext cx="19825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1600" dirty="0" smtClean="0">
                <a:solidFill>
                  <a:srgbClr val="FF0000"/>
                </a:solidFill>
              </a:rPr>
              <a:t>Foraois</a:t>
            </a:r>
            <a:endParaRPr lang="ga-IE" sz="1600" dirty="0">
              <a:solidFill>
                <a:srgbClr val="FF0000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440033" y="2181600"/>
            <a:ext cx="20068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1600" dirty="0" smtClean="0">
                <a:solidFill>
                  <a:srgbClr val="FF0000"/>
                </a:solidFill>
              </a:rPr>
              <a:t>Óstán</a:t>
            </a:r>
            <a:endParaRPr lang="ga-IE" sz="1600" dirty="0">
              <a:solidFill>
                <a:srgbClr val="FF0000"/>
              </a:solidFill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464990" y="2181600"/>
            <a:ext cx="2052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1600" dirty="0" smtClean="0">
                <a:solidFill>
                  <a:srgbClr val="FF0000"/>
                </a:solidFill>
              </a:rPr>
              <a:t>Láthair phicnicí</a:t>
            </a:r>
            <a:endParaRPr lang="ga-IE" sz="1600" dirty="0">
              <a:solidFill>
                <a:srgbClr val="FF000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478168" y="3602323"/>
            <a:ext cx="20068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1600" dirty="0" smtClean="0">
                <a:solidFill>
                  <a:srgbClr val="FF0000"/>
                </a:solidFill>
              </a:rPr>
              <a:t>Stáisiún traenach</a:t>
            </a:r>
            <a:endParaRPr lang="ga-IE" sz="1600" dirty="0">
              <a:solidFill>
                <a:srgbClr val="FF0000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464990" y="3603600"/>
            <a:ext cx="2052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1600" dirty="0" smtClean="0">
                <a:solidFill>
                  <a:srgbClr val="FF0000"/>
                </a:solidFill>
              </a:rPr>
              <a:t>Ospidéal</a:t>
            </a:r>
            <a:endParaRPr lang="ga-IE" sz="1600" dirty="0">
              <a:solidFill>
                <a:srgbClr val="FF0000"/>
              </a:solidFill>
            </a:endParaRPr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999" y="2770031"/>
            <a:ext cx="81236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6919" y="1304162"/>
            <a:ext cx="900000" cy="8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819" l="1235" r="89712">
                        <a14:foregroundMark x1="36214" y1="12992" x2="36214" y2="12992"/>
                        <a14:foregroundMark x1="33333" y1="44488" x2="33333" y2="44488"/>
                        <a14:foregroundMark x1="38272" y1="65354" x2="38272" y2="65354"/>
                        <a14:foregroundMark x1="40741" y1="88976" x2="40741" y2="88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915" y="2770031"/>
            <a:ext cx="828000" cy="78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7652" y1="45349" x2="37652" y2="45349"/>
                        <a14:foregroundMark x1="28745" y1="37597" x2="28745" y2="37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3436" y="1216417"/>
            <a:ext cx="1080000" cy="105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5184" y="1269064"/>
            <a:ext cx="972000" cy="94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29831"/>
              </p:ext>
            </p:extLst>
          </p:nvPr>
        </p:nvGraphicFramePr>
        <p:xfrm>
          <a:off x="1460630" y="3924777"/>
          <a:ext cx="6012828" cy="293322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04276"/>
                <a:gridCol w="2004276"/>
                <a:gridCol w="2004276"/>
              </a:tblGrid>
              <a:tr h="1470183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273273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475655" y="4975223"/>
            <a:ext cx="19825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1600" dirty="0" smtClean="0">
                <a:solidFill>
                  <a:srgbClr val="FF0000"/>
                </a:solidFill>
              </a:rPr>
              <a:t>Ionad campála</a:t>
            </a:r>
            <a:endParaRPr lang="ga-IE" sz="1600" dirty="0">
              <a:solidFill>
                <a:srgbClr val="FF0000"/>
              </a:solidFill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458184" y="4975223"/>
            <a:ext cx="20068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1600" dirty="0" smtClean="0">
                <a:solidFill>
                  <a:srgbClr val="FF0000"/>
                </a:solidFill>
              </a:rPr>
              <a:t>Aerfort</a:t>
            </a:r>
            <a:endParaRPr lang="ga-IE" sz="1600" dirty="0">
              <a:solidFill>
                <a:srgbClr val="FF0000"/>
              </a:solidFill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5464989" y="4975223"/>
            <a:ext cx="2052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1600" dirty="0" smtClean="0">
                <a:solidFill>
                  <a:srgbClr val="FF0000"/>
                </a:solidFill>
              </a:rPr>
              <a:t>Eaglais</a:t>
            </a:r>
            <a:endParaRPr lang="ga-IE" sz="1600" dirty="0">
              <a:solidFill>
                <a:srgbClr val="FF0000"/>
              </a:solidFill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475656" y="6362398"/>
            <a:ext cx="19825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1600" dirty="0" smtClean="0">
                <a:solidFill>
                  <a:srgbClr val="FF0000"/>
                </a:solidFill>
              </a:rPr>
              <a:t>Cúrsa gailf</a:t>
            </a:r>
            <a:endParaRPr lang="ga-IE" sz="1600" dirty="0">
              <a:solidFill>
                <a:srgbClr val="FF0000"/>
              </a:solidFill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458188" y="6355688"/>
            <a:ext cx="20068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1600" dirty="0" smtClean="0">
                <a:solidFill>
                  <a:srgbClr val="FF0000"/>
                </a:solidFill>
              </a:rPr>
              <a:t>Bialann</a:t>
            </a:r>
            <a:endParaRPr lang="ga-IE" sz="1600" dirty="0">
              <a:solidFill>
                <a:srgbClr val="FF0000"/>
              </a:solidFill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5464991" y="6355688"/>
            <a:ext cx="2052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1600" dirty="0" smtClean="0">
                <a:solidFill>
                  <a:srgbClr val="FF0000"/>
                </a:solidFill>
              </a:rPr>
              <a:t>Oifig turasóireachta</a:t>
            </a:r>
            <a:endParaRPr lang="ga-IE" sz="1600" dirty="0">
              <a:solidFill>
                <a:srgbClr val="FF0000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475654" y="3603600"/>
            <a:ext cx="19825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1600" dirty="0" smtClean="0">
                <a:solidFill>
                  <a:srgbClr val="FF0000"/>
                </a:solidFill>
              </a:rPr>
              <a:t>Teach solais</a:t>
            </a:r>
            <a:endParaRPr lang="ga-IE" sz="1600" dirty="0">
              <a:solidFill>
                <a:srgbClr val="FF0000"/>
              </a:solidFill>
            </a:endParaRPr>
          </a:p>
        </p:txBody>
      </p:sp>
      <p:pic>
        <p:nvPicPr>
          <p:cNvPr id="30" name="Picture 3" descr="L:\Poiblí\FÉACH THART - R5\Tíreolaíocht - FT R5\Sleamhnáin - FT - Tír - R5\Íomhánna - FT Tír - R5\Ealaín - sleamh - FT Tír - R5\Christine Warner\Map Symbol-Airport.t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89" y="4153381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L:\Poiblí\FÉACH THART - R5\Tíreolaíocht - FT R5\Sleamhnáin - FT - Tír - R5\Íomhánna - FT Tír - R5\Ealaín - sleamh - FT Tír - R5\Christine Warner\Map Symbol-Campsite REVISED.t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20" y="4153381"/>
            <a:ext cx="90000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L:\Poiblí\FÉACH THART - R5\Tíreolaíocht - FT R5\Sleamhnáin - FT - Tír - R5\Íomhánna - FT Tír - R5\Ealaín - sleamh - FT Tír - R5\Christine Warner\Map Symbol-Info.t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184" y="549389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L:\Poiblí\FÉACH THART - R5\Tíreolaíocht - FT R5\Sleamhnáin - FT - Tír - R5\Íomhánna - FT Tír - R5\Ealaín - sleamh - FT Tír - R5\Christine Warner\Map Symbol-Golf.t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56" y="5528969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L:\Poiblí\FÉACH THART - R5\Tíreolaíocht - FT R5\Sleamhnáin - FT - Tír - R5\Íomhánna - FT Tír - R5\Ealaín - sleamh - FT Tír - R5\Christine Warner\Map Symbol-Church.t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89" y="415338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L:\Poiblí\FÉACH THART - R5\Tíreolaíocht - FT R5\Sleamhnáin - FT - Tír - R5\Íomhánna - FT Tír - R5\Ealaín - sleamh - FT Tír - R5\Christine Warner\Map Symbol-Restaurant.ti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70" y="5493895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1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2" grpId="0" animBg="1"/>
      <p:bldP spid="12" grpId="1" animBg="1"/>
      <p:bldP spid="13" grpId="0"/>
      <p:bldP spid="18" grpId="0"/>
      <p:bldP spid="19" grpId="0"/>
      <p:bldP spid="21" grpId="0"/>
      <p:bldP spid="22" grpId="0"/>
      <p:bldP spid="37" grpId="0"/>
      <p:bldP spid="38" grpId="0"/>
      <p:bldP spid="39" grpId="0"/>
      <p:bldP spid="40" grpId="0"/>
      <p:bldP spid="41" grpId="0"/>
      <p:bldP spid="42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L:\Poiblí\FÉACH THART - R5\Tíreolaíocht - FT R5\Sleamhnáin - FT - Tír - R5\Íomhánna - FT Tír - R5\Ealaín - sleamh - FT Tír - R5\Christine Warner\Map of Island in Colour for Slide REVISED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0" y="883667"/>
            <a:ext cx="5400219" cy="540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3418"/>
              </p:ext>
            </p:extLst>
          </p:nvPr>
        </p:nvGraphicFramePr>
        <p:xfrm>
          <a:off x="1417876" y="1484784"/>
          <a:ext cx="4306252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868"/>
                <a:gridCol w="864096"/>
                <a:gridCol w="936104"/>
                <a:gridCol w="792088"/>
                <a:gridCol w="864096"/>
              </a:tblGrid>
              <a:tr h="864000">
                <a:tc>
                  <a:txBody>
                    <a:bodyPr/>
                    <a:lstStyle/>
                    <a:p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http://thumb1.shutterstock.com/display_pic_with_logo/1206731/207177310/stock-vector-lighthouse-icon-207177310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08" y="2105321"/>
            <a:ext cx="29880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685625"/>
              </p:ext>
            </p:extLst>
          </p:nvPr>
        </p:nvGraphicFramePr>
        <p:xfrm>
          <a:off x="524550" y="1471230"/>
          <a:ext cx="852876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876"/>
              </a:tblGrid>
              <a:tr h="864000">
                <a:tc>
                  <a:txBody>
                    <a:bodyPr/>
                    <a:lstStyle/>
                    <a:p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 3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 2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 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46092"/>
              </p:ext>
            </p:extLst>
          </p:nvPr>
        </p:nvGraphicFramePr>
        <p:xfrm>
          <a:off x="1445125" y="5806570"/>
          <a:ext cx="4307409" cy="401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00"/>
                <a:gridCol w="864000"/>
                <a:gridCol w="864000"/>
                <a:gridCol w="864000"/>
                <a:gridCol w="851409"/>
              </a:tblGrid>
              <a:tr h="40136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A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B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C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D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E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69700" y="247599"/>
            <a:ext cx="8694788" cy="95628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Féach na seirbhísí atá á léiriú ar an léarscáil thíos. An féidir leat na comhordanáidí a bhaineann leo a oibriú amach?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63947"/>
              </p:ext>
            </p:extLst>
          </p:nvPr>
        </p:nvGraphicFramePr>
        <p:xfrm>
          <a:off x="6051269" y="1976585"/>
          <a:ext cx="2985227" cy="3387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92"/>
                <a:gridCol w="1964135"/>
              </a:tblGrid>
              <a:tr h="541041">
                <a:tc>
                  <a:txBody>
                    <a:bodyPr/>
                    <a:lstStyle/>
                    <a:p>
                      <a:endParaRPr lang="ga-IE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b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An t-ionad campála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657">
                <a:tc>
                  <a:txBody>
                    <a:bodyPr/>
                    <a:lstStyle/>
                    <a:p>
                      <a:endParaRPr lang="ga-IE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An</a:t>
                      </a:r>
                      <a:r>
                        <a:rPr lang="ga-IE" sz="1800" baseline="0" noProof="0" dirty="0" smtClean="0">
                          <a:latin typeface="Tw Cen MT" panose="020B0602020104020603" pitchFamily="34" charset="0"/>
                        </a:rPr>
                        <a:t> bh</a:t>
                      </a:r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ialann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1464">
                <a:tc>
                  <a:txBody>
                    <a:bodyPr/>
                    <a:lstStyle/>
                    <a:p>
                      <a:endParaRPr lang="ga-IE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An oifig </a:t>
                      </a:r>
                    </a:p>
                    <a:p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turasóireachta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873">
                <a:tc>
                  <a:txBody>
                    <a:bodyPr/>
                    <a:lstStyle/>
                    <a:p>
                      <a:endParaRPr lang="ga-IE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An</a:t>
                      </a:r>
                      <a:r>
                        <a:rPr lang="ga-IE" sz="1800" baseline="0" noProof="0" dirty="0" smtClean="0">
                          <a:latin typeface="Tw Cen MT" panose="020B0602020104020603" pitchFamily="34" charset="0"/>
                        </a:rPr>
                        <a:t> c</a:t>
                      </a:r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úrsa gailf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481">
                <a:tc>
                  <a:txBody>
                    <a:bodyPr/>
                    <a:lstStyle/>
                    <a:p>
                      <a:endParaRPr lang="ga-IE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An t-aerfort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083">
                <a:tc>
                  <a:txBody>
                    <a:bodyPr/>
                    <a:lstStyle/>
                    <a:p>
                      <a:endParaRPr lang="ga-IE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noProof="0" dirty="0" smtClean="0">
                          <a:latin typeface="Tw Cen MT" panose="020B0602020104020603" pitchFamily="34" charset="0"/>
                        </a:rPr>
                        <a:t>An eaglais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48210" y="2052000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(E,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3)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8210" y="2664000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(C,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8210" y="3312000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(C,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8210" y="3888000"/>
            <a:ext cx="766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(A,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3)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8210" y="4428000"/>
            <a:ext cx="80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(E,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8210" y="4896000"/>
            <a:ext cx="80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(C,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1)</a:t>
            </a:r>
          </a:p>
        </p:txBody>
      </p:sp>
      <p:pic>
        <p:nvPicPr>
          <p:cNvPr id="25" name="Picture 3" descr="L:\Poiblí\FÉACH THART - R5\Tíreolaíocht - FT R5\Sleamhnáin - FT - Tír - R5\Íomhánna - FT Tír - R5\Ealaín - sleamh - FT Tír - R5\Christine Warner\Map Symbol-Airport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60" y="1602959"/>
            <a:ext cx="719137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L:\Poiblí\FÉACH THART - R5\Tíreolaíocht - FT R5\Sleamhnáin - FT - Tír - R5\Íomhánna - FT Tír - R5\Ealaín - sleamh - FT Tír - R5\Christine Warner\Map Symbol-Campsite REVISED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39" y="3224206"/>
            <a:ext cx="7191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L:\Poiblí\FÉACH THART - R5\Tíreolaíocht - FT R5\Sleamhnáin - FT - Tír - R5\Íomhánna - FT Tír - R5\Ealaín - sleamh - FT Tír - R5\Christine Warner\Map Symbol-Info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60" y="3281718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:\Poiblí\FÉACH THART - R5\Tíreolaíocht - FT R5\Sleamhnáin - FT - Tír - R5\Íomhánna - FT Tír - R5\Ealaín - sleamh - FT Tír - R5\Christine Warner\Map Symbol-Golf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78" y="3296232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L:\Poiblí\FÉACH THART - R5\Tíreolaíocht - FT R5\Sleamhnáin - FT - Tír - R5\Íomhánna - FT Tír - R5\Ealaín - sleamh - FT Tír - R5\Christine Warner\Map Symbol-Church.t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30" y="5023648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L:\Poiblí\FÉACH THART - R5\Tíreolaíocht - FT R5\Sleamhnáin - FT - Tír - R5\Íomhánna - FT Tír - R5\Ealaín - sleamh - FT Tír - R5\Christine Warner\Map Symbol-Restaurant.t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30" y="1602802"/>
            <a:ext cx="719137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8" grpId="0"/>
      <p:bldP spid="9" grpId="0"/>
      <p:bldP spid="1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77241" y="63813"/>
            <a:ext cx="8215239" cy="89473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Féach ar eochair na léarscáile. Cad dó a seasann na siombailí seo a leanas?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3567" y="63813"/>
            <a:ext cx="7642479" cy="89473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An féidir leat comhordanáidí na mbailte seo a leanas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 oibriú amach?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3568" y="63813"/>
            <a:ext cx="8208912" cy="89473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Féach ar an léarscáil ar leathanach 14 den </a:t>
            </a:r>
            <a:r>
              <a:rPr lang="ga-IE" sz="2600" i="1" dirty="0" smtClean="0">
                <a:latin typeface="Tw Cen MT" panose="020B0602020104020603" pitchFamily="34" charset="0"/>
              </a:rPr>
              <a:t>Atlas Bunscoile</a:t>
            </a:r>
            <a:r>
              <a:rPr lang="ga-IE" sz="2600" dirty="0" smtClean="0">
                <a:latin typeface="Tw Cen MT" panose="020B0602020104020603" pitchFamily="34" charset="0"/>
              </a:rPr>
              <a:t>. Léirítear contaetha, bailte agus oileáin uirthi.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270644"/>
              </p:ext>
            </p:extLst>
          </p:nvPr>
        </p:nvGraphicFramePr>
        <p:xfrm>
          <a:off x="5708127" y="2707541"/>
          <a:ext cx="289391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61"/>
                <a:gridCol w="2005753"/>
              </a:tblGrid>
              <a:tr h="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696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89209" y="3097354"/>
            <a:ext cx="1382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príomhbhaile</a:t>
            </a:r>
          </a:p>
          <a:p>
            <a:r>
              <a:rPr lang="ga-IE" dirty="0" smtClean="0">
                <a:latin typeface="Tw Cen MT" panose="020B0602020104020603" pitchFamily="34" charset="0"/>
              </a:rPr>
              <a:t>contae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9209" y="2712434"/>
            <a:ext cx="186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príomhchathair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9209" y="3730908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bailte eile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6056774" y="2807100"/>
            <a:ext cx="180000" cy="1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079996" y="3331453"/>
            <a:ext cx="133556" cy="1335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110774" y="386261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870709"/>
              </p:ext>
            </p:extLst>
          </p:nvPr>
        </p:nvGraphicFramePr>
        <p:xfrm>
          <a:off x="5630020" y="2292537"/>
          <a:ext cx="305012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417"/>
                <a:gridCol w="1109711"/>
              </a:tblGrid>
              <a:tr h="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800" b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Sligeach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r>
                        <a:rPr lang="ga-IE" noProof="0" dirty="0" smtClean="0">
                          <a:latin typeface="Tw Cen MT" panose="020B0602020104020603" pitchFamily="34" charset="0"/>
                        </a:rPr>
                        <a:t>Trá Lí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r>
                        <a:rPr lang="ga-IE" noProof="0" dirty="0" smtClean="0">
                          <a:latin typeface="Tw Cen MT" panose="020B0602020104020603" pitchFamily="34" charset="0"/>
                        </a:rPr>
                        <a:t>Cill Mhantáin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r>
                        <a:rPr lang="ga-IE" noProof="0" dirty="0" smtClean="0">
                          <a:latin typeface="Tw Cen MT" panose="020B0602020104020603" pitchFamily="34" charset="0"/>
                        </a:rPr>
                        <a:t>Leitir Ceanainn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r>
                        <a:rPr lang="ga-IE" noProof="0" dirty="0" smtClean="0">
                          <a:latin typeface="Tw Cen MT" panose="020B0602020104020603" pitchFamily="34" charset="0"/>
                        </a:rPr>
                        <a:t>Cill Chainnigh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r>
                        <a:rPr lang="ga-IE" noProof="0" dirty="0" smtClean="0">
                          <a:latin typeface="Tw Cen MT" panose="020B0602020104020603" pitchFamily="34" charset="0"/>
                        </a:rPr>
                        <a:t>An Longfort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562688" y="230730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(C,</a:t>
            </a:r>
            <a:r>
              <a:rPr lang="en-GB" dirty="0" smtClean="0">
                <a:latin typeface="Tw Cen MT" panose="020B0602020104020603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</a:rPr>
              <a:t>4)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62688" y="2653574"/>
            <a:ext cx="65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(B,</a:t>
            </a:r>
            <a:r>
              <a:rPr lang="en-GB" dirty="0" smtClean="0">
                <a:latin typeface="Tw Cen MT" panose="020B0602020104020603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</a:rPr>
              <a:t>2)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62688" y="302400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(E,</a:t>
            </a:r>
            <a:r>
              <a:rPr lang="en-GB" dirty="0" smtClean="0">
                <a:latin typeface="Tw Cen MT" panose="020B0602020104020603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</a:rPr>
              <a:t>2)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2688" y="3393591"/>
            <a:ext cx="6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(D,</a:t>
            </a:r>
            <a:r>
              <a:rPr lang="en-GB" dirty="0" smtClean="0">
                <a:latin typeface="Tw Cen MT" panose="020B0602020104020603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</a:rPr>
              <a:t>4)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62688" y="3762923"/>
            <a:ext cx="6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(D,</a:t>
            </a:r>
            <a:r>
              <a:rPr lang="en-GB" dirty="0" smtClean="0">
                <a:latin typeface="Tw Cen MT" panose="020B0602020104020603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</a:rPr>
              <a:t>2)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0376" y="4117765"/>
            <a:ext cx="6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(D,</a:t>
            </a:r>
            <a:r>
              <a:rPr lang="en-GB" dirty="0" smtClean="0">
                <a:latin typeface="Tw Cen MT" panose="020B0602020104020603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</a:rPr>
              <a:t>3)</a:t>
            </a:r>
            <a:endParaRPr lang="ga-IE" dirty="0">
              <a:latin typeface="Tw Cen MT" panose="020B0602020104020603" pitchFamily="34" charset="0"/>
            </a:endParaRPr>
          </a:p>
        </p:txBody>
      </p:sp>
      <p:pic>
        <p:nvPicPr>
          <p:cNvPr id="1026" name="Picture 2" descr="L:\Poiblí\FÉACH THART - R4\Tíreolaíocht - FT R4\Sleamhnáin - FT - Tír - R4\Íomhánna - sleamhnáin - FT Tír - R4\Ceadanna - sleamh - FT Tír - R4\02 Léarscáileanna ó OUP\P14 Map of Ireland-Counties-towns-islands co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1004" r="13258" b="17250"/>
          <a:stretch/>
        </p:blipFill>
        <p:spPr bwMode="auto">
          <a:xfrm>
            <a:off x="707195" y="1025876"/>
            <a:ext cx="4364168" cy="55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  <p:bldP spid="3" grpId="0" animBg="1"/>
      <p:bldP spid="3" grpId="1" animBg="1"/>
      <p:bldP spid="6" grpId="0"/>
      <p:bldP spid="6" grpId="1"/>
      <p:bldP spid="7" grpId="0"/>
      <p:bldP spid="7" grpId="1"/>
      <p:bldP spid="8" grpId="0"/>
      <p:bldP spid="8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7194" y="63813"/>
            <a:ext cx="8205971" cy="129484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Seo thíos na comhordanáidí a bhaineann le cúig oileán atá amach ó chósta na hÉireann. Féach ar leathanach 14 den </a:t>
            </a:r>
            <a:r>
              <a:rPr lang="ga-IE" sz="2600" i="1" dirty="0" smtClean="0">
                <a:latin typeface="Tw Cen MT" panose="020B0602020104020603" pitchFamily="34" charset="0"/>
              </a:rPr>
              <a:t>Atlas Bunscoile </a:t>
            </a:r>
            <a:r>
              <a:rPr lang="ga-IE" sz="2600" dirty="0" smtClean="0">
                <a:latin typeface="Tw Cen MT" panose="020B0602020104020603" pitchFamily="34" charset="0"/>
              </a:rPr>
              <a:t>arís agus ainmnigh na cúig oileán.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2546"/>
              </p:ext>
            </p:extLst>
          </p:nvPr>
        </p:nvGraphicFramePr>
        <p:xfrm>
          <a:off x="5364566" y="2738537"/>
          <a:ext cx="377943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722"/>
                <a:gridCol w="1979712"/>
              </a:tblGrid>
              <a:tr h="310743">
                <a:tc>
                  <a:txBody>
                    <a:bodyPr/>
                    <a:lstStyle/>
                    <a:p>
                      <a:r>
                        <a:rPr lang="ga-IE" sz="1800" b="1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Comhordanáidí</a:t>
                      </a:r>
                      <a:endParaRPr lang="ga-IE" sz="1800" b="1" noProof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a-IE" sz="1800" b="1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Oileán</a:t>
                      </a:r>
                      <a:endParaRPr lang="ga-IE" sz="1800" b="1" noProof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endParaRPr lang="en-GB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endParaRPr lang="en-GB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endParaRPr lang="en-GB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endParaRPr lang="en-GB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841102" y="3797642"/>
            <a:ext cx="817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(B,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3)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8424" y="3073504"/>
            <a:ext cx="820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(E,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5)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6896" y="3441560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(E,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2)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6895" y="4532334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(A,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2)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103" y="4189256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(E,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3)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367" y="3113451"/>
            <a:ext cx="116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Reachlainn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367" y="3482783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Na Sailtí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367" y="3852115"/>
            <a:ext cx="146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Oileáin Árann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367" y="4211192"/>
            <a:ext cx="118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Reachrainn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366" y="4580678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An Blascaod Mór</a:t>
            </a:r>
            <a:endParaRPr lang="ga-IE" dirty="0">
              <a:latin typeface="Tw Cen MT" panose="020B0602020104020603" pitchFamily="34" charset="0"/>
            </a:endParaRPr>
          </a:p>
        </p:txBody>
      </p:sp>
      <p:pic>
        <p:nvPicPr>
          <p:cNvPr id="19" name="Picture 2" descr="L:\Poiblí\FÉACH THART - R4\Tíreolaíocht - FT R4\Sleamhnáin - FT - Tír - R4\Íomhánna - sleamhnáin - FT Tír - R4\Ceadanna - sleamh - FT Tír - R4\02 Léarscáileanna ó OUP\P14 Map of Ireland-Counties-towns-islands 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1004" r="13258" b="17250"/>
          <a:stretch/>
        </p:blipFill>
        <p:spPr bwMode="auto">
          <a:xfrm>
            <a:off x="707195" y="1358656"/>
            <a:ext cx="4364168" cy="55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03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1" grpId="0"/>
      <p:bldP spid="22" grpId="0"/>
      <p:bldP spid="23" grpId="0"/>
      <p:bldP spid="24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11692</TotalTime>
  <Words>847</Words>
  <Application>Microsoft Office PowerPoint</Application>
  <PresentationFormat>Taispeántas ar scáileán</PresentationFormat>
  <Paragraphs>213</Paragraphs>
  <Slides>14</Slides>
  <Notes>5</Notes>
  <HiddenSlides>0</HiddenSlides>
  <MMClips>0</MMClips>
  <ScaleCrop>false</ScaleCrop>
  <HeadingPairs>
    <vt:vector size="4" baseType="variant">
      <vt:variant>
        <vt:lpstr>Téama</vt:lpstr>
      </vt:variant>
      <vt:variant>
        <vt:i4>1</vt:i4>
      </vt:variant>
      <vt:variant>
        <vt:lpstr>Teidil sleamhnáin</vt:lpstr>
      </vt:variant>
      <vt:variant>
        <vt:i4>14</vt:i4>
      </vt:variant>
    </vt:vector>
  </HeadingPairs>
  <TitlesOfParts>
    <vt:vector size="15" baseType="lpstr"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Iodáil</dc:title>
  <dc:creator>maire</dc:creator>
  <cp:lastModifiedBy>Kayla Reed</cp:lastModifiedBy>
  <cp:revision>554</cp:revision>
  <cp:lastPrinted>2016-02-29T10:14:09Z</cp:lastPrinted>
  <dcterms:created xsi:type="dcterms:W3CDTF">2012-09-26T07:28:29Z</dcterms:created>
  <dcterms:modified xsi:type="dcterms:W3CDTF">2017-01-06T11:51:25Z</dcterms:modified>
</cp:coreProperties>
</file>