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84" r:id="rId2"/>
    <p:sldId id="288" r:id="rId3"/>
    <p:sldId id="275" r:id="rId4"/>
    <p:sldId id="259" r:id="rId5"/>
    <p:sldId id="276" r:id="rId6"/>
    <p:sldId id="263" r:id="rId7"/>
    <p:sldId id="268" r:id="rId8"/>
    <p:sldId id="277" r:id="rId9"/>
    <p:sldId id="278" r:id="rId10"/>
    <p:sldId id="280" r:id="rId11"/>
    <p:sldId id="273" r:id="rId12"/>
    <p:sldId id="279" r:id="rId13"/>
    <p:sldId id="270" r:id="rId14"/>
    <p:sldId id="271" r:id="rId15"/>
    <p:sldId id="281" r:id="rId16"/>
    <p:sldId id="272" r:id="rId17"/>
    <p:sldId id="266" r:id="rId18"/>
    <p:sldId id="265" r:id="rId19"/>
    <p:sldId id="267" r:id="rId20"/>
    <p:sldId id="285" r:id="rId21"/>
    <p:sldId id="286" r:id="rId22"/>
    <p:sldId id="287" r:id="rId23"/>
    <p:sldId id="289" r:id="rId24"/>
    <p:sldId id="290" r:id="rId25"/>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85" autoAdjust="0"/>
    <p:restoredTop sz="94660"/>
  </p:normalViewPr>
  <p:slideViewPr>
    <p:cSldViewPr>
      <p:cViewPr>
        <p:scale>
          <a:sx n="75" d="100"/>
          <a:sy n="75" d="100"/>
        </p:scale>
        <p:origin x="-2664" y="-8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ADB4F37-88E4-4A99-BD2D-115DD419BA4E}" type="datetimeFigureOut">
              <a:rPr lang="en-US"/>
              <a:pPr>
                <a:defRPr/>
              </a:pPr>
              <a:t>11/13/2015</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76F497E-0E87-4282-BD40-7FF7163DF06B}" type="slidenum">
              <a:rPr lang="en-US"/>
              <a:pPr>
                <a:defRPr/>
              </a:pPr>
              <a:t>‹#›</a:t>
            </a:fld>
            <a:endParaRPr lang="en-US"/>
          </a:p>
        </p:txBody>
      </p:sp>
    </p:spTree>
    <p:extLst>
      <p:ext uri="{BB962C8B-B14F-4D97-AF65-F5344CB8AC3E}">
        <p14:creationId xmlns:p14="http://schemas.microsoft.com/office/powerpoint/2010/main" val="1345683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IE"/>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2051FA5-4A9F-42EF-B78D-C32688CD24AC}" type="datetimeFigureOut">
              <a:rPr lang="en-IE"/>
              <a:pPr>
                <a:defRPr/>
              </a:pPr>
              <a:t>13/11/2015</a:t>
            </a:fld>
            <a:endParaRPr lang="en-I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IE"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E"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IE"/>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03E4AD8-CFA1-411F-B786-FC4FDDBF56AE}" type="slidenum">
              <a:rPr lang="en-IE"/>
              <a:pPr>
                <a:defRPr/>
              </a:pPr>
              <a:t>‹#›</a:t>
            </a:fld>
            <a:endParaRPr lang="en-IE"/>
          </a:p>
        </p:txBody>
      </p:sp>
    </p:spTree>
    <p:extLst>
      <p:ext uri="{BB962C8B-B14F-4D97-AF65-F5344CB8AC3E}">
        <p14:creationId xmlns:p14="http://schemas.microsoft.com/office/powerpoint/2010/main" val="41760473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E2C184-32EF-438F-B181-8811023AA03E}" type="slidenum">
              <a:rPr lang="en-US"/>
              <a:pPr fontAlgn="base">
                <a:spcBef>
                  <a:spcPct val="0"/>
                </a:spcBef>
                <a:spcAft>
                  <a:spcPct val="0"/>
                </a:spcAft>
                <a:defRPr/>
              </a:pPr>
              <a:t>4</a:t>
            </a:fld>
            <a:endParaRPr lang="en-US"/>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dirty="0" smtClean="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770D33-5AAF-4C30-84A7-271921B9A2A6}" type="slidenum">
              <a:rPr lang="en-IE"/>
              <a:pPr fontAlgn="base">
                <a:spcBef>
                  <a:spcPct val="0"/>
                </a:spcBef>
                <a:spcAft>
                  <a:spcPct val="0"/>
                </a:spcAft>
                <a:defRPr/>
              </a:pPr>
              <a:t>22</a:t>
            </a:fld>
            <a:endParaRPr lang="en-I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ga-IE" smtClean="0"/>
          </a:p>
        </p:txBody>
      </p:sp>
      <p:sp>
        <p:nvSpPr>
          <p:cNvPr id="4" name="Slide Number Placeholder 3"/>
          <p:cNvSpPr>
            <a:spLocks noGrp="1"/>
          </p:cNvSpPr>
          <p:nvPr>
            <p:ph type="sldNum" sz="quarter" idx="5"/>
          </p:nvPr>
        </p:nvSpPr>
        <p:spPr/>
        <p:txBody>
          <a:bodyPr/>
          <a:lstStyle/>
          <a:p>
            <a:pPr>
              <a:defRPr/>
            </a:pPr>
            <a:fld id="{F12DCD96-C95D-48F5-AE30-539A19B5F392}" type="slidenum">
              <a:rPr lang="en-IE" smtClean="0"/>
              <a:pPr>
                <a:defRPr/>
              </a:pPr>
              <a:t>5</a:t>
            </a:fld>
            <a:endParaRPr lang="en-I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ga-IE"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545019-C282-4B67-802D-792CB44E77F3}" type="slidenum">
              <a:rPr lang="en-IE"/>
              <a:pPr fontAlgn="base">
                <a:spcBef>
                  <a:spcPct val="0"/>
                </a:spcBef>
                <a:spcAft>
                  <a:spcPct val="0"/>
                </a:spcAft>
                <a:defRPr/>
              </a:pPr>
              <a:t>9</a:t>
            </a:fld>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dirty="0"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EB0F93-5913-43B2-9C1E-C916537E8BEF}" type="slidenum">
              <a:rPr lang="en-IE"/>
              <a:pPr fontAlgn="base">
                <a:spcBef>
                  <a:spcPct val="0"/>
                </a:spcBef>
                <a:spcAft>
                  <a:spcPct val="0"/>
                </a:spcAft>
                <a:defRPr/>
              </a:pPr>
              <a:t>11</a:t>
            </a:fld>
            <a:endParaRPr lang="en-I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ga-IE" smtClean="0"/>
          </a:p>
        </p:txBody>
      </p:sp>
      <p:sp>
        <p:nvSpPr>
          <p:cNvPr id="4" name="Slide Number Placeholder 3"/>
          <p:cNvSpPr>
            <a:spLocks noGrp="1"/>
          </p:cNvSpPr>
          <p:nvPr>
            <p:ph type="sldNum" sz="quarter" idx="5"/>
          </p:nvPr>
        </p:nvSpPr>
        <p:spPr/>
        <p:txBody>
          <a:bodyPr/>
          <a:lstStyle/>
          <a:p>
            <a:pPr>
              <a:defRPr/>
            </a:pPr>
            <a:fld id="{FD0CAA04-A0B6-4742-95F0-EC793F377BD4}" type="slidenum">
              <a:rPr lang="en-IE" smtClean="0"/>
              <a:pPr>
                <a:defRPr/>
              </a:pPr>
              <a:t>13</a:t>
            </a:fld>
            <a:endParaRPr lang="en-I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dirty="0"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1DC5D7-9330-4A23-9D12-DA57C4AC6C6E}" type="slidenum">
              <a:rPr lang="en-IE"/>
              <a:pPr fontAlgn="base">
                <a:spcBef>
                  <a:spcPct val="0"/>
                </a:spcBef>
                <a:spcAft>
                  <a:spcPct val="0"/>
                </a:spcAft>
                <a:defRPr/>
              </a:pPr>
              <a:t>14</a:t>
            </a:fld>
            <a:endParaRPr lang="en-I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2BFCF8-1A0E-4287-9F93-8920DDCC6875}" type="slidenum">
              <a:rPr lang="en-IE"/>
              <a:pPr fontAlgn="base">
                <a:spcBef>
                  <a:spcPct val="0"/>
                </a:spcBef>
                <a:spcAft>
                  <a:spcPct val="0"/>
                </a:spcAft>
                <a:defRPr/>
              </a:pPr>
              <a:t>16</a:t>
            </a:fld>
            <a:endParaRPr lang="en-I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CD4013-A1A6-402D-85CC-5F930F7FC4F4}" type="slidenum">
              <a:rPr lang="en-GB"/>
              <a:pPr fontAlgn="base">
                <a:spcBef>
                  <a:spcPct val="0"/>
                </a:spcBef>
                <a:spcAft>
                  <a:spcPct val="0"/>
                </a:spcAft>
                <a:defRPr/>
              </a:pPr>
              <a:t>20</a:t>
            </a:fld>
            <a:endParaRPr lang="en-GB"/>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ga-I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smtClean="0"/>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4D834F-71AF-4A72-BCC6-A5B8237E168B}" type="slidenum">
              <a:rPr lang="en-IE"/>
              <a:pPr fontAlgn="base">
                <a:spcBef>
                  <a:spcPct val="0"/>
                </a:spcBef>
                <a:spcAft>
                  <a:spcPct val="0"/>
                </a:spcAft>
                <a:defRPr/>
              </a:pPr>
              <a:t>21</a:t>
            </a:fld>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lvl1pPr>
              <a:defRPr/>
            </a:lvl1pPr>
          </a:lstStyle>
          <a:p>
            <a:pPr>
              <a:defRPr/>
            </a:pPr>
            <a:fld id="{29221293-5C7A-4E91-8D3F-663CBC07AA54}" type="datetimeFigureOut">
              <a:rPr lang="en-IE"/>
              <a:pPr>
                <a:defRPr/>
              </a:pPr>
              <a:t>13/11/2015</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0CBC6F74-7563-482B-871D-0CB1DF2B2260}" type="slidenum">
              <a:rPr lang="en-IE"/>
              <a:pPr>
                <a:defRPr/>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190D1CEB-C272-4475-A141-C4A34B7B684D}" type="datetimeFigureOut">
              <a:rPr lang="en-IE"/>
              <a:pPr>
                <a:defRPr/>
              </a:pPr>
              <a:t>13/11/2015</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F6BDD43C-077D-418D-9081-E8AC37C257E8}" type="slidenum">
              <a:rPr lang="en-IE"/>
              <a:pPr>
                <a:defRPr/>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9DABF39E-5753-4618-A655-70A899CCA715}" type="datetimeFigureOut">
              <a:rPr lang="en-IE"/>
              <a:pPr>
                <a:defRPr/>
              </a:pPr>
              <a:t>13/11/2015</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57958403-51FE-4415-912C-E222D81D2C38}" type="slidenum">
              <a:rPr lang="en-IE"/>
              <a:pPr>
                <a:defRPr/>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94B84489-08D1-4E93-8DEA-DD9C5B6683BE}" type="datetimeFigureOut">
              <a:rPr lang="en-IE"/>
              <a:pPr>
                <a:defRPr/>
              </a:pPr>
              <a:t>13/11/2015</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4BD69116-45D5-4855-9F86-6B7670595A42}" type="slidenum">
              <a:rPr lang="en-IE"/>
              <a:pPr>
                <a:defRPr/>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5A5F29A-D829-474E-9445-7E3D6E91A6CA}" type="datetimeFigureOut">
              <a:rPr lang="en-IE"/>
              <a:pPr>
                <a:defRPr/>
              </a:pPr>
              <a:t>13/11/2015</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A8C7E996-CA35-4824-BDB0-880DD3F818F0}" type="slidenum">
              <a:rPr lang="en-IE"/>
              <a:pPr>
                <a:defRPr/>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3"/>
          <p:cNvSpPr>
            <a:spLocks noGrp="1"/>
          </p:cNvSpPr>
          <p:nvPr>
            <p:ph type="dt" sz="half" idx="10"/>
          </p:nvPr>
        </p:nvSpPr>
        <p:spPr/>
        <p:txBody>
          <a:bodyPr/>
          <a:lstStyle>
            <a:lvl1pPr>
              <a:defRPr/>
            </a:lvl1pPr>
          </a:lstStyle>
          <a:p>
            <a:pPr>
              <a:defRPr/>
            </a:pPr>
            <a:fld id="{3D53C8A9-9723-48C7-8915-0F72D7210261}" type="datetimeFigureOut">
              <a:rPr lang="en-IE"/>
              <a:pPr>
                <a:defRPr/>
              </a:pPr>
              <a:t>13/11/2015</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C060F1A6-9861-4387-9542-7910AAACDF31}" type="slidenum">
              <a:rPr lang="en-IE"/>
              <a:pPr>
                <a:defRPr/>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3"/>
          <p:cNvSpPr>
            <a:spLocks noGrp="1"/>
          </p:cNvSpPr>
          <p:nvPr>
            <p:ph type="dt" sz="half" idx="10"/>
          </p:nvPr>
        </p:nvSpPr>
        <p:spPr/>
        <p:txBody>
          <a:bodyPr/>
          <a:lstStyle>
            <a:lvl1pPr>
              <a:defRPr/>
            </a:lvl1pPr>
          </a:lstStyle>
          <a:p>
            <a:pPr>
              <a:defRPr/>
            </a:pPr>
            <a:fld id="{1A029796-709D-4BFC-9169-057345DC6786}" type="datetimeFigureOut">
              <a:rPr lang="en-IE"/>
              <a:pPr>
                <a:defRPr/>
              </a:pPr>
              <a:t>13/11/2015</a:t>
            </a:fld>
            <a:endParaRPr lang="en-IE"/>
          </a:p>
        </p:txBody>
      </p:sp>
      <p:sp>
        <p:nvSpPr>
          <p:cNvPr id="8" name="Footer Placeholder 4"/>
          <p:cNvSpPr>
            <a:spLocks noGrp="1"/>
          </p:cNvSpPr>
          <p:nvPr>
            <p:ph type="ftr" sz="quarter" idx="11"/>
          </p:nvPr>
        </p:nvSpPr>
        <p:spPr/>
        <p:txBody>
          <a:bodyPr/>
          <a:lstStyle>
            <a:lvl1pPr>
              <a:defRPr/>
            </a:lvl1pPr>
          </a:lstStyle>
          <a:p>
            <a:pPr>
              <a:defRPr/>
            </a:pPr>
            <a:endParaRPr lang="en-IE"/>
          </a:p>
        </p:txBody>
      </p:sp>
      <p:sp>
        <p:nvSpPr>
          <p:cNvPr id="9" name="Slide Number Placeholder 5"/>
          <p:cNvSpPr>
            <a:spLocks noGrp="1"/>
          </p:cNvSpPr>
          <p:nvPr>
            <p:ph type="sldNum" sz="quarter" idx="12"/>
          </p:nvPr>
        </p:nvSpPr>
        <p:spPr/>
        <p:txBody>
          <a:bodyPr/>
          <a:lstStyle>
            <a:lvl1pPr>
              <a:defRPr/>
            </a:lvl1pPr>
          </a:lstStyle>
          <a:p>
            <a:pPr>
              <a:defRPr/>
            </a:pPr>
            <a:fld id="{F9C53140-F39C-4E98-9E1C-E786BC9248C9}" type="slidenum">
              <a:rPr lang="en-IE"/>
              <a:pPr>
                <a:defRPr/>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3"/>
          <p:cNvSpPr>
            <a:spLocks noGrp="1"/>
          </p:cNvSpPr>
          <p:nvPr>
            <p:ph type="dt" sz="half" idx="10"/>
          </p:nvPr>
        </p:nvSpPr>
        <p:spPr/>
        <p:txBody>
          <a:bodyPr/>
          <a:lstStyle>
            <a:lvl1pPr>
              <a:defRPr/>
            </a:lvl1pPr>
          </a:lstStyle>
          <a:p>
            <a:pPr>
              <a:defRPr/>
            </a:pPr>
            <a:fld id="{161C41D4-836D-4319-8778-0F856E31C135}" type="datetimeFigureOut">
              <a:rPr lang="en-IE"/>
              <a:pPr>
                <a:defRPr/>
              </a:pPr>
              <a:t>13/11/2015</a:t>
            </a:fld>
            <a:endParaRPr lang="en-IE"/>
          </a:p>
        </p:txBody>
      </p:sp>
      <p:sp>
        <p:nvSpPr>
          <p:cNvPr id="4" name="Footer Placeholder 4"/>
          <p:cNvSpPr>
            <a:spLocks noGrp="1"/>
          </p:cNvSpPr>
          <p:nvPr>
            <p:ph type="ftr" sz="quarter" idx="11"/>
          </p:nvPr>
        </p:nvSpPr>
        <p:spPr/>
        <p:txBody>
          <a:bodyPr/>
          <a:lstStyle>
            <a:lvl1pPr>
              <a:defRPr/>
            </a:lvl1pPr>
          </a:lstStyle>
          <a:p>
            <a:pPr>
              <a:defRPr/>
            </a:pPr>
            <a:endParaRPr lang="en-IE"/>
          </a:p>
        </p:txBody>
      </p:sp>
      <p:sp>
        <p:nvSpPr>
          <p:cNvPr id="5" name="Slide Number Placeholder 5"/>
          <p:cNvSpPr>
            <a:spLocks noGrp="1"/>
          </p:cNvSpPr>
          <p:nvPr>
            <p:ph type="sldNum" sz="quarter" idx="12"/>
          </p:nvPr>
        </p:nvSpPr>
        <p:spPr/>
        <p:txBody>
          <a:bodyPr/>
          <a:lstStyle>
            <a:lvl1pPr>
              <a:defRPr/>
            </a:lvl1pPr>
          </a:lstStyle>
          <a:p>
            <a:pPr>
              <a:defRPr/>
            </a:pPr>
            <a:fld id="{BC632AB1-6BD6-49EA-B9F0-6D2BA822BA91}" type="slidenum">
              <a:rPr lang="en-IE"/>
              <a:pPr>
                <a:defRPr/>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22D941-1D05-44CF-A26A-64336DDDCAD4}" type="datetimeFigureOut">
              <a:rPr lang="en-IE"/>
              <a:pPr>
                <a:defRPr/>
              </a:pPr>
              <a:t>13/11/2015</a:t>
            </a:fld>
            <a:endParaRPr lang="en-IE"/>
          </a:p>
        </p:txBody>
      </p:sp>
      <p:sp>
        <p:nvSpPr>
          <p:cNvPr id="3" name="Footer Placeholder 4"/>
          <p:cNvSpPr>
            <a:spLocks noGrp="1"/>
          </p:cNvSpPr>
          <p:nvPr>
            <p:ph type="ftr" sz="quarter" idx="11"/>
          </p:nvPr>
        </p:nvSpPr>
        <p:spPr/>
        <p:txBody>
          <a:bodyPr/>
          <a:lstStyle>
            <a:lvl1pPr>
              <a:defRPr/>
            </a:lvl1pPr>
          </a:lstStyle>
          <a:p>
            <a:pPr>
              <a:defRPr/>
            </a:pPr>
            <a:endParaRPr lang="en-IE"/>
          </a:p>
        </p:txBody>
      </p:sp>
      <p:sp>
        <p:nvSpPr>
          <p:cNvPr id="4" name="Slide Number Placeholder 5"/>
          <p:cNvSpPr>
            <a:spLocks noGrp="1"/>
          </p:cNvSpPr>
          <p:nvPr>
            <p:ph type="sldNum" sz="quarter" idx="12"/>
          </p:nvPr>
        </p:nvSpPr>
        <p:spPr/>
        <p:txBody>
          <a:bodyPr/>
          <a:lstStyle>
            <a:lvl1pPr>
              <a:defRPr/>
            </a:lvl1pPr>
          </a:lstStyle>
          <a:p>
            <a:pPr>
              <a:defRPr/>
            </a:pPr>
            <a:fld id="{263435FC-08A5-42B2-B5E4-FB7435FCA4C6}" type="slidenum">
              <a:rPr lang="en-IE"/>
              <a:pPr>
                <a:defRPr/>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C30D6B-4528-41AD-BB0E-1C72ECB823EA}" type="datetimeFigureOut">
              <a:rPr lang="en-IE"/>
              <a:pPr>
                <a:defRPr/>
              </a:pPr>
              <a:t>13/11/2015</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3E7C5E26-0DE7-4B08-8732-8D3A9F78331E}" type="slidenum">
              <a:rPr lang="en-IE"/>
              <a:pPr>
                <a:defRPr/>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5ACA44-2619-4442-A3CC-B797484638C3}" type="datetimeFigureOut">
              <a:rPr lang="en-IE"/>
              <a:pPr>
                <a:defRPr/>
              </a:pPr>
              <a:t>13/11/2015</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A8A11CCF-FB89-4363-9488-12B6E1E6368C}" type="slidenum">
              <a:rPr lang="en-IE"/>
              <a:pPr>
                <a:defRPr/>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E"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7515B54-1598-4A44-B54B-E88921D6B914}" type="datetimeFigureOut">
              <a:rPr lang="en-IE"/>
              <a:pPr>
                <a:defRPr/>
              </a:pPr>
              <a:t>13/11/2015</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335B43C-AD6F-4FD1-A69A-23FA796BD0DC}" type="slidenum">
              <a:rPr lang="en-IE"/>
              <a:pPr>
                <a:defRPr/>
              </a:pPr>
              <a:t>‹#›</a:t>
            </a:fld>
            <a:endParaRPr lang="en-IE"/>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viewsofthefamine.wordpress.com/illustrated-london-news/evictions-of-peasantry-in-ireland/"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viewsofthefamine.wordpress.com/illustrated-london-news/indian-corn-in-cork/" TargetMode="Externa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askaboutireland.ie/learning-zone/primary-students/subjects/history/history-the-full-story/ireland-in-the-19th-centu/the-great-famine-an-gorta/"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viewsofthefamine.wordpress.com/"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hyperlink" Target="https://viewsofthefamine.wordpress.com/illustrated-london-news/famine-and-starvation-in-the-county-of-cor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50" y="0"/>
            <a:ext cx="9375775" cy="6862763"/>
          </a:xfrm>
          <a:prstGeom prst="rect">
            <a:avLst/>
          </a:prstGeom>
          <a:noFill/>
          <a:ln w="9525">
            <a:noFill/>
            <a:miter lim="800000"/>
            <a:headEnd/>
            <a:tailEnd/>
          </a:ln>
        </p:spPr>
      </p:pic>
      <p:sp>
        <p:nvSpPr>
          <p:cNvPr id="15362" name="TextBox 2"/>
          <p:cNvSpPr txBox="1">
            <a:spLocks noChangeArrowheads="1"/>
          </p:cNvSpPr>
          <p:nvPr/>
        </p:nvSpPr>
        <p:spPr bwMode="auto">
          <a:xfrm>
            <a:off x="1763713" y="333375"/>
            <a:ext cx="4833937" cy="1014413"/>
          </a:xfrm>
          <a:prstGeom prst="rect">
            <a:avLst/>
          </a:prstGeom>
          <a:noFill/>
          <a:ln w="9525">
            <a:noFill/>
            <a:miter lim="800000"/>
            <a:headEnd/>
            <a:tailEnd/>
          </a:ln>
        </p:spPr>
        <p:txBody>
          <a:bodyPr wrap="none">
            <a:spAutoFit/>
          </a:bodyPr>
          <a:lstStyle/>
          <a:p>
            <a:r>
              <a:rPr lang="ga-IE" sz="6000">
                <a:latin typeface="Imprint MT Shadow" pitchFamily="82" charset="0"/>
              </a:rPr>
              <a:t>An Gorta Mór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1163" y="722313"/>
            <a:ext cx="4576762" cy="2928937"/>
          </a:xfrm>
          <a:prstGeom prst="rect">
            <a:avLst/>
          </a:prstGeom>
          <a:noFill/>
          <a:ln w="9525">
            <a:noFill/>
            <a:miter lim="800000"/>
            <a:headEnd/>
            <a:tailEnd/>
          </a:ln>
        </p:spPr>
      </p:pic>
      <p:sp>
        <p:nvSpPr>
          <p:cNvPr id="4" name="TextBox 3"/>
          <p:cNvSpPr txBox="1">
            <a:spLocks noChangeArrowheads="1"/>
          </p:cNvSpPr>
          <p:nvPr/>
        </p:nvSpPr>
        <p:spPr bwMode="auto">
          <a:xfrm>
            <a:off x="5126038" y="688975"/>
            <a:ext cx="3887787" cy="3170238"/>
          </a:xfrm>
          <a:prstGeom prst="rect">
            <a:avLst/>
          </a:prstGeom>
          <a:solidFill>
            <a:schemeClr val="bg2"/>
          </a:solidFill>
          <a:ln w="9525">
            <a:noFill/>
            <a:miter lim="800000"/>
            <a:headEnd/>
            <a:tailEnd/>
          </a:ln>
        </p:spPr>
        <p:txBody>
          <a:bodyPr>
            <a:spAutoFit/>
          </a:bodyPr>
          <a:lstStyle/>
          <a:p>
            <a:r>
              <a:rPr lang="ga-IE" sz="2000" dirty="0">
                <a:latin typeface="Comic Sans MS" pitchFamily="66" charset="0"/>
              </a:rPr>
              <a:t>Ní raibh aon airgead fágtha ag go leor de mhuintir na hÉireann faoi 1847, ná aon rud fágtha acu a d’fhéadfaidís a dhíol. </a:t>
            </a:r>
            <a:r>
              <a:rPr lang="en-GB" sz="2000" dirty="0">
                <a:latin typeface="Comic Sans MS" pitchFamily="66" charset="0"/>
              </a:rPr>
              <a:t/>
            </a:r>
            <a:br>
              <a:rPr lang="en-GB" sz="2000" dirty="0">
                <a:latin typeface="Comic Sans MS" pitchFamily="66" charset="0"/>
              </a:rPr>
            </a:br>
            <a:r>
              <a:rPr lang="ga-IE" sz="2000" dirty="0">
                <a:latin typeface="Comic Sans MS" pitchFamily="66" charset="0"/>
              </a:rPr>
              <a:t>Ní fhéadfaidís, mar sin, an cíos a íoc leis an tiarna talún. Caitheadh na mílte </a:t>
            </a:r>
            <a:r>
              <a:rPr lang="en-GB" sz="2000" dirty="0" err="1">
                <a:latin typeface="Comic Sans MS" pitchFamily="66" charset="0"/>
              </a:rPr>
              <a:t>duine</a:t>
            </a:r>
            <a:r>
              <a:rPr lang="en-GB" sz="2000" dirty="0">
                <a:latin typeface="Comic Sans MS" pitchFamily="66" charset="0"/>
              </a:rPr>
              <a:t> </a:t>
            </a:r>
            <a:r>
              <a:rPr lang="ga-IE" sz="2000" dirty="0">
                <a:latin typeface="Comic Sans MS" pitchFamily="66" charset="0"/>
              </a:rPr>
              <a:t>amach as a dtithe le linn an ghorta de bharr nár íoc </a:t>
            </a:r>
            <a:r>
              <a:rPr lang="ga-IE" sz="2000" dirty="0" smtClean="0">
                <a:latin typeface="Comic Sans MS" pitchFamily="66" charset="0"/>
              </a:rPr>
              <a:t>siad</a:t>
            </a:r>
            <a:endParaRPr lang="en-IE" sz="2000" dirty="0" smtClean="0">
              <a:latin typeface="Comic Sans MS" pitchFamily="66" charset="0"/>
            </a:endParaRPr>
          </a:p>
          <a:p>
            <a:r>
              <a:rPr lang="ga-IE" sz="2000" dirty="0" smtClean="0">
                <a:latin typeface="Comic Sans MS" pitchFamily="66" charset="0"/>
              </a:rPr>
              <a:t>an </a:t>
            </a:r>
            <a:r>
              <a:rPr lang="ga-IE" sz="2000" dirty="0">
                <a:latin typeface="Comic Sans MS" pitchFamily="66" charset="0"/>
              </a:rPr>
              <a:t>cíos.</a:t>
            </a:r>
          </a:p>
        </p:txBody>
      </p:sp>
      <p:sp>
        <p:nvSpPr>
          <p:cNvPr id="5" name="TextBox 4"/>
          <p:cNvSpPr txBox="1">
            <a:spLocks noChangeArrowheads="1"/>
          </p:cNvSpPr>
          <p:nvPr/>
        </p:nvSpPr>
        <p:spPr bwMode="auto">
          <a:xfrm>
            <a:off x="1042988" y="4076700"/>
            <a:ext cx="7058025" cy="1016000"/>
          </a:xfrm>
          <a:prstGeom prst="rect">
            <a:avLst/>
          </a:prstGeom>
          <a:solidFill>
            <a:schemeClr val="bg2"/>
          </a:solidFill>
          <a:ln w="9525">
            <a:noFill/>
            <a:miter lim="800000"/>
            <a:headEnd/>
            <a:tailEnd/>
          </a:ln>
        </p:spPr>
        <p:txBody>
          <a:bodyPr>
            <a:spAutoFit/>
          </a:bodyPr>
          <a:lstStyle/>
          <a:p>
            <a:r>
              <a:rPr lang="en-GB" sz="2000">
                <a:latin typeface="Comic Sans MS" pitchFamily="66" charset="0"/>
              </a:rPr>
              <a:t>Thagadh </a:t>
            </a:r>
            <a:r>
              <a:rPr lang="ga-IE" sz="2000">
                <a:latin typeface="Comic Sans MS" pitchFamily="66" charset="0"/>
              </a:rPr>
              <a:t>póilíní agus saighdiúirí go dtí an teach agus leagaidís go talamh é. Chait</a:t>
            </a:r>
            <a:r>
              <a:rPr lang="en-GB" sz="2000">
                <a:latin typeface="Comic Sans MS" pitchFamily="66" charset="0"/>
              </a:rPr>
              <a:t>í</a:t>
            </a:r>
            <a:r>
              <a:rPr lang="ga-IE" sz="2000">
                <a:latin typeface="Comic Sans MS" pitchFamily="66" charset="0"/>
              </a:rPr>
              <a:t> an teaghlach ar fad amach </a:t>
            </a:r>
            <a:br>
              <a:rPr lang="ga-IE" sz="2000">
                <a:latin typeface="Comic Sans MS" pitchFamily="66" charset="0"/>
              </a:rPr>
            </a:br>
            <a:r>
              <a:rPr lang="ga-IE" sz="2000">
                <a:latin typeface="Comic Sans MS" pitchFamily="66" charset="0"/>
              </a:rPr>
              <a:t>ar thaobh an bhóthair ansin. </a:t>
            </a:r>
          </a:p>
        </p:txBody>
      </p:sp>
      <p:sp>
        <p:nvSpPr>
          <p:cNvPr id="28676" name="Rectangle 5"/>
          <p:cNvSpPr>
            <a:spLocks noChangeArrowheads="1"/>
          </p:cNvSpPr>
          <p:nvPr/>
        </p:nvSpPr>
        <p:spPr bwMode="auto">
          <a:xfrm>
            <a:off x="1908175" y="5589588"/>
            <a:ext cx="6840538" cy="368300"/>
          </a:xfrm>
          <a:prstGeom prst="rect">
            <a:avLst/>
          </a:prstGeom>
          <a:noFill/>
          <a:ln w="9525">
            <a:noFill/>
            <a:miter lim="800000"/>
            <a:headEnd/>
            <a:tailEnd/>
          </a:ln>
        </p:spPr>
        <p:txBody>
          <a:bodyPr>
            <a:spAutoFit/>
          </a:bodyPr>
          <a:lstStyle/>
          <a:p>
            <a:endParaRPr lang="en-IE">
              <a:latin typeface="Calibri" pitchFamily="34" charset="0"/>
            </a:endParaRPr>
          </a:p>
        </p:txBody>
      </p:sp>
      <p:sp>
        <p:nvSpPr>
          <p:cNvPr id="7" name="TextBox 6"/>
          <p:cNvSpPr txBox="1">
            <a:spLocks noChangeArrowheads="1"/>
          </p:cNvSpPr>
          <p:nvPr/>
        </p:nvSpPr>
        <p:spPr bwMode="auto">
          <a:xfrm>
            <a:off x="179388" y="5229225"/>
            <a:ext cx="8785225" cy="1631950"/>
          </a:xfrm>
          <a:prstGeom prst="rect">
            <a:avLst/>
          </a:prstGeom>
          <a:solidFill>
            <a:schemeClr val="bg2"/>
          </a:solidFill>
          <a:ln w="9525">
            <a:noFill/>
            <a:miter lim="800000"/>
            <a:headEnd/>
            <a:tailEnd/>
          </a:ln>
        </p:spPr>
        <p:txBody>
          <a:bodyPr>
            <a:spAutoFit/>
          </a:bodyPr>
          <a:lstStyle/>
          <a:p>
            <a:r>
              <a:rPr lang="ga-IE" sz="2000" dirty="0">
                <a:latin typeface="Comic Sans MS" pitchFamily="66" charset="0"/>
              </a:rPr>
              <a:t>Is féidir cuntas ar na </a:t>
            </a:r>
            <a:r>
              <a:rPr lang="ga-IE" sz="2000" dirty="0" err="1">
                <a:latin typeface="Comic Sans MS" pitchFamily="66" charset="0"/>
              </a:rPr>
              <a:t>díshealbhuithe</a:t>
            </a:r>
            <a:r>
              <a:rPr lang="ga-IE" sz="2000" dirty="0">
                <a:latin typeface="Comic Sans MS" pitchFamily="66" charset="0"/>
              </a:rPr>
              <a:t> seo a léamh ar an suíomh seo thíos. Foilsíodh an cuntas sa nuachtán </a:t>
            </a:r>
            <a:r>
              <a:rPr lang="ga-IE" sz="2000" i="1" dirty="0" err="1">
                <a:latin typeface="Comic Sans MS" pitchFamily="66" charset="0"/>
              </a:rPr>
              <a:t>The</a:t>
            </a:r>
            <a:r>
              <a:rPr lang="ga-IE" sz="2000" i="1" dirty="0">
                <a:latin typeface="Comic Sans MS" pitchFamily="66" charset="0"/>
              </a:rPr>
              <a:t> </a:t>
            </a:r>
            <a:r>
              <a:rPr lang="ga-IE" sz="2000" i="1" dirty="0" err="1">
                <a:latin typeface="Comic Sans MS" pitchFamily="66" charset="0"/>
              </a:rPr>
              <a:t>Illustrated</a:t>
            </a:r>
            <a:r>
              <a:rPr lang="ga-IE" sz="2000" i="1" dirty="0">
                <a:latin typeface="Comic Sans MS" pitchFamily="66" charset="0"/>
              </a:rPr>
              <a:t> </a:t>
            </a:r>
            <a:r>
              <a:rPr lang="ga-IE" sz="2000" i="1" dirty="0" err="1">
                <a:latin typeface="Comic Sans MS" pitchFamily="66" charset="0"/>
              </a:rPr>
              <a:t>London</a:t>
            </a:r>
            <a:r>
              <a:rPr lang="ga-IE" sz="2000" i="1" dirty="0">
                <a:latin typeface="Comic Sans MS" pitchFamily="66" charset="0"/>
              </a:rPr>
              <a:t> </a:t>
            </a:r>
            <a:r>
              <a:rPr lang="ga-IE" sz="2000" i="1" dirty="0" err="1">
                <a:latin typeface="Comic Sans MS" pitchFamily="66" charset="0"/>
              </a:rPr>
              <a:t>News</a:t>
            </a:r>
            <a:r>
              <a:rPr lang="ga-IE" sz="2000" dirty="0">
                <a:latin typeface="Comic Sans MS" pitchFamily="66" charset="0"/>
              </a:rPr>
              <a:t> i mí na Nollag 1848:</a:t>
            </a:r>
          </a:p>
          <a:p>
            <a:r>
              <a:rPr lang="ga-IE" sz="2000" dirty="0">
                <a:latin typeface="Comic Sans MS" pitchFamily="66" charset="0"/>
                <a:hlinkClick r:id="rId3"/>
              </a:rPr>
              <a:t>https://viewsofthefamine.wordpress.com/illustrated-london-news/evictions-of-peasantry-in-ireland/</a:t>
            </a:r>
            <a:r>
              <a:rPr lang="ga-IE" sz="2000" dirty="0">
                <a:latin typeface="Comic Sans MS" pitchFamily="66" charset="0"/>
              </a:rPr>
              <a:t> </a:t>
            </a:r>
          </a:p>
        </p:txBody>
      </p:sp>
      <p:sp>
        <p:nvSpPr>
          <p:cNvPr id="28678" name="TextBox 1"/>
          <p:cNvSpPr txBox="1">
            <a:spLocks noChangeArrowheads="1"/>
          </p:cNvSpPr>
          <p:nvPr/>
        </p:nvSpPr>
        <p:spPr bwMode="auto">
          <a:xfrm>
            <a:off x="3311525" y="115888"/>
            <a:ext cx="2520950" cy="585787"/>
          </a:xfrm>
          <a:prstGeom prst="rect">
            <a:avLst/>
          </a:prstGeom>
          <a:noFill/>
          <a:ln w="9525">
            <a:noFill/>
            <a:miter lim="800000"/>
            <a:headEnd/>
            <a:tailEnd/>
          </a:ln>
        </p:spPr>
        <p:txBody>
          <a:bodyPr>
            <a:spAutoFit/>
          </a:bodyPr>
          <a:lstStyle/>
          <a:p>
            <a:r>
              <a:rPr lang="ga-IE" sz="3200">
                <a:latin typeface="Comic Sans MS" pitchFamily="66" charset="0"/>
              </a:rPr>
              <a:t>Díshealbhú</a:t>
            </a:r>
            <a:endParaRPr lang="ga-IE">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1+#ppt_w/2"/>
                                          </p:val>
                                        </p:tav>
                                        <p:tav tm="100000">
                                          <p:val>
                                            <p:strVal val="#ppt_x"/>
                                          </p:val>
                                        </p:tav>
                                      </p:tavLst>
                                    </p:anim>
                                    <p:anim calcmode="lin" valueType="num">
                                      <p:cBhvr additive="base">
                                        <p:cTn id="1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edg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539750" y="4365625"/>
            <a:ext cx="8208963" cy="1322388"/>
          </a:xfrm>
          <a:prstGeom prst="rect">
            <a:avLst/>
          </a:prstGeom>
          <a:solidFill>
            <a:schemeClr val="bg2"/>
          </a:solidFill>
          <a:ln w="9525">
            <a:noFill/>
            <a:miter lim="800000"/>
            <a:headEnd/>
            <a:tailEnd/>
          </a:ln>
        </p:spPr>
        <p:txBody>
          <a:bodyPr>
            <a:spAutoFit/>
          </a:bodyPr>
          <a:lstStyle/>
          <a:p>
            <a:r>
              <a:rPr lang="en-GB" sz="2000" dirty="0" err="1">
                <a:latin typeface="Comic Sans MS" pitchFamily="66" charset="0"/>
              </a:rPr>
              <a:t>Foirgneamh</a:t>
            </a:r>
            <a:r>
              <a:rPr lang="en-GB" sz="2000" dirty="0">
                <a:latin typeface="Comic Sans MS" pitchFamily="66" charset="0"/>
              </a:rPr>
              <a:t> </a:t>
            </a:r>
            <a:r>
              <a:rPr lang="ga-IE" sz="2000" dirty="0">
                <a:latin typeface="Comic Sans MS" pitchFamily="66" charset="0"/>
              </a:rPr>
              <a:t>mór gruama ba ea </a:t>
            </a:r>
            <a:r>
              <a:rPr lang="en-GB" sz="2000" dirty="0">
                <a:latin typeface="Comic Sans MS" pitchFamily="66" charset="0"/>
              </a:rPr>
              <a:t>teach</a:t>
            </a:r>
            <a:r>
              <a:rPr lang="ga-IE" sz="2000" dirty="0">
                <a:latin typeface="Comic Sans MS" pitchFamily="66" charset="0"/>
              </a:rPr>
              <a:t> na mbocht. </a:t>
            </a:r>
            <a:r>
              <a:rPr lang="en-GB" sz="2000" dirty="0" err="1">
                <a:latin typeface="Comic Sans MS" pitchFamily="66" charset="0"/>
              </a:rPr>
              <a:t>Dhéantaí</a:t>
            </a:r>
            <a:r>
              <a:rPr lang="en-GB" sz="2000" dirty="0">
                <a:latin typeface="Comic Sans MS" pitchFamily="66" charset="0"/>
              </a:rPr>
              <a:t> </a:t>
            </a:r>
            <a:r>
              <a:rPr lang="ga-IE" sz="2000" dirty="0">
                <a:latin typeface="Comic Sans MS" pitchFamily="66" charset="0"/>
              </a:rPr>
              <a:t>fir chéile </a:t>
            </a:r>
            <a:r>
              <a:rPr lang="en-GB" sz="2000" dirty="0">
                <a:latin typeface="Comic Sans MS" pitchFamily="66" charset="0"/>
              </a:rPr>
              <a:t>a </a:t>
            </a:r>
            <a:r>
              <a:rPr lang="en-GB" sz="2000" dirty="0" err="1">
                <a:latin typeface="Comic Sans MS" pitchFamily="66" charset="0"/>
              </a:rPr>
              <a:t>scaradh</a:t>
            </a:r>
            <a:r>
              <a:rPr lang="en-GB" sz="2000" dirty="0">
                <a:latin typeface="Comic Sans MS" pitchFamily="66" charset="0"/>
              </a:rPr>
              <a:t> </a:t>
            </a:r>
            <a:r>
              <a:rPr lang="ga-IE" sz="2000" dirty="0">
                <a:latin typeface="Comic Sans MS" pitchFamily="66" charset="0"/>
              </a:rPr>
              <a:t>óna mná céile agus leanaí</a:t>
            </a:r>
            <a:r>
              <a:rPr lang="en-GB" sz="2000" dirty="0">
                <a:latin typeface="Comic Sans MS" pitchFamily="66" charset="0"/>
              </a:rPr>
              <a:t> a </a:t>
            </a:r>
            <a:r>
              <a:rPr lang="en-GB" sz="2000" dirty="0" err="1">
                <a:latin typeface="Comic Sans MS" pitchFamily="66" charset="0"/>
              </a:rPr>
              <a:t>scaradh</a:t>
            </a:r>
            <a:r>
              <a:rPr lang="ga-IE" sz="2000" dirty="0">
                <a:latin typeface="Comic Sans MS" pitchFamily="66" charset="0"/>
              </a:rPr>
              <a:t> óna dtuismitheoirí </a:t>
            </a:r>
            <a:r>
              <a:rPr lang="en-GB" sz="2000" dirty="0" err="1">
                <a:latin typeface="Comic Sans MS" pitchFamily="66" charset="0"/>
              </a:rPr>
              <a:t>ann</a:t>
            </a:r>
            <a:r>
              <a:rPr lang="ga-IE" sz="2000" dirty="0">
                <a:latin typeface="Comic Sans MS" pitchFamily="66" charset="0"/>
              </a:rPr>
              <a:t>. Ní rachadh aon duine isteach i dteach na mbocht ach an té nach mbeadh an dara rogha aige. </a:t>
            </a:r>
          </a:p>
        </p:txBody>
      </p:sp>
      <p:sp>
        <p:nvSpPr>
          <p:cNvPr id="5" name="TextBox 4"/>
          <p:cNvSpPr txBox="1">
            <a:spLocks noChangeArrowheads="1"/>
          </p:cNvSpPr>
          <p:nvPr/>
        </p:nvSpPr>
        <p:spPr bwMode="auto">
          <a:xfrm>
            <a:off x="5724525" y="1196975"/>
            <a:ext cx="3168650" cy="2554288"/>
          </a:xfrm>
          <a:prstGeom prst="rect">
            <a:avLst/>
          </a:prstGeom>
          <a:solidFill>
            <a:schemeClr val="bg2"/>
          </a:solidFill>
          <a:ln w="9525">
            <a:noFill/>
            <a:miter lim="800000"/>
            <a:headEnd/>
            <a:tailEnd/>
          </a:ln>
        </p:spPr>
        <p:txBody>
          <a:bodyPr>
            <a:spAutoFit/>
          </a:bodyPr>
          <a:lstStyle/>
          <a:p>
            <a:r>
              <a:rPr lang="ga-IE" sz="2000">
                <a:latin typeface="Comic Sans MS" pitchFamily="66" charset="0"/>
              </a:rPr>
              <a:t>Thosaigh na sluaite ag dul isteach i dteach na mbocht. Is é a bhí i dteach na mbocht ná </a:t>
            </a:r>
            <a:r>
              <a:rPr lang="en-GB" sz="2000">
                <a:latin typeface="Comic Sans MS" pitchFamily="66" charset="0"/>
              </a:rPr>
              <a:t>teach </a:t>
            </a:r>
            <a:r>
              <a:rPr lang="ga-IE" sz="2000">
                <a:latin typeface="Comic Sans MS" pitchFamily="66" charset="0"/>
              </a:rPr>
              <a:t>mór a tógadh chun dídean a thabhairt do dhaoine bochta nach raibh teach acu.</a:t>
            </a:r>
          </a:p>
        </p:txBody>
      </p:sp>
      <p:sp>
        <p:nvSpPr>
          <p:cNvPr id="6" name="TextBox 5"/>
          <p:cNvSpPr txBox="1">
            <a:spLocks noChangeArrowheads="1"/>
          </p:cNvSpPr>
          <p:nvPr/>
        </p:nvSpPr>
        <p:spPr bwMode="auto">
          <a:xfrm>
            <a:off x="531813" y="5842000"/>
            <a:ext cx="8216900" cy="1016000"/>
          </a:xfrm>
          <a:prstGeom prst="rect">
            <a:avLst/>
          </a:prstGeom>
          <a:solidFill>
            <a:schemeClr val="bg2"/>
          </a:solidFill>
          <a:ln w="9525">
            <a:noFill/>
            <a:miter lim="800000"/>
            <a:headEnd/>
            <a:tailEnd/>
          </a:ln>
        </p:spPr>
        <p:txBody>
          <a:bodyPr>
            <a:spAutoFit/>
          </a:bodyPr>
          <a:lstStyle/>
          <a:p>
            <a:r>
              <a:rPr lang="ga-IE" sz="2000">
                <a:latin typeface="Comic Sans MS" pitchFamily="66" charset="0"/>
              </a:rPr>
              <a:t>Bhí na daoine brúite ar a chéile i dteach na mbocht. Mar sin, leath galair go mear </a:t>
            </a:r>
            <a:r>
              <a:rPr lang="en-GB" sz="2000">
                <a:latin typeface="Comic Sans MS" pitchFamily="66" charset="0"/>
              </a:rPr>
              <a:t>ann</a:t>
            </a:r>
            <a:r>
              <a:rPr lang="ga-IE" sz="2000">
                <a:latin typeface="Comic Sans MS" pitchFamily="66" charset="0"/>
              </a:rPr>
              <a:t>. Cuid mhór de na daoine a fuair bás sa </a:t>
            </a:r>
            <a:r>
              <a:rPr lang="en-GB" sz="2000">
                <a:latin typeface="Comic Sans MS" pitchFamily="66" charset="0"/>
              </a:rPr>
              <a:t>Ghorta Mór</a:t>
            </a:r>
            <a:r>
              <a:rPr lang="ga-IE" sz="2000">
                <a:latin typeface="Comic Sans MS" pitchFamily="66" charset="0"/>
              </a:rPr>
              <a:t> is de bharr galair a fuair siad bás seachas den ocras</a:t>
            </a:r>
            <a:r>
              <a:rPr lang="en-GB" sz="2000">
                <a:latin typeface="Comic Sans MS" pitchFamily="66" charset="0"/>
              </a:rPr>
              <a:t>.</a:t>
            </a:r>
            <a:endParaRPr lang="ga-IE" sz="2000">
              <a:latin typeface="Comic Sans MS" pitchFamily="66" charset="0"/>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3038" y="701675"/>
            <a:ext cx="5294312" cy="3538538"/>
          </a:xfrm>
          <a:prstGeom prst="rect">
            <a:avLst/>
          </a:prstGeom>
          <a:noFill/>
          <a:ln w="9525">
            <a:noFill/>
            <a:miter lim="800000"/>
            <a:headEnd/>
            <a:tailEnd/>
          </a:ln>
        </p:spPr>
      </p:pic>
      <p:sp>
        <p:nvSpPr>
          <p:cNvPr id="29701" name="TextBox 6"/>
          <p:cNvSpPr txBox="1">
            <a:spLocks noChangeArrowheads="1"/>
          </p:cNvSpPr>
          <p:nvPr/>
        </p:nvSpPr>
        <p:spPr bwMode="auto">
          <a:xfrm>
            <a:off x="2827338" y="115888"/>
            <a:ext cx="3600450" cy="585787"/>
          </a:xfrm>
          <a:prstGeom prst="rect">
            <a:avLst/>
          </a:prstGeom>
          <a:noFill/>
          <a:ln w="9525">
            <a:noFill/>
            <a:miter lim="800000"/>
            <a:headEnd/>
            <a:tailEnd/>
          </a:ln>
        </p:spPr>
        <p:txBody>
          <a:bodyPr>
            <a:spAutoFit/>
          </a:bodyPr>
          <a:lstStyle/>
          <a:p>
            <a:r>
              <a:rPr lang="en-GB" sz="3200">
                <a:latin typeface="Comic Sans MS" pitchFamily="66" charset="0"/>
              </a:rPr>
              <a:t>Teach na mBocht</a:t>
            </a:r>
            <a:endParaRPr lang="ga-IE">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1313" y="0"/>
            <a:ext cx="9720263" cy="6958013"/>
          </a:xfrm>
          <a:prstGeom prst="rect">
            <a:avLst/>
          </a:prstGeom>
          <a:noFill/>
          <a:ln w="9525">
            <a:noFill/>
            <a:miter lim="800000"/>
            <a:headEnd/>
            <a:tailEnd/>
          </a:ln>
        </p:spPr>
      </p:pic>
      <p:sp>
        <p:nvSpPr>
          <p:cNvPr id="10" name="TextBox 9"/>
          <p:cNvSpPr txBox="1">
            <a:spLocks noChangeArrowheads="1"/>
          </p:cNvSpPr>
          <p:nvPr/>
        </p:nvSpPr>
        <p:spPr bwMode="auto">
          <a:xfrm>
            <a:off x="1403350" y="2924175"/>
            <a:ext cx="6480175" cy="1077913"/>
          </a:xfrm>
          <a:prstGeom prst="rect">
            <a:avLst/>
          </a:prstGeom>
          <a:noFill/>
          <a:ln w="9525">
            <a:noFill/>
            <a:miter lim="800000"/>
            <a:headEnd/>
            <a:tailEnd/>
          </a:ln>
        </p:spPr>
        <p:txBody>
          <a:bodyPr>
            <a:spAutoFit/>
          </a:bodyPr>
          <a:lstStyle/>
          <a:p>
            <a:r>
              <a:rPr lang="ga-IE" sz="3200">
                <a:latin typeface="Cooper Black" pitchFamily="18" charset="0"/>
              </a:rPr>
              <a:t>Cén cúnamh a fuair muintir na hÉireann </a:t>
            </a:r>
            <a:r>
              <a:rPr lang="en-GB" sz="3200">
                <a:latin typeface="Cooper Black" pitchFamily="18" charset="0"/>
              </a:rPr>
              <a:t>le linn </a:t>
            </a:r>
            <a:r>
              <a:rPr lang="ga-IE" sz="3200">
                <a:latin typeface="Cooper Black" pitchFamily="18" charset="0"/>
              </a:rPr>
              <a:t>an ghorta</a:t>
            </a:r>
            <a:r>
              <a:rPr lang="en-IE" sz="3200">
                <a:latin typeface="Cooper Black"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187325" y="3587750"/>
            <a:ext cx="5105400" cy="1631950"/>
          </a:xfrm>
          <a:prstGeom prst="rect">
            <a:avLst/>
          </a:prstGeom>
          <a:solidFill>
            <a:schemeClr val="bg2"/>
          </a:solidFill>
          <a:ln w="9525">
            <a:noFill/>
            <a:miter lim="800000"/>
            <a:headEnd/>
            <a:tailEnd/>
          </a:ln>
        </p:spPr>
        <p:txBody>
          <a:bodyPr>
            <a:spAutoFit/>
          </a:bodyPr>
          <a:lstStyle/>
          <a:p>
            <a:r>
              <a:rPr lang="ga-IE" sz="2000">
                <a:latin typeface="Comic Sans MS" pitchFamily="66" charset="0"/>
              </a:rPr>
              <a:t>Bhí an </a:t>
            </a:r>
            <a:r>
              <a:rPr lang="en-GB" sz="2000">
                <a:latin typeface="Comic Sans MS" pitchFamily="66" charset="0"/>
              </a:rPr>
              <a:t>mhin bhuí </a:t>
            </a:r>
            <a:r>
              <a:rPr lang="ga-IE" sz="2000">
                <a:latin typeface="Comic Sans MS" pitchFamily="66" charset="0"/>
              </a:rPr>
              <a:t>crua</a:t>
            </a:r>
            <a:r>
              <a:rPr lang="en-GB" sz="2000">
                <a:latin typeface="Comic Sans MS" pitchFamily="66" charset="0"/>
              </a:rPr>
              <a:t>, bhí</a:t>
            </a:r>
            <a:r>
              <a:rPr lang="ga-IE" sz="2000">
                <a:latin typeface="Comic Sans MS" pitchFamily="66" charset="0"/>
              </a:rPr>
              <a:t> drochbhlas</a:t>
            </a:r>
            <a:r>
              <a:rPr lang="en-GB" sz="2000">
                <a:latin typeface="Comic Sans MS" pitchFamily="66" charset="0"/>
              </a:rPr>
              <a:t> uirthi </a:t>
            </a:r>
            <a:r>
              <a:rPr lang="ga-IE" sz="2000">
                <a:latin typeface="Comic Sans MS" pitchFamily="66" charset="0"/>
              </a:rPr>
              <a:t>agus ní raibh taithí ag na daoine ar </a:t>
            </a:r>
            <a:r>
              <a:rPr lang="en-GB" sz="2000">
                <a:latin typeface="Comic Sans MS" pitchFamily="66" charset="0"/>
              </a:rPr>
              <a:t>í </a:t>
            </a:r>
            <a:r>
              <a:rPr lang="ga-IE" sz="2000">
                <a:latin typeface="Comic Sans MS" pitchFamily="66" charset="0"/>
              </a:rPr>
              <a:t>a ullmhú mar bhia. Ach cé nár thaitin s</a:t>
            </a:r>
            <a:r>
              <a:rPr lang="en-GB" sz="2000">
                <a:latin typeface="Comic Sans MS" pitchFamily="66" charset="0"/>
              </a:rPr>
              <a:t>í</a:t>
            </a:r>
            <a:r>
              <a:rPr lang="ga-IE" sz="2000">
                <a:latin typeface="Comic Sans MS" pitchFamily="66" charset="0"/>
              </a:rPr>
              <a:t> leo níorbh fhada gur thug an t-ocras orthu </a:t>
            </a:r>
            <a:r>
              <a:rPr lang="en-GB" sz="2000">
                <a:latin typeface="Comic Sans MS" pitchFamily="66" charset="0"/>
              </a:rPr>
              <a:t>í</a:t>
            </a:r>
            <a:r>
              <a:rPr lang="ga-IE" sz="2000">
                <a:latin typeface="Comic Sans MS" pitchFamily="66" charset="0"/>
              </a:rPr>
              <a:t> a ithe. </a:t>
            </a:r>
          </a:p>
        </p:txBody>
      </p:sp>
      <p:sp>
        <p:nvSpPr>
          <p:cNvPr id="10" name="TextBox 9"/>
          <p:cNvSpPr txBox="1">
            <a:spLocks noChangeArrowheads="1"/>
          </p:cNvSpPr>
          <p:nvPr/>
        </p:nvSpPr>
        <p:spPr bwMode="auto">
          <a:xfrm>
            <a:off x="3708400" y="333375"/>
            <a:ext cx="5040313" cy="1630363"/>
          </a:xfrm>
          <a:prstGeom prst="rect">
            <a:avLst/>
          </a:prstGeom>
          <a:solidFill>
            <a:schemeClr val="bg2"/>
          </a:solidFill>
          <a:ln w="9525">
            <a:noFill/>
            <a:miter lim="800000"/>
            <a:headEnd/>
            <a:tailEnd/>
          </a:ln>
        </p:spPr>
        <p:txBody>
          <a:bodyPr>
            <a:spAutoFit/>
          </a:bodyPr>
          <a:lstStyle/>
          <a:p>
            <a:r>
              <a:rPr lang="ga-IE" sz="2000">
                <a:latin typeface="Comic Sans MS" pitchFamily="66" charset="0"/>
              </a:rPr>
              <a:t>Ba é Sir Robert Peel </a:t>
            </a:r>
            <a:r>
              <a:rPr lang="en-GB" sz="2000">
                <a:latin typeface="Comic Sans MS" pitchFamily="66" charset="0"/>
              </a:rPr>
              <a:t>p</a:t>
            </a:r>
            <a:r>
              <a:rPr lang="ga-IE" sz="2000">
                <a:latin typeface="Comic Sans MS" pitchFamily="66" charset="0"/>
              </a:rPr>
              <a:t>ríomh-</a:t>
            </a:r>
            <a:r>
              <a:rPr lang="en-GB" sz="2000">
                <a:latin typeface="Comic Sans MS" pitchFamily="66" charset="0"/>
              </a:rPr>
              <a:t>a</a:t>
            </a:r>
            <a:r>
              <a:rPr lang="ga-IE" sz="2000">
                <a:latin typeface="Comic Sans MS" pitchFamily="66" charset="0"/>
              </a:rPr>
              <a:t>ire </a:t>
            </a:r>
            <a:r>
              <a:rPr lang="en-GB" sz="2000">
                <a:latin typeface="Comic Sans MS" pitchFamily="66" charset="0"/>
              </a:rPr>
              <a:t>na Ríochta Aontaithe</a:t>
            </a:r>
            <a:r>
              <a:rPr lang="ga-IE" sz="2000">
                <a:latin typeface="Comic Sans MS" pitchFamily="66" charset="0"/>
              </a:rPr>
              <a:t> </a:t>
            </a:r>
            <a:r>
              <a:rPr lang="en-GB" sz="2000">
                <a:latin typeface="Comic Sans MS" pitchFamily="66" charset="0"/>
              </a:rPr>
              <a:t>i dtús</a:t>
            </a:r>
            <a:r>
              <a:rPr lang="ga-IE" sz="2000">
                <a:latin typeface="Comic Sans MS" pitchFamily="66" charset="0"/>
              </a:rPr>
              <a:t> an g</a:t>
            </a:r>
            <a:r>
              <a:rPr lang="en-GB" sz="2000">
                <a:latin typeface="Comic Sans MS" pitchFamily="66" charset="0"/>
              </a:rPr>
              <a:t>h</a:t>
            </a:r>
            <a:r>
              <a:rPr lang="ga-IE" sz="2000">
                <a:latin typeface="Comic Sans MS" pitchFamily="66" charset="0"/>
              </a:rPr>
              <a:t>orta. D’ordaigh sé </a:t>
            </a:r>
            <a:r>
              <a:rPr lang="en-GB" sz="2000">
                <a:latin typeface="Comic Sans MS" pitchFamily="66" charset="0"/>
              </a:rPr>
              <a:t>min bhuí </a:t>
            </a:r>
            <a:r>
              <a:rPr lang="ga-IE" sz="2000">
                <a:latin typeface="Comic Sans MS" pitchFamily="66" charset="0"/>
              </a:rPr>
              <a:t>ó Mheiriceá </a:t>
            </a:r>
            <a:r>
              <a:rPr lang="en-GB" sz="2000">
                <a:latin typeface="Comic Sans MS" pitchFamily="66" charset="0"/>
              </a:rPr>
              <a:t>le cur </a:t>
            </a:r>
            <a:r>
              <a:rPr lang="ga-IE" sz="2000">
                <a:latin typeface="Comic Sans MS" pitchFamily="66" charset="0"/>
              </a:rPr>
              <a:t>go hÉirinn. </a:t>
            </a:r>
            <a:r>
              <a:rPr lang="en-GB" sz="2000">
                <a:latin typeface="Comic Sans MS" pitchFamily="66" charset="0"/>
              </a:rPr>
              <a:t>Díoladh an mhin sin leis na daoine </a:t>
            </a:r>
            <a:r>
              <a:rPr lang="ga-IE" sz="2000">
                <a:latin typeface="Comic Sans MS" pitchFamily="66" charset="0"/>
              </a:rPr>
              <a:t>ar phraghas íseal.</a:t>
            </a:r>
          </a:p>
        </p:txBody>
      </p:sp>
      <p:pic>
        <p:nvPicPr>
          <p:cNvPr id="26628"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3800" y="2516188"/>
            <a:ext cx="4286250" cy="2857500"/>
          </a:xfrm>
          <a:prstGeom prst="rect">
            <a:avLst/>
          </a:prstGeom>
          <a:noFill/>
          <a:ln w="9525">
            <a:noFill/>
            <a:miter lim="800000"/>
            <a:headEnd/>
            <a:tailEnd/>
          </a:ln>
        </p:spPr>
      </p:pic>
      <p:pic>
        <p:nvPicPr>
          <p:cNvPr id="32772"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4213" y="263525"/>
            <a:ext cx="2511425" cy="3233738"/>
          </a:xfrm>
          <a:prstGeom prst="rect">
            <a:avLst/>
          </a:prstGeom>
          <a:noFill/>
          <a:ln w="9525">
            <a:noFill/>
            <a:miter lim="800000"/>
            <a:headEnd/>
            <a:tailEnd/>
          </a:ln>
        </p:spPr>
      </p:pic>
      <p:sp>
        <p:nvSpPr>
          <p:cNvPr id="8" name="TextBox 7"/>
          <p:cNvSpPr txBox="1">
            <a:spLocks noChangeArrowheads="1"/>
          </p:cNvSpPr>
          <p:nvPr/>
        </p:nvSpPr>
        <p:spPr bwMode="auto">
          <a:xfrm>
            <a:off x="179388" y="5373688"/>
            <a:ext cx="8964612" cy="1322387"/>
          </a:xfrm>
          <a:prstGeom prst="rect">
            <a:avLst/>
          </a:prstGeom>
          <a:solidFill>
            <a:schemeClr val="bg2"/>
          </a:solidFill>
          <a:ln w="9525">
            <a:noFill/>
            <a:miter lim="800000"/>
            <a:headEnd/>
            <a:tailEnd/>
          </a:ln>
        </p:spPr>
        <p:txBody>
          <a:bodyPr>
            <a:spAutoFit/>
          </a:bodyPr>
          <a:lstStyle/>
          <a:p>
            <a:r>
              <a:rPr lang="ga-IE" sz="2000" dirty="0">
                <a:latin typeface="Comic Sans MS" pitchFamily="66" charset="0"/>
              </a:rPr>
              <a:t>Is féidir cuntas faoin </a:t>
            </a:r>
            <a:r>
              <a:rPr lang="en-GB" sz="2000" dirty="0">
                <a:latin typeface="Comic Sans MS" pitchFamily="66" charset="0"/>
              </a:rPr>
              <a:t>min </a:t>
            </a:r>
            <a:r>
              <a:rPr lang="en-GB" sz="2000" dirty="0" err="1">
                <a:latin typeface="Comic Sans MS" pitchFamily="66" charset="0"/>
              </a:rPr>
              <a:t>bhuí</a:t>
            </a:r>
            <a:r>
              <a:rPr lang="en-GB" sz="2000" dirty="0">
                <a:latin typeface="Comic Sans MS" pitchFamily="66" charset="0"/>
              </a:rPr>
              <a:t> </a:t>
            </a:r>
            <a:r>
              <a:rPr lang="ga-IE" sz="2000" dirty="0">
                <a:latin typeface="Comic Sans MS" pitchFamily="66" charset="0"/>
              </a:rPr>
              <a:t>a léamh ar an suíomh seo. </a:t>
            </a:r>
            <a:br>
              <a:rPr lang="ga-IE" sz="2000" dirty="0">
                <a:latin typeface="Comic Sans MS" pitchFamily="66" charset="0"/>
              </a:rPr>
            </a:br>
            <a:r>
              <a:rPr lang="ga-IE" sz="2000" dirty="0">
                <a:latin typeface="Comic Sans MS" pitchFamily="66" charset="0"/>
              </a:rPr>
              <a:t>Foilsíodh </a:t>
            </a:r>
            <a:r>
              <a:rPr lang="ga-IE" sz="2000" dirty="0" smtClean="0">
                <a:latin typeface="Comic Sans MS" pitchFamily="66" charset="0"/>
              </a:rPr>
              <a:t>an </a:t>
            </a:r>
            <a:r>
              <a:rPr lang="ga-IE" sz="2000" dirty="0">
                <a:latin typeface="Comic Sans MS" pitchFamily="66" charset="0"/>
              </a:rPr>
              <a:t>cuntas sa nuachtán </a:t>
            </a:r>
            <a:r>
              <a:rPr lang="ga-IE" sz="2000" i="1" dirty="0" err="1" smtClean="0">
                <a:latin typeface="Comic Sans MS" pitchFamily="66" charset="0"/>
              </a:rPr>
              <a:t>The</a:t>
            </a:r>
            <a:r>
              <a:rPr lang="ga-IE" sz="2000" i="1" dirty="0" smtClean="0">
                <a:latin typeface="Comic Sans MS" pitchFamily="66" charset="0"/>
              </a:rPr>
              <a:t> </a:t>
            </a:r>
            <a:r>
              <a:rPr lang="ga-IE" sz="2000" i="1" dirty="0" err="1">
                <a:latin typeface="Comic Sans MS" pitchFamily="66" charset="0"/>
              </a:rPr>
              <a:t>Illustrated</a:t>
            </a:r>
            <a:r>
              <a:rPr lang="ga-IE" sz="2000" i="1" dirty="0">
                <a:latin typeface="Comic Sans MS" pitchFamily="66" charset="0"/>
              </a:rPr>
              <a:t> </a:t>
            </a:r>
            <a:r>
              <a:rPr lang="ga-IE" sz="2000" i="1" dirty="0" err="1">
                <a:latin typeface="Comic Sans MS" pitchFamily="66" charset="0"/>
              </a:rPr>
              <a:t>London</a:t>
            </a:r>
            <a:r>
              <a:rPr lang="ga-IE" sz="2000" i="1" dirty="0">
                <a:latin typeface="Comic Sans MS" pitchFamily="66" charset="0"/>
              </a:rPr>
              <a:t> </a:t>
            </a:r>
            <a:r>
              <a:rPr lang="ga-IE" sz="2000" i="1" dirty="0" err="1">
                <a:latin typeface="Comic Sans MS" pitchFamily="66" charset="0"/>
              </a:rPr>
              <a:t>News</a:t>
            </a:r>
            <a:r>
              <a:rPr lang="ga-IE" sz="2000" dirty="0">
                <a:latin typeface="Comic Sans MS" pitchFamily="66" charset="0"/>
              </a:rPr>
              <a:t> i mí Aibreáin 1846: </a:t>
            </a:r>
            <a:r>
              <a:rPr lang="ga-IE" sz="2000" dirty="0">
                <a:latin typeface="Comic Sans MS" pitchFamily="66" charset="0"/>
                <a:hlinkClick r:id="rId5"/>
              </a:rPr>
              <a:t>https://viewsofthefamine.wordpress.com/illustrated-london-news/indian-corn-in-cork/</a:t>
            </a:r>
            <a:r>
              <a:rPr lang="ga-IE" sz="2000" dirty="0">
                <a:latin typeface="Comic Sans MS"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p:cTn id="7" dur="1000" fill="hold"/>
                                        <p:tgtEl>
                                          <p:spTgt spid="26628"/>
                                        </p:tgtEl>
                                        <p:attrNameLst>
                                          <p:attrName>ppt_w</p:attrName>
                                        </p:attrNameLst>
                                      </p:cBhvr>
                                      <p:tavLst>
                                        <p:tav tm="0">
                                          <p:val>
                                            <p:strVal val="#ppt_w+.3"/>
                                          </p:val>
                                        </p:tav>
                                        <p:tav tm="100000">
                                          <p:val>
                                            <p:strVal val="#ppt_w"/>
                                          </p:val>
                                        </p:tav>
                                      </p:tavLst>
                                    </p:anim>
                                    <p:anim calcmode="lin" valueType="num">
                                      <p:cBhvr>
                                        <p:cTn id="8" dur="1000" fill="hold"/>
                                        <p:tgtEl>
                                          <p:spTgt spid="26628"/>
                                        </p:tgtEl>
                                        <p:attrNameLst>
                                          <p:attrName>ppt_h</p:attrName>
                                        </p:attrNameLst>
                                      </p:cBhvr>
                                      <p:tavLst>
                                        <p:tav tm="0">
                                          <p:val>
                                            <p:strVal val="#ppt_h"/>
                                          </p:val>
                                        </p:tav>
                                        <p:tav tm="100000">
                                          <p:val>
                                            <p:strVal val="#ppt_h"/>
                                          </p:val>
                                        </p:tav>
                                      </p:tavLst>
                                    </p:anim>
                                    <p:animEffect transition="in" filter="fade">
                                      <p:cBhvr>
                                        <p:cTn id="9" dur="1000"/>
                                        <p:tgtEl>
                                          <p:spTgt spid="26628"/>
                                        </p:tgtEl>
                                      </p:cBhvr>
                                    </p:animEffect>
                                  </p:childTnLst>
                                </p:cTn>
                              </p:par>
                              <p:par>
                                <p:cTn id="10" presetID="5" presetClass="entr" presetSubtype="1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0.70"/>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edg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379413" y="404813"/>
            <a:ext cx="8423275" cy="1630362"/>
          </a:xfrm>
          <a:prstGeom prst="rect">
            <a:avLst/>
          </a:prstGeom>
          <a:solidFill>
            <a:schemeClr val="bg2"/>
          </a:solidFill>
          <a:ln w="9525">
            <a:noFill/>
            <a:miter lim="800000"/>
            <a:headEnd/>
            <a:tailEnd/>
          </a:ln>
        </p:spPr>
        <p:txBody>
          <a:bodyPr>
            <a:spAutoFit/>
          </a:bodyPr>
          <a:lstStyle/>
          <a:p>
            <a:r>
              <a:rPr lang="ga-IE" sz="2000" dirty="0">
                <a:latin typeface="Comic Sans MS" pitchFamily="66" charset="0"/>
              </a:rPr>
              <a:t>Chuir </a:t>
            </a:r>
            <a:r>
              <a:rPr lang="ga-IE" sz="2000" dirty="0" err="1">
                <a:latin typeface="Comic Sans MS" pitchFamily="66" charset="0"/>
              </a:rPr>
              <a:t>Peel</a:t>
            </a:r>
            <a:r>
              <a:rPr lang="ga-IE" sz="2000" dirty="0">
                <a:latin typeface="Comic Sans MS" pitchFamily="66" charset="0"/>
              </a:rPr>
              <a:t> tús le </a:t>
            </a:r>
            <a:r>
              <a:rPr lang="en-GB" sz="2000" dirty="0" err="1">
                <a:latin typeface="Comic Sans MS" pitchFamily="66" charset="0"/>
              </a:rPr>
              <a:t>scéim</a:t>
            </a:r>
            <a:r>
              <a:rPr lang="en-GB" sz="2000" dirty="0">
                <a:latin typeface="Comic Sans MS" pitchFamily="66" charset="0"/>
              </a:rPr>
              <a:t> </a:t>
            </a:r>
            <a:r>
              <a:rPr lang="ga-IE" sz="2000" dirty="0">
                <a:latin typeface="Comic Sans MS" pitchFamily="66" charset="0"/>
              </a:rPr>
              <a:t>oibreacha poiblí chun obair a thabhairt do na daoine agus deis a thabhairt dóibh airgead a </a:t>
            </a:r>
            <a:r>
              <a:rPr lang="ga-IE" sz="2000" dirty="0" err="1">
                <a:latin typeface="Comic Sans MS" pitchFamily="66" charset="0"/>
              </a:rPr>
              <a:t>thuillea</a:t>
            </a:r>
            <a:r>
              <a:rPr lang="en-GB" sz="2000" dirty="0">
                <a:latin typeface="Comic Sans MS" pitchFamily="66" charset="0"/>
              </a:rPr>
              <a:t>m</a:t>
            </a:r>
            <a:r>
              <a:rPr lang="ga-IE" sz="2000" dirty="0">
                <a:latin typeface="Comic Sans MS" pitchFamily="66" charset="0"/>
              </a:rPr>
              <a:t>h chun bia a cheannach. </a:t>
            </a:r>
            <a:r>
              <a:rPr lang="en-GB" sz="2000" dirty="0" err="1">
                <a:latin typeface="Comic Sans MS" pitchFamily="66" charset="0"/>
              </a:rPr>
              <a:t>Bóithre</a:t>
            </a:r>
            <a:r>
              <a:rPr lang="en-GB" sz="2000" dirty="0">
                <a:latin typeface="Comic Sans MS" pitchFamily="66" charset="0"/>
              </a:rPr>
              <a:t> a </a:t>
            </a:r>
            <a:r>
              <a:rPr lang="en-GB" sz="2000" dirty="0" err="1">
                <a:latin typeface="Comic Sans MS" pitchFamily="66" charset="0"/>
              </a:rPr>
              <a:t>thógáil</a:t>
            </a:r>
            <a:r>
              <a:rPr lang="en-GB" sz="2000" dirty="0">
                <a:latin typeface="Comic Sans MS" pitchFamily="66" charset="0"/>
              </a:rPr>
              <a:t> </a:t>
            </a:r>
            <a:r>
              <a:rPr lang="en-GB" sz="2000" dirty="0" err="1">
                <a:latin typeface="Comic Sans MS" pitchFamily="66" charset="0"/>
              </a:rPr>
              <a:t>agus</a:t>
            </a:r>
            <a:r>
              <a:rPr lang="en-GB" sz="2000" dirty="0">
                <a:latin typeface="Comic Sans MS" pitchFamily="66" charset="0"/>
              </a:rPr>
              <a:t> a </a:t>
            </a:r>
            <a:r>
              <a:rPr lang="en-GB" sz="2000" dirty="0" err="1">
                <a:latin typeface="Comic Sans MS" pitchFamily="66" charset="0"/>
              </a:rPr>
              <a:t>leithéid</a:t>
            </a:r>
            <a:r>
              <a:rPr lang="en-GB" sz="2000" dirty="0">
                <a:latin typeface="Comic Sans MS" pitchFamily="66" charset="0"/>
              </a:rPr>
              <a:t> sin a </a:t>
            </a:r>
            <a:r>
              <a:rPr lang="en-GB" sz="2000" dirty="0" err="1">
                <a:latin typeface="Comic Sans MS" pitchFamily="66" charset="0"/>
              </a:rPr>
              <a:t>bhí</a:t>
            </a:r>
            <a:r>
              <a:rPr lang="en-GB" sz="2000" dirty="0">
                <a:latin typeface="Comic Sans MS" pitchFamily="66" charset="0"/>
              </a:rPr>
              <a:t> </a:t>
            </a:r>
            <a:r>
              <a:rPr lang="en-GB" sz="2000" dirty="0" err="1">
                <a:latin typeface="Comic Sans MS" pitchFamily="66" charset="0"/>
              </a:rPr>
              <a:t>i</a:t>
            </a:r>
            <a:r>
              <a:rPr lang="en-GB" sz="2000" dirty="0">
                <a:latin typeface="Comic Sans MS" pitchFamily="66" charset="0"/>
              </a:rPr>
              <a:t> </a:t>
            </a:r>
            <a:r>
              <a:rPr lang="en-GB" sz="2000" dirty="0" err="1">
                <a:latin typeface="Comic Sans MS" pitchFamily="66" charset="0"/>
              </a:rPr>
              <a:t>gceist</a:t>
            </a:r>
            <a:r>
              <a:rPr lang="en-GB" sz="2000" dirty="0">
                <a:latin typeface="Comic Sans MS" pitchFamily="66" charset="0"/>
              </a:rPr>
              <a:t> leis an </a:t>
            </a:r>
            <a:r>
              <a:rPr lang="en-GB" sz="2000" dirty="0" err="1">
                <a:latin typeface="Comic Sans MS" pitchFamily="66" charset="0"/>
              </a:rPr>
              <a:t>obair</a:t>
            </a:r>
            <a:r>
              <a:rPr lang="en-GB" sz="2000" dirty="0">
                <a:latin typeface="Comic Sans MS" pitchFamily="66" charset="0"/>
              </a:rPr>
              <a:t>. </a:t>
            </a:r>
            <a:r>
              <a:rPr lang="ga-IE" sz="2000" dirty="0">
                <a:latin typeface="Comic Sans MS" pitchFamily="66" charset="0"/>
              </a:rPr>
              <a:t>Bhí na huaireanta oibre an-fhada agus bhí ar chuid de na fir agus na buachaillí suas le fiche míle a </a:t>
            </a:r>
            <a:r>
              <a:rPr lang="ga-IE" sz="2000" dirty="0" err="1">
                <a:latin typeface="Comic Sans MS" pitchFamily="66" charset="0"/>
              </a:rPr>
              <a:t>shiúl</a:t>
            </a:r>
            <a:r>
              <a:rPr lang="ga-IE" sz="2000" dirty="0">
                <a:latin typeface="Comic Sans MS" pitchFamily="66" charset="0"/>
              </a:rPr>
              <a:t> chun na hoibre gach lá. </a:t>
            </a:r>
          </a:p>
        </p:txBody>
      </p:sp>
      <p:sp>
        <p:nvSpPr>
          <p:cNvPr id="3" name="TextBox 2"/>
          <p:cNvSpPr txBox="1">
            <a:spLocks noChangeArrowheads="1"/>
          </p:cNvSpPr>
          <p:nvPr/>
        </p:nvSpPr>
        <p:spPr bwMode="auto">
          <a:xfrm>
            <a:off x="5004048" y="2859088"/>
            <a:ext cx="3951288" cy="2554287"/>
          </a:xfrm>
          <a:prstGeom prst="rect">
            <a:avLst/>
          </a:prstGeom>
          <a:solidFill>
            <a:schemeClr val="bg2"/>
          </a:solidFill>
          <a:ln w="9525">
            <a:noFill/>
            <a:miter lim="800000"/>
            <a:headEnd/>
            <a:tailEnd/>
          </a:ln>
        </p:spPr>
        <p:txBody>
          <a:bodyPr>
            <a:spAutoFit/>
          </a:bodyPr>
          <a:lstStyle/>
          <a:p>
            <a:r>
              <a:rPr lang="ga-IE" sz="2000" dirty="0">
                <a:latin typeface="Comic Sans MS" pitchFamily="66" charset="0"/>
              </a:rPr>
              <a:t>Bhí suas le leathmhilliún duine ag </a:t>
            </a:r>
            <a:r>
              <a:rPr lang="en-GB" sz="2000" dirty="0" err="1">
                <a:latin typeface="Comic Sans MS" pitchFamily="66" charset="0"/>
              </a:rPr>
              <a:t>déanamh</a:t>
            </a:r>
            <a:r>
              <a:rPr lang="en-GB" sz="2000" dirty="0">
                <a:latin typeface="Comic Sans MS" pitchFamily="66" charset="0"/>
              </a:rPr>
              <a:t> </a:t>
            </a:r>
            <a:r>
              <a:rPr lang="en-GB" sz="2000" dirty="0" err="1">
                <a:latin typeface="Comic Sans MS" pitchFamily="66" charset="0"/>
              </a:rPr>
              <a:t>oibre</a:t>
            </a:r>
            <a:r>
              <a:rPr lang="en-GB" sz="2000" dirty="0">
                <a:latin typeface="Comic Sans MS" pitchFamily="66" charset="0"/>
              </a:rPr>
              <a:t> </a:t>
            </a:r>
            <a:r>
              <a:rPr lang="ga-IE" sz="2000" dirty="0">
                <a:latin typeface="Comic Sans MS" pitchFamily="66" charset="0"/>
              </a:rPr>
              <a:t>den chineál sin i mí na Nollag 1846 </a:t>
            </a:r>
            <a:r>
              <a:rPr lang="en-GB" sz="2000" dirty="0" err="1">
                <a:latin typeface="Comic Sans MS" pitchFamily="66" charset="0"/>
              </a:rPr>
              <a:t>nuair</a:t>
            </a:r>
            <a:r>
              <a:rPr lang="en-GB" sz="2000" dirty="0">
                <a:latin typeface="Comic Sans MS" pitchFamily="66" charset="0"/>
              </a:rPr>
              <a:t> a </a:t>
            </a:r>
            <a:r>
              <a:rPr lang="en-GB" sz="2000" dirty="0" err="1">
                <a:latin typeface="Comic Sans MS" pitchFamily="66" charset="0"/>
              </a:rPr>
              <a:t>bhí</a:t>
            </a:r>
            <a:r>
              <a:rPr lang="en-GB" sz="2000" dirty="0">
                <a:latin typeface="Comic Sans MS" pitchFamily="66" charset="0"/>
              </a:rPr>
              <a:t> </a:t>
            </a:r>
            <a:r>
              <a:rPr lang="en-GB" sz="2000" dirty="0" err="1">
                <a:latin typeface="Comic Sans MS" pitchFamily="66" charset="0"/>
              </a:rPr>
              <a:t>drochaimsir</a:t>
            </a:r>
            <a:r>
              <a:rPr lang="en-GB" sz="2000" dirty="0">
                <a:latin typeface="Comic Sans MS" pitchFamily="66" charset="0"/>
              </a:rPr>
              <a:t> </a:t>
            </a:r>
            <a:r>
              <a:rPr lang="en-GB" sz="2000" dirty="0" err="1">
                <a:latin typeface="Comic Sans MS" pitchFamily="66" charset="0"/>
              </a:rPr>
              <a:t>amach</a:t>
            </a:r>
            <a:r>
              <a:rPr lang="en-GB" sz="2000" dirty="0">
                <a:latin typeface="Comic Sans MS" pitchFamily="66" charset="0"/>
              </a:rPr>
              <a:t> is </a:t>
            </a:r>
            <a:r>
              <a:rPr lang="en-GB" sz="2000" dirty="0" err="1">
                <a:latin typeface="Comic Sans MS" pitchFamily="66" charset="0"/>
              </a:rPr>
              <a:t>amach</a:t>
            </a:r>
            <a:r>
              <a:rPr lang="en-GB" sz="2000" dirty="0">
                <a:latin typeface="Comic Sans MS" pitchFamily="66" charset="0"/>
              </a:rPr>
              <a:t> </a:t>
            </a:r>
            <a:r>
              <a:rPr lang="en-GB" sz="2000" dirty="0" err="1">
                <a:latin typeface="Comic Sans MS" pitchFamily="66" charset="0"/>
              </a:rPr>
              <a:t>ann</a:t>
            </a:r>
            <a:r>
              <a:rPr lang="ga-IE" sz="2000" dirty="0">
                <a:latin typeface="Comic Sans MS" pitchFamily="66" charset="0"/>
              </a:rPr>
              <a:t>. Toisc ocras a bheith orthu bhí a lán díobh rólag chun obair a dhéanamh agus bhí </a:t>
            </a:r>
            <a:r>
              <a:rPr lang="ga-IE" sz="2000" dirty="0" smtClean="0">
                <a:latin typeface="Comic Sans MS" pitchFamily="66" charset="0"/>
              </a:rPr>
              <a:t>orthu</a:t>
            </a:r>
            <a:endParaRPr lang="en-IE" sz="2000" dirty="0" smtClean="0">
              <a:latin typeface="Comic Sans MS" pitchFamily="66" charset="0"/>
            </a:endParaRPr>
          </a:p>
          <a:p>
            <a:r>
              <a:rPr lang="ga-IE" sz="2000" dirty="0" smtClean="0">
                <a:latin typeface="Comic Sans MS" pitchFamily="66" charset="0"/>
              </a:rPr>
              <a:t>éirí </a:t>
            </a:r>
            <a:r>
              <a:rPr lang="ga-IE" sz="2000" dirty="0">
                <a:latin typeface="Comic Sans MS" pitchFamily="66" charset="0"/>
              </a:rPr>
              <a:t>as. </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2449" y="2299682"/>
            <a:ext cx="4612743" cy="39376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par>
                                <p:cTn id="8" presetID="3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 calcmode="lin" valueType="num">
                                      <p:cBhvr>
                                        <p:cTn id="12" dur="500" fill="hold"/>
                                        <p:tgtEl>
                                          <p:spTgt spid="2"/>
                                        </p:tgtEl>
                                        <p:attrNameLst>
                                          <p:attrName>style.rotation</p:attrName>
                                        </p:attrNameLst>
                                      </p:cBhvr>
                                      <p:tavLst>
                                        <p:tav tm="0">
                                          <p:val>
                                            <p:fltVal val="90"/>
                                          </p:val>
                                        </p:tav>
                                        <p:tav tm="100000">
                                          <p:val>
                                            <p:fltVal val="0"/>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edg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9144000" cy="6876000"/>
          </a:xfrm>
          <a:prstGeom prst="rect">
            <a:avLst/>
          </a:prstGeom>
          <a:noFill/>
          <a:ln w="9525">
            <a:noFill/>
            <a:miter lim="800000"/>
            <a:headEnd/>
            <a:tailEnd/>
          </a:ln>
        </p:spPr>
      </p:pic>
      <p:sp>
        <p:nvSpPr>
          <p:cNvPr id="10" name="TextBox 9"/>
          <p:cNvSpPr txBox="1">
            <a:spLocks noChangeArrowheads="1"/>
          </p:cNvSpPr>
          <p:nvPr/>
        </p:nvSpPr>
        <p:spPr bwMode="auto">
          <a:xfrm>
            <a:off x="358775" y="260350"/>
            <a:ext cx="8426450" cy="1631950"/>
          </a:xfrm>
          <a:prstGeom prst="rect">
            <a:avLst/>
          </a:prstGeom>
          <a:solidFill>
            <a:schemeClr val="bg2"/>
          </a:solidFill>
          <a:ln w="9525">
            <a:noFill/>
            <a:miter lim="800000"/>
            <a:headEnd/>
            <a:tailEnd/>
          </a:ln>
        </p:spPr>
        <p:txBody>
          <a:bodyPr>
            <a:spAutoFit/>
          </a:bodyPr>
          <a:lstStyle/>
          <a:p>
            <a:r>
              <a:rPr lang="ga-IE" sz="2000" dirty="0">
                <a:latin typeface="Comic Sans MS" pitchFamily="66" charset="0"/>
              </a:rPr>
              <a:t>Tháinig an Tiarna John </a:t>
            </a:r>
            <a:r>
              <a:rPr lang="ga-IE" sz="2000" dirty="0" err="1">
                <a:latin typeface="Comic Sans MS" pitchFamily="66" charset="0"/>
              </a:rPr>
              <a:t>Russell</a:t>
            </a:r>
            <a:r>
              <a:rPr lang="ga-IE" sz="2000" dirty="0">
                <a:latin typeface="Comic Sans MS" pitchFamily="66" charset="0"/>
              </a:rPr>
              <a:t> i gcumhacht mar </a:t>
            </a:r>
            <a:r>
              <a:rPr lang="en-GB" sz="2000" dirty="0">
                <a:latin typeface="Comic Sans MS" pitchFamily="66" charset="0"/>
              </a:rPr>
              <a:t>p</a:t>
            </a:r>
            <a:r>
              <a:rPr lang="ga-IE" sz="2000" dirty="0" err="1">
                <a:latin typeface="Comic Sans MS" pitchFamily="66" charset="0"/>
              </a:rPr>
              <a:t>hríomh</a:t>
            </a:r>
            <a:r>
              <a:rPr lang="ga-IE" sz="2000" dirty="0">
                <a:latin typeface="Comic Sans MS" pitchFamily="66" charset="0"/>
              </a:rPr>
              <a:t>-</a:t>
            </a:r>
            <a:r>
              <a:rPr lang="en-GB" sz="2000" dirty="0">
                <a:latin typeface="Comic Sans MS" pitchFamily="66" charset="0"/>
              </a:rPr>
              <a:t>a</a:t>
            </a:r>
            <a:r>
              <a:rPr lang="ga-IE" sz="2000" dirty="0" err="1">
                <a:latin typeface="Comic Sans MS" pitchFamily="66" charset="0"/>
              </a:rPr>
              <a:t>ire</a:t>
            </a:r>
            <a:r>
              <a:rPr lang="ga-IE" sz="2000" dirty="0">
                <a:latin typeface="Comic Sans MS" pitchFamily="66" charset="0"/>
              </a:rPr>
              <a:t> in ionad </a:t>
            </a:r>
            <a:r>
              <a:rPr lang="ga-IE" sz="2000" dirty="0" err="1">
                <a:latin typeface="Comic Sans MS" pitchFamily="66" charset="0"/>
              </a:rPr>
              <a:t>Peel</a:t>
            </a:r>
            <a:r>
              <a:rPr lang="ga-IE" sz="2000" dirty="0">
                <a:latin typeface="Comic Sans MS" pitchFamily="66" charset="0"/>
              </a:rPr>
              <a:t> sa bhliain 1846. Ba bheag tuiscint a bhí ag rialtas </a:t>
            </a:r>
            <a:r>
              <a:rPr lang="ga-IE" sz="2000" dirty="0" err="1">
                <a:latin typeface="Comic Sans MS" pitchFamily="66" charset="0"/>
              </a:rPr>
              <a:t>Russell</a:t>
            </a:r>
            <a:r>
              <a:rPr lang="ga-IE" sz="2000" dirty="0">
                <a:latin typeface="Comic Sans MS" pitchFamily="66" charset="0"/>
              </a:rPr>
              <a:t> ar an ocras agus ar an mbreoiteacht a bhí á </a:t>
            </a:r>
            <a:r>
              <a:rPr lang="en-GB" sz="2000" dirty="0" err="1">
                <a:latin typeface="Comic Sans MS" pitchFamily="66" charset="0"/>
              </a:rPr>
              <a:t>bh</a:t>
            </a:r>
            <a:r>
              <a:rPr lang="ga-IE" sz="2000" dirty="0">
                <a:latin typeface="Comic Sans MS" pitchFamily="66" charset="0"/>
              </a:rPr>
              <a:t>fulaingt ag na </a:t>
            </a:r>
            <a:r>
              <a:rPr lang="ga-IE" sz="2000" dirty="0" err="1">
                <a:latin typeface="Comic Sans MS" pitchFamily="66" charset="0"/>
              </a:rPr>
              <a:t>milliú</a:t>
            </a:r>
            <a:r>
              <a:rPr lang="en-GB" sz="2000" dirty="0" err="1">
                <a:latin typeface="Comic Sans MS" pitchFamily="66" charset="0"/>
              </a:rPr>
              <a:t>i</a:t>
            </a:r>
            <a:r>
              <a:rPr lang="ga-IE" sz="2000" dirty="0">
                <a:latin typeface="Comic Sans MS" pitchFamily="66" charset="0"/>
              </a:rPr>
              <a:t>n Éireannach.</a:t>
            </a:r>
            <a:r>
              <a:rPr lang="en-GB" sz="2000" dirty="0">
                <a:latin typeface="Comic Sans MS" pitchFamily="66" charset="0"/>
              </a:rPr>
              <a:t> </a:t>
            </a:r>
            <a:r>
              <a:rPr lang="ga-IE" sz="2000" dirty="0">
                <a:latin typeface="Comic Sans MS" pitchFamily="66" charset="0"/>
              </a:rPr>
              <a:t>Mheas siad nár cheart rud ar bith a thabhairt do na daoine saor in aisce. </a:t>
            </a:r>
          </a:p>
        </p:txBody>
      </p:sp>
      <p:sp>
        <p:nvSpPr>
          <p:cNvPr id="4" name="TextBox 3"/>
          <p:cNvSpPr txBox="1">
            <a:spLocks noChangeArrowheads="1"/>
          </p:cNvSpPr>
          <p:nvPr/>
        </p:nvSpPr>
        <p:spPr bwMode="auto">
          <a:xfrm>
            <a:off x="468313" y="5445125"/>
            <a:ext cx="8207375" cy="1016000"/>
          </a:xfrm>
          <a:prstGeom prst="rect">
            <a:avLst/>
          </a:prstGeom>
          <a:solidFill>
            <a:schemeClr val="bg2"/>
          </a:solidFill>
          <a:ln w="9525">
            <a:noFill/>
            <a:miter lim="800000"/>
            <a:headEnd/>
            <a:tailEnd/>
          </a:ln>
        </p:spPr>
        <p:txBody>
          <a:bodyPr>
            <a:spAutoFit/>
          </a:bodyPr>
          <a:lstStyle/>
          <a:p>
            <a:r>
              <a:rPr lang="ga-IE" sz="2000">
                <a:latin typeface="Comic Sans MS" pitchFamily="66" charset="0"/>
              </a:rPr>
              <a:t>Fad</a:t>
            </a:r>
            <a:r>
              <a:rPr lang="en-GB" sz="2000">
                <a:latin typeface="Comic Sans MS" pitchFamily="66" charset="0"/>
              </a:rPr>
              <a:t> is</a:t>
            </a:r>
            <a:r>
              <a:rPr lang="ga-IE" sz="2000">
                <a:latin typeface="Comic Sans MS" pitchFamily="66" charset="0"/>
              </a:rPr>
              <a:t> a bhí daoine ag fáil bháis den ocras </a:t>
            </a:r>
            <a:r>
              <a:rPr lang="en-GB" sz="2000">
                <a:latin typeface="Comic Sans MS" pitchFamily="66" charset="0"/>
              </a:rPr>
              <a:t>idir 1845 agus 1851</a:t>
            </a:r>
            <a:r>
              <a:rPr lang="ga-IE" sz="2000">
                <a:latin typeface="Comic Sans MS" pitchFamily="66" charset="0"/>
              </a:rPr>
              <a:t>, bhí dóthain arbhair á </a:t>
            </a:r>
            <a:r>
              <a:rPr lang="en-GB" sz="2000">
                <a:latin typeface="Comic Sans MS" pitchFamily="66" charset="0"/>
              </a:rPr>
              <a:t>fhás</a:t>
            </a:r>
            <a:r>
              <a:rPr lang="ga-IE" sz="2000">
                <a:latin typeface="Comic Sans MS" pitchFamily="66" charset="0"/>
              </a:rPr>
              <a:t> in Éirinn chun iad a chothú. Ach ní raibh an t-airgead ag na daoine bochta chun </a:t>
            </a:r>
            <a:r>
              <a:rPr lang="en-GB" sz="2000">
                <a:latin typeface="Comic Sans MS" pitchFamily="66" charset="0"/>
              </a:rPr>
              <a:t>an t-arbhar sin</a:t>
            </a:r>
            <a:r>
              <a:rPr lang="ga-IE" sz="2000">
                <a:latin typeface="Comic Sans MS" pitchFamily="66" charset="0"/>
              </a:rPr>
              <a:t> a cheannach.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352425" y="5416550"/>
            <a:ext cx="8207375" cy="1016000"/>
          </a:xfrm>
          <a:prstGeom prst="rect">
            <a:avLst/>
          </a:prstGeom>
          <a:solidFill>
            <a:schemeClr val="bg2"/>
          </a:solidFill>
          <a:ln w="9525">
            <a:noFill/>
            <a:miter lim="800000"/>
            <a:headEnd/>
            <a:tailEnd/>
          </a:ln>
        </p:spPr>
        <p:txBody>
          <a:bodyPr>
            <a:spAutoFit/>
          </a:bodyPr>
          <a:lstStyle/>
          <a:p>
            <a:r>
              <a:rPr lang="ga-IE" sz="2000" dirty="0">
                <a:latin typeface="Comic Sans MS" pitchFamily="66" charset="0"/>
              </a:rPr>
              <a:t>D’oibrigh an chléir agus roinnt tiarnaí talún i gcoistí áitiúla chun cabhair a chur ar fáil. Bailíodh airgead in Éirinn agus thar lear chun bia agus éadaí a cheannach. </a:t>
            </a:r>
          </a:p>
        </p:txBody>
      </p:sp>
      <p:sp>
        <p:nvSpPr>
          <p:cNvPr id="3" name="TextBox 2"/>
          <p:cNvSpPr txBox="1">
            <a:spLocks noChangeArrowheads="1"/>
          </p:cNvSpPr>
          <p:nvPr/>
        </p:nvSpPr>
        <p:spPr bwMode="auto">
          <a:xfrm>
            <a:off x="352425" y="531813"/>
            <a:ext cx="3095625" cy="4400550"/>
          </a:xfrm>
          <a:prstGeom prst="rect">
            <a:avLst/>
          </a:prstGeom>
          <a:solidFill>
            <a:schemeClr val="bg2"/>
          </a:solidFill>
          <a:ln w="9525">
            <a:noFill/>
            <a:miter lim="800000"/>
            <a:headEnd/>
            <a:tailEnd/>
          </a:ln>
        </p:spPr>
        <p:txBody>
          <a:bodyPr>
            <a:spAutoFit/>
          </a:bodyPr>
          <a:lstStyle/>
          <a:p>
            <a:r>
              <a:rPr lang="ga-IE" sz="2000" dirty="0">
                <a:latin typeface="Comic Sans MS" pitchFamily="66" charset="0"/>
              </a:rPr>
              <a:t>D’oscail eagraíochtaí carthanachta tithe anraith chun anraith a thabhairt saor in aisce dóibh siúd a bhí ag fáil bháis den ocras. Toisc </a:t>
            </a:r>
            <a:r>
              <a:rPr lang="en-GB" sz="2000" dirty="0">
                <a:latin typeface="Comic Sans MS" pitchFamily="66" charset="0"/>
              </a:rPr>
              <a:t>an </a:t>
            </a:r>
            <a:r>
              <a:rPr lang="en-GB" sz="2000" dirty="0" err="1">
                <a:latin typeface="Comic Sans MS" pitchFamily="66" charset="0"/>
              </a:rPr>
              <a:t>drochbhail</a:t>
            </a:r>
            <a:r>
              <a:rPr lang="en-GB" sz="2000" dirty="0">
                <a:latin typeface="Comic Sans MS" pitchFamily="66" charset="0"/>
              </a:rPr>
              <a:t> a </a:t>
            </a:r>
            <a:r>
              <a:rPr lang="en-GB" sz="2000" dirty="0" err="1">
                <a:latin typeface="Comic Sans MS" pitchFamily="66" charset="0"/>
              </a:rPr>
              <a:t>bhí</a:t>
            </a:r>
            <a:r>
              <a:rPr lang="en-GB" sz="2000" dirty="0">
                <a:latin typeface="Comic Sans MS" pitchFamily="66" charset="0"/>
              </a:rPr>
              <a:t> </a:t>
            </a:r>
            <a:r>
              <a:rPr lang="en-GB" sz="2000" dirty="0" err="1">
                <a:latin typeface="Comic Sans MS" pitchFamily="66" charset="0"/>
              </a:rPr>
              <a:t>ar</a:t>
            </a:r>
            <a:r>
              <a:rPr lang="en-GB" sz="2000" dirty="0">
                <a:latin typeface="Comic Sans MS" pitchFamily="66" charset="0"/>
              </a:rPr>
              <a:t> </a:t>
            </a:r>
            <a:r>
              <a:rPr lang="en-GB" sz="2000" dirty="0" err="1">
                <a:latin typeface="Comic Sans MS" pitchFamily="66" charset="0"/>
              </a:rPr>
              <a:t>na</a:t>
            </a:r>
            <a:r>
              <a:rPr lang="en-GB" sz="2000" dirty="0">
                <a:latin typeface="Comic Sans MS" pitchFamily="66" charset="0"/>
              </a:rPr>
              <a:t> </a:t>
            </a:r>
            <a:r>
              <a:rPr lang="en-GB" sz="2000" dirty="0" err="1">
                <a:latin typeface="Comic Sans MS" pitchFamily="66" charset="0"/>
              </a:rPr>
              <a:t>daoine</a:t>
            </a:r>
            <a:r>
              <a:rPr lang="ga-IE" sz="2000" dirty="0">
                <a:latin typeface="Comic Sans MS" pitchFamily="66" charset="0"/>
              </a:rPr>
              <a:t> sa bhliain 1847 bheartaigh an rialtas ar thithe anraith a chur ar bun freisin. I mí Lúnasa 1847 bhí 3 mhilliún</a:t>
            </a:r>
            <a:r>
              <a:rPr lang="en-GB" sz="2000" dirty="0">
                <a:latin typeface="Comic Sans MS" pitchFamily="66" charset="0"/>
              </a:rPr>
              <a:t> </a:t>
            </a:r>
            <a:r>
              <a:rPr lang="en-GB" sz="2000" dirty="0" err="1">
                <a:latin typeface="Comic Sans MS" pitchFamily="66" charset="0"/>
              </a:rPr>
              <a:t>duine</a:t>
            </a:r>
            <a:r>
              <a:rPr lang="ga-IE" sz="2000" dirty="0">
                <a:latin typeface="Comic Sans MS" pitchFamily="66" charset="0"/>
              </a:rPr>
              <a:t> ag fáil roinnt bia ó na tithe </a:t>
            </a:r>
            <a:r>
              <a:rPr lang="en-GB" sz="2000" dirty="0" err="1">
                <a:latin typeface="Comic Sans MS" pitchFamily="66" charset="0"/>
              </a:rPr>
              <a:t>anraith</a:t>
            </a:r>
            <a:r>
              <a:rPr lang="en-GB" sz="2000" dirty="0">
                <a:latin typeface="Comic Sans MS" pitchFamily="66" charset="0"/>
              </a:rPr>
              <a:t> </a:t>
            </a:r>
            <a:r>
              <a:rPr lang="ga-IE" sz="2000" dirty="0">
                <a:latin typeface="Comic Sans MS" pitchFamily="66" charset="0"/>
              </a:rPr>
              <a:t>gach lá. </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63950" y="498475"/>
            <a:ext cx="5362575" cy="4413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65179" y="785813"/>
            <a:ext cx="4240212" cy="2554288"/>
          </a:xfrm>
          <a:prstGeom prst="rect">
            <a:avLst/>
          </a:prstGeom>
          <a:solidFill>
            <a:schemeClr val="bg2"/>
          </a:solidFill>
          <a:ln w="9525">
            <a:noFill/>
            <a:miter lim="800000"/>
            <a:headEnd/>
            <a:tailEnd/>
          </a:ln>
        </p:spPr>
        <p:txBody>
          <a:bodyPr>
            <a:spAutoFit/>
          </a:bodyPr>
          <a:lstStyle/>
          <a:p>
            <a:r>
              <a:rPr lang="ga-IE" sz="2000">
                <a:latin typeface="Comic Sans MS" pitchFamily="66" charset="0"/>
              </a:rPr>
              <a:t>Thosaigh a lán daoine ag fágáil na tíre chun éalú ón mbás agus ón ocras. </a:t>
            </a:r>
            <a:r>
              <a:rPr lang="en-GB" sz="2000">
                <a:latin typeface="Comic Sans MS" pitchFamily="66" charset="0"/>
              </a:rPr>
              <a:t>Le linn </a:t>
            </a:r>
            <a:r>
              <a:rPr lang="ga-IE" sz="2000">
                <a:latin typeface="Comic Sans MS" pitchFamily="66" charset="0"/>
              </a:rPr>
              <a:t>an Ghorta Mhóir d’fhág breis is milliún duine</a:t>
            </a:r>
            <a:r>
              <a:rPr lang="en-GB" sz="2000">
                <a:latin typeface="Comic Sans MS" pitchFamily="66" charset="0"/>
              </a:rPr>
              <a:t> Éire </a:t>
            </a:r>
            <a:r>
              <a:rPr lang="ga-IE" sz="2000">
                <a:latin typeface="Comic Sans MS" pitchFamily="66" charset="0"/>
              </a:rPr>
              <a:t>ar lorg saoil níos fearr thar lear. Chuir siad fúthu i dtíortha éagsúla a</a:t>
            </a:r>
            <a:r>
              <a:rPr lang="en-GB" sz="2000">
                <a:latin typeface="Comic Sans MS" pitchFamily="66" charset="0"/>
              </a:rPr>
              <a:t>r</a:t>
            </a:r>
            <a:r>
              <a:rPr lang="ga-IE" sz="2000">
                <a:latin typeface="Comic Sans MS" pitchFamily="66" charset="0"/>
              </a:rPr>
              <a:t> fud an domhain ach is i Meiriceá a lonnaigh a bhformhór. </a:t>
            </a:r>
          </a:p>
        </p:txBody>
      </p:sp>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8775" y="785813"/>
            <a:ext cx="3708400" cy="2855912"/>
          </a:xfrm>
          <a:prstGeom prst="rect">
            <a:avLst/>
          </a:prstGeom>
          <a:noFill/>
          <a:ln w="9525">
            <a:noFill/>
            <a:miter lim="800000"/>
            <a:headEnd/>
            <a:tailEnd/>
          </a:ln>
        </p:spPr>
      </p:pic>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64063" y="3633788"/>
            <a:ext cx="4286250" cy="2905125"/>
          </a:xfrm>
          <a:prstGeom prst="rect">
            <a:avLst/>
          </a:prstGeom>
          <a:noFill/>
          <a:ln w="9525">
            <a:noFill/>
            <a:miter lim="800000"/>
            <a:headEnd/>
            <a:tailEnd/>
          </a:ln>
        </p:spPr>
      </p:pic>
      <p:sp>
        <p:nvSpPr>
          <p:cNvPr id="6" name="TextBox 5"/>
          <p:cNvSpPr txBox="1">
            <a:spLocks noChangeArrowheads="1"/>
          </p:cNvSpPr>
          <p:nvPr/>
        </p:nvSpPr>
        <p:spPr bwMode="auto">
          <a:xfrm>
            <a:off x="449263" y="4565650"/>
            <a:ext cx="3527425" cy="1016000"/>
          </a:xfrm>
          <a:prstGeom prst="rect">
            <a:avLst/>
          </a:prstGeom>
          <a:solidFill>
            <a:schemeClr val="bg2"/>
          </a:solidFill>
          <a:ln w="9525">
            <a:noFill/>
            <a:miter lim="800000"/>
            <a:headEnd/>
            <a:tailEnd/>
          </a:ln>
        </p:spPr>
        <p:txBody>
          <a:bodyPr>
            <a:spAutoFit/>
          </a:bodyPr>
          <a:lstStyle/>
          <a:p>
            <a:r>
              <a:rPr lang="ga-IE" sz="2000" dirty="0" smtClean="0">
                <a:latin typeface="Comic Sans MS" pitchFamily="66" charset="0"/>
              </a:rPr>
              <a:t>Thug </a:t>
            </a:r>
            <a:r>
              <a:rPr lang="ga-IE" sz="2000" dirty="0">
                <a:latin typeface="Comic Sans MS" pitchFamily="66" charset="0"/>
              </a:rPr>
              <a:t>roinnt tiarnaí talún airgead dá dtionóntaí le díol as an ticéad</a:t>
            </a:r>
            <a:r>
              <a:rPr lang="en-GB" sz="2000" dirty="0">
                <a:latin typeface="Comic Sans MS" pitchFamily="66" charset="0"/>
              </a:rPr>
              <a:t> go </a:t>
            </a:r>
            <a:r>
              <a:rPr lang="en-GB" sz="2000" dirty="0" err="1">
                <a:latin typeface="Comic Sans MS" pitchFamily="66" charset="0"/>
              </a:rPr>
              <a:t>Meiriceá</a:t>
            </a:r>
            <a:r>
              <a:rPr lang="en-GB" sz="2000" dirty="0">
                <a:latin typeface="Comic Sans MS" pitchFamily="66" charset="0"/>
              </a:rPr>
              <a:t>.</a:t>
            </a:r>
            <a:endParaRPr lang="ga-IE" sz="2000" dirty="0">
              <a:latin typeface="Comic Sans MS" pitchFamily="66" charset="0"/>
            </a:endParaRPr>
          </a:p>
        </p:txBody>
      </p:sp>
      <p:sp>
        <p:nvSpPr>
          <p:cNvPr id="39941" name="TextBox 6"/>
          <p:cNvSpPr txBox="1">
            <a:spLocks noChangeArrowheads="1"/>
          </p:cNvSpPr>
          <p:nvPr/>
        </p:nvSpPr>
        <p:spPr bwMode="auto">
          <a:xfrm>
            <a:off x="3311525" y="115888"/>
            <a:ext cx="2520950" cy="585787"/>
          </a:xfrm>
          <a:prstGeom prst="rect">
            <a:avLst/>
          </a:prstGeom>
          <a:noFill/>
          <a:ln w="9525">
            <a:noFill/>
            <a:miter lim="800000"/>
            <a:headEnd/>
            <a:tailEnd/>
          </a:ln>
        </p:spPr>
        <p:txBody>
          <a:bodyPr>
            <a:spAutoFit/>
          </a:bodyPr>
          <a:lstStyle/>
          <a:p>
            <a:pPr algn="ctr"/>
            <a:r>
              <a:rPr lang="en-GB" sz="3200">
                <a:latin typeface="Comic Sans MS" pitchFamily="66" charset="0"/>
              </a:rPr>
              <a:t>Imirce</a:t>
            </a:r>
            <a:endParaRPr lang="ga-IE">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trips(downLeft)">
                                      <p:cBhvr>
                                        <p:cTn id="18" dur="500"/>
                                        <p:tgtEl>
                                          <p:spTgt spid="6"/>
                                        </p:tgtEl>
                                      </p:cBhvr>
                                    </p:animEffect>
                                  </p:childTnLst>
                                </p:cTn>
                              </p:par>
                              <p:par>
                                <p:cTn id="19" presetID="2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edg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55650" y="0"/>
            <a:ext cx="8120063" cy="6444000"/>
          </a:xfrm>
          <a:prstGeom prst="rect">
            <a:avLst/>
          </a:prstGeom>
          <a:noFill/>
          <a:ln w="9525">
            <a:noFill/>
            <a:miter lim="800000"/>
            <a:headEnd/>
            <a:tailEnd/>
          </a:ln>
        </p:spPr>
      </p:pic>
      <p:sp>
        <p:nvSpPr>
          <p:cNvPr id="3" name="TextBox 2"/>
          <p:cNvSpPr txBox="1">
            <a:spLocks noChangeArrowheads="1"/>
          </p:cNvSpPr>
          <p:nvPr/>
        </p:nvSpPr>
        <p:spPr bwMode="auto">
          <a:xfrm>
            <a:off x="703263" y="5087938"/>
            <a:ext cx="7775575" cy="1631950"/>
          </a:xfrm>
          <a:prstGeom prst="rect">
            <a:avLst/>
          </a:prstGeom>
          <a:solidFill>
            <a:schemeClr val="bg2"/>
          </a:solidFill>
          <a:ln w="9525">
            <a:noFill/>
            <a:miter lim="800000"/>
            <a:headEnd/>
            <a:tailEnd/>
          </a:ln>
        </p:spPr>
        <p:txBody>
          <a:bodyPr>
            <a:spAutoFit/>
          </a:bodyPr>
          <a:lstStyle/>
          <a:p>
            <a:r>
              <a:rPr lang="ga-IE" sz="2000" dirty="0">
                <a:latin typeface="Comic Sans MS" pitchFamily="66" charset="0"/>
              </a:rPr>
              <a:t>Thógadh sé suas le trí mhí an t-aistear go Meiriceá a dhéanamh uaireanta. Bhíodh droch-chaoi ar chuid mhór de na longa imirce. </a:t>
            </a:r>
            <a:r>
              <a:rPr lang="ga-IE" sz="2000" dirty="0" smtClean="0">
                <a:latin typeface="Comic Sans MS" pitchFamily="66" charset="0"/>
              </a:rPr>
              <a:t>Bhídís plódaithe</a:t>
            </a:r>
            <a:r>
              <a:rPr lang="ga-IE" sz="2000" dirty="0">
                <a:latin typeface="Comic Sans MS" pitchFamily="66" charset="0"/>
              </a:rPr>
              <a:t>. Bhíodh go leor daoine chomh lag sin ag an ocras agus ag an bhfiabhras go bhfuair siad bás ar bord </a:t>
            </a:r>
            <a:r>
              <a:rPr lang="en-GB" sz="2000" dirty="0" err="1">
                <a:latin typeface="Comic Sans MS" pitchFamily="66" charset="0"/>
              </a:rPr>
              <a:t>na</a:t>
            </a:r>
            <a:r>
              <a:rPr lang="en-GB" sz="2000" dirty="0">
                <a:latin typeface="Comic Sans MS" pitchFamily="66" charset="0"/>
              </a:rPr>
              <a:t> long</a:t>
            </a:r>
            <a:r>
              <a:rPr lang="ga-IE" sz="2000" dirty="0">
                <a:latin typeface="Comic Sans MS" pitchFamily="66" charset="0"/>
              </a:rPr>
              <a:t>. </a:t>
            </a:r>
            <a:r>
              <a:rPr lang="en-GB" sz="2000" dirty="0">
                <a:latin typeface="Comic Sans MS" pitchFamily="66" charset="0"/>
              </a:rPr>
              <a:t/>
            </a:r>
            <a:br>
              <a:rPr lang="en-GB" sz="2000" dirty="0">
                <a:latin typeface="Comic Sans MS" pitchFamily="66" charset="0"/>
              </a:rPr>
            </a:br>
            <a:r>
              <a:rPr lang="ga-IE" sz="2000" dirty="0">
                <a:latin typeface="Comic Sans MS" pitchFamily="66" charset="0"/>
              </a:rPr>
              <a:t>Dá bharr sin </a:t>
            </a:r>
            <a:r>
              <a:rPr lang="en-GB" sz="2000" dirty="0" err="1">
                <a:latin typeface="Comic Sans MS" pitchFamily="66" charset="0"/>
              </a:rPr>
              <a:t>tugtar</a:t>
            </a:r>
            <a:r>
              <a:rPr lang="en-GB" sz="2000" dirty="0">
                <a:latin typeface="Comic Sans MS" pitchFamily="66" charset="0"/>
              </a:rPr>
              <a:t> ‘</a:t>
            </a:r>
            <a:r>
              <a:rPr lang="ga-IE" sz="2000" dirty="0">
                <a:latin typeface="Comic Sans MS" pitchFamily="66" charset="0"/>
              </a:rPr>
              <a:t>longa báis</a:t>
            </a:r>
            <a:r>
              <a:rPr lang="en-GB" sz="2000" dirty="0">
                <a:latin typeface="Comic Sans MS" pitchFamily="66" charset="0"/>
              </a:rPr>
              <a:t>’</a:t>
            </a:r>
            <a:r>
              <a:rPr lang="ga-IE" sz="2000" dirty="0">
                <a:latin typeface="Comic Sans MS" pitchFamily="66" charset="0"/>
              </a:rPr>
              <a:t> ar na longa sin.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8" presetClass="entr" presetSubtype="1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61975" y="5733256"/>
            <a:ext cx="8113713" cy="1015663"/>
          </a:xfrm>
          <a:prstGeom prst="rect">
            <a:avLst/>
          </a:prstGeom>
          <a:solidFill>
            <a:schemeClr val="bg2"/>
          </a:solidFill>
          <a:ln w="9525">
            <a:noFill/>
            <a:miter lim="800000"/>
            <a:headEnd/>
            <a:tailEnd/>
          </a:ln>
        </p:spPr>
        <p:txBody>
          <a:bodyPr>
            <a:spAutoFit/>
          </a:bodyPr>
          <a:lstStyle/>
          <a:p>
            <a:r>
              <a:rPr lang="ga-IE" sz="2000" dirty="0">
                <a:latin typeface="Comic Sans MS" pitchFamily="66" charset="0"/>
              </a:rPr>
              <a:t>Chothaigh an gorta fuath i gcroí </a:t>
            </a:r>
            <a:r>
              <a:rPr lang="en-GB" sz="2000" dirty="0" err="1">
                <a:latin typeface="Comic Sans MS" pitchFamily="66" charset="0"/>
              </a:rPr>
              <a:t>na</a:t>
            </a:r>
            <a:r>
              <a:rPr lang="en-GB" sz="2000" dirty="0">
                <a:latin typeface="Comic Sans MS" pitchFamily="66" charset="0"/>
              </a:rPr>
              <a:t> n</a:t>
            </a:r>
            <a:r>
              <a:rPr lang="ga-IE" sz="2000" dirty="0">
                <a:latin typeface="Comic Sans MS" pitchFamily="66" charset="0"/>
              </a:rPr>
              <a:t>daoine do rialtas na </a:t>
            </a:r>
            <a:r>
              <a:rPr lang="ga-IE" sz="2000" dirty="0" smtClean="0">
                <a:latin typeface="Comic Sans MS" pitchFamily="66" charset="0"/>
              </a:rPr>
              <a:t>Breataine</a:t>
            </a:r>
            <a:r>
              <a:rPr lang="en-IE" sz="2000" dirty="0" smtClean="0">
                <a:latin typeface="Comic Sans MS" pitchFamily="66" charset="0"/>
              </a:rPr>
              <a:t>. Dar leo gur </a:t>
            </a:r>
            <a:r>
              <a:rPr lang="ga-IE" sz="2000" dirty="0" smtClean="0">
                <a:latin typeface="Comic Sans MS" pitchFamily="66" charset="0"/>
              </a:rPr>
              <a:t>láimhseáil</a:t>
            </a:r>
            <a:r>
              <a:rPr lang="en-IE" sz="2000" dirty="0" smtClean="0">
                <a:latin typeface="Comic Sans MS" pitchFamily="66" charset="0"/>
              </a:rPr>
              <a:t> rialtas na Breataine</a:t>
            </a:r>
            <a:r>
              <a:rPr lang="en-GB" sz="2000" dirty="0" smtClean="0">
                <a:latin typeface="Comic Sans MS" pitchFamily="66" charset="0"/>
              </a:rPr>
              <a:t> </a:t>
            </a:r>
            <a:r>
              <a:rPr lang="en-GB" sz="2000" dirty="0">
                <a:latin typeface="Comic Sans MS" pitchFamily="66" charset="0"/>
              </a:rPr>
              <a:t>cúrsaí</a:t>
            </a:r>
            <a:r>
              <a:rPr lang="ga-IE" sz="2000" dirty="0">
                <a:latin typeface="Comic Sans MS" pitchFamily="66" charset="0"/>
              </a:rPr>
              <a:t> go dona le linn an </a:t>
            </a:r>
            <a:r>
              <a:rPr lang="ga-IE" sz="2000" dirty="0" smtClean="0">
                <a:latin typeface="Comic Sans MS" pitchFamily="66" charset="0"/>
              </a:rPr>
              <a:t>ghorta. </a:t>
            </a:r>
            <a:endParaRPr lang="ga-IE" sz="2000" dirty="0">
              <a:latin typeface="Comic Sans MS" pitchFamily="66" charset="0"/>
            </a:endParaRPr>
          </a:p>
        </p:txBody>
      </p:sp>
      <p:pic>
        <p:nvPicPr>
          <p:cNvPr id="819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25413"/>
            <a:ext cx="9144000" cy="2198688"/>
          </a:xfrm>
          <a:prstGeom prst="rect">
            <a:avLst/>
          </a:prstGeom>
          <a:noFill/>
          <a:ln w="9525">
            <a:noFill/>
            <a:miter lim="800000"/>
            <a:headEnd/>
            <a:tailEnd/>
          </a:ln>
        </p:spPr>
      </p:pic>
      <p:sp>
        <p:nvSpPr>
          <p:cNvPr id="5" name="TextBox 4"/>
          <p:cNvSpPr txBox="1">
            <a:spLocks noChangeArrowheads="1"/>
          </p:cNvSpPr>
          <p:nvPr/>
        </p:nvSpPr>
        <p:spPr bwMode="auto">
          <a:xfrm>
            <a:off x="1058862" y="548680"/>
            <a:ext cx="7026275" cy="708025"/>
          </a:xfrm>
          <a:prstGeom prst="rect">
            <a:avLst/>
          </a:prstGeom>
          <a:noFill/>
          <a:ln w="9525">
            <a:noFill/>
            <a:miter lim="800000"/>
            <a:headEnd/>
            <a:tailEnd/>
          </a:ln>
        </p:spPr>
        <p:txBody>
          <a:bodyPr wrap="none">
            <a:spAutoFit/>
          </a:bodyPr>
          <a:lstStyle/>
          <a:p>
            <a:r>
              <a:rPr lang="ga-IE" sz="4000" dirty="0">
                <a:latin typeface="Cooper Black" pitchFamily="18" charset="0"/>
              </a:rPr>
              <a:t>Tionchar an </a:t>
            </a:r>
            <a:r>
              <a:rPr lang="ga-IE" sz="4000" dirty="0" err="1">
                <a:latin typeface="Cooper Black" pitchFamily="18" charset="0"/>
              </a:rPr>
              <a:t>Ghorta</a:t>
            </a:r>
            <a:r>
              <a:rPr lang="ga-IE" sz="4000" dirty="0">
                <a:latin typeface="Cooper Black" pitchFamily="18" charset="0"/>
              </a:rPr>
              <a:t> Mhóir</a:t>
            </a:r>
          </a:p>
        </p:txBody>
      </p:sp>
      <p:sp>
        <p:nvSpPr>
          <p:cNvPr id="6" name="TextBox 5"/>
          <p:cNvSpPr txBox="1">
            <a:spLocks noChangeArrowheads="1"/>
          </p:cNvSpPr>
          <p:nvPr/>
        </p:nvSpPr>
        <p:spPr bwMode="auto">
          <a:xfrm>
            <a:off x="539750" y="2708920"/>
            <a:ext cx="7488238" cy="1016000"/>
          </a:xfrm>
          <a:prstGeom prst="rect">
            <a:avLst/>
          </a:prstGeom>
          <a:solidFill>
            <a:schemeClr val="bg2"/>
          </a:solidFill>
          <a:ln w="9525">
            <a:noFill/>
            <a:miter lim="800000"/>
            <a:headEnd/>
            <a:tailEnd/>
          </a:ln>
        </p:spPr>
        <p:txBody>
          <a:bodyPr>
            <a:spAutoFit/>
          </a:bodyPr>
          <a:lstStyle/>
          <a:p>
            <a:r>
              <a:rPr lang="ga-IE" sz="2000" dirty="0">
                <a:latin typeface="Comic Sans MS" pitchFamily="66" charset="0"/>
              </a:rPr>
              <a:t>Chuaigh breis agus milliún duine ar imirce go Meiriceá, Sasana agus tíortha eile. Cuid lárnach de shaol na hÉireann ba ea an imirce as sin amach. </a:t>
            </a:r>
          </a:p>
        </p:txBody>
      </p:sp>
      <p:sp>
        <p:nvSpPr>
          <p:cNvPr id="7" name="TextBox 6"/>
          <p:cNvSpPr txBox="1">
            <a:spLocks noChangeArrowheads="1"/>
          </p:cNvSpPr>
          <p:nvPr/>
        </p:nvSpPr>
        <p:spPr bwMode="auto">
          <a:xfrm>
            <a:off x="539750" y="1844824"/>
            <a:ext cx="6264498" cy="701675"/>
          </a:xfrm>
          <a:prstGeom prst="rect">
            <a:avLst/>
          </a:prstGeom>
          <a:solidFill>
            <a:schemeClr val="bg2"/>
          </a:solidFill>
          <a:ln w="9525">
            <a:noFill/>
            <a:miter lim="800000"/>
            <a:headEnd/>
            <a:tailEnd/>
          </a:ln>
        </p:spPr>
        <p:txBody>
          <a:bodyPr wrap="square">
            <a:spAutoFit/>
          </a:bodyPr>
          <a:lstStyle/>
          <a:p>
            <a:r>
              <a:rPr lang="ga-IE" sz="2000" dirty="0">
                <a:latin typeface="Comic Sans MS" pitchFamily="66" charset="0"/>
              </a:rPr>
              <a:t>Meastar go bhfuair milliún</a:t>
            </a:r>
            <a:r>
              <a:rPr lang="en-GB" sz="2000" dirty="0">
                <a:latin typeface="Comic Sans MS" pitchFamily="66" charset="0"/>
              </a:rPr>
              <a:t> </a:t>
            </a:r>
            <a:r>
              <a:rPr lang="en-GB" sz="2000" dirty="0" err="1">
                <a:latin typeface="Comic Sans MS" pitchFamily="66" charset="0"/>
              </a:rPr>
              <a:t>duine</a:t>
            </a:r>
            <a:r>
              <a:rPr lang="ga-IE" sz="2000" dirty="0">
                <a:latin typeface="Comic Sans MS" pitchFamily="66" charset="0"/>
              </a:rPr>
              <a:t> ar a laghad bás </a:t>
            </a:r>
            <a:r>
              <a:rPr lang="en-GB" sz="2000" dirty="0">
                <a:latin typeface="Comic Sans MS" pitchFamily="66" charset="0"/>
              </a:rPr>
              <a:t>le </a:t>
            </a:r>
            <a:r>
              <a:rPr lang="ga-IE" sz="2000" dirty="0">
                <a:latin typeface="Comic Sans MS" pitchFamily="66" charset="0"/>
              </a:rPr>
              <a:t>hocras</a:t>
            </a:r>
            <a:r>
              <a:rPr lang="en-GB" sz="2000" dirty="0">
                <a:latin typeface="Comic Sans MS" pitchFamily="66" charset="0"/>
              </a:rPr>
              <a:t> </a:t>
            </a:r>
            <a:r>
              <a:rPr lang="ga-IE" sz="2000" dirty="0">
                <a:latin typeface="Comic Sans MS" pitchFamily="66" charset="0"/>
              </a:rPr>
              <a:t>agus </a:t>
            </a:r>
            <a:r>
              <a:rPr lang="en-GB" sz="2000" dirty="0">
                <a:latin typeface="Comic Sans MS" pitchFamily="66" charset="0"/>
              </a:rPr>
              <a:t>le</a:t>
            </a:r>
            <a:r>
              <a:rPr lang="ga-IE" sz="2000" dirty="0">
                <a:latin typeface="Comic Sans MS" pitchFamily="66" charset="0"/>
              </a:rPr>
              <a:t> galair</a:t>
            </a:r>
            <a:r>
              <a:rPr lang="en-GB" sz="2000" dirty="0">
                <a:latin typeface="Comic Sans MS" pitchFamily="66" charset="0"/>
              </a:rPr>
              <a:t> </a:t>
            </a:r>
            <a:r>
              <a:rPr lang="ga-IE" sz="2000" dirty="0">
                <a:latin typeface="Comic Sans MS" pitchFamily="66" charset="0"/>
              </a:rPr>
              <a:t>idir 1845 agus 1851.</a:t>
            </a:r>
          </a:p>
        </p:txBody>
      </p:sp>
      <p:sp>
        <p:nvSpPr>
          <p:cNvPr id="8" name="TextBox 7"/>
          <p:cNvSpPr txBox="1">
            <a:spLocks noChangeArrowheads="1"/>
          </p:cNvSpPr>
          <p:nvPr/>
        </p:nvSpPr>
        <p:spPr bwMode="auto">
          <a:xfrm>
            <a:off x="561975" y="3933056"/>
            <a:ext cx="8118475" cy="1630362"/>
          </a:xfrm>
          <a:prstGeom prst="rect">
            <a:avLst/>
          </a:prstGeom>
          <a:solidFill>
            <a:schemeClr val="bg2"/>
          </a:solidFill>
          <a:ln w="9525">
            <a:noFill/>
            <a:miter lim="800000"/>
            <a:headEnd/>
            <a:tailEnd/>
          </a:ln>
        </p:spPr>
        <p:txBody>
          <a:bodyPr>
            <a:spAutoFit/>
          </a:bodyPr>
          <a:lstStyle/>
          <a:p>
            <a:r>
              <a:rPr lang="ga-IE" sz="2000" dirty="0">
                <a:latin typeface="Comic Sans MS" pitchFamily="66" charset="0"/>
              </a:rPr>
              <a:t>Laghdaigh líon na gcainteoirí Gaeilge in Éirinn go mór </a:t>
            </a:r>
            <a:r>
              <a:rPr lang="en-GB" sz="2000" dirty="0">
                <a:latin typeface="Comic Sans MS" pitchFamily="66" charset="0"/>
              </a:rPr>
              <a:t>le </a:t>
            </a:r>
            <a:r>
              <a:rPr lang="en-GB" sz="2000" dirty="0" err="1">
                <a:latin typeface="Comic Sans MS" pitchFamily="66" charset="0"/>
              </a:rPr>
              <a:t>linn</a:t>
            </a:r>
            <a:r>
              <a:rPr lang="ga-IE" sz="2000" dirty="0">
                <a:latin typeface="Comic Sans MS" pitchFamily="66" charset="0"/>
              </a:rPr>
              <a:t> an </a:t>
            </a:r>
            <a:r>
              <a:rPr lang="ga-IE" sz="2000" dirty="0" err="1">
                <a:latin typeface="Comic Sans MS" pitchFamily="66" charset="0"/>
              </a:rPr>
              <a:t>ghorta</a:t>
            </a:r>
            <a:r>
              <a:rPr lang="ga-IE" sz="2000" dirty="0">
                <a:latin typeface="Comic Sans MS" pitchFamily="66" charset="0"/>
              </a:rPr>
              <a:t>. Ba í an Ghaeilge an teanga a labhair go leor de na daoine bochta. De bhrí go bhfuair cuid mhór acu bás le linn an </a:t>
            </a:r>
            <a:r>
              <a:rPr lang="ga-IE" sz="2000" dirty="0" err="1">
                <a:latin typeface="Comic Sans MS" pitchFamily="66" charset="0"/>
              </a:rPr>
              <a:t>ghorta</a:t>
            </a:r>
            <a:r>
              <a:rPr lang="ga-IE" sz="2000" dirty="0">
                <a:latin typeface="Comic Sans MS" pitchFamily="66" charset="0"/>
              </a:rPr>
              <a:t> agus go ndeachaigh go leor acu ar imirce tháinig laghdú mór ar líon na gcainteoirí Gaeilge sa tír.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nodeType="with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p:cTn id="12" dur="1000" fill="hold"/>
                                        <p:tgtEl>
                                          <p:spTgt spid="8194"/>
                                        </p:tgtEl>
                                        <p:attrNameLst>
                                          <p:attrName>ppt_w</p:attrName>
                                        </p:attrNameLst>
                                      </p:cBhvr>
                                      <p:tavLst>
                                        <p:tav tm="0">
                                          <p:val>
                                            <p:strVal val="#ppt_w*0.70"/>
                                          </p:val>
                                        </p:tav>
                                        <p:tav tm="100000">
                                          <p:val>
                                            <p:strVal val="#ppt_w"/>
                                          </p:val>
                                        </p:tav>
                                      </p:tavLst>
                                    </p:anim>
                                    <p:anim calcmode="lin" valueType="num">
                                      <p:cBhvr>
                                        <p:cTn id="13" dur="1000" fill="hold"/>
                                        <p:tgtEl>
                                          <p:spTgt spid="8194"/>
                                        </p:tgtEl>
                                        <p:attrNameLst>
                                          <p:attrName>ppt_h</p:attrName>
                                        </p:attrNameLst>
                                      </p:cBhvr>
                                      <p:tavLst>
                                        <p:tav tm="0">
                                          <p:val>
                                            <p:strVal val="#ppt_h"/>
                                          </p:val>
                                        </p:tav>
                                        <p:tav tm="100000">
                                          <p:val>
                                            <p:strVal val="#ppt_h"/>
                                          </p:val>
                                        </p:tav>
                                      </p:tavLst>
                                    </p:anim>
                                    <p:animEffect transition="in" filter="fade">
                                      <p:cBhvr>
                                        <p:cTn id="14" dur="1000"/>
                                        <p:tgtEl>
                                          <p:spTgt spid="819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0-#ppt_w/2"/>
                                          </p:val>
                                        </p:tav>
                                        <p:tav tm="100000">
                                          <p:val>
                                            <p:strVal val="#ppt_x"/>
                                          </p:val>
                                        </p:tav>
                                      </p:tavLst>
                                    </p:anim>
                                    <p:anim calcmode="lin" valueType="num">
                                      <p:cBhvr additive="base">
                                        <p:cTn id="3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619250" y="2492375"/>
            <a:ext cx="5700713" cy="923925"/>
          </a:xfrm>
          <a:prstGeom prst="rect">
            <a:avLst/>
          </a:prstGeom>
          <a:noFill/>
          <a:ln w="9525">
            <a:noFill/>
            <a:miter lim="800000"/>
            <a:headEnd/>
            <a:tailEnd/>
          </a:ln>
        </p:spPr>
        <p:txBody>
          <a:bodyPr wrap="none">
            <a:spAutoFit/>
          </a:bodyPr>
          <a:lstStyle/>
          <a:p>
            <a:r>
              <a:rPr lang="ga-IE" sz="5400">
                <a:latin typeface="Comic Sans MS" pitchFamily="66" charset="0"/>
              </a:rPr>
              <a:t>Cad is gorta ann?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2"/>
          <p:cNvSpPr txBox="1">
            <a:spLocks noChangeArrowheads="1"/>
          </p:cNvSpPr>
          <p:nvPr/>
        </p:nvSpPr>
        <p:spPr bwMode="auto">
          <a:xfrm>
            <a:off x="3717925" y="1184275"/>
            <a:ext cx="1768475" cy="457200"/>
          </a:xfrm>
          <a:prstGeom prst="rect">
            <a:avLst/>
          </a:prstGeom>
          <a:noFill/>
          <a:ln w="9525">
            <a:noFill/>
            <a:miter lim="800000"/>
            <a:headEnd/>
            <a:tailEnd/>
          </a:ln>
        </p:spPr>
        <p:txBody>
          <a:bodyPr>
            <a:spAutoFit/>
          </a:bodyPr>
          <a:lstStyle/>
          <a:p>
            <a:pPr eaLnBrk="0" hangingPunct="0"/>
            <a:endParaRPr lang="ga-IE">
              <a:solidFill>
                <a:schemeClr val="bg1"/>
              </a:solidFill>
              <a:latin typeface="Calibri" pitchFamily="34" charset="0"/>
            </a:endParaRPr>
          </a:p>
        </p:txBody>
      </p:sp>
      <p:sp>
        <p:nvSpPr>
          <p:cNvPr id="43010" name="Text Box 3"/>
          <p:cNvSpPr txBox="1">
            <a:spLocks noChangeArrowheads="1"/>
          </p:cNvSpPr>
          <p:nvPr/>
        </p:nvSpPr>
        <p:spPr bwMode="auto">
          <a:xfrm>
            <a:off x="914400" y="1565275"/>
            <a:ext cx="7086600" cy="457200"/>
          </a:xfrm>
          <a:prstGeom prst="rect">
            <a:avLst/>
          </a:prstGeom>
          <a:noFill/>
          <a:ln w="9525">
            <a:noFill/>
            <a:miter lim="800000"/>
            <a:headEnd/>
            <a:tailEnd/>
          </a:ln>
        </p:spPr>
        <p:txBody>
          <a:bodyPr>
            <a:spAutoFit/>
          </a:bodyPr>
          <a:lstStyle/>
          <a:p>
            <a:pPr eaLnBrk="0" hangingPunct="0"/>
            <a:endParaRPr lang="ga-IE">
              <a:latin typeface="Calibri" pitchFamily="34" charset="0"/>
            </a:endParaRPr>
          </a:p>
        </p:txBody>
      </p:sp>
      <p:graphicFrame>
        <p:nvGraphicFramePr>
          <p:cNvPr id="49203" name="Group 51"/>
          <p:cNvGraphicFramePr>
            <a:graphicFrameLocks noGrp="1"/>
          </p:cNvGraphicFramePr>
          <p:nvPr>
            <p:extLst>
              <p:ext uri="{D42A27DB-BD31-4B8C-83A1-F6EECF244321}">
                <p14:modId xmlns:p14="http://schemas.microsoft.com/office/powerpoint/2010/main" val="3558948527"/>
              </p:ext>
            </p:extLst>
          </p:nvPr>
        </p:nvGraphicFramePr>
        <p:xfrm>
          <a:off x="323850" y="692150"/>
          <a:ext cx="8229600" cy="5516880"/>
        </p:xfrm>
        <a:graphic>
          <a:graphicData uri="http://schemas.openxmlformats.org/drawingml/2006/table">
            <a:tbl>
              <a:tblPr/>
              <a:tblGrid>
                <a:gridCol w="5113338"/>
                <a:gridCol w="1363662"/>
                <a:gridCol w="1752600"/>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800" b="0" i="0" u="none" strike="noStrike" cap="none" normalizeH="0" baseline="0" dirty="0" smtClean="0">
                          <a:ln>
                            <a:noFill/>
                          </a:ln>
                          <a:solidFill>
                            <a:schemeClr val="tx1"/>
                          </a:solidFill>
                          <a:effectLst/>
                          <a:latin typeface="Comic Sans MS" pitchFamily="66" charset="0"/>
                          <a:cs typeface="Times New Roman" pitchFamily="18" charset="0"/>
                        </a:rPr>
                        <a:t>Ráiteas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800" b="0" i="0" u="none" strike="noStrike" cap="none" normalizeH="0" baseline="0" dirty="0" smtClean="0">
                          <a:ln>
                            <a:noFill/>
                          </a:ln>
                          <a:solidFill>
                            <a:schemeClr val="tx1"/>
                          </a:solidFill>
                          <a:effectLst/>
                          <a:latin typeface="Comic Sans MS" pitchFamily="66" charset="0"/>
                          <a:cs typeface="Times New Roman" pitchFamily="18" charset="0"/>
                        </a:rPr>
                        <a:t>Fíor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800" b="0" i="0" u="none" strike="noStrike" cap="none" normalizeH="0" baseline="0" dirty="0" smtClean="0">
                          <a:ln>
                            <a:noFill/>
                          </a:ln>
                          <a:solidFill>
                            <a:schemeClr val="tx1"/>
                          </a:solidFill>
                          <a:effectLst/>
                          <a:latin typeface="Comic Sans MS" pitchFamily="66" charset="0"/>
                          <a:cs typeface="Times New Roman" pitchFamily="18" charset="0"/>
                        </a:rPr>
                        <a:t>Bréagach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ga-IE" sz="2000" noProof="0" dirty="0" smtClean="0">
                          <a:latin typeface="Comic Sans MS" pitchFamily="66" charset="0"/>
                        </a:rPr>
                        <a:t>D’fhág breis is milliún duine Éire </a:t>
                      </a:r>
                      <a:r>
                        <a:rPr lang="en-GB" sz="2000" noProof="0" dirty="0" smtClean="0">
                          <a:latin typeface="Comic Sans MS" pitchFamily="66" charset="0"/>
                        </a:rPr>
                        <a:t>le </a:t>
                      </a:r>
                      <a:r>
                        <a:rPr lang="en-GB" sz="2000" noProof="0" dirty="0" err="1" smtClean="0">
                          <a:latin typeface="Comic Sans MS" pitchFamily="66" charset="0"/>
                        </a:rPr>
                        <a:t>linn</a:t>
                      </a:r>
                      <a:r>
                        <a:rPr lang="en-GB" sz="2000" noProof="0" dirty="0" smtClean="0">
                          <a:latin typeface="Comic Sans MS" pitchFamily="66" charset="0"/>
                        </a:rPr>
                        <a:t> </a:t>
                      </a:r>
                      <a:r>
                        <a:rPr lang="ga-IE" sz="2000" noProof="0" dirty="0" smtClean="0">
                          <a:latin typeface="Comic Sans MS" pitchFamily="66" charset="0"/>
                        </a:rPr>
                        <a:t/>
                      </a:r>
                      <a:br>
                        <a:rPr lang="ga-IE" sz="2000" noProof="0" dirty="0" smtClean="0">
                          <a:latin typeface="Comic Sans MS" pitchFamily="66" charset="0"/>
                        </a:rPr>
                      </a:br>
                      <a:r>
                        <a:rPr lang="ga-IE" sz="2000" baseline="0" noProof="0" dirty="0" smtClean="0">
                          <a:latin typeface="Comic Sans MS" pitchFamily="66" charset="0"/>
                        </a:rPr>
                        <a:t>an </a:t>
                      </a:r>
                      <a:r>
                        <a:rPr lang="ga-IE" sz="2000" baseline="0" noProof="0" dirty="0" err="1" smtClean="0">
                          <a:latin typeface="Comic Sans MS" pitchFamily="66" charset="0"/>
                        </a:rPr>
                        <a:t>Ghorta</a:t>
                      </a:r>
                      <a:r>
                        <a:rPr lang="ga-IE" sz="2000" baseline="0" noProof="0" dirty="0" smtClean="0">
                          <a:latin typeface="Comic Sans MS" pitchFamily="66" charset="0"/>
                        </a:rPr>
                        <a:t> Mhóir. </a:t>
                      </a:r>
                      <a:endParaRPr kumimoji="0" lang="ga-IE" sz="2000" b="0" i="0" u="none" strike="noStrike" cap="none" normalizeH="0" baseline="0" noProof="0" dirty="0" smtClean="0">
                        <a:ln>
                          <a:noFill/>
                        </a:ln>
                        <a:solidFill>
                          <a:schemeClr val="tx1"/>
                        </a:solidFill>
                        <a:effectLst/>
                        <a:latin typeface="Comic Sans MS" pitchFamily="66"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ga-IE" sz="2000" noProof="0" dirty="0" smtClean="0">
                          <a:solidFill>
                            <a:schemeClr val="tx1"/>
                          </a:solidFill>
                          <a:latin typeface="Comic Sans MS" pitchFamily="66" charset="0"/>
                        </a:rPr>
                        <a:t>Ba le tiarnaí talún formhór na talún</a:t>
                      </a:r>
                      <a:r>
                        <a:rPr lang="ga-IE" sz="2000" baseline="0" noProof="0" dirty="0" smtClean="0">
                          <a:solidFill>
                            <a:schemeClr val="tx1"/>
                          </a:solidFill>
                          <a:latin typeface="Comic Sans MS" pitchFamily="66" charset="0"/>
                        </a:rPr>
                        <a:t> </a:t>
                      </a:r>
                      <a:br>
                        <a:rPr lang="ga-IE" sz="2000" baseline="0" noProof="0" dirty="0" smtClean="0">
                          <a:solidFill>
                            <a:schemeClr val="tx1"/>
                          </a:solidFill>
                          <a:latin typeface="Comic Sans MS" pitchFamily="66" charset="0"/>
                        </a:rPr>
                      </a:br>
                      <a:r>
                        <a:rPr lang="en-GB" sz="2000" baseline="0" noProof="0" dirty="0" smtClean="0">
                          <a:solidFill>
                            <a:schemeClr val="tx1"/>
                          </a:solidFill>
                          <a:latin typeface="Comic Sans MS" pitchFamily="66" charset="0"/>
                        </a:rPr>
                        <a:t>in </a:t>
                      </a:r>
                      <a:r>
                        <a:rPr lang="en-GB" sz="2000" baseline="0" noProof="0" dirty="0" err="1" smtClean="0">
                          <a:solidFill>
                            <a:schemeClr val="tx1"/>
                          </a:solidFill>
                          <a:latin typeface="Comic Sans MS" pitchFamily="66" charset="0"/>
                        </a:rPr>
                        <a:t>Éirinn</a:t>
                      </a:r>
                      <a:r>
                        <a:rPr lang="en-GB" sz="2000" baseline="0" noProof="0" dirty="0" smtClean="0">
                          <a:solidFill>
                            <a:schemeClr val="tx1"/>
                          </a:solidFill>
                          <a:latin typeface="Comic Sans MS" pitchFamily="66" charset="0"/>
                        </a:rPr>
                        <a:t> </a:t>
                      </a:r>
                      <a:r>
                        <a:rPr lang="ga-IE" sz="2000" baseline="0" noProof="0" dirty="0" smtClean="0">
                          <a:solidFill>
                            <a:schemeClr val="tx1"/>
                          </a:solidFill>
                          <a:latin typeface="Comic Sans MS" pitchFamily="66" charset="0"/>
                        </a:rPr>
                        <a:t>sa naoú haois déag. </a:t>
                      </a:r>
                      <a:endParaRPr lang="ga-IE" sz="2000" noProof="0" dirty="0" smtClean="0">
                        <a:solidFill>
                          <a:schemeClr val="tx1"/>
                        </a:solidFill>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ga-IE" sz="2000" noProof="0" dirty="0" smtClean="0">
                          <a:solidFill>
                            <a:schemeClr val="tx1"/>
                          </a:solidFill>
                          <a:latin typeface="Comic Sans MS" pitchFamily="66" charset="0"/>
                        </a:rPr>
                        <a:t>Bhí Éire faoi riail </a:t>
                      </a:r>
                      <a:r>
                        <a:rPr lang="en-GB" sz="2000" noProof="0" dirty="0" err="1" smtClean="0">
                          <a:solidFill>
                            <a:schemeClr val="tx1"/>
                          </a:solidFill>
                          <a:latin typeface="Comic Sans MS" pitchFamily="66" charset="0"/>
                        </a:rPr>
                        <a:t>na</a:t>
                      </a:r>
                      <a:r>
                        <a:rPr lang="en-GB" sz="2000" noProof="0" dirty="0" smtClean="0">
                          <a:solidFill>
                            <a:schemeClr val="tx1"/>
                          </a:solidFill>
                          <a:latin typeface="Comic Sans MS" pitchFamily="66" charset="0"/>
                        </a:rPr>
                        <a:t> </a:t>
                      </a:r>
                      <a:r>
                        <a:rPr lang="en-GB" sz="2000" noProof="0" dirty="0" err="1" smtClean="0">
                          <a:solidFill>
                            <a:schemeClr val="tx1"/>
                          </a:solidFill>
                          <a:latin typeface="Comic Sans MS" pitchFamily="66" charset="0"/>
                        </a:rPr>
                        <a:t>Breataine</a:t>
                      </a:r>
                      <a:r>
                        <a:rPr lang="en-GB" sz="2000" noProof="0" dirty="0" smtClean="0">
                          <a:solidFill>
                            <a:schemeClr val="tx1"/>
                          </a:solidFill>
                          <a:latin typeface="Comic Sans MS" pitchFamily="66" charset="0"/>
                        </a:rPr>
                        <a:t> </a:t>
                      </a:r>
                      <a:r>
                        <a:rPr lang="ga-IE" sz="2000" baseline="0" noProof="0" dirty="0" smtClean="0">
                          <a:solidFill>
                            <a:schemeClr val="tx1"/>
                          </a:solidFill>
                          <a:latin typeface="Comic Sans MS" pitchFamily="66" charset="0"/>
                        </a:rPr>
                        <a:t>sa bhliain 1845.</a:t>
                      </a:r>
                      <a:endParaRPr kumimoji="0" lang="ga-IE" sz="2000" b="0" i="0" u="none" strike="noStrike" cap="none" normalizeH="0" baseline="0" noProof="0" dirty="0" smtClean="0">
                        <a:ln>
                          <a:noFill/>
                        </a:ln>
                        <a:solidFill>
                          <a:schemeClr val="tx1"/>
                        </a:solidFill>
                        <a:effectLst/>
                        <a:latin typeface="Comic Sans MS" pitchFamily="66"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ga-IE" sz="2000" noProof="0" dirty="0" smtClean="0">
                          <a:latin typeface="Comic Sans MS" pitchFamily="66" charset="0"/>
                        </a:rPr>
                        <a:t>D’ordaigh John</a:t>
                      </a:r>
                      <a:r>
                        <a:rPr lang="ga-IE" sz="2000" baseline="0" noProof="0" dirty="0" smtClean="0">
                          <a:latin typeface="Comic Sans MS" pitchFamily="66" charset="0"/>
                        </a:rPr>
                        <a:t> </a:t>
                      </a:r>
                      <a:r>
                        <a:rPr lang="ga-IE" sz="2000" baseline="0" noProof="0" dirty="0" err="1" smtClean="0">
                          <a:latin typeface="Comic Sans MS" pitchFamily="66" charset="0"/>
                        </a:rPr>
                        <a:t>Russell</a:t>
                      </a:r>
                      <a:r>
                        <a:rPr lang="ga-IE" sz="2000" baseline="0" noProof="0" dirty="0" smtClean="0">
                          <a:latin typeface="Comic Sans MS" pitchFamily="66" charset="0"/>
                        </a:rPr>
                        <a:t> </a:t>
                      </a:r>
                      <a:r>
                        <a:rPr lang="en-GB" sz="2000" noProof="0" dirty="0" smtClean="0">
                          <a:latin typeface="Comic Sans MS" pitchFamily="66" charset="0"/>
                        </a:rPr>
                        <a:t>min </a:t>
                      </a:r>
                      <a:r>
                        <a:rPr lang="en-GB" sz="2000" noProof="0" dirty="0" err="1" smtClean="0">
                          <a:latin typeface="Comic Sans MS" pitchFamily="66" charset="0"/>
                        </a:rPr>
                        <a:t>bhuí</a:t>
                      </a:r>
                      <a:r>
                        <a:rPr lang="en-GB" sz="2000" noProof="0" dirty="0" smtClean="0">
                          <a:latin typeface="Comic Sans MS" pitchFamily="66" charset="0"/>
                        </a:rPr>
                        <a:t> </a:t>
                      </a:r>
                      <a:r>
                        <a:rPr lang="ga-IE" sz="2000" noProof="0" dirty="0" smtClean="0">
                          <a:latin typeface="Comic Sans MS" pitchFamily="66" charset="0"/>
                        </a:rPr>
                        <a:t>ó Mheiriceá</a:t>
                      </a:r>
                      <a:r>
                        <a:rPr lang="en-GB" sz="2000" noProof="0" dirty="0" smtClean="0">
                          <a:latin typeface="Comic Sans MS" pitchFamily="66" charset="0"/>
                        </a:rPr>
                        <a:t> le</a:t>
                      </a:r>
                      <a:r>
                        <a:rPr lang="en-GB" sz="2000" baseline="0" noProof="0" dirty="0" smtClean="0">
                          <a:latin typeface="Comic Sans MS" pitchFamily="66" charset="0"/>
                        </a:rPr>
                        <a:t> cur go </a:t>
                      </a:r>
                      <a:r>
                        <a:rPr lang="en-GB" sz="2000" baseline="0" noProof="0" dirty="0" err="1" smtClean="0">
                          <a:latin typeface="Comic Sans MS" pitchFamily="66" charset="0"/>
                        </a:rPr>
                        <a:t>hÉirinn</a:t>
                      </a:r>
                      <a:r>
                        <a:rPr lang="ga-IE" sz="2000" noProof="0" dirty="0" smtClean="0">
                          <a:latin typeface="Comic Sans MS" pitchFamily="66" charset="0"/>
                        </a:rPr>
                        <a:t>. </a:t>
                      </a:r>
                      <a:endParaRPr kumimoji="0" lang="ga-IE" sz="2000" b="0" i="0" u="none" strike="noStrike" cap="none" normalizeH="0" baseline="0" noProof="0" dirty="0" smtClean="0">
                        <a:ln>
                          <a:noFill/>
                        </a:ln>
                        <a:solidFill>
                          <a:schemeClr val="tx1"/>
                        </a:solidFill>
                        <a:effectLst/>
                        <a:latin typeface="Comic Sans MS" pitchFamily="66"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ga-IE" sz="2000" noProof="0" dirty="0" smtClean="0">
                          <a:latin typeface="Comic Sans MS" pitchFamily="66" charset="0"/>
                        </a:rPr>
                        <a:t>Caitheadh na mílte </a:t>
                      </a:r>
                      <a:r>
                        <a:rPr lang="en-GB" sz="2000" noProof="0" dirty="0" err="1" smtClean="0">
                          <a:latin typeface="Comic Sans MS" pitchFamily="66" charset="0"/>
                        </a:rPr>
                        <a:t>duine</a:t>
                      </a:r>
                      <a:r>
                        <a:rPr lang="en-GB" sz="2000" noProof="0" dirty="0" smtClean="0">
                          <a:latin typeface="Comic Sans MS" pitchFamily="66" charset="0"/>
                        </a:rPr>
                        <a:t> </a:t>
                      </a:r>
                      <a:r>
                        <a:rPr lang="ga-IE" sz="2000" noProof="0" dirty="0" smtClean="0">
                          <a:latin typeface="Comic Sans MS" pitchFamily="66" charset="0"/>
                        </a:rPr>
                        <a:t>amach as </a:t>
                      </a:r>
                      <a:br>
                        <a:rPr lang="ga-IE" sz="2000" noProof="0" dirty="0" smtClean="0">
                          <a:latin typeface="Comic Sans MS" pitchFamily="66" charset="0"/>
                        </a:rPr>
                      </a:br>
                      <a:r>
                        <a:rPr lang="ga-IE" sz="2000" noProof="0" dirty="0" smtClean="0">
                          <a:latin typeface="Comic Sans MS" pitchFamily="66" charset="0"/>
                        </a:rPr>
                        <a:t>a dtithe </a:t>
                      </a:r>
                      <a:r>
                        <a:rPr lang="en-GB" sz="2000" noProof="0" dirty="0" smtClean="0">
                          <a:latin typeface="Comic Sans MS" pitchFamily="66" charset="0"/>
                        </a:rPr>
                        <a:t>le </a:t>
                      </a:r>
                      <a:r>
                        <a:rPr lang="en-GB" sz="2000" noProof="0" dirty="0" err="1" smtClean="0">
                          <a:latin typeface="Comic Sans MS" pitchFamily="66" charset="0"/>
                        </a:rPr>
                        <a:t>linn</a:t>
                      </a:r>
                      <a:r>
                        <a:rPr lang="en-GB" sz="2000" noProof="0" dirty="0" smtClean="0">
                          <a:latin typeface="Comic Sans MS" pitchFamily="66" charset="0"/>
                        </a:rPr>
                        <a:t> </a:t>
                      </a:r>
                      <a:r>
                        <a:rPr lang="ga-IE" sz="2000" noProof="0" dirty="0" smtClean="0">
                          <a:latin typeface="Comic Sans MS" pitchFamily="66" charset="0"/>
                        </a:rPr>
                        <a:t>an </a:t>
                      </a:r>
                      <a:r>
                        <a:rPr lang="ga-IE" sz="2000" noProof="0" dirty="0" err="1" smtClean="0">
                          <a:latin typeface="Comic Sans MS" pitchFamily="66" charset="0"/>
                        </a:rPr>
                        <a:t>ghorta</a:t>
                      </a:r>
                      <a:r>
                        <a:rPr lang="ga-IE" sz="2000" noProof="0" dirty="0" smtClean="0">
                          <a:latin typeface="Comic Sans MS" pitchFamily="66"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ga-IE" sz="2000" noProof="0" dirty="0" smtClean="0">
                          <a:latin typeface="Comic Sans MS" pitchFamily="66" charset="0"/>
                        </a:rPr>
                        <a:t>Sa</a:t>
                      </a:r>
                      <a:r>
                        <a:rPr lang="ga-IE" sz="2000" baseline="0" noProof="0" dirty="0" smtClean="0">
                          <a:latin typeface="Comic Sans MS" pitchFamily="66" charset="0"/>
                        </a:rPr>
                        <a:t> bhliain</a:t>
                      </a:r>
                      <a:r>
                        <a:rPr lang="ga-IE" sz="2000" noProof="0" dirty="0" smtClean="0">
                          <a:latin typeface="Comic Sans MS" pitchFamily="66" charset="0"/>
                        </a:rPr>
                        <a:t> 1847 bhí 3 mhilliún </a:t>
                      </a:r>
                      <a:r>
                        <a:rPr lang="en-GB" sz="2000" noProof="0" dirty="0" err="1" smtClean="0">
                          <a:latin typeface="Comic Sans MS" pitchFamily="66" charset="0"/>
                        </a:rPr>
                        <a:t>duine</a:t>
                      </a:r>
                      <a:r>
                        <a:rPr lang="en-GB" sz="2000" noProof="0" dirty="0" smtClean="0">
                          <a:latin typeface="Comic Sans MS" pitchFamily="66" charset="0"/>
                        </a:rPr>
                        <a:t> </a:t>
                      </a:r>
                      <a:r>
                        <a:rPr lang="ga-IE" sz="2000" noProof="0" dirty="0" smtClean="0">
                          <a:latin typeface="Comic Sans MS" pitchFamily="66" charset="0"/>
                        </a:rPr>
                        <a:t>ag fáil roinnt bia gach lá ó na </a:t>
                      </a:r>
                      <a:r>
                        <a:rPr lang="en-GB" sz="2000" noProof="0" dirty="0" smtClean="0">
                          <a:latin typeface="Comic Sans MS" pitchFamily="66" charset="0"/>
                        </a:rPr>
                        <a:t>tithe </a:t>
                      </a:r>
                      <a:r>
                        <a:rPr lang="en-GB" sz="2000" noProof="0" dirty="0" err="1" smtClean="0">
                          <a:latin typeface="Comic Sans MS" pitchFamily="66" charset="0"/>
                        </a:rPr>
                        <a:t>anraith</a:t>
                      </a:r>
                      <a:r>
                        <a:rPr lang="ga-IE" sz="2000" noProof="0" dirty="0" smtClean="0">
                          <a:latin typeface="Comic Sans MS" pitchFamily="66" charset="0"/>
                        </a:rPr>
                        <a:t>. </a:t>
                      </a:r>
                      <a:endParaRPr kumimoji="0" lang="ga-IE" sz="2000" b="0" i="0" u="none" strike="noStrike" cap="none" normalizeH="0" baseline="0" noProof="0" dirty="0" smtClean="0">
                        <a:ln>
                          <a:noFill/>
                        </a:ln>
                        <a:solidFill>
                          <a:schemeClr val="tx1"/>
                        </a:solidFill>
                        <a:effectLst/>
                        <a:latin typeface="Comic Sans MS" pitchFamily="66"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000" b="0" i="0" u="none" strike="noStrike" cap="none" normalizeH="0" baseline="0" noProof="0" dirty="0" smtClean="0">
                          <a:ln>
                            <a:noFill/>
                          </a:ln>
                          <a:solidFill>
                            <a:schemeClr val="tx1"/>
                          </a:solidFill>
                          <a:effectLst/>
                          <a:latin typeface="Comic Sans MS" pitchFamily="66" charset="0"/>
                          <a:cs typeface="Times New Roman" pitchFamily="18" charset="0"/>
                        </a:rPr>
                        <a:t>Fuair míle duine bás in Éirinn </a:t>
                      </a:r>
                      <a:r>
                        <a:rPr kumimoji="0" lang="en-GB" sz="2000" b="0" i="0" u="none" strike="noStrike" cap="none" normalizeH="0" baseline="0" noProof="0" dirty="0" smtClean="0">
                          <a:ln>
                            <a:noFill/>
                          </a:ln>
                          <a:solidFill>
                            <a:schemeClr val="tx1"/>
                          </a:solidFill>
                          <a:effectLst/>
                          <a:latin typeface="Comic Sans MS" pitchFamily="66" charset="0"/>
                          <a:cs typeface="Times New Roman" pitchFamily="18" charset="0"/>
                        </a:rPr>
                        <a:t>le </a:t>
                      </a:r>
                      <a:r>
                        <a:rPr kumimoji="0" lang="en-GB" sz="2000" b="0" i="0" u="none" strike="noStrike" cap="none" normalizeH="0" baseline="0" noProof="0" dirty="0" err="1" smtClean="0">
                          <a:ln>
                            <a:noFill/>
                          </a:ln>
                          <a:solidFill>
                            <a:schemeClr val="tx1"/>
                          </a:solidFill>
                          <a:effectLst/>
                          <a:latin typeface="Comic Sans MS" pitchFamily="66" charset="0"/>
                          <a:cs typeface="Times New Roman" pitchFamily="18" charset="0"/>
                        </a:rPr>
                        <a:t>linn</a:t>
                      </a:r>
                      <a:r>
                        <a:rPr kumimoji="0" lang="en-GB" sz="2000" b="0" i="0" u="none" strike="noStrike" cap="none" normalizeH="0" baseline="0" noProof="0" dirty="0" smtClean="0">
                          <a:ln>
                            <a:noFill/>
                          </a:ln>
                          <a:solidFill>
                            <a:schemeClr val="tx1"/>
                          </a:solidFill>
                          <a:effectLst/>
                          <a:latin typeface="Comic Sans MS" pitchFamily="66" charset="0"/>
                          <a:cs typeface="Times New Roman" pitchFamily="18" charset="0"/>
                        </a:rPr>
                        <a:t> </a:t>
                      </a:r>
                      <a:r>
                        <a:rPr kumimoji="0" lang="ga-IE" sz="2000" b="0" i="0" u="none" strike="noStrike" cap="none" normalizeH="0" baseline="0" noProof="0" dirty="0" smtClean="0">
                          <a:ln>
                            <a:noFill/>
                          </a:ln>
                          <a:solidFill>
                            <a:schemeClr val="tx1"/>
                          </a:solidFill>
                          <a:effectLst/>
                          <a:latin typeface="Comic Sans MS" pitchFamily="66" charset="0"/>
                          <a:cs typeface="Times New Roman" pitchFamily="18" charset="0"/>
                        </a:rPr>
                        <a:t>an </a:t>
                      </a:r>
                      <a:r>
                        <a:rPr kumimoji="0" lang="ga-IE" sz="2000" b="0" i="0" u="none" strike="noStrike" cap="none" normalizeH="0" baseline="0" noProof="0" dirty="0" err="1" smtClean="0">
                          <a:ln>
                            <a:noFill/>
                          </a:ln>
                          <a:solidFill>
                            <a:schemeClr val="tx1"/>
                          </a:solidFill>
                          <a:effectLst/>
                          <a:latin typeface="Comic Sans MS" pitchFamily="66" charset="0"/>
                          <a:cs typeface="Times New Roman" pitchFamily="18" charset="0"/>
                        </a:rPr>
                        <a:t>Ghorta</a:t>
                      </a:r>
                      <a:r>
                        <a:rPr kumimoji="0" lang="ga-IE" sz="2000" b="0" i="0" u="none" strike="noStrike" cap="none" normalizeH="0" baseline="0" noProof="0" dirty="0" smtClean="0">
                          <a:ln>
                            <a:noFill/>
                          </a:ln>
                          <a:solidFill>
                            <a:schemeClr val="tx1"/>
                          </a:solidFill>
                          <a:effectLst/>
                          <a:latin typeface="Comic Sans MS" pitchFamily="66" charset="0"/>
                          <a:cs typeface="Times New Roman" pitchFamily="18" charset="0"/>
                        </a:rPr>
                        <a:t> Mhóir. </a:t>
                      </a:r>
                      <a:endParaRPr kumimoji="0" lang="ga-IE" sz="2000" b="0" i="0" u="none" strike="noStrike" cap="none" normalizeH="0" baseline="0" noProof="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367" name="Picture 103" descr="C:\Users\maire\Downloads\maighnéid\40px-Red_check.svg.png"/>
          <p:cNvPicPr>
            <a:picLocks noChangeAspect="1" noChangeArrowheads="1"/>
          </p:cNvPicPr>
          <p:nvPr/>
        </p:nvPicPr>
        <p:blipFill>
          <a:blip r:embed="rId3"/>
          <a:srcRect/>
          <a:stretch>
            <a:fillRect/>
          </a:stretch>
        </p:blipFill>
        <p:spPr bwMode="auto">
          <a:xfrm>
            <a:off x="5940425" y="2133600"/>
            <a:ext cx="457200" cy="457200"/>
          </a:xfrm>
          <a:prstGeom prst="rect">
            <a:avLst/>
          </a:prstGeom>
          <a:noFill/>
          <a:ln w="9525">
            <a:noFill/>
            <a:miter lim="800000"/>
            <a:headEnd/>
            <a:tailEnd/>
          </a:ln>
        </p:spPr>
      </p:pic>
      <p:pic>
        <p:nvPicPr>
          <p:cNvPr id="11368" name="Picture 104" descr="C:\Users\maire\Downloads\maighnéid\40px-Red_check.svg.png"/>
          <p:cNvPicPr>
            <a:picLocks noChangeAspect="1" noChangeArrowheads="1"/>
          </p:cNvPicPr>
          <p:nvPr/>
        </p:nvPicPr>
        <p:blipFill>
          <a:blip r:embed="rId3"/>
          <a:srcRect/>
          <a:stretch>
            <a:fillRect/>
          </a:stretch>
        </p:blipFill>
        <p:spPr bwMode="auto">
          <a:xfrm>
            <a:off x="5940425" y="1412875"/>
            <a:ext cx="457200" cy="457200"/>
          </a:xfrm>
          <a:prstGeom prst="rect">
            <a:avLst/>
          </a:prstGeom>
          <a:noFill/>
          <a:ln w="9525">
            <a:noFill/>
            <a:miter lim="800000"/>
            <a:headEnd/>
            <a:tailEnd/>
          </a:ln>
        </p:spPr>
      </p:pic>
      <p:pic>
        <p:nvPicPr>
          <p:cNvPr id="11369" name="Picture 105" descr="C:\Users\maire\Downloads\maighnéid\40px-Red_check.svg.png"/>
          <p:cNvPicPr>
            <a:picLocks noChangeAspect="1" noChangeArrowheads="1"/>
          </p:cNvPicPr>
          <p:nvPr/>
        </p:nvPicPr>
        <p:blipFill>
          <a:blip r:embed="rId3"/>
          <a:srcRect/>
          <a:stretch>
            <a:fillRect/>
          </a:stretch>
        </p:blipFill>
        <p:spPr bwMode="auto">
          <a:xfrm>
            <a:off x="7466013" y="3541713"/>
            <a:ext cx="457200" cy="457200"/>
          </a:xfrm>
          <a:prstGeom prst="rect">
            <a:avLst/>
          </a:prstGeom>
          <a:noFill/>
          <a:ln w="9525">
            <a:noFill/>
            <a:miter lim="800000"/>
            <a:headEnd/>
            <a:tailEnd/>
          </a:ln>
        </p:spPr>
      </p:pic>
      <p:pic>
        <p:nvPicPr>
          <p:cNvPr id="11370" name="Picture 106" descr="C:\Users\maire\Downloads\maighnéid\40px-Red_check.svg.png"/>
          <p:cNvPicPr>
            <a:picLocks noChangeAspect="1" noChangeArrowheads="1"/>
          </p:cNvPicPr>
          <p:nvPr/>
        </p:nvPicPr>
        <p:blipFill>
          <a:blip r:embed="rId3"/>
          <a:srcRect/>
          <a:stretch>
            <a:fillRect/>
          </a:stretch>
        </p:blipFill>
        <p:spPr bwMode="auto">
          <a:xfrm>
            <a:off x="5935663" y="2852738"/>
            <a:ext cx="457200" cy="457200"/>
          </a:xfrm>
          <a:prstGeom prst="rect">
            <a:avLst/>
          </a:prstGeom>
          <a:noFill/>
          <a:ln w="9525">
            <a:noFill/>
            <a:miter lim="800000"/>
            <a:headEnd/>
            <a:tailEnd/>
          </a:ln>
        </p:spPr>
      </p:pic>
      <p:pic>
        <p:nvPicPr>
          <p:cNvPr id="11371" name="Picture 107" descr="C:\Users\maire\Downloads\maighnéid\40px-Red_check.svg.png"/>
          <p:cNvPicPr>
            <a:picLocks noChangeAspect="1" noChangeArrowheads="1"/>
          </p:cNvPicPr>
          <p:nvPr/>
        </p:nvPicPr>
        <p:blipFill>
          <a:blip r:embed="rId3"/>
          <a:srcRect/>
          <a:stretch>
            <a:fillRect/>
          </a:stretch>
        </p:blipFill>
        <p:spPr bwMode="auto">
          <a:xfrm>
            <a:off x="7477125" y="5589588"/>
            <a:ext cx="457200" cy="457200"/>
          </a:xfrm>
          <a:prstGeom prst="rect">
            <a:avLst/>
          </a:prstGeom>
          <a:noFill/>
          <a:ln w="9525">
            <a:noFill/>
            <a:miter lim="800000"/>
            <a:headEnd/>
            <a:tailEnd/>
          </a:ln>
        </p:spPr>
      </p:pic>
      <p:pic>
        <p:nvPicPr>
          <p:cNvPr id="11372" name="Picture 108" descr="C:\Users\maire\Downloads\maighnéid\40px-Red_check.svg.png"/>
          <p:cNvPicPr>
            <a:picLocks noChangeAspect="1" noChangeArrowheads="1"/>
          </p:cNvPicPr>
          <p:nvPr/>
        </p:nvPicPr>
        <p:blipFill>
          <a:blip r:embed="rId3"/>
          <a:srcRect/>
          <a:stretch>
            <a:fillRect/>
          </a:stretch>
        </p:blipFill>
        <p:spPr bwMode="auto">
          <a:xfrm>
            <a:off x="5940425" y="4221163"/>
            <a:ext cx="457200" cy="457200"/>
          </a:xfrm>
          <a:prstGeom prst="rect">
            <a:avLst/>
          </a:prstGeom>
          <a:noFill/>
          <a:ln w="9525">
            <a:noFill/>
            <a:miter lim="800000"/>
            <a:headEnd/>
            <a:tailEnd/>
          </a:ln>
        </p:spPr>
      </p:pic>
      <p:pic>
        <p:nvPicPr>
          <p:cNvPr id="11374" name="Picture 110" descr="C:\Users\maire\Downloads\maighnéid\40px-Red_check.svg.png"/>
          <p:cNvPicPr>
            <a:picLocks noChangeAspect="1" noChangeArrowheads="1"/>
          </p:cNvPicPr>
          <p:nvPr/>
        </p:nvPicPr>
        <p:blipFill>
          <a:blip r:embed="rId3"/>
          <a:srcRect/>
          <a:stretch>
            <a:fillRect/>
          </a:stretch>
        </p:blipFill>
        <p:spPr bwMode="auto">
          <a:xfrm>
            <a:off x="5940425" y="4941888"/>
            <a:ext cx="457200" cy="457200"/>
          </a:xfrm>
          <a:prstGeom prst="rect">
            <a:avLst/>
          </a:prstGeom>
          <a:noFill/>
          <a:ln w="9525">
            <a:noFill/>
            <a:miter lim="800000"/>
            <a:headEnd/>
            <a:tailEnd/>
          </a:ln>
        </p:spPr>
      </p:pic>
      <p:sp>
        <p:nvSpPr>
          <p:cNvPr id="43056" name="Title 13"/>
          <p:cNvSpPr>
            <a:spLocks/>
          </p:cNvSpPr>
          <p:nvPr/>
        </p:nvSpPr>
        <p:spPr bwMode="auto">
          <a:xfrm>
            <a:off x="1541461" y="108000"/>
            <a:ext cx="5832475" cy="503237"/>
          </a:xfrm>
          <a:prstGeom prst="rect">
            <a:avLst/>
          </a:prstGeom>
          <a:noFill/>
          <a:ln w="9525">
            <a:noFill/>
            <a:miter lim="800000"/>
            <a:headEnd/>
            <a:tailEnd/>
          </a:ln>
        </p:spPr>
        <p:txBody>
          <a:bodyPr anchor="ctr"/>
          <a:lstStyle/>
          <a:p>
            <a:pPr algn="ctr"/>
            <a:r>
              <a:rPr lang="ga-IE" sz="2800" dirty="0">
                <a:latin typeface="Comic Sans MS" pitchFamily="66" charset="0"/>
              </a:rPr>
              <a:t>Fíor nó Bréagach?</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9203"/>
                                        </p:tgtEl>
                                        <p:attrNameLst>
                                          <p:attrName>style.visibility</p:attrName>
                                        </p:attrNameLst>
                                      </p:cBhvr>
                                      <p:to>
                                        <p:strVal val="visible"/>
                                      </p:to>
                                    </p:set>
                                    <p:animEffect transition="in" filter="randombar(horizontal)">
                                      <p:cBhvr>
                                        <p:cTn id="7" dur="500"/>
                                        <p:tgtEl>
                                          <p:spTgt spid="4920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368"/>
                                        </p:tgtEl>
                                        <p:attrNameLst>
                                          <p:attrName>style.visibility</p:attrName>
                                        </p:attrNameLst>
                                      </p:cBhvr>
                                      <p:to>
                                        <p:strVal val="visible"/>
                                      </p:to>
                                    </p:set>
                                    <p:animEffect transition="in" filter="dissolve">
                                      <p:cBhvr>
                                        <p:cTn id="12" dur="500"/>
                                        <p:tgtEl>
                                          <p:spTgt spid="1136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367"/>
                                        </p:tgtEl>
                                        <p:attrNameLst>
                                          <p:attrName>style.visibility</p:attrName>
                                        </p:attrNameLst>
                                      </p:cBhvr>
                                      <p:to>
                                        <p:strVal val="visible"/>
                                      </p:to>
                                    </p:set>
                                    <p:animEffect transition="in" filter="dissolve">
                                      <p:cBhvr>
                                        <p:cTn id="17" dur="500"/>
                                        <p:tgtEl>
                                          <p:spTgt spid="1136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370"/>
                                        </p:tgtEl>
                                        <p:attrNameLst>
                                          <p:attrName>style.visibility</p:attrName>
                                        </p:attrNameLst>
                                      </p:cBhvr>
                                      <p:to>
                                        <p:strVal val="visible"/>
                                      </p:to>
                                    </p:set>
                                    <p:animEffect transition="in" filter="dissolve">
                                      <p:cBhvr>
                                        <p:cTn id="22" dur="500"/>
                                        <p:tgtEl>
                                          <p:spTgt spid="1137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369"/>
                                        </p:tgtEl>
                                        <p:attrNameLst>
                                          <p:attrName>style.visibility</p:attrName>
                                        </p:attrNameLst>
                                      </p:cBhvr>
                                      <p:to>
                                        <p:strVal val="visible"/>
                                      </p:to>
                                    </p:set>
                                    <p:animEffect transition="in" filter="dissolve">
                                      <p:cBhvr>
                                        <p:cTn id="27" dur="500"/>
                                        <p:tgtEl>
                                          <p:spTgt spid="1136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372"/>
                                        </p:tgtEl>
                                        <p:attrNameLst>
                                          <p:attrName>style.visibility</p:attrName>
                                        </p:attrNameLst>
                                      </p:cBhvr>
                                      <p:to>
                                        <p:strVal val="visible"/>
                                      </p:to>
                                    </p:set>
                                    <p:animEffect transition="in" filter="dissolve">
                                      <p:cBhvr>
                                        <p:cTn id="32" dur="500"/>
                                        <p:tgtEl>
                                          <p:spTgt spid="1137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1374"/>
                                        </p:tgtEl>
                                        <p:attrNameLst>
                                          <p:attrName>style.visibility</p:attrName>
                                        </p:attrNameLst>
                                      </p:cBhvr>
                                      <p:to>
                                        <p:strVal val="visible"/>
                                      </p:to>
                                    </p:set>
                                    <p:animEffect transition="in" filter="dissolve">
                                      <p:cBhvr>
                                        <p:cTn id="37" dur="500"/>
                                        <p:tgtEl>
                                          <p:spTgt spid="1137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1371"/>
                                        </p:tgtEl>
                                        <p:attrNameLst>
                                          <p:attrName>style.visibility</p:attrName>
                                        </p:attrNameLst>
                                      </p:cBhvr>
                                      <p:to>
                                        <p:strVal val="visible"/>
                                      </p:to>
                                    </p:set>
                                    <p:animEffect transition="in" filter="dissolve">
                                      <p:cBhvr>
                                        <p:cTn id="42" dur="500"/>
                                        <p:tgtEl>
                                          <p:spTgt spid="11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Box 1"/>
          <p:cNvSpPr txBox="1">
            <a:spLocks noChangeArrowheads="1"/>
          </p:cNvSpPr>
          <p:nvPr/>
        </p:nvSpPr>
        <p:spPr bwMode="auto">
          <a:xfrm>
            <a:off x="323850" y="260350"/>
            <a:ext cx="8640763" cy="2246769"/>
          </a:xfrm>
          <a:prstGeom prst="rect">
            <a:avLst/>
          </a:prstGeom>
          <a:noFill/>
          <a:ln w="9525">
            <a:noFill/>
            <a:miter lim="800000"/>
            <a:headEnd/>
            <a:tailEnd/>
          </a:ln>
        </p:spPr>
        <p:txBody>
          <a:bodyPr>
            <a:spAutoFit/>
          </a:bodyPr>
          <a:lstStyle/>
          <a:p>
            <a:r>
              <a:rPr lang="ga-IE" sz="2800" dirty="0">
                <a:latin typeface="Comic Sans MS" pitchFamily="66" charset="0"/>
              </a:rPr>
              <a:t>Tá tuilleadh eolais le fáil ar </a:t>
            </a:r>
            <a:r>
              <a:rPr lang="ga-IE" sz="2800" dirty="0" smtClean="0">
                <a:latin typeface="Comic Sans MS" pitchFamily="66" charset="0"/>
              </a:rPr>
              <a:t>an suíomh </a:t>
            </a:r>
            <a:r>
              <a:rPr lang="ga-IE" sz="2800" dirty="0">
                <a:latin typeface="Comic Sans MS" pitchFamily="66" charset="0"/>
              </a:rPr>
              <a:t>seo:</a:t>
            </a:r>
            <a:endParaRPr lang="en-IE" sz="2800" dirty="0">
              <a:latin typeface="Comic Sans MS" pitchFamily="66" charset="0"/>
            </a:endParaRPr>
          </a:p>
          <a:p>
            <a:r>
              <a:rPr lang="en-IE" sz="2800" u="sng" dirty="0">
                <a:latin typeface="Comic Sans MS" pitchFamily="66" charset="0"/>
                <a:hlinkClick r:id="rId3"/>
              </a:rPr>
              <a:t>http://www.askaboutireland.ie/learning-zone/primary-students/subjects/history/history-the-full-story/ireland-in-the-19th-centu/the-great-famine-an-gorta</a:t>
            </a:r>
            <a:r>
              <a:rPr lang="en-IE" sz="2800" u="sng" dirty="0" smtClean="0">
                <a:latin typeface="Comic Sans MS" pitchFamily="66" charset="0"/>
                <a:hlinkClick r:id="rId3"/>
              </a:rPr>
              <a:t>/</a:t>
            </a:r>
            <a:endParaRPr lang="en-IE" sz="2800" u="sng"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5057"/>
                                        </p:tgtEl>
                                        <p:attrNameLst>
                                          <p:attrName>style.visibility</p:attrName>
                                        </p:attrNameLst>
                                      </p:cBhvr>
                                      <p:to>
                                        <p:strVal val="visible"/>
                                      </p:to>
                                    </p:set>
                                    <p:animEffect transition="in" filter="randombar(horizontal)">
                                      <p:cBhvr>
                                        <p:cTn id="7" dur="500"/>
                                        <p:tgtEl>
                                          <p:spTgt spid="45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338138" y="452438"/>
            <a:ext cx="8424862" cy="1384995"/>
          </a:xfrm>
          <a:prstGeom prst="rect">
            <a:avLst/>
          </a:prstGeom>
          <a:noFill/>
          <a:ln w="9525">
            <a:noFill/>
            <a:miter lim="800000"/>
            <a:headEnd/>
            <a:tailEnd/>
          </a:ln>
        </p:spPr>
        <p:txBody>
          <a:bodyPr>
            <a:spAutoFit/>
          </a:bodyPr>
          <a:lstStyle/>
          <a:p>
            <a:r>
              <a:rPr lang="ga-IE" sz="2800" dirty="0">
                <a:latin typeface="Comic Sans MS" pitchFamily="66" charset="0"/>
              </a:rPr>
              <a:t>Tá cuntais ar an ngorta ó </a:t>
            </a:r>
            <a:r>
              <a:rPr lang="ga-IE" sz="2800" dirty="0" err="1">
                <a:latin typeface="Comic Sans MS" pitchFamily="66" charset="0"/>
              </a:rPr>
              <a:t>shean</a:t>
            </a:r>
            <a:r>
              <a:rPr lang="ga-IE" sz="2800" dirty="0">
                <a:latin typeface="Comic Sans MS" pitchFamily="66" charset="0"/>
              </a:rPr>
              <a:t>-nuachtáin </a:t>
            </a:r>
            <a:r>
              <a:rPr lang="ga-IE" sz="2800" dirty="0" smtClean="0">
                <a:latin typeface="Comic Sans MS" pitchFamily="66" charset="0"/>
              </a:rPr>
              <a:t/>
            </a:r>
            <a:br>
              <a:rPr lang="ga-IE" sz="2800" dirty="0" smtClean="0">
                <a:latin typeface="Comic Sans MS" pitchFamily="66" charset="0"/>
              </a:rPr>
            </a:br>
            <a:r>
              <a:rPr lang="ga-IE" sz="2800" dirty="0" smtClean="0">
                <a:latin typeface="Comic Sans MS" pitchFamily="66" charset="0"/>
              </a:rPr>
              <a:t>le </a:t>
            </a:r>
            <a:r>
              <a:rPr lang="ga-IE" sz="2800" dirty="0">
                <a:latin typeface="Comic Sans MS" pitchFamily="66" charset="0"/>
              </a:rPr>
              <a:t>feiceáil ar an suíomh seo: </a:t>
            </a:r>
          </a:p>
          <a:p>
            <a:r>
              <a:rPr lang="ga-IE" sz="2800" u="sng" dirty="0">
                <a:latin typeface="Comic Sans MS" pitchFamily="66" charset="0"/>
                <a:hlinkClick r:id="rId3"/>
              </a:rPr>
              <a:t>https://viewsofthefamine.wordpress.com/</a:t>
            </a:r>
            <a:endParaRPr lang="ga-IE" sz="28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randombar(horizontal)">
                                      <p:cBhvr>
                                        <p:cTn id="7" dur="5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4"/>
          <p:cNvSpPr txBox="1">
            <a:spLocks noChangeArrowheads="1"/>
          </p:cNvSpPr>
          <p:nvPr/>
        </p:nvSpPr>
        <p:spPr bwMode="auto">
          <a:xfrm>
            <a:off x="611188" y="671513"/>
            <a:ext cx="7921625" cy="3970318"/>
          </a:xfrm>
          <a:prstGeom prst="rect">
            <a:avLst/>
          </a:prstGeom>
          <a:noFill/>
          <a:ln w="9525">
            <a:noFill/>
            <a:miter lim="800000"/>
            <a:headEnd/>
            <a:tailEnd/>
          </a:ln>
        </p:spPr>
        <p:txBody>
          <a:bodyPr>
            <a:spAutoFit/>
          </a:bodyPr>
          <a:lstStyle/>
          <a:p>
            <a:r>
              <a:rPr lang="ga-IE" b="1" dirty="0" smtClean="0">
                <a:solidFill>
                  <a:srgbClr val="000000"/>
                </a:solidFill>
                <a:latin typeface="Comic Sans MS" pitchFamily="66" charset="0"/>
                <a:cs typeface="Times New Roman" pitchFamily="18" charset="0"/>
              </a:rPr>
              <a:t>Íomhánna:</a:t>
            </a:r>
            <a:endParaRPr lang="ga-IE" b="1" dirty="0">
              <a:solidFill>
                <a:srgbClr val="000000"/>
              </a:solidFill>
              <a:latin typeface="Comic Sans MS" pitchFamily="66" charset="0"/>
              <a:cs typeface="Times New Roman" pitchFamily="18" charset="0"/>
            </a:endParaRPr>
          </a:p>
          <a:p>
            <a:r>
              <a:rPr lang="en-GB" dirty="0" err="1" smtClean="0">
                <a:solidFill>
                  <a:srgbClr val="000000"/>
                </a:solidFill>
                <a:latin typeface="Comic Sans MS" pitchFamily="66" charset="0"/>
                <a:cs typeface="Times New Roman" pitchFamily="18" charset="0"/>
              </a:rPr>
              <a:t>Dómhnal</a:t>
            </a:r>
            <a:r>
              <a:rPr lang="en-GB" dirty="0" smtClean="0">
                <a:solidFill>
                  <a:srgbClr val="000000"/>
                </a:solidFill>
                <a:latin typeface="Comic Sans MS" pitchFamily="66" charset="0"/>
                <a:cs typeface="Times New Roman" pitchFamily="18" charset="0"/>
              </a:rPr>
              <a:t> Ó Bric</a:t>
            </a:r>
          </a:p>
          <a:p>
            <a:r>
              <a:rPr lang="en-GB" dirty="0" smtClean="0">
                <a:solidFill>
                  <a:srgbClr val="000000"/>
                </a:solidFill>
                <a:latin typeface="Comic Sans MS" pitchFamily="66" charset="0"/>
                <a:cs typeface="Times New Roman" pitchFamily="18" charset="0"/>
              </a:rPr>
              <a:t>Mary Evans Picture Library</a:t>
            </a:r>
          </a:p>
          <a:p>
            <a:r>
              <a:rPr lang="en-GB" dirty="0" err="1" smtClean="0">
                <a:solidFill>
                  <a:srgbClr val="000000"/>
                </a:solidFill>
                <a:latin typeface="Comic Sans MS" pitchFamily="66" charset="0"/>
                <a:cs typeface="Times New Roman" pitchFamily="18" charset="0"/>
              </a:rPr>
              <a:t>Shutterstock</a:t>
            </a:r>
            <a:endParaRPr lang="ga-IE" dirty="0">
              <a:solidFill>
                <a:srgbClr val="000000"/>
              </a:solidFill>
              <a:latin typeface="Comic Sans MS" pitchFamily="66" charset="0"/>
              <a:cs typeface="Times New Roman" pitchFamily="18" charset="0"/>
            </a:endParaRPr>
          </a:p>
          <a:p>
            <a:endParaRPr lang="ga-IE" dirty="0">
              <a:solidFill>
                <a:srgbClr val="000000"/>
              </a:solidFill>
              <a:latin typeface="Comic Sans MS" pitchFamily="66" charset="0"/>
              <a:cs typeface="Times New Roman" pitchFamily="18" charset="0"/>
            </a:endParaRPr>
          </a:p>
          <a:p>
            <a:r>
              <a:rPr lang="ga-IE" dirty="0">
                <a:solidFill>
                  <a:srgbClr val="000000"/>
                </a:solidFill>
                <a:latin typeface="Comic Sans MS" pitchFamily="66" charset="0"/>
                <a:cs typeface="Times New Roman" pitchFamily="18" charset="0"/>
              </a:rPr>
              <a:t>Rinneadh gach iarracht teacht ar úinéir an chóipchirt i gcás na n‑íomhánna atá ar na sleamhnáin seo. Má rinneadh fail</a:t>
            </a:r>
            <a:r>
              <a:rPr lang="en-GB" dirty="0">
                <a:solidFill>
                  <a:srgbClr val="000000"/>
                </a:solidFill>
                <a:latin typeface="Comic Sans MS" pitchFamily="66" charset="0"/>
                <a:cs typeface="Times New Roman" pitchFamily="18" charset="0"/>
              </a:rPr>
              <a:t>l</a:t>
            </a:r>
            <a:r>
              <a:rPr lang="ga-IE" dirty="0">
                <a:solidFill>
                  <a:srgbClr val="000000"/>
                </a:solidFill>
                <a:latin typeface="Comic Sans MS" pitchFamily="66" charset="0"/>
                <a:cs typeface="Times New Roman" pitchFamily="18" charset="0"/>
              </a:rPr>
              <a:t>í ar aon bhealach</a:t>
            </a:r>
          </a:p>
          <a:p>
            <a:r>
              <a:rPr lang="ga-IE" dirty="0">
                <a:solidFill>
                  <a:srgbClr val="000000"/>
                </a:solidFill>
                <a:latin typeface="Comic Sans MS" pitchFamily="66" charset="0"/>
                <a:cs typeface="Times New Roman" pitchFamily="18" charset="0"/>
              </a:rPr>
              <a:t>ó thaobh cóipchirt de ba cheart d’úinéir an chóipchirt teagmháil</a:t>
            </a:r>
          </a:p>
          <a:p>
            <a:r>
              <a:rPr lang="ga-IE" dirty="0">
                <a:solidFill>
                  <a:srgbClr val="000000"/>
                </a:solidFill>
                <a:latin typeface="Comic Sans MS" pitchFamily="66" charset="0"/>
                <a:cs typeface="Times New Roman" pitchFamily="18" charset="0"/>
              </a:rPr>
              <a:t>a dhéanamh leis na foilsitheoirí. Beidh na foilsitheoirí lántoilteanach socruithe cuí a dhéanamh leis.</a:t>
            </a:r>
          </a:p>
          <a:p>
            <a:endParaRPr lang="ga-IE" dirty="0">
              <a:solidFill>
                <a:srgbClr val="000000"/>
              </a:solidFill>
              <a:latin typeface="Comic Sans MS" pitchFamily="66" charset="0"/>
              <a:cs typeface="Times New Roman" pitchFamily="18" charset="0"/>
            </a:endParaRPr>
          </a:p>
          <a:p>
            <a:r>
              <a:rPr lang="ga-IE" dirty="0">
                <a:solidFill>
                  <a:srgbClr val="000000"/>
                </a:solidFill>
                <a:latin typeface="Comic Sans MS" pitchFamily="66" charset="0"/>
                <a:cs typeface="Times New Roman" pitchFamily="18" charset="0"/>
              </a:rPr>
              <a:t>© Foras na Gaeilge, 201</a:t>
            </a:r>
            <a:r>
              <a:rPr lang="en-GB" dirty="0">
                <a:solidFill>
                  <a:srgbClr val="000000"/>
                </a:solidFill>
                <a:latin typeface="Comic Sans MS" pitchFamily="66" charset="0"/>
                <a:cs typeface="Times New Roman" pitchFamily="18" charset="0"/>
              </a:rPr>
              <a:t>5</a:t>
            </a:r>
            <a:endParaRPr lang="ga-IE" dirty="0">
              <a:solidFill>
                <a:srgbClr val="000000"/>
              </a:solidFill>
              <a:latin typeface="Comic Sans MS" pitchFamily="66" charset="0"/>
              <a:cs typeface="Times New Roman" pitchFamily="18" charset="0"/>
            </a:endParaRPr>
          </a:p>
          <a:p>
            <a:endParaRPr lang="ga-IE" dirty="0">
              <a:solidFill>
                <a:srgbClr val="000000"/>
              </a:solidFill>
              <a:latin typeface="Comic Sans MS" pitchFamily="66" charset="0"/>
              <a:cs typeface="Times New Roman" pitchFamily="18" charset="0"/>
            </a:endParaRPr>
          </a:p>
          <a:p>
            <a:r>
              <a:rPr lang="ga-IE" dirty="0">
                <a:solidFill>
                  <a:srgbClr val="000000"/>
                </a:solidFill>
                <a:latin typeface="Comic Sans MS" pitchFamily="66" charset="0"/>
                <a:cs typeface="Times New Roman" pitchFamily="18" charset="0"/>
              </a:rPr>
              <a:t>An Gúm, 24-27 Sráid </a:t>
            </a:r>
            <a:r>
              <a:rPr lang="ga-IE" dirty="0" err="1">
                <a:solidFill>
                  <a:srgbClr val="000000"/>
                </a:solidFill>
                <a:latin typeface="Comic Sans MS" pitchFamily="66" charset="0"/>
                <a:cs typeface="Times New Roman" pitchFamily="18" charset="0"/>
              </a:rPr>
              <a:t>Fhreidric</a:t>
            </a:r>
            <a:r>
              <a:rPr lang="ga-IE" dirty="0">
                <a:solidFill>
                  <a:srgbClr val="000000"/>
                </a:solidFill>
                <a:latin typeface="Comic Sans MS" pitchFamily="66" charset="0"/>
                <a:cs typeface="Times New Roman" pitchFamily="18" charset="0"/>
              </a:rPr>
              <a:t> Thuaidh, Baile Átha Cliath 1 </a:t>
            </a: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4"/>
          <p:cNvPicPr>
            <a:picLocks noChangeAspect="1" noChangeArrowheads="1"/>
          </p:cNvPicPr>
          <p:nvPr/>
        </p:nvPicPr>
        <p:blipFill>
          <a:blip r:embed="rId2"/>
          <a:srcRect/>
          <a:stretch>
            <a:fillRect/>
          </a:stretch>
        </p:blipFill>
        <p:spPr bwMode="auto">
          <a:xfrm>
            <a:off x="3033713" y="3114675"/>
            <a:ext cx="3076575" cy="6286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3924300" y="1624013"/>
            <a:ext cx="4824413" cy="3478212"/>
          </a:xfrm>
          <a:prstGeom prst="rect">
            <a:avLst/>
          </a:prstGeom>
          <a:solidFill>
            <a:schemeClr val="bg2"/>
          </a:solidFill>
          <a:ln w="9525">
            <a:noFill/>
            <a:miter lim="800000"/>
            <a:headEnd/>
            <a:tailEnd/>
          </a:ln>
        </p:spPr>
        <p:txBody>
          <a:bodyPr>
            <a:spAutoFit/>
          </a:bodyPr>
          <a:lstStyle/>
          <a:p>
            <a:r>
              <a:rPr lang="ga-IE" sz="2000" dirty="0">
                <a:latin typeface="Comic Sans MS" pitchFamily="66" charset="0"/>
              </a:rPr>
              <a:t>Bíonn gorta i dtír nuair nach mbíonn go leor bia ar fáil chun muintir na tíre a chothú. Fadó ba mhinic gorta ann. Theipeadh ar bharra </a:t>
            </a:r>
            <a:r>
              <a:rPr lang="ga-IE" sz="2000" dirty="0" smtClean="0">
                <a:latin typeface="Comic Sans MS" pitchFamily="66" charset="0"/>
              </a:rPr>
              <a:t>de </a:t>
            </a:r>
            <a:r>
              <a:rPr lang="ga-IE" sz="2000" dirty="0">
                <a:latin typeface="Comic Sans MS" pitchFamily="66" charset="0"/>
              </a:rPr>
              <a:t>bharr drochaimsire nó galair agus ní bhíodh go leor bia ann do na daoine. Sa lá atá inniu ann ní bhíonn gorta ann chomh minic céanna, de bhrí go bhfuil níos mó bia ar fáil sa domhan ná mar a bhíodh. Ach bíonn gorta ann fós uaireanta sna tíortha is boichte ar domhan.</a:t>
            </a:r>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0825" y="1223963"/>
            <a:ext cx="3352800" cy="4279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strVal val="#ppt_w*0.70"/>
                                          </p:val>
                                        </p:tav>
                                        <p:tav tm="100000">
                                          <p:val>
                                            <p:strVal val="#ppt_w"/>
                                          </p:val>
                                        </p:tav>
                                      </p:tavLst>
                                    </p:anim>
                                    <p:anim calcmode="lin" valueType="num">
                                      <p:cBhvr>
                                        <p:cTn id="11" dur="1000" fill="hold"/>
                                        <p:tgtEl>
                                          <p:spTgt spid="10"/>
                                        </p:tgtEl>
                                        <p:attrNameLst>
                                          <p:attrName>ppt_h</p:attrName>
                                        </p:attrNameLst>
                                      </p:cBhvr>
                                      <p:tavLst>
                                        <p:tav tm="0">
                                          <p:val>
                                            <p:strVal val="#ppt_h"/>
                                          </p:val>
                                        </p:tav>
                                        <p:tav tm="100000">
                                          <p:val>
                                            <p:strVal val="#ppt_h"/>
                                          </p:val>
                                        </p:tav>
                                      </p:tavLst>
                                    </p:anim>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4"/>
          <p:cNvSpPr>
            <a:spLocks noChangeShapeType="1"/>
          </p:cNvSpPr>
          <p:nvPr/>
        </p:nvSpPr>
        <p:spPr bwMode="auto">
          <a:xfrm>
            <a:off x="11113" y="1341438"/>
            <a:ext cx="9144000" cy="0"/>
          </a:xfrm>
          <a:prstGeom prst="line">
            <a:avLst/>
          </a:prstGeom>
          <a:noFill/>
          <a:ln w="22225">
            <a:solidFill>
              <a:srgbClr val="800080"/>
            </a:solidFill>
            <a:round/>
            <a:headEnd/>
            <a:tailEnd/>
          </a:ln>
        </p:spPr>
        <p:txBody>
          <a:bodyPr lIns="90000" tIns="46800" rIns="90000" bIns="46800"/>
          <a:lstStyle/>
          <a:p>
            <a:endParaRPr lang="ga-IE"/>
          </a:p>
        </p:txBody>
      </p:sp>
      <p:sp>
        <p:nvSpPr>
          <p:cNvPr id="18434" name="Line 5"/>
          <p:cNvSpPr>
            <a:spLocks noChangeShapeType="1"/>
          </p:cNvSpPr>
          <p:nvPr/>
        </p:nvSpPr>
        <p:spPr bwMode="auto">
          <a:xfrm>
            <a:off x="1198563" y="1341438"/>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18435" name="Line 7"/>
          <p:cNvSpPr>
            <a:spLocks noChangeShapeType="1"/>
          </p:cNvSpPr>
          <p:nvPr/>
        </p:nvSpPr>
        <p:spPr bwMode="auto">
          <a:xfrm>
            <a:off x="2495550" y="1341438"/>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18436" name="Line 9"/>
          <p:cNvSpPr>
            <a:spLocks noChangeShapeType="1"/>
          </p:cNvSpPr>
          <p:nvPr/>
        </p:nvSpPr>
        <p:spPr bwMode="auto">
          <a:xfrm>
            <a:off x="5087938" y="1341438"/>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18437" name="Line 10"/>
          <p:cNvSpPr>
            <a:spLocks noChangeShapeType="1"/>
          </p:cNvSpPr>
          <p:nvPr/>
        </p:nvSpPr>
        <p:spPr bwMode="auto">
          <a:xfrm>
            <a:off x="3862388" y="1341438"/>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18438" name="Line 13"/>
          <p:cNvSpPr>
            <a:spLocks noChangeShapeType="1"/>
          </p:cNvSpPr>
          <p:nvPr/>
        </p:nvSpPr>
        <p:spPr bwMode="auto">
          <a:xfrm>
            <a:off x="6383338" y="1341438"/>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18439" name="Line 14"/>
          <p:cNvSpPr>
            <a:spLocks noChangeShapeType="1"/>
          </p:cNvSpPr>
          <p:nvPr/>
        </p:nvSpPr>
        <p:spPr bwMode="auto">
          <a:xfrm>
            <a:off x="8837613" y="1327150"/>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18440" name="Line 16"/>
          <p:cNvSpPr>
            <a:spLocks noChangeShapeType="1"/>
          </p:cNvSpPr>
          <p:nvPr/>
        </p:nvSpPr>
        <p:spPr bwMode="auto">
          <a:xfrm>
            <a:off x="7607300" y="1341438"/>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18441" name="Text Box 18"/>
          <p:cNvSpPr txBox="1">
            <a:spLocks noChangeArrowheads="1"/>
          </p:cNvSpPr>
          <p:nvPr/>
        </p:nvSpPr>
        <p:spPr bwMode="auto">
          <a:xfrm rot="-4145389">
            <a:off x="8568000" y="864000"/>
            <a:ext cx="649287" cy="371475"/>
          </a:xfrm>
          <a:prstGeom prst="rect">
            <a:avLst/>
          </a:prstGeom>
          <a:noFill/>
          <a:ln w="22225" algn="ctr">
            <a:noFill/>
            <a:miter lim="800000"/>
            <a:headEnd/>
            <a:tailEnd/>
          </a:ln>
        </p:spPr>
        <p:txBody>
          <a:bodyPr wrap="none" lIns="90000" tIns="46800" rIns="90000" bIns="46800">
            <a:spAutoFit/>
          </a:bodyPr>
          <a:lstStyle/>
          <a:p>
            <a:r>
              <a:rPr lang="ga-IE" dirty="0">
                <a:latin typeface="Calibri" pitchFamily="34" charset="0"/>
              </a:rPr>
              <a:t>2000</a:t>
            </a:r>
          </a:p>
        </p:txBody>
      </p:sp>
      <p:sp>
        <p:nvSpPr>
          <p:cNvPr id="18442" name="Text Box 19"/>
          <p:cNvSpPr txBox="1">
            <a:spLocks noChangeArrowheads="1"/>
          </p:cNvSpPr>
          <p:nvPr/>
        </p:nvSpPr>
        <p:spPr bwMode="auto">
          <a:xfrm rot="-4145389">
            <a:off x="7344000" y="876300"/>
            <a:ext cx="650875" cy="371475"/>
          </a:xfrm>
          <a:prstGeom prst="rect">
            <a:avLst/>
          </a:prstGeom>
          <a:noFill/>
          <a:ln w="22225" algn="ctr">
            <a:noFill/>
            <a:miter lim="800000"/>
            <a:headEnd/>
            <a:tailEnd/>
          </a:ln>
        </p:spPr>
        <p:txBody>
          <a:bodyPr wrap="none" lIns="90000" tIns="46800" rIns="90000" bIns="46800">
            <a:spAutoFit/>
          </a:bodyPr>
          <a:lstStyle/>
          <a:p>
            <a:r>
              <a:rPr lang="ga-IE">
                <a:latin typeface="Calibri" pitchFamily="34" charset="0"/>
              </a:rPr>
              <a:t>1900</a:t>
            </a:r>
          </a:p>
        </p:txBody>
      </p:sp>
      <p:sp>
        <p:nvSpPr>
          <p:cNvPr id="18443" name="Text Box 21"/>
          <p:cNvSpPr txBox="1">
            <a:spLocks noChangeArrowheads="1"/>
          </p:cNvSpPr>
          <p:nvPr/>
        </p:nvSpPr>
        <p:spPr bwMode="auto">
          <a:xfrm rot="-4145389">
            <a:off x="6120000" y="876300"/>
            <a:ext cx="650875" cy="371475"/>
          </a:xfrm>
          <a:prstGeom prst="rect">
            <a:avLst/>
          </a:prstGeom>
          <a:noFill/>
          <a:ln w="22225" algn="ctr">
            <a:noFill/>
            <a:miter lim="800000"/>
            <a:headEnd/>
            <a:tailEnd/>
          </a:ln>
        </p:spPr>
        <p:txBody>
          <a:bodyPr wrap="none" lIns="90000" tIns="46800" rIns="90000" bIns="46800">
            <a:spAutoFit/>
          </a:bodyPr>
          <a:lstStyle/>
          <a:p>
            <a:r>
              <a:rPr lang="ga-IE">
                <a:latin typeface="Calibri" pitchFamily="34" charset="0"/>
              </a:rPr>
              <a:t>1800</a:t>
            </a:r>
          </a:p>
        </p:txBody>
      </p:sp>
      <p:sp>
        <p:nvSpPr>
          <p:cNvPr id="18444" name="Text Box 23"/>
          <p:cNvSpPr txBox="1">
            <a:spLocks noChangeArrowheads="1"/>
          </p:cNvSpPr>
          <p:nvPr/>
        </p:nvSpPr>
        <p:spPr bwMode="auto">
          <a:xfrm rot="-4145389">
            <a:off x="4886325" y="893763"/>
            <a:ext cx="650875" cy="371475"/>
          </a:xfrm>
          <a:prstGeom prst="rect">
            <a:avLst/>
          </a:prstGeom>
          <a:noFill/>
          <a:ln w="22225" algn="ctr">
            <a:noFill/>
            <a:miter lim="800000"/>
            <a:headEnd/>
            <a:tailEnd/>
          </a:ln>
        </p:spPr>
        <p:txBody>
          <a:bodyPr wrap="none" lIns="90000" tIns="46800" rIns="90000" bIns="46800">
            <a:spAutoFit/>
          </a:bodyPr>
          <a:lstStyle/>
          <a:p>
            <a:r>
              <a:rPr lang="ga-IE">
                <a:latin typeface="Calibri" pitchFamily="34" charset="0"/>
              </a:rPr>
              <a:t>1700</a:t>
            </a:r>
          </a:p>
        </p:txBody>
      </p:sp>
      <p:sp>
        <p:nvSpPr>
          <p:cNvPr id="18445" name="Text Box 25"/>
          <p:cNvSpPr txBox="1">
            <a:spLocks noChangeArrowheads="1"/>
          </p:cNvSpPr>
          <p:nvPr/>
        </p:nvSpPr>
        <p:spPr bwMode="auto">
          <a:xfrm rot="-4145389">
            <a:off x="3590925" y="893763"/>
            <a:ext cx="650875" cy="371475"/>
          </a:xfrm>
          <a:prstGeom prst="rect">
            <a:avLst/>
          </a:prstGeom>
          <a:noFill/>
          <a:ln w="22225" algn="ctr">
            <a:noFill/>
            <a:miter lim="800000"/>
            <a:headEnd/>
            <a:tailEnd/>
          </a:ln>
        </p:spPr>
        <p:txBody>
          <a:bodyPr wrap="none" lIns="90000" tIns="46800" rIns="90000" bIns="46800">
            <a:spAutoFit/>
          </a:bodyPr>
          <a:lstStyle/>
          <a:p>
            <a:r>
              <a:rPr lang="ga-IE">
                <a:latin typeface="Calibri" pitchFamily="34" charset="0"/>
              </a:rPr>
              <a:t>1600</a:t>
            </a:r>
          </a:p>
        </p:txBody>
      </p:sp>
      <p:sp>
        <p:nvSpPr>
          <p:cNvPr id="18446" name="Text Box 29"/>
          <p:cNvSpPr txBox="1">
            <a:spLocks noChangeArrowheads="1"/>
          </p:cNvSpPr>
          <p:nvPr/>
        </p:nvSpPr>
        <p:spPr bwMode="auto">
          <a:xfrm rot="-4145389">
            <a:off x="954882" y="892969"/>
            <a:ext cx="649287" cy="371475"/>
          </a:xfrm>
          <a:prstGeom prst="rect">
            <a:avLst/>
          </a:prstGeom>
          <a:noFill/>
          <a:ln w="22225" algn="ctr">
            <a:noFill/>
            <a:miter lim="800000"/>
            <a:headEnd/>
            <a:tailEnd/>
          </a:ln>
        </p:spPr>
        <p:txBody>
          <a:bodyPr wrap="none" lIns="90000" tIns="46800" rIns="90000" bIns="46800">
            <a:spAutoFit/>
          </a:bodyPr>
          <a:lstStyle/>
          <a:p>
            <a:r>
              <a:rPr lang="ga-IE">
                <a:latin typeface="Calibri" pitchFamily="34" charset="0"/>
              </a:rPr>
              <a:t>1400</a:t>
            </a:r>
          </a:p>
        </p:txBody>
      </p:sp>
      <p:grpSp>
        <p:nvGrpSpPr>
          <p:cNvPr id="18447" name="Group 45"/>
          <p:cNvGrpSpPr>
            <a:grpSpLocks/>
          </p:cNvGrpSpPr>
          <p:nvPr/>
        </p:nvGrpSpPr>
        <p:grpSpPr bwMode="auto">
          <a:xfrm>
            <a:off x="7775573" y="1327149"/>
            <a:ext cx="1246190" cy="1562100"/>
            <a:chOff x="4890" y="1472"/>
            <a:chExt cx="784" cy="984"/>
          </a:xfrm>
        </p:grpSpPr>
        <p:sp>
          <p:nvSpPr>
            <p:cNvPr id="18459" name="Text Box 35"/>
            <p:cNvSpPr txBox="1">
              <a:spLocks noChangeArrowheads="1"/>
            </p:cNvSpPr>
            <p:nvPr/>
          </p:nvSpPr>
          <p:spPr bwMode="auto">
            <a:xfrm>
              <a:off x="4890" y="2047"/>
              <a:ext cx="783" cy="409"/>
            </a:xfrm>
            <a:prstGeom prst="rect">
              <a:avLst/>
            </a:prstGeom>
            <a:noFill/>
            <a:ln w="22225" algn="ctr">
              <a:solidFill>
                <a:srgbClr val="800080"/>
              </a:solidFill>
              <a:miter lim="800000"/>
              <a:headEnd/>
              <a:tailEnd/>
            </a:ln>
          </p:spPr>
          <p:txBody>
            <a:bodyPr lIns="90000" tIns="46800" rIns="90000" bIns="46800">
              <a:spAutoFit/>
            </a:bodyPr>
            <a:lstStyle/>
            <a:p>
              <a:r>
                <a:rPr lang="ga-IE" dirty="0">
                  <a:latin typeface="Comic Sans MS" pitchFamily="66" charset="0"/>
                  <a:ea typeface="Andalus"/>
                  <a:cs typeface="Andalus"/>
                </a:rPr>
                <a:t>An lá atá inniu ann. </a:t>
              </a:r>
            </a:p>
          </p:txBody>
        </p:sp>
        <p:sp>
          <p:nvSpPr>
            <p:cNvPr id="18460" name="Line 38"/>
            <p:cNvSpPr>
              <a:spLocks noChangeShapeType="1"/>
            </p:cNvSpPr>
            <p:nvPr/>
          </p:nvSpPr>
          <p:spPr bwMode="auto">
            <a:xfrm flipV="1">
              <a:off x="5674" y="1472"/>
              <a:ext cx="0" cy="590"/>
            </a:xfrm>
            <a:prstGeom prst="line">
              <a:avLst/>
            </a:prstGeom>
            <a:noFill/>
            <a:ln w="22225">
              <a:solidFill>
                <a:srgbClr val="800080"/>
              </a:solidFill>
              <a:round/>
              <a:headEnd/>
              <a:tailEnd type="triangle" w="med" len="med"/>
            </a:ln>
          </p:spPr>
          <p:txBody>
            <a:bodyPr lIns="90000" tIns="46800" rIns="90000" bIns="46800"/>
            <a:lstStyle/>
            <a:p>
              <a:endParaRPr lang="ga-IE"/>
            </a:p>
          </p:txBody>
        </p:sp>
      </p:grpSp>
      <p:sp>
        <p:nvSpPr>
          <p:cNvPr id="18448" name="TextBox 52"/>
          <p:cNvSpPr txBox="1">
            <a:spLocks noChangeArrowheads="1"/>
          </p:cNvSpPr>
          <p:nvPr/>
        </p:nvSpPr>
        <p:spPr bwMode="auto">
          <a:xfrm>
            <a:off x="11113" y="0"/>
            <a:ext cx="1978025" cy="769938"/>
          </a:xfrm>
          <a:prstGeom prst="rect">
            <a:avLst/>
          </a:prstGeom>
          <a:solidFill>
            <a:schemeClr val="bg2"/>
          </a:solidFill>
          <a:ln w="9525">
            <a:noFill/>
            <a:miter lim="800000"/>
            <a:headEnd/>
            <a:tailEnd/>
          </a:ln>
        </p:spPr>
        <p:txBody>
          <a:bodyPr wrap="none">
            <a:spAutoFit/>
          </a:bodyPr>
          <a:lstStyle/>
          <a:p>
            <a:r>
              <a:rPr lang="ga-IE" sz="4400">
                <a:latin typeface="Berlin Sans FB Demi" pitchFamily="34" charset="0"/>
              </a:rPr>
              <a:t>Amlíne</a:t>
            </a:r>
          </a:p>
        </p:txBody>
      </p:sp>
      <p:sp>
        <p:nvSpPr>
          <p:cNvPr id="18449" name="Text Box 26"/>
          <p:cNvSpPr txBox="1">
            <a:spLocks noChangeArrowheads="1"/>
          </p:cNvSpPr>
          <p:nvPr/>
        </p:nvSpPr>
        <p:spPr bwMode="auto">
          <a:xfrm rot="-4145389">
            <a:off x="2213769" y="892969"/>
            <a:ext cx="649287" cy="371475"/>
          </a:xfrm>
          <a:prstGeom prst="rect">
            <a:avLst/>
          </a:prstGeom>
          <a:noFill/>
          <a:ln w="22225" algn="ctr">
            <a:noFill/>
            <a:miter lim="800000"/>
            <a:headEnd/>
            <a:tailEnd/>
          </a:ln>
        </p:spPr>
        <p:txBody>
          <a:bodyPr wrap="none" lIns="90000" tIns="46800" rIns="90000" bIns="46800">
            <a:spAutoFit/>
          </a:bodyPr>
          <a:lstStyle/>
          <a:p>
            <a:r>
              <a:rPr lang="ga-IE">
                <a:latin typeface="Calibri" pitchFamily="34" charset="0"/>
              </a:rPr>
              <a:t>1500</a:t>
            </a:r>
          </a:p>
        </p:txBody>
      </p:sp>
      <p:sp>
        <p:nvSpPr>
          <p:cNvPr id="46" name="TextBox 45"/>
          <p:cNvSpPr txBox="1">
            <a:spLocks noChangeArrowheads="1"/>
          </p:cNvSpPr>
          <p:nvPr/>
        </p:nvSpPr>
        <p:spPr bwMode="auto">
          <a:xfrm>
            <a:off x="222250" y="3141663"/>
            <a:ext cx="7356475" cy="1568450"/>
          </a:xfrm>
          <a:prstGeom prst="rect">
            <a:avLst/>
          </a:prstGeom>
          <a:noFill/>
          <a:ln w="9525">
            <a:noFill/>
            <a:miter lim="800000"/>
            <a:headEnd/>
            <a:tailEnd/>
          </a:ln>
        </p:spPr>
        <p:txBody>
          <a:bodyPr>
            <a:spAutoFit/>
          </a:bodyPr>
          <a:lstStyle/>
          <a:p>
            <a:r>
              <a:rPr lang="ga-IE" sz="2400" dirty="0">
                <a:latin typeface="Comic Sans MS" pitchFamily="66" charset="0"/>
              </a:rPr>
              <a:t>Is fada an lá ó bhí gorta san Eoraip. An gorta deireanach a bhí san Eoraip, is in Éirinn a bhí sé. </a:t>
            </a:r>
            <a:r>
              <a:rPr lang="en-GB" sz="2400" dirty="0">
                <a:latin typeface="Comic Sans MS" pitchFamily="66" charset="0"/>
              </a:rPr>
              <a:t/>
            </a:r>
            <a:br>
              <a:rPr lang="en-GB" sz="2400" dirty="0">
                <a:latin typeface="Comic Sans MS" pitchFamily="66" charset="0"/>
              </a:rPr>
            </a:br>
            <a:r>
              <a:rPr lang="ga-IE" sz="2400" dirty="0">
                <a:latin typeface="Comic Sans MS" pitchFamily="66" charset="0"/>
              </a:rPr>
              <a:t>Mhair an gorta sin </a:t>
            </a:r>
            <a:r>
              <a:rPr lang="en-IE" sz="2400" dirty="0" smtClean="0">
                <a:latin typeface="Comic Sans MS" pitchFamily="66" charset="0"/>
              </a:rPr>
              <a:t>ó </a:t>
            </a:r>
            <a:r>
              <a:rPr lang="ga-IE" sz="2400" dirty="0" smtClean="0">
                <a:latin typeface="Comic Sans MS" pitchFamily="66" charset="0"/>
              </a:rPr>
              <a:t>1845 </a:t>
            </a:r>
            <a:r>
              <a:rPr lang="en-IE" sz="2400" dirty="0" smtClean="0">
                <a:latin typeface="Comic Sans MS" pitchFamily="66" charset="0"/>
              </a:rPr>
              <a:t>go </a:t>
            </a:r>
            <a:r>
              <a:rPr lang="ga-IE" sz="2400" dirty="0" smtClean="0">
                <a:latin typeface="Comic Sans MS" pitchFamily="66" charset="0"/>
              </a:rPr>
              <a:t>18</a:t>
            </a:r>
            <a:r>
              <a:rPr lang="en-GB" sz="2400" dirty="0">
                <a:latin typeface="Comic Sans MS" pitchFamily="66" charset="0"/>
              </a:rPr>
              <a:t>51</a:t>
            </a:r>
            <a:r>
              <a:rPr lang="ga-IE" sz="2400" dirty="0">
                <a:latin typeface="Comic Sans MS" pitchFamily="66" charset="0"/>
              </a:rPr>
              <a:t>. </a:t>
            </a:r>
            <a:r>
              <a:rPr lang="en-GB" sz="2400" dirty="0">
                <a:latin typeface="Comic Sans MS" pitchFamily="66" charset="0"/>
              </a:rPr>
              <a:t/>
            </a:r>
            <a:br>
              <a:rPr lang="en-GB" sz="2400" dirty="0">
                <a:latin typeface="Comic Sans MS" pitchFamily="66" charset="0"/>
              </a:rPr>
            </a:br>
            <a:r>
              <a:rPr lang="ga-IE" sz="2400" b="1" dirty="0">
                <a:solidFill>
                  <a:srgbClr val="FF0000"/>
                </a:solidFill>
                <a:latin typeface="Comic Sans MS" pitchFamily="66" charset="0"/>
              </a:rPr>
              <a:t>An Gorta Mór</a:t>
            </a:r>
            <a:r>
              <a:rPr lang="ga-IE" sz="2400" dirty="0">
                <a:solidFill>
                  <a:srgbClr val="FF0000"/>
                </a:solidFill>
                <a:latin typeface="Comic Sans MS" pitchFamily="66" charset="0"/>
              </a:rPr>
              <a:t> </a:t>
            </a:r>
            <a:r>
              <a:rPr lang="ga-IE" sz="2400" dirty="0">
                <a:latin typeface="Comic Sans MS" pitchFamily="66" charset="0"/>
              </a:rPr>
              <a:t>a thugtar air.</a:t>
            </a:r>
          </a:p>
        </p:txBody>
      </p:sp>
      <p:sp>
        <p:nvSpPr>
          <p:cNvPr id="49" name="Text Box 50"/>
          <p:cNvSpPr txBox="1">
            <a:spLocks noChangeArrowheads="1"/>
          </p:cNvSpPr>
          <p:nvPr/>
        </p:nvSpPr>
        <p:spPr bwMode="auto">
          <a:xfrm>
            <a:off x="5867400" y="1916113"/>
            <a:ext cx="1728788" cy="649287"/>
          </a:xfrm>
          <a:prstGeom prst="rect">
            <a:avLst/>
          </a:prstGeom>
          <a:noFill/>
          <a:ln w="22225" algn="ctr">
            <a:solidFill>
              <a:srgbClr val="800080"/>
            </a:solidFill>
            <a:miter lim="800000"/>
            <a:headEnd/>
            <a:tailEnd/>
          </a:ln>
        </p:spPr>
        <p:txBody>
          <a:bodyPr lIns="90000" tIns="46800" rIns="90000" bIns="46800">
            <a:spAutoFit/>
          </a:bodyPr>
          <a:lstStyle/>
          <a:p>
            <a:r>
              <a:rPr lang="ga-IE">
                <a:latin typeface="Comic Sans MS" pitchFamily="66" charset="0"/>
              </a:rPr>
              <a:t>An Gorta Mór</a:t>
            </a:r>
            <a:r>
              <a:rPr lang="en-GB">
                <a:latin typeface="Comic Sans MS" pitchFamily="66" charset="0"/>
              </a:rPr>
              <a:t> (1845).</a:t>
            </a:r>
            <a:endParaRPr lang="ga-IE">
              <a:latin typeface="Comic Sans MS" pitchFamily="66" charset="0"/>
            </a:endParaRPr>
          </a:p>
        </p:txBody>
      </p:sp>
      <p:sp>
        <p:nvSpPr>
          <p:cNvPr id="61" name="Line 38"/>
          <p:cNvSpPr>
            <a:spLocks noChangeShapeType="1"/>
          </p:cNvSpPr>
          <p:nvPr/>
        </p:nvSpPr>
        <p:spPr bwMode="auto">
          <a:xfrm flipV="1">
            <a:off x="6933600" y="1341438"/>
            <a:ext cx="0" cy="574675"/>
          </a:xfrm>
          <a:prstGeom prst="line">
            <a:avLst/>
          </a:prstGeom>
          <a:noFill/>
          <a:ln w="22225">
            <a:solidFill>
              <a:srgbClr val="800080"/>
            </a:solidFill>
            <a:round/>
            <a:headEnd/>
            <a:tailEnd type="triangle" w="med" len="med"/>
          </a:ln>
        </p:spPr>
        <p:txBody>
          <a:bodyPr lIns="90000" tIns="46800" rIns="90000" bIns="46800"/>
          <a:lstStyle/>
          <a:p>
            <a:endParaRPr lang="ga-IE"/>
          </a:p>
        </p:txBody>
      </p:sp>
      <p:sp>
        <p:nvSpPr>
          <p:cNvPr id="37" name="TextBox 36"/>
          <p:cNvSpPr txBox="1"/>
          <p:nvPr/>
        </p:nvSpPr>
        <p:spPr>
          <a:xfrm rot="21020885" flipH="1">
            <a:off x="5380959" y="5000375"/>
            <a:ext cx="3563813" cy="1200329"/>
          </a:xfrm>
          <a:prstGeom prst="rect">
            <a:avLst/>
          </a:prstGeom>
          <a:solidFill>
            <a:schemeClr val="bg2"/>
          </a:solidFill>
          <a:ln>
            <a:solidFill>
              <a:schemeClr val="tx1">
                <a:lumMod val="65000"/>
                <a:lumOff val="35000"/>
              </a:schemeClr>
            </a:solidFill>
          </a:ln>
        </p:spPr>
        <p:style>
          <a:lnRef idx="0">
            <a:schemeClr val="accent1"/>
          </a:lnRef>
          <a:fillRef idx="3">
            <a:schemeClr val="accent1"/>
          </a:fillRef>
          <a:effectRef idx="3">
            <a:schemeClr val="accent1"/>
          </a:effectRef>
          <a:fontRef idx="minor">
            <a:schemeClr val="lt1"/>
          </a:fontRef>
        </p:style>
        <p:txBody>
          <a:bodyPr>
            <a:spAutoFit/>
          </a:bodyPr>
          <a:lstStyle/>
          <a:p>
            <a:pPr fontAlgn="auto">
              <a:spcBef>
                <a:spcPts val="0"/>
              </a:spcBef>
              <a:spcAft>
                <a:spcPts val="0"/>
              </a:spcAft>
              <a:defRPr/>
            </a:pPr>
            <a:r>
              <a:rPr lang="ga-IE" sz="2400" dirty="0">
                <a:solidFill>
                  <a:schemeClr val="tx1"/>
                </a:solidFill>
                <a:latin typeface="Comic Sans MS" pitchFamily="66" charset="0"/>
              </a:rPr>
              <a:t>Cén chaoi ar tharla sé go raibh gorta </a:t>
            </a:r>
            <a:r>
              <a:rPr lang="ga-IE" sz="2400" dirty="0" smtClean="0">
                <a:solidFill>
                  <a:schemeClr val="tx1"/>
                </a:solidFill>
                <a:latin typeface="Comic Sans MS" pitchFamily="66" charset="0"/>
              </a:rPr>
              <a:t>mór</a:t>
            </a:r>
            <a:endParaRPr lang="en-IE" sz="2400" dirty="0" smtClean="0">
              <a:solidFill>
                <a:schemeClr val="tx1"/>
              </a:solidFill>
              <a:latin typeface="Comic Sans MS" pitchFamily="66" charset="0"/>
            </a:endParaRPr>
          </a:p>
          <a:p>
            <a:pPr fontAlgn="auto">
              <a:spcBef>
                <a:spcPts val="0"/>
              </a:spcBef>
              <a:spcAft>
                <a:spcPts val="0"/>
              </a:spcAft>
              <a:defRPr/>
            </a:pPr>
            <a:r>
              <a:rPr lang="ga-IE" sz="2400" dirty="0" smtClean="0">
                <a:solidFill>
                  <a:schemeClr val="tx1"/>
                </a:solidFill>
                <a:latin typeface="Comic Sans MS" pitchFamily="66" charset="0"/>
              </a:rPr>
              <a:t>in </a:t>
            </a:r>
            <a:r>
              <a:rPr lang="ga-IE" sz="2400" dirty="0">
                <a:solidFill>
                  <a:schemeClr val="tx1"/>
                </a:solidFill>
                <a:latin typeface="Comic Sans MS" pitchFamily="66" charset="0"/>
              </a:rPr>
              <a:t>Éirinn?</a:t>
            </a:r>
          </a:p>
        </p:txBody>
      </p:sp>
      <p:sp>
        <p:nvSpPr>
          <p:cNvPr id="34" name="TextBox 33"/>
          <p:cNvSpPr txBox="1"/>
          <p:nvPr/>
        </p:nvSpPr>
        <p:spPr>
          <a:xfrm rot="21020885" flipH="1">
            <a:off x="4273095" y="5114014"/>
            <a:ext cx="4740075" cy="1200329"/>
          </a:xfrm>
          <a:prstGeom prst="rect">
            <a:avLst/>
          </a:prstGeom>
          <a:solidFill>
            <a:schemeClr val="bg2"/>
          </a:solidFill>
          <a:ln>
            <a:solidFill>
              <a:schemeClr val="tx1">
                <a:lumMod val="65000"/>
                <a:lumOff val="35000"/>
              </a:schemeClr>
            </a:solidFill>
          </a:ln>
        </p:spPr>
        <p:style>
          <a:lnRef idx="0">
            <a:schemeClr val="accent1"/>
          </a:lnRef>
          <a:fillRef idx="3">
            <a:schemeClr val="accent1"/>
          </a:fillRef>
          <a:effectRef idx="3">
            <a:schemeClr val="accent1"/>
          </a:effectRef>
          <a:fontRef idx="minor">
            <a:schemeClr val="lt1"/>
          </a:fontRef>
        </p:style>
        <p:txBody>
          <a:bodyPr>
            <a:spAutoFit/>
          </a:bodyPr>
          <a:lstStyle/>
          <a:p>
            <a:pPr fontAlgn="auto">
              <a:spcBef>
                <a:spcPts val="0"/>
              </a:spcBef>
              <a:spcAft>
                <a:spcPts val="0"/>
              </a:spcAft>
              <a:defRPr/>
            </a:pPr>
            <a:r>
              <a:rPr lang="ga-IE" sz="2400" dirty="0">
                <a:solidFill>
                  <a:schemeClr val="tx1"/>
                </a:solidFill>
                <a:latin typeface="Comic Sans MS" pitchFamily="66" charset="0"/>
              </a:rPr>
              <a:t>Chun an cheist sin a fhreagairt caithfimid féachaint ar shaol na ndaoine</a:t>
            </a:r>
            <a:r>
              <a:rPr lang="en-GB" sz="2400" dirty="0">
                <a:solidFill>
                  <a:schemeClr val="tx1"/>
                </a:solidFill>
                <a:latin typeface="Comic Sans MS" pitchFamily="66" charset="0"/>
              </a:rPr>
              <a:t> in </a:t>
            </a:r>
            <a:r>
              <a:rPr lang="ga-IE" sz="2400" dirty="0">
                <a:solidFill>
                  <a:schemeClr val="tx1"/>
                </a:solidFill>
                <a:latin typeface="Comic Sans MS" pitchFamily="66" charset="0"/>
              </a:rPr>
              <a:t>Éirinn an t-am sin.</a:t>
            </a:r>
            <a:r>
              <a:rPr lang="ga-IE" sz="2400" dirty="0">
                <a:latin typeface="Comic Sans MS" pitchFamily="66" charset="0"/>
              </a:rPr>
              <a:t>. </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9"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dissolve">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fill="hold"/>
                                        <p:tgtEl>
                                          <p:spTgt spid="37"/>
                                        </p:tgtEl>
                                        <p:attrNameLst>
                                          <p:attrName>ppt_x</p:attrName>
                                        </p:attrNameLst>
                                      </p:cBhvr>
                                      <p:tavLst>
                                        <p:tav tm="0">
                                          <p:val>
                                            <p:strVal val="#ppt_x"/>
                                          </p:val>
                                        </p:tav>
                                        <p:tav tm="100000">
                                          <p:val>
                                            <p:strVal val="#ppt_x"/>
                                          </p:val>
                                        </p:tav>
                                      </p:tavLst>
                                    </p:anim>
                                    <p:anim calcmode="lin" valueType="num">
                                      <p:cBhvr additive="base">
                                        <p:cTn id="19"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37"/>
                                        </p:tgtEl>
                                        <p:attrNameLst>
                                          <p:attrName>style.visibility</p:attrName>
                                        </p:attrNameLst>
                                      </p:cBhvr>
                                      <p:to>
                                        <p:strVal val="hidden"/>
                                      </p:to>
                                    </p:set>
                                  </p:childTnLst>
                                </p:cTn>
                              </p:par>
                              <p:par>
                                <p:cTn id="24" presetID="2" presetClass="entr" presetSubtype="4"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ppt_x"/>
                                          </p:val>
                                        </p:tav>
                                        <p:tav tm="100000">
                                          <p:val>
                                            <p:strVal val="#ppt_x"/>
                                          </p:val>
                                        </p:tav>
                                      </p:tavLst>
                                    </p:anim>
                                    <p:anim calcmode="lin" valueType="num">
                                      <p:cBhvr additive="base">
                                        <p:cTn id="2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9" grpId="0" animBg="1"/>
      <p:bldP spid="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262"/>
          <a:stretch/>
        </p:blipFill>
        <p:spPr bwMode="auto">
          <a:xfrm>
            <a:off x="0" y="0"/>
            <a:ext cx="9144000" cy="6876000"/>
          </a:xfrm>
          <a:prstGeom prst="rect">
            <a:avLst/>
          </a:prstGeom>
          <a:noFill/>
          <a:ln w="9525">
            <a:noFill/>
            <a:miter lim="800000"/>
            <a:headEnd/>
            <a:tailEnd/>
          </a:ln>
        </p:spPr>
      </p:pic>
      <p:sp>
        <p:nvSpPr>
          <p:cNvPr id="2" name="Oval 1"/>
          <p:cNvSpPr/>
          <p:nvPr/>
        </p:nvSpPr>
        <p:spPr>
          <a:xfrm>
            <a:off x="3743325" y="3006725"/>
            <a:ext cx="1584325" cy="914400"/>
          </a:xfrm>
          <a:prstGeom prst="ellipse">
            <a:avLst/>
          </a:prstGeom>
          <a:solidFill>
            <a:schemeClr val="bg2">
              <a:lumMod val="2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ga-IE" sz="3600" dirty="0"/>
              <a:t>1845</a:t>
            </a:r>
          </a:p>
        </p:txBody>
      </p:sp>
      <p:sp>
        <p:nvSpPr>
          <p:cNvPr id="3" name="Up Arrow 2"/>
          <p:cNvSpPr/>
          <p:nvPr/>
        </p:nvSpPr>
        <p:spPr>
          <a:xfrm>
            <a:off x="4322763" y="1858963"/>
            <a:ext cx="484187" cy="979487"/>
          </a:xfrm>
          <a:prstGeom prst="upArrow">
            <a:avLst/>
          </a:prstGeom>
          <a:solidFill>
            <a:schemeClr val="bg2">
              <a:lumMod val="2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ga-IE" dirty="0"/>
          </a:p>
        </p:txBody>
      </p:sp>
      <p:sp>
        <p:nvSpPr>
          <p:cNvPr id="4" name="Rectangle 3"/>
          <p:cNvSpPr/>
          <p:nvPr/>
        </p:nvSpPr>
        <p:spPr>
          <a:xfrm>
            <a:off x="3376613" y="560388"/>
            <a:ext cx="2376487" cy="1008062"/>
          </a:xfrm>
          <a:prstGeom prst="rect">
            <a:avLst/>
          </a:prstGeom>
          <a:solidFill>
            <a:schemeClr val="bg2"/>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ga-IE" dirty="0">
                <a:solidFill>
                  <a:schemeClr val="tx1"/>
                </a:solidFill>
                <a:latin typeface="Comic Sans MS" pitchFamily="66" charset="0"/>
              </a:rPr>
              <a:t>Bhí formhór na ndaoine ina gcónaí faoin tuath. </a:t>
            </a:r>
          </a:p>
        </p:txBody>
      </p:sp>
      <p:sp>
        <p:nvSpPr>
          <p:cNvPr id="5" name="Up Arrow 4"/>
          <p:cNvSpPr/>
          <p:nvPr/>
        </p:nvSpPr>
        <p:spPr>
          <a:xfrm rot="3921260">
            <a:off x="5511006" y="2197894"/>
            <a:ext cx="484188" cy="977900"/>
          </a:xfrm>
          <a:prstGeom prst="upArrow">
            <a:avLst/>
          </a:prstGeom>
          <a:solidFill>
            <a:schemeClr val="bg2">
              <a:lumMod val="2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ga-IE" dirty="0"/>
          </a:p>
        </p:txBody>
      </p:sp>
      <p:sp>
        <p:nvSpPr>
          <p:cNvPr id="6" name="Rectangle 5"/>
          <p:cNvSpPr/>
          <p:nvPr/>
        </p:nvSpPr>
        <p:spPr>
          <a:xfrm>
            <a:off x="6399213" y="1773238"/>
            <a:ext cx="2376487" cy="792162"/>
          </a:xfrm>
          <a:prstGeom prst="rect">
            <a:avLst/>
          </a:prstGeom>
          <a:solidFill>
            <a:schemeClr val="bg2"/>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ga-IE" dirty="0">
              <a:solidFill>
                <a:srgbClr val="FFFFFF"/>
              </a:solidFill>
              <a:latin typeface="Comic Sans MS" pitchFamily="66" charset="0"/>
            </a:endParaRPr>
          </a:p>
          <a:p>
            <a:pPr>
              <a:defRPr/>
            </a:pPr>
            <a:r>
              <a:rPr lang="ga-IE" dirty="0">
                <a:solidFill>
                  <a:schemeClr val="tx1"/>
                </a:solidFill>
                <a:latin typeface="Comic Sans MS" pitchFamily="66" charset="0"/>
              </a:rPr>
              <a:t>Ba le tiarnaí talún</a:t>
            </a:r>
            <a:r>
              <a:rPr lang="en-GB" dirty="0">
                <a:solidFill>
                  <a:schemeClr val="tx1"/>
                </a:solidFill>
                <a:latin typeface="Comic Sans MS" pitchFamily="66" charset="0"/>
              </a:rPr>
              <a:t> </a:t>
            </a:r>
            <a:r>
              <a:rPr lang="ga-IE" dirty="0">
                <a:solidFill>
                  <a:schemeClr val="tx1"/>
                </a:solidFill>
                <a:latin typeface="Comic Sans MS" pitchFamily="66" charset="0"/>
              </a:rPr>
              <a:t>formhór na talún.</a:t>
            </a:r>
            <a:endParaRPr lang="ga-IE" dirty="0">
              <a:solidFill>
                <a:schemeClr val="tx1"/>
              </a:solidFill>
            </a:endParaRPr>
          </a:p>
          <a:p>
            <a:pPr>
              <a:defRPr/>
            </a:pPr>
            <a:endParaRPr lang="ga-IE" dirty="0">
              <a:solidFill>
                <a:srgbClr val="FFFFFF"/>
              </a:solidFill>
              <a:latin typeface="Comic Sans MS" pitchFamily="66" charset="0"/>
            </a:endParaRPr>
          </a:p>
        </p:txBody>
      </p:sp>
      <p:sp>
        <p:nvSpPr>
          <p:cNvPr id="7" name="Up Arrow 6"/>
          <p:cNvSpPr/>
          <p:nvPr/>
        </p:nvSpPr>
        <p:spPr>
          <a:xfrm rot="14169167">
            <a:off x="2997994" y="3545682"/>
            <a:ext cx="485775" cy="979487"/>
          </a:xfrm>
          <a:prstGeom prst="upArrow">
            <a:avLst/>
          </a:prstGeom>
          <a:solidFill>
            <a:schemeClr val="bg2">
              <a:lumMod val="2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ga-IE" dirty="0"/>
          </a:p>
        </p:txBody>
      </p:sp>
      <p:sp>
        <p:nvSpPr>
          <p:cNvPr id="8" name="Rectangle 7"/>
          <p:cNvSpPr/>
          <p:nvPr/>
        </p:nvSpPr>
        <p:spPr>
          <a:xfrm>
            <a:off x="323850" y="4338638"/>
            <a:ext cx="2376488" cy="1152525"/>
          </a:xfrm>
          <a:prstGeom prst="rect">
            <a:avLst/>
          </a:prstGeom>
          <a:solidFill>
            <a:schemeClr val="bg2"/>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ga-IE" dirty="0">
                <a:solidFill>
                  <a:schemeClr val="tx1"/>
                </a:solidFill>
                <a:latin typeface="Comic Sans MS" pitchFamily="66" charset="0"/>
              </a:rPr>
              <a:t>Bhí na milliúin ag brath go hiomlán ar an bpráta mar bhia. </a:t>
            </a:r>
          </a:p>
        </p:txBody>
      </p:sp>
      <p:sp>
        <p:nvSpPr>
          <p:cNvPr id="9" name="Up Arrow 8"/>
          <p:cNvSpPr/>
          <p:nvPr/>
        </p:nvSpPr>
        <p:spPr>
          <a:xfrm rot="10800000">
            <a:off x="4294188" y="4076700"/>
            <a:ext cx="484187" cy="979488"/>
          </a:xfrm>
          <a:prstGeom prst="upArrow">
            <a:avLst/>
          </a:prstGeom>
          <a:solidFill>
            <a:schemeClr val="bg2">
              <a:lumMod val="2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ga-IE" dirty="0"/>
          </a:p>
        </p:txBody>
      </p:sp>
      <p:sp>
        <p:nvSpPr>
          <p:cNvPr id="10" name="Rectangle 9"/>
          <p:cNvSpPr/>
          <p:nvPr/>
        </p:nvSpPr>
        <p:spPr>
          <a:xfrm>
            <a:off x="3348038" y="5254625"/>
            <a:ext cx="2376487" cy="1008063"/>
          </a:xfrm>
          <a:prstGeom prst="rect">
            <a:avLst/>
          </a:prstGeom>
          <a:solidFill>
            <a:schemeClr val="bg2"/>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ga-IE" dirty="0">
              <a:latin typeface="Comic Sans MS" pitchFamily="66" charset="0"/>
            </a:endParaRPr>
          </a:p>
          <a:p>
            <a:pPr fontAlgn="auto">
              <a:spcBef>
                <a:spcPts val="0"/>
              </a:spcBef>
              <a:spcAft>
                <a:spcPts val="0"/>
              </a:spcAft>
              <a:defRPr/>
            </a:pPr>
            <a:r>
              <a:rPr lang="ga-IE" dirty="0">
                <a:solidFill>
                  <a:schemeClr val="tx1"/>
                </a:solidFill>
                <a:latin typeface="Comic Sans MS" pitchFamily="66" charset="0"/>
              </a:rPr>
              <a:t>Bhí ar na </a:t>
            </a:r>
            <a:r>
              <a:rPr lang="ga-IE" dirty="0" err="1">
                <a:solidFill>
                  <a:schemeClr val="tx1"/>
                </a:solidFill>
                <a:latin typeface="Comic Sans MS" pitchFamily="66" charset="0"/>
              </a:rPr>
              <a:t>tionóntaí</a:t>
            </a:r>
            <a:r>
              <a:rPr lang="ga-IE" dirty="0">
                <a:solidFill>
                  <a:schemeClr val="tx1"/>
                </a:solidFill>
                <a:latin typeface="Comic Sans MS" pitchFamily="66" charset="0"/>
              </a:rPr>
              <a:t> </a:t>
            </a:r>
            <a:r>
              <a:rPr lang="ga-IE" dirty="0" err="1">
                <a:solidFill>
                  <a:schemeClr val="tx1"/>
                </a:solidFill>
                <a:latin typeface="Comic Sans MS" pitchFamily="66" charset="0"/>
              </a:rPr>
              <a:t>cíosanna</a:t>
            </a:r>
            <a:r>
              <a:rPr lang="ga-IE" dirty="0">
                <a:solidFill>
                  <a:schemeClr val="tx1"/>
                </a:solidFill>
                <a:latin typeface="Comic Sans MS" pitchFamily="66" charset="0"/>
              </a:rPr>
              <a:t> arda a íoc leis na tiarnaí talún. </a:t>
            </a:r>
            <a:endParaRPr lang="ga-IE" dirty="0">
              <a:solidFill>
                <a:schemeClr val="tx1"/>
              </a:solidFill>
            </a:endParaRPr>
          </a:p>
          <a:p>
            <a:pPr fontAlgn="auto">
              <a:spcBef>
                <a:spcPts val="0"/>
              </a:spcBef>
              <a:spcAft>
                <a:spcPts val="0"/>
              </a:spcAft>
              <a:defRPr/>
            </a:pPr>
            <a:endParaRPr lang="ga-IE" dirty="0">
              <a:latin typeface="Comic Sans MS" pitchFamily="66" charset="0"/>
            </a:endParaRPr>
          </a:p>
        </p:txBody>
      </p:sp>
      <p:sp>
        <p:nvSpPr>
          <p:cNvPr id="11" name="Rectangle 10"/>
          <p:cNvSpPr/>
          <p:nvPr/>
        </p:nvSpPr>
        <p:spPr>
          <a:xfrm>
            <a:off x="565845" y="1412875"/>
            <a:ext cx="2061939" cy="936625"/>
          </a:xfrm>
          <a:prstGeom prst="rect">
            <a:avLst/>
          </a:prstGeom>
          <a:solidFill>
            <a:schemeClr val="bg2"/>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ga-IE" dirty="0">
                <a:solidFill>
                  <a:schemeClr val="tx1"/>
                </a:solidFill>
                <a:latin typeface="Comic Sans MS" pitchFamily="66" charset="0"/>
              </a:rPr>
              <a:t>Bhí Éire faoi </a:t>
            </a:r>
            <a:r>
              <a:rPr lang="ga-IE" dirty="0" smtClean="0">
                <a:solidFill>
                  <a:schemeClr val="tx1"/>
                </a:solidFill>
                <a:latin typeface="Comic Sans MS" pitchFamily="66" charset="0"/>
              </a:rPr>
              <a:t>riail</a:t>
            </a:r>
            <a:endParaRPr lang="en-IE" dirty="0" smtClean="0">
              <a:solidFill>
                <a:schemeClr val="tx1"/>
              </a:solidFill>
              <a:latin typeface="Comic Sans MS" pitchFamily="66" charset="0"/>
            </a:endParaRPr>
          </a:p>
          <a:p>
            <a:pPr fontAlgn="auto">
              <a:spcBef>
                <a:spcPts val="0"/>
              </a:spcBef>
              <a:spcAft>
                <a:spcPts val="0"/>
              </a:spcAft>
              <a:defRPr/>
            </a:pPr>
            <a:r>
              <a:rPr lang="en-GB" dirty="0" smtClean="0">
                <a:solidFill>
                  <a:schemeClr val="tx1"/>
                </a:solidFill>
                <a:latin typeface="Comic Sans MS" pitchFamily="66" charset="0"/>
              </a:rPr>
              <a:t>na </a:t>
            </a:r>
            <a:r>
              <a:rPr lang="en-GB" dirty="0">
                <a:solidFill>
                  <a:schemeClr val="tx1"/>
                </a:solidFill>
                <a:latin typeface="Comic Sans MS" pitchFamily="66" charset="0"/>
              </a:rPr>
              <a:t>Breataine</a:t>
            </a:r>
            <a:r>
              <a:rPr lang="ga-IE" dirty="0">
                <a:solidFill>
                  <a:schemeClr val="tx1"/>
                </a:solidFill>
                <a:latin typeface="Comic Sans MS" pitchFamily="66" charset="0"/>
              </a:rPr>
              <a:t>. </a:t>
            </a:r>
          </a:p>
        </p:txBody>
      </p:sp>
      <p:sp>
        <p:nvSpPr>
          <p:cNvPr id="12" name="Rectangle 11"/>
          <p:cNvSpPr/>
          <p:nvPr/>
        </p:nvSpPr>
        <p:spPr>
          <a:xfrm>
            <a:off x="6400577" y="4333876"/>
            <a:ext cx="2376487" cy="1008062"/>
          </a:xfrm>
          <a:prstGeom prst="rect">
            <a:avLst/>
          </a:prstGeom>
          <a:solidFill>
            <a:schemeClr val="bg2"/>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ga-IE" dirty="0">
                <a:solidFill>
                  <a:schemeClr val="tx1"/>
                </a:solidFill>
                <a:latin typeface="Comic Sans MS" pitchFamily="66" charset="0"/>
              </a:rPr>
              <a:t>Bhí breis is 8 milliún duine ina </a:t>
            </a:r>
            <a:r>
              <a:rPr lang="ga-IE" dirty="0" smtClean="0">
                <a:solidFill>
                  <a:schemeClr val="tx1"/>
                </a:solidFill>
                <a:latin typeface="Comic Sans MS" pitchFamily="66" charset="0"/>
              </a:rPr>
              <a:t>gcónaí</a:t>
            </a:r>
            <a:endParaRPr lang="en-IE" dirty="0" smtClean="0">
              <a:solidFill>
                <a:schemeClr val="tx1"/>
              </a:solidFill>
              <a:latin typeface="Comic Sans MS" pitchFamily="66" charset="0"/>
            </a:endParaRPr>
          </a:p>
          <a:p>
            <a:pPr fontAlgn="auto">
              <a:spcBef>
                <a:spcPts val="0"/>
              </a:spcBef>
              <a:spcAft>
                <a:spcPts val="0"/>
              </a:spcAft>
              <a:defRPr/>
            </a:pPr>
            <a:r>
              <a:rPr lang="ga-IE" dirty="0" smtClean="0">
                <a:solidFill>
                  <a:schemeClr val="tx1"/>
                </a:solidFill>
                <a:latin typeface="Comic Sans MS" pitchFamily="66" charset="0"/>
              </a:rPr>
              <a:t>in </a:t>
            </a:r>
            <a:r>
              <a:rPr lang="ga-IE" dirty="0">
                <a:solidFill>
                  <a:schemeClr val="tx1"/>
                </a:solidFill>
                <a:latin typeface="Comic Sans MS" pitchFamily="66" charset="0"/>
              </a:rPr>
              <a:t>Éirinn. </a:t>
            </a:r>
          </a:p>
        </p:txBody>
      </p:sp>
      <p:sp>
        <p:nvSpPr>
          <p:cNvPr id="13" name="Up Arrow 12"/>
          <p:cNvSpPr/>
          <p:nvPr/>
        </p:nvSpPr>
        <p:spPr>
          <a:xfrm rot="18686917">
            <a:off x="3128169" y="2147094"/>
            <a:ext cx="485775" cy="979487"/>
          </a:xfrm>
          <a:prstGeom prst="upArrow">
            <a:avLst/>
          </a:prstGeom>
          <a:solidFill>
            <a:schemeClr val="bg2">
              <a:lumMod val="2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ga-IE" dirty="0"/>
          </a:p>
        </p:txBody>
      </p:sp>
      <p:sp>
        <p:nvSpPr>
          <p:cNvPr id="14" name="Up Arrow 13"/>
          <p:cNvSpPr/>
          <p:nvPr/>
        </p:nvSpPr>
        <p:spPr>
          <a:xfrm rot="7605903">
            <a:off x="5482431" y="3677444"/>
            <a:ext cx="484188" cy="977900"/>
          </a:xfrm>
          <a:prstGeom prst="upArrow">
            <a:avLst/>
          </a:prstGeom>
          <a:solidFill>
            <a:schemeClr val="bg2">
              <a:lumMod val="2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ga-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17"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strVal val="#ppt_h"/>
                                          </p:val>
                                        </p:tav>
                                        <p:tav tm="100000">
                                          <p:val>
                                            <p:strVal val="#ppt_h"/>
                                          </p:val>
                                        </p:tav>
                                      </p:tavLst>
                                    </p:anim>
                                  </p:childTnLst>
                                </p:cTn>
                              </p:par>
                            </p:childTnLst>
                          </p:cTn>
                        </p:par>
                        <p:par>
                          <p:cTn id="12" fill="hold">
                            <p:stCondLst>
                              <p:cond delay="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strVal val="#ppt_w+.3"/>
                                          </p:val>
                                        </p:tav>
                                        <p:tav tm="100000">
                                          <p:val>
                                            <p:strVal val="#ppt_w"/>
                                          </p:val>
                                        </p:tav>
                                      </p:tavLst>
                                    </p:anim>
                                    <p:anim calcmode="lin" valueType="num">
                                      <p:cBhvr>
                                        <p:cTn id="16" dur="1000" fill="hold"/>
                                        <p:tgtEl>
                                          <p:spTgt spid="12"/>
                                        </p:tgtEl>
                                        <p:attrNameLst>
                                          <p:attrName>ppt_h</p:attrName>
                                        </p:attrNameLst>
                                      </p:cBhvr>
                                      <p:tavLst>
                                        <p:tav tm="0">
                                          <p:val>
                                            <p:strVal val="#ppt_h"/>
                                          </p:val>
                                        </p:tav>
                                        <p:tav tm="100000">
                                          <p:val>
                                            <p:strVal val="#ppt_h"/>
                                          </p:val>
                                        </p:tav>
                                      </p:tavLst>
                                    </p:anim>
                                    <p:animEffect transition="in" filter="fade">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strVal val="#ppt_w*0.70"/>
                                          </p:val>
                                        </p:tav>
                                        <p:tav tm="100000">
                                          <p:val>
                                            <p:strVal val="#ppt_w"/>
                                          </p:val>
                                        </p:tav>
                                      </p:tavLst>
                                    </p:anim>
                                    <p:anim calcmode="lin" valueType="num">
                                      <p:cBhvr>
                                        <p:cTn id="23" dur="1000" fill="hold"/>
                                        <p:tgtEl>
                                          <p:spTgt spid="13"/>
                                        </p:tgtEl>
                                        <p:attrNameLst>
                                          <p:attrName>ppt_h</p:attrName>
                                        </p:attrNameLst>
                                      </p:cBhvr>
                                      <p:tavLst>
                                        <p:tav tm="0">
                                          <p:val>
                                            <p:strVal val="#ppt_h"/>
                                          </p:val>
                                        </p:tav>
                                        <p:tav tm="100000">
                                          <p:val>
                                            <p:strVal val="#ppt_h"/>
                                          </p:val>
                                        </p:tav>
                                      </p:tavLst>
                                    </p:anim>
                                    <p:animEffect transition="in" filter="fade">
                                      <p:cBhvr>
                                        <p:cTn id="24" dur="1000"/>
                                        <p:tgtEl>
                                          <p:spTgt spid="13"/>
                                        </p:tgtEl>
                                      </p:cBhvr>
                                    </p:animEffect>
                                  </p:childTnLst>
                                </p:cTn>
                              </p:par>
                            </p:childTnLst>
                          </p:cTn>
                        </p:par>
                        <p:par>
                          <p:cTn id="25" fill="hold">
                            <p:stCondLst>
                              <p:cond delay="1000"/>
                            </p:stCondLst>
                            <p:childTnLst>
                              <p:par>
                                <p:cTn id="26" presetID="17" presetClass="entr" presetSubtype="1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dissolve">
                                      <p:cBhvr>
                                        <p:cTn id="34" dur="500"/>
                                        <p:tgtEl>
                                          <p:spTgt spid="3"/>
                                        </p:tgtEl>
                                      </p:cBhvr>
                                    </p:animEffec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dissolv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strips(downLeft)">
                                      <p:cBhvr>
                                        <p:cTn id="43" dur="500"/>
                                        <p:tgtEl>
                                          <p:spTgt spid="5"/>
                                        </p:tgtEl>
                                      </p:cBhvr>
                                    </p:animEffect>
                                  </p:childTnLst>
                                </p:cTn>
                              </p:par>
                            </p:childTnLst>
                          </p:cTn>
                        </p:par>
                        <p:par>
                          <p:cTn id="44" fill="hold">
                            <p:stCondLst>
                              <p:cond delay="500"/>
                            </p:stCondLst>
                            <p:childTnLst>
                              <p:par>
                                <p:cTn id="45" presetID="18" presetClass="entr" presetSubtype="12"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strips(down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par>
                          <p:cTn id="53" fill="hold">
                            <p:stCondLst>
                              <p:cond delay="500"/>
                            </p:stCondLst>
                            <p:childTnLst>
                              <p:par>
                                <p:cTn id="54" presetID="22" presetClass="entr" presetSubtype="4"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down)">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1000" fill="hold"/>
                                        <p:tgtEl>
                                          <p:spTgt spid="7"/>
                                        </p:tgtEl>
                                        <p:attrNameLst>
                                          <p:attrName>ppt_w</p:attrName>
                                        </p:attrNameLst>
                                      </p:cBhvr>
                                      <p:tavLst>
                                        <p:tav tm="0">
                                          <p:val>
                                            <p:strVal val="#ppt_w*0.70"/>
                                          </p:val>
                                        </p:tav>
                                        <p:tav tm="100000">
                                          <p:val>
                                            <p:strVal val="#ppt_w"/>
                                          </p:val>
                                        </p:tav>
                                      </p:tavLst>
                                    </p:anim>
                                    <p:anim calcmode="lin" valueType="num">
                                      <p:cBhvr>
                                        <p:cTn id="62" dur="1000" fill="hold"/>
                                        <p:tgtEl>
                                          <p:spTgt spid="7"/>
                                        </p:tgtEl>
                                        <p:attrNameLst>
                                          <p:attrName>ppt_h</p:attrName>
                                        </p:attrNameLst>
                                      </p:cBhvr>
                                      <p:tavLst>
                                        <p:tav tm="0">
                                          <p:val>
                                            <p:strVal val="#ppt_h"/>
                                          </p:val>
                                        </p:tav>
                                        <p:tav tm="100000">
                                          <p:val>
                                            <p:strVal val="#ppt_h"/>
                                          </p:val>
                                        </p:tav>
                                      </p:tavLst>
                                    </p:anim>
                                    <p:animEffect transition="in" filter="fade">
                                      <p:cBhvr>
                                        <p:cTn id="63" dur="1000"/>
                                        <p:tgtEl>
                                          <p:spTgt spid="7"/>
                                        </p:tgtEl>
                                      </p:cBhvr>
                                    </p:animEffect>
                                  </p:childTnLst>
                                </p:cTn>
                              </p:par>
                            </p:childTnLst>
                          </p:cTn>
                        </p:par>
                        <p:par>
                          <p:cTn id="64" fill="hold">
                            <p:stCondLst>
                              <p:cond delay="1000"/>
                            </p:stCondLst>
                            <p:childTnLst>
                              <p:par>
                                <p:cTn id="65" presetID="17" presetClass="entr" presetSubtype="1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08625" y="2606675"/>
            <a:ext cx="4286250" cy="2870200"/>
          </a:xfrm>
          <a:prstGeom prst="rect">
            <a:avLst/>
          </a:prstGeom>
          <a:noFill/>
          <a:ln w="9525">
            <a:noFill/>
            <a:miter lim="800000"/>
            <a:headEnd/>
            <a:tailEnd/>
          </a:ln>
        </p:spPr>
      </p:pic>
      <p:pic>
        <p:nvPicPr>
          <p:cNvPr id="22532"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4650" y="188913"/>
            <a:ext cx="2663825" cy="2663825"/>
          </a:xfrm>
          <a:prstGeom prst="rect">
            <a:avLst/>
          </a:prstGeom>
          <a:noFill/>
          <a:ln w="9525">
            <a:noFill/>
            <a:miter lim="800000"/>
            <a:headEnd/>
            <a:tailEnd/>
          </a:ln>
        </p:spPr>
      </p:pic>
      <p:sp>
        <p:nvSpPr>
          <p:cNvPr id="5" name="TextBox 4"/>
          <p:cNvSpPr txBox="1">
            <a:spLocks noChangeArrowheads="1"/>
          </p:cNvSpPr>
          <p:nvPr/>
        </p:nvSpPr>
        <p:spPr bwMode="auto">
          <a:xfrm>
            <a:off x="755650" y="1052513"/>
            <a:ext cx="1893888" cy="831850"/>
          </a:xfrm>
          <a:prstGeom prst="rect">
            <a:avLst/>
          </a:prstGeom>
          <a:noFill/>
          <a:ln w="9525">
            <a:noFill/>
            <a:miter lim="800000"/>
            <a:headEnd/>
            <a:tailEnd/>
          </a:ln>
        </p:spPr>
        <p:txBody>
          <a:bodyPr wrap="none">
            <a:spAutoFit/>
          </a:bodyPr>
          <a:lstStyle/>
          <a:p>
            <a:r>
              <a:rPr lang="en-IE" sz="4800">
                <a:latin typeface="Copperplate Gothic Bold" pitchFamily="34" charset="0"/>
              </a:rPr>
              <a:t>1845</a:t>
            </a:r>
          </a:p>
        </p:txBody>
      </p:sp>
      <p:pic>
        <p:nvPicPr>
          <p:cNvPr id="8"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72000" y="3889375"/>
            <a:ext cx="4286250" cy="2870200"/>
          </a:xfrm>
          <a:prstGeom prst="rect">
            <a:avLst/>
          </a:prstGeom>
          <a:noFill/>
          <a:ln w="9525">
            <a:noFill/>
            <a:miter lim="800000"/>
            <a:headEnd/>
            <a:tailEnd/>
          </a:ln>
        </p:spPr>
      </p:pic>
      <p:sp>
        <p:nvSpPr>
          <p:cNvPr id="9" name="TextBox 8"/>
          <p:cNvSpPr txBox="1">
            <a:spLocks noChangeArrowheads="1"/>
          </p:cNvSpPr>
          <p:nvPr/>
        </p:nvSpPr>
        <p:spPr bwMode="auto">
          <a:xfrm>
            <a:off x="269875" y="3357563"/>
            <a:ext cx="4681538" cy="2862322"/>
          </a:xfrm>
          <a:prstGeom prst="rect">
            <a:avLst/>
          </a:prstGeom>
          <a:solidFill>
            <a:schemeClr val="bg2"/>
          </a:solidFill>
          <a:ln w="9525">
            <a:noFill/>
            <a:miter lim="800000"/>
            <a:headEnd/>
            <a:tailEnd/>
          </a:ln>
        </p:spPr>
        <p:txBody>
          <a:bodyPr>
            <a:spAutoFit/>
          </a:bodyPr>
          <a:lstStyle/>
          <a:p>
            <a:r>
              <a:rPr lang="ga-IE" sz="2000" dirty="0">
                <a:latin typeface="Comic Sans MS" pitchFamily="66" charset="0"/>
              </a:rPr>
              <a:t>Baineadh cuid de na prátaí as an talamh in 1845 sular bhuail an dúchan iad. Mar sin, bhí roinnt bia ag na daoine. Cheannaigh daoine bia freisin le hairgead a fuair siad ar iasacht nó le hairgead a fuair siad trí rudaí éagsúla a bhí sa teach acu a dhíol</a:t>
            </a:r>
            <a:r>
              <a:rPr lang="ga-IE" sz="2000" dirty="0" smtClean="0">
                <a:latin typeface="Comic Sans MS" pitchFamily="66" charset="0"/>
              </a:rPr>
              <a:t>.</a:t>
            </a:r>
            <a:r>
              <a:rPr lang="en-GB" sz="2000" dirty="0" smtClean="0">
                <a:latin typeface="Comic Sans MS" pitchFamily="66" charset="0"/>
              </a:rPr>
              <a:t> </a:t>
            </a:r>
            <a:br>
              <a:rPr lang="en-GB" sz="2000" dirty="0" smtClean="0">
                <a:latin typeface="Comic Sans MS" pitchFamily="66" charset="0"/>
              </a:rPr>
            </a:br>
            <a:r>
              <a:rPr lang="ga-IE" sz="2000" dirty="0" smtClean="0">
                <a:latin typeface="Comic Sans MS" pitchFamily="66" charset="0"/>
              </a:rPr>
              <a:t>Bhí </a:t>
            </a:r>
            <a:r>
              <a:rPr lang="ga-IE" sz="2000" dirty="0">
                <a:latin typeface="Comic Sans MS" pitchFamily="66" charset="0"/>
              </a:rPr>
              <a:t>siad ag súil le barr maith prátaí</a:t>
            </a:r>
            <a:endParaRPr lang="en-IE" sz="2000" dirty="0" smtClean="0">
              <a:latin typeface="Comic Sans MS" pitchFamily="66" charset="0"/>
            </a:endParaRPr>
          </a:p>
          <a:p>
            <a:r>
              <a:rPr lang="ga-IE" sz="2000" dirty="0" smtClean="0">
                <a:latin typeface="Comic Sans MS" pitchFamily="66" charset="0"/>
              </a:rPr>
              <a:t>an </a:t>
            </a:r>
            <a:r>
              <a:rPr lang="ga-IE" sz="2000" dirty="0">
                <a:latin typeface="Comic Sans MS" pitchFamily="66" charset="0"/>
              </a:rPr>
              <a:t>bhliain dár gcionn.</a:t>
            </a:r>
            <a:endParaRPr lang="en-US" sz="2000" dirty="0">
              <a:latin typeface="Comic Sans MS" pitchFamily="66" charset="0"/>
            </a:endParaRPr>
          </a:p>
        </p:txBody>
      </p:sp>
      <p:sp>
        <p:nvSpPr>
          <p:cNvPr id="10" name="TextBox 9"/>
          <p:cNvSpPr txBox="1">
            <a:spLocks noChangeArrowheads="1"/>
          </p:cNvSpPr>
          <p:nvPr/>
        </p:nvSpPr>
        <p:spPr bwMode="auto">
          <a:xfrm>
            <a:off x="3370263" y="476250"/>
            <a:ext cx="5040312" cy="1631950"/>
          </a:xfrm>
          <a:prstGeom prst="rect">
            <a:avLst/>
          </a:prstGeom>
          <a:solidFill>
            <a:schemeClr val="bg2"/>
          </a:solidFill>
          <a:ln w="9525">
            <a:noFill/>
            <a:miter lim="800000"/>
            <a:headEnd/>
            <a:tailEnd/>
          </a:ln>
        </p:spPr>
        <p:txBody>
          <a:bodyPr>
            <a:spAutoFit/>
          </a:bodyPr>
          <a:lstStyle/>
          <a:p>
            <a:r>
              <a:rPr lang="ga-IE" sz="2000">
                <a:latin typeface="Comic Sans MS" pitchFamily="66" charset="0"/>
              </a:rPr>
              <a:t>Sa bhliain 1845 tháinig galar ar a dtugtar an </a:t>
            </a:r>
            <a:r>
              <a:rPr lang="ga-IE" sz="2000" b="1">
                <a:solidFill>
                  <a:srgbClr val="FF0000"/>
                </a:solidFill>
                <a:latin typeface="Comic Sans MS" pitchFamily="66" charset="0"/>
              </a:rPr>
              <a:t>dúchan</a:t>
            </a:r>
            <a:r>
              <a:rPr lang="ga-IE" sz="2000">
                <a:solidFill>
                  <a:srgbClr val="FF0000"/>
                </a:solidFill>
                <a:latin typeface="Comic Sans MS" pitchFamily="66" charset="0"/>
              </a:rPr>
              <a:t> </a:t>
            </a:r>
            <a:r>
              <a:rPr lang="ga-IE" sz="2000">
                <a:latin typeface="Comic Sans MS" pitchFamily="66" charset="0"/>
              </a:rPr>
              <a:t>ar na prátaí i gcodanna áirithe den tír. Lobh na prátaí sa talamh. Ní raibh na daoine ábalta iad </a:t>
            </a:r>
            <a:r>
              <a:rPr lang="en-GB" sz="2000">
                <a:latin typeface="Comic Sans MS" pitchFamily="66" charset="0"/>
              </a:rPr>
              <a:t/>
            </a:r>
            <a:br>
              <a:rPr lang="en-GB" sz="2000">
                <a:latin typeface="Comic Sans MS" pitchFamily="66" charset="0"/>
              </a:rPr>
            </a:br>
            <a:r>
              <a:rPr lang="ga-IE" sz="2000">
                <a:latin typeface="Comic Sans MS" pitchFamily="66" charset="0"/>
              </a:rPr>
              <a:t>a ithe, mar sin.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nodeType="withEffect">
                                  <p:stCondLst>
                                    <p:cond delay="0"/>
                                  </p:stCondLst>
                                  <p:childTnLst>
                                    <p:set>
                                      <p:cBhvr>
                                        <p:cTn id="11" dur="1" fill="hold">
                                          <p:stCondLst>
                                            <p:cond delay="0"/>
                                          </p:stCondLst>
                                        </p:cTn>
                                        <p:tgtEl>
                                          <p:spTgt spid="22532"/>
                                        </p:tgtEl>
                                        <p:attrNameLst>
                                          <p:attrName>style.visibility</p:attrName>
                                        </p:attrNameLst>
                                      </p:cBhvr>
                                      <p:to>
                                        <p:strVal val="visible"/>
                                      </p:to>
                                    </p:set>
                                    <p:anim calcmode="lin" valueType="num">
                                      <p:cBhvr>
                                        <p:cTn id="12" dur="1000" fill="hold"/>
                                        <p:tgtEl>
                                          <p:spTgt spid="22532"/>
                                        </p:tgtEl>
                                        <p:attrNameLst>
                                          <p:attrName>ppt_w</p:attrName>
                                        </p:attrNameLst>
                                      </p:cBhvr>
                                      <p:tavLst>
                                        <p:tav tm="0">
                                          <p:val>
                                            <p:strVal val="#ppt_w*0.70"/>
                                          </p:val>
                                        </p:tav>
                                        <p:tav tm="100000">
                                          <p:val>
                                            <p:strVal val="#ppt_w"/>
                                          </p:val>
                                        </p:tav>
                                      </p:tavLst>
                                    </p:anim>
                                    <p:anim calcmode="lin" valueType="num">
                                      <p:cBhvr>
                                        <p:cTn id="13" dur="1000" fill="hold"/>
                                        <p:tgtEl>
                                          <p:spTgt spid="22532"/>
                                        </p:tgtEl>
                                        <p:attrNameLst>
                                          <p:attrName>ppt_h</p:attrName>
                                        </p:attrNameLst>
                                      </p:cBhvr>
                                      <p:tavLst>
                                        <p:tav tm="0">
                                          <p:val>
                                            <p:strVal val="#ppt_h"/>
                                          </p:val>
                                        </p:tav>
                                        <p:tav tm="100000">
                                          <p:val>
                                            <p:strVal val="#ppt_h"/>
                                          </p:val>
                                        </p:tav>
                                      </p:tavLst>
                                    </p:anim>
                                    <p:animEffect transition="in" filter="fade">
                                      <p:cBhvr>
                                        <p:cTn id="14" dur="1000"/>
                                        <p:tgtEl>
                                          <p:spTgt spid="22532"/>
                                        </p:tgtEl>
                                      </p:cBhvr>
                                    </p:animEffect>
                                  </p:childTnLst>
                                </p:cTn>
                              </p:par>
                              <p:par>
                                <p:cTn id="15" presetID="2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edge">
                                      <p:cBhvr>
                                        <p:cTn id="17" dur="500"/>
                                        <p:tgtEl>
                                          <p:spTgt spid="10"/>
                                        </p:tgtEl>
                                      </p:cBhvr>
                                    </p:animEffect>
                                  </p:childTnLst>
                                </p:cTn>
                              </p:par>
                            </p:childTnLst>
                          </p:cTn>
                        </p:par>
                        <p:par>
                          <p:cTn id="18" fill="hold">
                            <p:stCondLst>
                              <p:cond delay="1000"/>
                            </p:stCondLst>
                            <p:childTnLst>
                              <p:par>
                                <p:cTn id="19" presetID="9"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par>
                                <p:cTn id="22" presetID="9"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0.70"/>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9888" y="136525"/>
            <a:ext cx="2663825" cy="2663825"/>
          </a:xfrm>
          <a:prstGeom prst="rect">
            <a:avLst/>
          </a:prstGeom>
          <a:noFill/>
          <a:ln w="9525">
            <a:noFill/>
            <a:miter lim="800000"/>
            <a:headEnd/>
            <a:tailEnd/>
          </a:ln>
        </p:spPr>
      </p:pic>
      <p:sp>
        <p:nvSpPr>
          <p:cNvPr id="5" name="TextBox 4"/>
          <p:cNvSpPr txBox="1">
            <a:spLocks noChangeArrowheads="1"/>
          </p:cNvSpPr>
          <p:nvPr/>
        </p:nvSpPr>
        <p:spPr bwMode="auto">
          <a:xfrm>
            <a:off x="755650" y="1052513"/>
            <a:ext cx="1893888" cy="831850"/>
          </a:xfrm>
          <a:prstGeom prst="rect">
            <a:avLst/>
          </a:prstGeom>
          <a:noFill/>
          <a:ln w="9525">
            <a:noFill/>
            <a:miter lim="800000"/>
            <a:headEnd/>
            <a:tailEnd/>
          </a:ln>
        </p:spPr>
        <p:txBody>
          <a:bodyPr wrap="none">
            <a:spAutoFit/>
          </a:bodyPr>
          <a:lstStyle/>
          <a:p>
            <a:r>
              <a:rPr lang="en-IE" sz="4800">
                <a:latin typeface="Copperplate Gothic Bold" pitchFamily="34" charset="0"/>
              </a:rPr>
              <a:t>1846</a:t>
            </a:r>
          </a:p>
        </p:txBody>
      </p:sp>
      <p:sp>
        <p:nvSpPr>
          <p:cNvPr id="10" name="TextBox 9"/>
          <p:cNvSpPr txBox="1">
            <a:spLocks noChangeArrowheads="1"/>
          </p:cNvSpPr>
          <p:nvPr/>
        </p:nvSpPr>
        <p:spPr bwMode="auto">
          <a:xfrm>
            <a:off x="3348038" y="333375"/>
            <a:ext cx="5545137" cy="1938338"/>
          </a:xfrm>
          <a:prstGeom prst="rect">
            <a:avLst/>
          </a:prstGeom>
          <a:solidFill>
            <a:schemeClr val="bg2"/>
          </a:solidFill>
          <a:ln w="9525">
            <a:noFill/>
            <a:miter lim="800000"/>
            <a:headEnd/>
            <a:tailEnd/>
          </a:ln>
        </p:spPr>
        <p:txBody>
          <a:bodyPr>
            <a:spAutoFit/>
          </a:bodyPr>
          <a:lstStyle/>
          <a:p>
            <a:r>
              <a:rPr lang="ga-IE" sz="2000" dirty="0">
                <a:latin typeface="Comic Sans MS" pitchFamily="66" charset="0"/>
              </a:rPr>
              <a:t>Bhuail an dúchan na prátaí arís sa bhliain 1846. An uair seo, áfach, bhí an dúchan sna prátaí i ngach áit sa tír. Bhí daoine ag fulaingt le galair agus leis an ocras ar fud na tíre. Is sa bhliain sin a thosaigh daoine ag fáil bháis den ocras. </a:t>
            </a:r>
          </a:p>
        </p:txBody>
      </p:sp>
      <p:pic>
        <p:nvPicPr>
          <p:cNvPr id="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3528" y="2784475"/>
            <a:ext cx="5245100" cy="3838575"/>
          </a:xfrm>
          <a:prstGeom prst="rect">
            <a:avLst/>
          </a:prstGeom>
          <a:noFill/>
          <a:ln w="9525">
            <a:noFill/>
            <a:miter lim="800000"/>
            <a:headEnd/>
            <a:tailEnd/>
          </a:ln>
        </p:spPr>
      </p:pic>
      <p:sp>
        <p:nvSpPr>
          <p:cNvPr id="8" name="TextBox 7"/>
          <p:cNvSpPr txBox="1">
            <a:spLocks noChangeArrowheads="1"/>
          </p:cNvSpPr>
          <p:nvPr/>
        </p:nvSpPr>
        <p:spPr bwMode="auto">
          <a:xfrm>
            <a:off x="5868145" y="2779181"/>
            <a:ext cx="3024336" cy="3170099"/>
          </a:xfrm>
          <a:prstGeom prst="rect">
            <a:avLst/>
          </a:prstGeom>
          <a:solidFill>
            <a:schemeClr val="bg2"/>
          </a:solidFill>
          <a:ln w="9525">
            <a:noFill/>
            <a:miter lim="800000"/>
            <a:headEnd/>
            <a:tailEnd/>
          </a:ln>
        </p:spPr>
        <p:txBody>
          <a:bodyPr wrap="square">
            <a:spAutoFit/>
          </a:bodyPr>
          <a:lstStyle/>
          <a:p>
            <a:r>
              <a:rPr lang="ga-IE" sz="2000" dirty="0">
                <a:latin typeface="Comic Sans MS" pitchFamily="66" charset="0"/>
              </a:rPr>
              <a:t>Mar bharr ar an donas bhí geimhreadh na bliana </a:t>
            </a:r>
            <a:r>
              <a:rPr lang="en-GB" sz="2000" dirty="0">
                <a:latin typeface="Comic Sans MS" pitchFamily="66" charset="0"/>
              </a:rPr>
              <a:t>sin </a:t>
            </a:r>
            <a:r>
              <a:rPr lang="ga-IE" sz="2000" dirty="0">
                <a:latin typeface="Comic Sans MS" pitchFamily="66" charset="0"/>
              </a:rPr>
              <a:t>ar an gceann ba mheasa le cuimhne na ndaoine. Bhí stoirmeacha agus báisteach throm ann agus san earrach tháinig sneachta agus gálaí fuara.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55"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strVal val="#ppt_w*0.70"/>
                                          </p:val>
                                        </p:tav>
                                        <p:tav tm="100000">
                                          <p:val>
                                            <p:strVal val="#ppt_w"/>
                                          </p:val>
                                        </p:tav>
                                      </p:tavLst>
                                    </p:anim>
                                    <p:anim calcmode="lin" valueType="num">
                                      <p:cBhvr>
                                        <p:cTn id="14" dur="1000" fill="hold"/>
                                        <p:tgtEl>
                                          <p:spTgt spid="10"/>
                                        </p:tgtEl>
                                        <p:attrNameLst>
                                          <p:attrName>ppt_h</p:attrName>
                                        </p:attrNameLst>
                                      </p:cBhvr>
                                      <p:tavLst>
                                        <p:tav tm="0">
                                          <p:val>
                                            <p:strVal val="#ppt_h"/>
                                          </p:val>
                                        </p:tav>
                                        <p:tav tm="100000">
                                          <p:val>
                                            <p:strVal val="#ppt_h"/>
                                          </p:val>
                                        </p:tav>
                                      </p:tavLst>
                                    </p:anim>
                                    <p:animEffect transition="in" filter="fade">
                                      <p:cBhvr>
                                        <p:cTn id="15" dur="1000"/>
                                        <p:tgtEl>
                                          <p:spTgt spid="10"/>
                                        </p:tgtEl>
                                      </p:cBhvr>
                                    </p:animEffect>
                                  </p:childTnLst>
                                </p:cTn>
                              </p:par>
                              <p:par>
                                <p:cTn id="16" presetID="18" presetClass="entr" presetSubtype="12"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38" y="27383"/>
            <a:ext cx="9144000" cy="6858001"/>
          </a:xfrm>
          <a:prstGeom prst="rect">
            <a:avLst/>
          </a:prstGeom>
          <a:noFill/>
          <a:ln w="9525">
            <a:noFill/>
            <a:miter lim="800000"/>
            <a:headEnd/>
            <a:tailEnd/>
          </a:ln>
        </p:spPr>
      </p:pic>
      <p:pic>
        <p:nvPicPr>
          <p:cNvPr id="7"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8150" y="260350"/>
            <a:ext cx="2663825" cy="2663825"/>
          </a:xfrm>
          <a:prstGeom prst="rect">
            <a:avLst/>
          </a:prstGeom>
          <a:noFill/>
          <a:ln w="9525">
            <a:noFill/>
            <a:miter lim="800000"/>
            <a:headEnd/>
            <a:tailEnd/>
          </a:ln>
        </p:spPr>
      </p:pic>
      <p:sp>
        <p:nvSpPr>
          <p:cNvPr id="10" name="TextBox 9"/>
          <p:cNvSpPr txBox="1">
            <a:spLocks noChangeArrowheads="1"/>
          </p:cNvSpPr>
          <p:nvPr/>
        </p:nvSpPr>
        <p:spPr bwMode="auto">
          <a:xfrm>
            <a:off x="3635896" y="404664"/>
            <a:ext cx="5040313" cy="1631950"/>
          </a:xfrm>
          <a:prstGeom prst="rect">
            <a:avLst/>
          </a:prstGeom>
          <a:solidFill>
            <a:schemeClr val="bg2"/>
          </a:solidFill>
          <a:ln w="9525">
            <a:noFill/>
            <a:miter lim="800000"/>
            <a:headEnd/>
            <a:tailEnd/>
          </a:ln>
        </p:spPr>
        <p:txBody>
          <a:bodyPr>
            <a:spAutoFit/>
          </a:bodyPr>
          <a:lstStyle/>
          <a:p>
            <a:r>
              <a:rPr lang="ga-IE" sz="2000" dirty="0">
                <a:latin typeface="Comic Sans MS" pitchFamily="66" charset="0"/>
              </a:rPr>
              <a:t>Bhí barr maith prátaí ann in 1</a:t>
            </a:r>
            <a:r>
              <a:rPr lang="en-GB" sz="2000" dirty="0">
                <a:latin typeface="Comic Sans MS" pitchFamily="66" charset="0"/>
              </a:rPr>
              <a:t>8</a:t>
            </a:r>
            <a:r>
              <a:rPr lang="ga-IE" sz="2000" dirty="0">
                <a:latin typeface="Comic Sans MS" pitchFamily="66" charset="0"/>
              </a:rPr>
              <a:t>47. Ní raibh an dúchan ar na prátaí </a:t>
            </a:r>
            <a:r>
              <a:rPr lang="en-GB" sz="2000" dirty="0">
                <a:latin typeface="Comic Sans MS" pitchFamily="66" charset="0"/>
              </a:rPr>
              <a:t>an </a:t>
            </a:r>
            <a:r>
              <a:rPr lang="en-GB" sz="2000" dirty="0" err="1">
                <a:latin typeface="Comic Sans MS" pitchFamily="66" charset="0"/>
              </a:rPr>
              <a:t>bhliain</a:t>
            </a:r>
            <a:r>
              <a:rPr lang="en-GB" sz="2000" dirty="0">
                <a:latin typeface="Comic Sans MS" pitchFamily="66" charset="0"/>
              </a:rPr>
              <a:t> sin</a:t>
            </a:r>
            <a:r>
              <a:rPr lang="ga-IE" sz="2000" dirty="0">
                <a:latin typeface="Comic Sans MS" pitchFamily="66" charset="0"/>
              </a:rPr>
              <a:t>. Ach níor fhás dóthain prátaí leis na daoine ar fad a chothú.</a:t>
            </a:r>
            <a:r>
              <a:rPr lang="en-GB" sz="2000" dirty="0">
                <a:latin typeface="Comic Sans MS" pitchFamily="66" charset="0"/>
              </a:rPr>
              <a:t> </a:t>
            </a:r>
            <a:r>
              <a:rPr lang="en-GB" sz="2000" dirty="0" err="1">
                <a:latin typeface="Comic Sans MS" pitchFamily="66" charset="0"/>
              </a:rPr>
              <a:t>Tugtar</a:t>
            </a:r>
            <a:r>
              <a:rPr lang="en-GB" sz="2000" dirty="0">
                <a:latin typeface="Comic Sans MS" pitchFamily="66" charset="0"/>
              </a:rPr>
              <a:t> </a:t>
            </a:r>
            <a:r>
              <a:rPr lang="ga-IE" sz="2000" b="1" dirty="0">
                <a:solidFill>
                  <a:srgbClr val="FF0000"/>
                </a:solidFill>
                <a:latin typeface="Comic Sans MS" pitchFamily="66" charset="0"/>
              </a:rPr>
              <a:t>Bliain an Drochshaoil</a:t>
            </a:r>
            <a:r>
              <a:rPr lang="ga-IE" sz="2000" dirty="0">
                <a:solidFill>
                  <a:srgbClr val="FF0000"/>
                </a:solidFill>
                <a:latin typeface="Comic Sans MS" pitchFamily="66" charset="0"/>
              </a:rPr>
              <a:t> </a:t>
            </a:r>
            <a:r>
              <a:rPr lang="ga-IE" sz="2000" dirty="0">
                <a:latin typeface="Comic Sans MS" pitchFamily="66" charset="0"/>
              </a:rPr>
              <a:t>ar </a:t>
            </a:r>
            <a:r>
              <a:rPr lang="en-GB" sz="2000" dirty="0">
                <a:latin typeface="Comic Sans MS" pitchFamily="66" charset="0"/>
              </a:rPr>
              <a:t>an </a:t>
            </a:r>
            <a:r>
              <a:rPr lang="en-GB" sz="2000" dirty="0" err="1">
                <a:latin typeface="Comic Sans MS" pitchFamily="66" charset="0"/>
              </a:rPr>
              <a:t>mbliain</a:t>
            </a:r>
            <a:r>
              <a:rPr lang="en-GB" sz="2000" dirty="0">
                <a:latin typeface="Comic Sans MS" pitchFamily="66" charset="0"/>
              </a:rPr>
              <a:t> sin</a:t>
            </a:r>
            <a:r>
              <a:rPr lang="ga-IE" sz="2000" dirty="0">
                <a:latin typeface="Comic Sans MS" pitchFamily="66" charset="0"/>
              </a:rPr>
              <a:t>. </a:t>
            </a:r>
          </a:p>
        </p:txBody>
      </p:sp>
      <p:sp>
        <p:nvSpPr>
          <p:cNvPr id="5" name="TextBox 4"/>
          <p:cNvSpPr txBox="1">
            <a:spLocks noChangeArrowheads="1"/>
          </p:cNvSpPr>
          <p:nvPr/>
        </p:nvSpPr>
        <p:spPr bwMode="auto">
          <a:xfrm>
            <a:off x="755650" y="1052513"/>
            <a:ext cx="1882775" cy="831850"/>
          </a:xfrm>
          <a:prstGeom prst="rect">
            <a:avLst/>
          </a:prstGeom>
          <a:noFill/>
          <a:ln w="9525">
            <a:noFill/>
            <a:miter lim="800000"/>
            <a:headEnd/>
            <a:tailEnd/>
          </a:ln>
        </p:spPr>
        <p:txBody>
          <a:bodyPr wrap="none">
            <a:spAutoFit/>
          </a:bodyPr>
          <a:lstStyle/>
          <a:p>
            <a:r>
              <a:rPr lang="en-IE" sz="4800">
                <a:latin typeface="Copperplate Gothic Bold" pitchFamily="34" charset="0"/>
              </a:rPr>
              <a:t>1847</a:t>
            </a:r>
          </a:p>
        </p:txBody>
      </p:sp>
      <p:sp>
        <p:nvSpPr>
          <p:cNvPr id="8" name="TextBox 7"/>
          <p:cNvSpPr txBox="1">
            <a:spLocks noChangeArrowheads="1"/>
          </p:cNvSpPr>
          <p:nvPr/>
        </p:nvSpPr>
        <p:spPr bwMode="auto">
          <a:xfrm>
            <a:off x="827608" y="4801443"/>
            <a:ext cx="7416800" cy="1939925"/>
          </a:xfrm>
          <a:prstGeom prst="rect">
            <a:avLst/>
          </a:prstGeom>
          <a:solidFill>
            <a:schemeClr val="bg2"/>
          </a:solidFill>
          <a:ln w="9525">
            <a:noFill/>
            <a:miter lim="800000"/>
            <a:headEnd/>
            <a:tailEnd/>
          </a:ln>
        </p:spPr>
        <p:txBody>
          <a:bodyPr>
            <a:spAutoFit/>
          </a:bodyPr>
          <a:lstStyle/>
          <a:p>
            <a:r>
              <a:rPr lang="ga-IE" sz="2000" dirty="0">
                <a:latin typeface="Comic Sans MS" pitchFamily="66" charset="0"/>
              </a:rPr>
              <a:t>Bhí drochbhail ar mhuintir na hÉireann le linn an g</a:t>
            </a:r>
            <a:r>
              <a:rPr lang="en-GB" sz="2000" dirty="0">
                <a:latin typeface="Comic Sans MS" pitchFamily="66" charset="0"/>
              </a:rPr>
              <a:t>h</a:t>
            </a:r>
            <a:r>
              <a:rPr lang="ga-IE" sz="2000" dirty="0">
                <a:latin typeface="Comic Sans MS" pitchFamily="66" charset="0"/>
              </a:rPr>
              <a:t>orta. </a:t>
            </a:r>
            <a:r>
              <a:rPr lang="en-GB" sz="2000" dirty="0">
                <a:latin typeface="Comic Sans MS" pitchFamily="66" charset="0"/>
              </a:rPr>
              <a:t/>
            </a:r>
            <a:br>
              <a:rPr lang="en-GB" sz="2000" dirty="0">
                <a:latin typeface="Comic Sans MS" pitchFamily="66" charset="0"/>
              </a:rPr>
            </a:br>
            <a:r>
              <a:rPr lang="ga-IE" sz="2000" dirty="0">
                <a:latin typeface="Comic Sans MS" pitchFamily="66" charset="0"/>
              </a:rPr>
              <a:t>Is féidir cuntas a léamh air sin ar an suíomh seo thíos.</a:t>
            </a:r>
            <a:r>
              <a:rPr lang="en-GB" sz="2000" dirty="0">
                <a:latin typeface="Comic Sans MS" pitchFamily="66" charset="0"/>
              </a:rPr>
              <a:t> </a:t>
            </a:r>
            <a:r>
              <a:rPr lang="ga-IE" sz="2000" dirty="0">
                <a:latin typeface="Comic Sans MS" pitchFamily="66" charset="0"/>
              </a:rPr>
              <a:t>Foilsíodh an cuntas sa nuachtán </a:t>
            </a:r>
            <a:r>
              <a:rPr lang="ga-IE" sz="2000" i="1" dirty="0" err="1">
                <a:latin typeface="Comic Sans MS" pitchFamily="66" charset="0"/>
              </a:rPr>
              <a:t>The</a:t>
            </a:r>
            <a:r>
              <a:rPr lang="ga-IE" sz="2000" i="1" dirty="0">
                <a:latin typeface="Comic Sans MS" pitchFamily="66" charset="0"/>
              </a:rPr>
              <a:t> </a:t>
            </a:r>
            <a:r>
              <a:rPr lang="ga-IE" sz="2000" i="1" dirty="0" err="1">
                <a:latin typeface="Comic Sans MS" pitchFamily="66" charset="0"/>
              </a:rPr>
              <a:t>Illustrated</a:t>
            </a:r>
            <a:r>
              <a:rPr lang="ga-IE" sz="2000" i="1" dirty="0">
                <a:latin typeface="Comic Sans MS" pitchFamily="66" charset="0"/>
              </a:rPr>
              <a:t> </a:t>
            </a:r>
            <a:r>
              <a:rPr lang="ga-IE" sz="2000" i="1" dirty="0" err="1">
                <a:latin typeface="Comic Sans MS" pitchFamily="66" charset="0"/>
              </a:rPr>
              <a:t>London</a:t>
            </a:r>
            <a:r>
              <a:rPr lang="ga-IE" sz="2000" i="1" dirty="0">
                <a:latin typeface="Comic Sans MS" pitchFamily="66" charset="0"/>
              </a:rPr>
              <a:t> </a:t>
            </a:r>
            <a:r>
              <a:rPr lang="ga-IE" sz="2000" i="1" dirty="0" err="1">
                <a:latin typeface="Comic Sans MS" pitchFamily="66" charset="0"/>
              </a:rPr>
              <a:t>News</a:t>
            </a:r>
            <a:r>
              <a:rPr lang="ga-IE" sz="2000" dirty="0">
                <a:latin typeface="Comic Sans MS" pitchFamily="66" charset="0"/>
              </a:rPr>
              <a:t> i mí Eanáir 1847.</a:t>
            </a:r>
          </a:p>
          <a:p>
            <a:r>
              <a:rPr lang="ga-IE" sz="2000" dirty="0">
                <a:latin typeface="Comic Sans MS" pitchFamily="66" charset="0"/>
                <a:hlinkClick r:id="rId4"/>
              </a:rPr>
              <a:t>https://viewsofthefamine.wordpress.com/illustrated-london-news/famine-and-starvation-in-the-county-of-cork/</a:t>
            </a:r>
            <a:r>
              <a:rPr lang="ga-IE" sz="2000" dirty="0">
                <a:latin typeface="Comic Sans MS"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55"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0.70"/>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edg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4238" y="1844947"/>
            <a:ext cx="2663825" cy="2663825"/>
          </a:xfrm>
          <a:prstGeom prst="rect">
            <a:avLst/>
          </a:prstGeom>
          <a:noFill/>
          <a:ln w="9525">
            <a:noFill/>
            <a:miter lim="800000"/>
            <a:headEnd/>
            <a:tailEnd/>
          </a:ln>
        </p:spPr>
      </p:pic>
      <p:sp>
        <p:nvSpPr>
          <p:cNvPr id="5" name="TextBox 4"/>
          <p:cNvSpPr txBox="1">
            <a:spLocks noChangeArrowheads="1"/>
          </p:cNvSpPr>
          <p:nvPr/>
        </p:nvSpPr>
        <p:spPr bwMode="auto">
          <a:xfrm>
            <a:off x="870000" y="2637110"/>
            <a:ext cx="1893888" cy="831850"/>
          </a:xfrm>
          <a:prstGeom prst="rect">
            <a:avLst/>
          </a:prstGeom>
          <a:noFill/>
          <a:ln w="9525">
            <a:noFill/>
            <a:miter lim="800000"/>
            <a:headEnd/>
            <a:tailEnd/>
          </a:ln>
        </p:spPr>
        <p:txBody>
          <a:bodyPr wrap="none">
            <a:spAutoFit/>
          </a:bodyPr>
          <a:lstStyle/>
          <a:p>
            <a:r>
              <a:rPr lang="en-IE" sz="4800" dirty="0">
                <a:latin typeface="Copperplate Gothic Bold" pitchFamily="34" charset="0"/>
              </a:rPr>
              <a:t>1848</a:t>
            </a:r>
          </a:p>
        </p:txBody>
      </p:sp>
      <p:sp>
        <p:nvSpPr>
          <p:cNvPr id="10" name="TextBox 9"/>
          <p:cNvSpPr txBox="1">
            <a:spLocks noChangeArrowheads="1"/>
          </p:cNvSpPr>
          <p:nvPr/>
        </p:nvSpPr>
        <p:spPr bwMode="auto">
          <a:xfrm>
            <a:off x="3102025" y="2606947"/>
            <a:ext cx="5113338" cy="708025"/>
          </a:xfrm>
          <a:prstGeom prst="rect">
            <a:avLst/>
          </a:prstGeom>
          <a:solidFill>
            <a:schemeClr val="bg2"/>
          </a:solidFill>
          <a:ln w="9525">
            <a:noFill/>
            <a:miter lim="800000"/>
            <a:headEnd/>
            <a:tailEnd/>
          </a:ln>
        </p:spPr>
        <p:txBody>
          <a:bodyPr>
            <a:spAutoFit/>
          </a:bodyPr>
          <a:lstStyle/>
          <a:p>
            <a:r>
              <a:rPr lang="ga-IE" sz="2000">
                <a:latin typeface="Comic Sans MS" pitchFamily="66" charset="0"/>
              </a:rPr>
              <a:t>Loit an dúchan na prátaí </a:t>
            </a:r>
            <a:r>
              <a:rPr lang="en-GB" sz="2000">
                <a:latin typeface="Comic Sans MS" pitchFamily="66" charset="0"/>
              </a:rPr>
              <a:t>arís </a:t>
            </a:r>
            <a:r>
              <a:rPr lang="ga-IE" sz="2000">
                <a:latin typeface="Comic Sans MS" pitchFamily="66" charset="0"/>
              </a:rPr>
              <a:t>sa bhliain 1848.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edge">
                                      <p:cBhvr>
                                        <p:cTn id="10" dur="500"/>
                                        <p:tgtEl>
                                          <p:spTgt spid="10"/>
                                        </p:tgtEl>
                                      </p:cBhvr>
                                    </p:animEffect>
                                  </p:childTnLst>
                                </p:cTn>
                              </p:par>
                              <p:par>
                                <p:cTn id="11" presetID="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4255</TotalTime>
  <Words>1561</Words>
  <Application>Microsoft Office PowerPoint</Application>
  <PresentationFormat>On-screen Show (4:3)</PresentationFormat>
  <Paragraphs>108</Paragraphs>
  <Slides>24</Slides>
  <Notes>10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maire</dc:creator>
  <cp:lastModifiedBy>Méabh Ní Loingsigh</cp:lastModifiedBy>
  <cp:revision>220</cp:revision>
  <cp:lastPrinted>2015-04-27T08:22:41Z</cp:lastPrinted>
  <dcterms:created xsi:type="dcterms:W3CDTF">2015-03-16T11:39:40Z</dcterms:created>
  <dcterms:modified xsi:type="dcterms:W3CDTF">2015-11-13T17:11:13Z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2392644</vt:lpwstr>
  </property>
  <property fmtid="{D5CDD505-2E9C-101B-9397-08002B2CF9AE}" pid="3" name="NXPowerLiteSettings">
    <vt:lpwstr>F7000400038000</vt:lpwstr>
  </property>
  <property fmtid="{D5CDD505-2E9C-101B-9397-08002B2CF9AE}" pid="4" name="NXPowerLiteVersion">
    <vt:lpwstr>D7.0.0</vt:lpwstr>
  </property>
</Properties>
</file>