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8" r:id="rId2"/>
    <p:sldId id="290" r:id="rId3"/>
    <p:sldId id="269" r:id="rId4"/>
    <p:sldId id="275" r:id="rId5"/>
    <p:sldId id="274" r:id="rId6"/>
    <p:sldId id="293" r:id="rId7"/>
    <p:sldId id="294" r:id="rId8"/>
    <p:sldId id="295" r:id="rId9"/>
    <p:sldId id="296" r:id="rId10"/>
    <p:sldId id="281" r:id="rId11"/>
    <p:sldId id="271" r:id="rId12"/>
    <p:sldId id="272" r:id="rId13"/>
    <p:sldId id="266" r:id="rId14"/>
    <p:sldId id="284" r:id="rId15"/>
    <p:sldId id="285" r:id="rId16"/>
    <p:sldId id="289" r:id="rId17"/>
    <p:sldId id="287" r:id="rId18"/>
    <p:sldId id="257" r:id="rId19"/>
    <p:sldId id="291" r:id="rId20"/>
    <p:sldId id="292" r:id="rId2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7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44D10E0-2BB4-4804-90EF-503C8BB134EF}" type="datetimeFigureOut">
              <a:rPr lang="en-IE"/>
              <a:pPr>
                <a:defRPr/>
              </a:pPr>
              <a:t>24/09/2014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5E0FEE-FB17-4A2C-A2C4-4B95FAFD9F11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FF625E8-30E5-4FB1-B66D-53AE08E11A6C}" type="datetimeFigureOut">
              <a:rPr lang="en-IE"/>
              <a:pPr>
                <a:defRPr/>
              </a:pPr>
              <a:t>24/09/2014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B3535BD-DB11-4581-981D-144E25A275B3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E50C75-4DC2-4ACD-B596-964417B22F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91CC7-37F9-49B9-9FD3-7C2DDBAB4F16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I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7CD970-46CD-45AA-83C2-2A3AB96D3AB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A28497-6515-47EC-841E-75DB4B81E82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905E8B-CD53-4251-90CA-88A6F45338E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F5FFA4-94A4-4D8B-A173-9FE47ACC73C2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GB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A96E5-60C7-4D05-81F7-A674AE57F603}" type="datetimeFigureOut">
              <a:rPr lang="en-IE"/>
              <a:pPr>
                <a:defRPr/>
              </a:pPr>
              <a:t>24/09/2014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99430-AECA-46E4-BF55-A7B59334EDDF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B167F-D96C-46A0-B88E-50CECE1CF70B}" type="datetimeFigureOut">
              <a:rPr lang="en-IE"/>
              <a:pPr>
                <a:defRPr/>
              </a:pPr>
              <a:t>24/09/2014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9E000-E55B-4D1A-9697-CEF2E9FD06B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DC918-1EE3-4826-9638-542A7054F608}" type="datetimeFigureOut">
              <a:rPr lang="en-IE"/>
              <a:pPr>
                <a:defRPr/>
              </a:pPr>
              <a:t>24/09/2014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A6405-7281-4C1D-AFF3-E0D53BA564D3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FD61D-B204-460A-9BB3-F7B3F9FAE794}" type="datetimeFigureOut">
              <a:rPr lang="en-IE"/>
              <a:pPr>
                <a:defRPr/>
              </a:pPr>
              <a:t>24/09/2014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0E879-8535-47A2-8D75-CA136CECADAA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13095-73C9-458D-BF8A-282E7AD3339B}" type="datetimeFigureOut">
              <a:rPr lang="en-IE"/>
              <a:pPr>
                <a:defRPr/>
              </a:pPr>
              <a:t>24/09/2014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213E1-09B2-4C77-AECD-A0716771D707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5580E-CB27-4270-B795-A730E07BDB9E}" type="datetimeFigureOut">
              <a:rPr lang="en-IE"/>
              <a:pPr>
                <a:defRPr/>
              </a:pPr>
              <a:t>24/09/2014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3E7B3-7098-40CA-A8BE-29E97F0D394D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3BF5F-897E-4814-8150-B7359AF711E1}" type="datetimeFigureOut">
              <a:rPr lang="en-IE"/>
              <a:pPr>
                <a:defRPr/>
              </a:pPr>
              <a:t>24/09/2014</a:t>
            </a:fld>
            <a:endParaRPr lang="en-I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25C82-38FE-4D28-B030-61186740718C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7FEE1-BF47-411F-8A69-3C71A4569373}" type="datetimeFigureOut">
              <a:rPr lang="en-IE"/>
              <a:pPr>
                <a:defRPr/>
              </a:pPr>
              <a:t>24/09/2014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4B19D-326B-4374-9C6B-1F9571E3A923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46E96-B29B-4BE0-8EE7-0D9F8B3BEFC8}" type="datetimeFigureOut">
              <a:rPr lang="en-IE"/>
              <a:pPr>
                <a:defRPr/>
              </a:pPr>
              <a:t>24/09/2014</a:t>
            </a:fld>
            <a:endParaRPr lang="en-I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61977-35D5-44A8-9761-80F6652827FD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7E613-FFE8-4636-BB27-39E6EDB19C21}" type="datetimeFigureOut">
              <a:rPr lang="en-IE"/>
              <a:pPr>
                <a:defRPr/>
              </a:pPr>
              <a:t>24/09/2014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82400-88A0-4BB0-9A8A-E0C8B8DB3B8D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8E374-5B43-4EB2-8C6E-F6D220496F09}" type="datetimeFigureOut">
              <a:rPr lang="en-IE"/>
              <a:pPr>
                <a:defRPr/>
              </a:pPr>
              <a:t>24/09/2014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8EB4B-7079-4A5E-AC59-B07772A1C7D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D366A5-F093-4F59-A234-0E738B5F5420}" type="datetimeFigureOut">
              <a:rPr lang="en-IE"/>
              <a:pPr>
                <a:defRPr/>
              </a:pPr>
              <a:t>24/09/2014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262B9F-16E7-4A00-AAF2-BDDF425C85E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schools/primaryhistory/famouspeople/christopher_columbus/" TargetMode="External"/><Relationship Id="rId2" Type="http://schemas.openxmlformats.org/officeDocument/2006/relationships/hyperlink" Target="http://www.cogg.ie/downloads/7%20Taisc%E9ala%EDocht%20agus%20Fionnachtana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history.com/topics/exploration/christopher-columbus/videos/christopher-columbus-man-and-myth" TargetMode="External"/><Relationship Id="rId5" Type="http://schemas.openxmlformats.org/officeDocument/2006/relationships/hyperlink" Target="http://channel.nationalgeographic.com/channel/a-night-of-exploration/videos/columbus-makes-landfall/" TargetMode="External"/><Relationship Id="rId4" Type="http://schemas.openxmlformats.org/officeDocument/2006/relationships/hyperlink" Target="http://video.nationalgeographic.com/video/kids/history-kids/christopher-columbus-kids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 bwMode="auto">
          <a:xfrm>
            <a:off x="2113" y="2662"/>
            <a:ext cx="9139774" cy="6852675"/>
          </a:xfrm>
          <a:prstGeom prst="rect">
            <a:avLst/>
          </a:prstGeom>
          <a:noFill/>
        </p:spPr>
      </p:pic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3276600" y="44450"/>
            <a:ext cx="46640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5400">
                <a:latin typeface="Algerian" pitchFamily="82" charset="0"/>
                <a:ea typeface="David"/>
                <a:cs typeface="David"/>
              </a:rPr>
              <a:t>CRÍOSTÓIR</a:t>
            </a:r>
          </a:p>
          <a:p>
            <a:r>
              <a:rPr lang="ga-IE" sz="5400">
                <a:latin typeface="Algerian" pitchFamily="82" charset="0"/>
                <a:ea typeface="David"/>
                <a:cs typeface="David"/>
              </a:rPr>
              <a:t>	Colambas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Line 4"/>
          <p:cNvSpPr>
            <a:spLocks noChangeShapeType="1"/>
          </p:cNvSpPr>
          <p:nvPr/>
        </p:nvSpPr>
        <p:spPr bwMode="auto">
          <a:xfrm>
            <a:off x="0" y="2349500"/>
            <a:ext cx="9144000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8674" name="Line 5"/>
          <p:cNvSpPr>
            <a:spLocks noChangeShapeType="1"/>
          </p:cNvSpPr>
          <p:nvPr/>
        </p:nvSpPr>
        <p:spPr bwMode="auto">
          <a:xfrm>
            <a:off x="11874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8675" name="Line 6"/>
          <p:cNvSpPr>
            <a:spLocks noChangeShapeType="1"/>
          </p:cNvSpPr>
          <p:nvPr/>
        </p:nvSpPr>
        <p:spPr bwMode="auto">
          <a:xfrm>
            <a:off x="176371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8676" name="Line 7"/>
          <p:cNvSpPr>
            <a:spLocks noChangeShapeType="1"/>
          </p:cNvSpPr>
          <p:nvPr/>
        </p:nvSpPr>
        <p:spPr bwMode="auto">
          <a:xfrm>
            <a:off x="248443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8677" name="Line 8"/>
          <p:cNvSpPr>
            <a:spLocks noChangeShapeType="1"/>
          </p:cNvSpPr>
          <p:nvPr/>
        </p:nvSpPr>
        <p:spPr bwMode="auto">
          <a:xfrm>
            <a:off x="32035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8678" name="Line 9"/>
          <p:cNvSpPr>
            <a:spLocks noChangeShapeType="1"/>
          </p:cNvSpPr>
          <p:nvPr/>
        </p:nvSpPr>
        <p:spPr bwMode="auto">
          <a:xfrm>
            <a:off x="50768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8679" name="Line 10"/>
          <p:cNvSpPr>
            <a:spLocks noChangeShapeType="1"/>
          </p:cNvSpPr>
          <p:nvPr/>
        </p:nvSpPr>
        <p:spPr bwMode="auto">
          <a:xfrm>
            <a:off x="38512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8680" name="Line 11"/>
          <p:cNvSpPr>
            <a:spLocks noChangeShapeType="1"/>
          </p:cNvSpPr>
          <p:nvPr/>
        </p:nvSpPr>
        <p:spPr bwMode="auto">
          <a:xfrm>
            <a:off x="450056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8681" name="Line 12"/>
          <p:cNvSpPr>
            <a:spLocks noChangeShapeType="1"/>
          </p:cNvSpPr>
          <p:nvPr/>
        </p:nvSpPr>
        <p:spPr bwMode="auto">
          <a:xfrm>
            <a:off x="57245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8682" name="Line 13"/>
          <p:cNvSpPr>
            <a:spLocks noChangeShapeType="1"/>
          </p:cNvSpPr>
          <p:nvPr/>
        </p:nvSpPr>
        <p:spPr bwMode="auto">
          <a:xfrm>
            <a:off x="63722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8683" name="Line 14"/>
          <p:cNvSpPr>
            <a:spLocks noChangeShapeType="1"/>
          </p:cNvSpPr>
          <p:nvPr/>
        </p:nvSpPr>
        <p:spPr bwMode="auto">
          <a:xfrm>
            <a:off x="81724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8684" name="Line 15"/>
          <p:cNvSpPr>
            <a:spLocks noChangeShapeType="1"/>
          </p:cNvSpPr>
          <p:nvPr/>
        </p:nvSpPr>
        <p:spPr bwMode="auto">
          <a:xfrm>
            <a:off x="70199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8685" name="Line 16"/>
          <p:cNvSpPr>
            <a:spLocks noChangeShapeType="1"/>
          </p:cNvSpPr>
          <p:nvPr/>
        </p:nvSpPr>
        <p:spPr bwMode="auto">
          <a:xfrm>
            <a:off x="75961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8686" name="Line 17"/>
          <p:cNvSpPr>
            <a:spLocks noChangeShapeType="1"/>
          </p:cNvSpPr>
          <p:nvPr/>
        </p:nvSpPr>
        <p:spPr bwMode="auto">
          <a:xfrm>
            <a:off x="86756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8687" name="Text Box 18"/>
          <p:cNvSpPr txBox="1">
            <a:spLocks noChangeArrowheads="1"/>
          </p:cNvSpPr>
          <p:nvPr/>
        </p:nvSpPr>
        <p:spPr bwMode="auto">
          <a:xfrm rot="-4145389">
            <a:off x="8470106" y="1862932"/>
            <a:ext cx="739775" cy="3667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2000</a:t>
            </a:r>
            <a:endParaRPr lang="en-US">
              <a:latin typeface="Calibri" pitchFamily="34" charset="0"/>
            </a:endParaRPr>
          </a:p>
        </p:txBody>
      </p:sp>
      <p:sp>
        <p:nvSpPr>
          <p:cNvPr id="28688" name="Text Box 19"/>
          <p:cNvSpPr txBox="1">
            <a:spLocks noChangeArrowheads="1"/>
          </p:cNvSpPr>
          <p:nvPr/>
        </p:nvSpPr>
        <p:spPr bwMode="auto">
          <a:xfrm rot="-4145389">
            <a:off x="7417594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1800</a:t>
            </a:r>
            <a:endParaRPr lang="en-US">
              <a:latin typeface="Calibri" pitchFamily="34" charset="0"/>
            </a:endParaRPr>
          </a:p>
        </p:txBody>
      </p:sp>
      <p:sp>
        <p:nvSpPr>
          <p:cNvPr id="28689" name="Text Box 20"/>
          <p:cNvSpPr txBox="1">
            <a:spLocks noChangeArrowheads="1"/>
          </p:cNvSpPr>
          <p:nvPr/>
        </p:nvSpPr>
        <p:spPr bwMode="auto">
          <a:xfrm rot="-4145389">
            <a:off x="6841332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1700</a:t>
            </a:r>
            <a:endParaRPr lang="en-US">
              <a:latin typeface="Calibri" pitchFamily="34" charset="0"/>
            </a:endParaRPr>
          </a:p>
        </p:txBody>
      </p:sp>
      <p:sp>
        <p:nvSpPr>
          <p:cNvPr id="28690" name="Text Box 21"/>
          <p:cNvSpPr txBox="1">
            <a:spLocks noChangeArrowheads="1"/>
          </p:cNvSpPr>
          <p:nvPr/>
        </p:nvSpPr>
        <p:spPr bwMode="auto">
          <a:xfrm rot="-4145389">
            <a:off x="6120607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1600</a:t>
            </a:r>
            <a:endParaRPr lang="en-US">
              <a:latin typeface="Calibri" pitchFamily="34" charset="0"/>
            </a:endParaRPr>
          </a:p>
        </p:txBody>
      </p:sp>
      <p:sp>
        <p:nvSpPr>
          <p:cNvPr id="28691" name="Text Box 22"/>
          <p:cNvSpPr txBox="1">
            <a:spLocks noChangeArrowheads="1"/>
          </p:cNvSpPr>
          <p:nvPr/>
        </p:nvSpPr>
        <p:spPr bwMode="auto">
          <a:xfrm rot="-4145389">
            <a:off x="5472907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1500</a:t>
            </a:r>
            <a:endParaRPr lang="en-US">
              <a:latin typeface="Calibri" pitchFamily="34" charset="0"/>
            </a:endParaRPr>
          </a:p>
        </p:txBody>
      </p:sp>
      <p:sp>
        <p:nvSpPr>
          <p:cNvPr id="28692" name="Text Box 23"/>
          <p:cNvSpPr txBox="1">
            <a:spLocks noChangeArrowheads="1"/>
          </p:cNvSpPr>
          <p:nvPr/>
        </p:nvSpPr>
        <p:spPr bwMode="auto">
          <a:xfrm rot="-4145389">
            <a:off x="4876007" y="1902619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1400</a:t>
            </a:r>
            <a:endParaRPr lang="en-US">
              <a:latin typeface="Calibri" pitchFamily="34" charset="0"/>
            </a:endParaRPr>
          </a:p>
        </p:txBody>
      </p:sp>
      <p:sp>
        <p:nvSpPr>
          <p:cNvPr id="28693" name="Text Box 24"/>
          <p:cNvSpPr txBox="1">
            <a:spLocks noChangeArrowheads="1"/>
          </p:cNvSpPr>
          <p:nvPr/>
        </p:nvSpPr>
        <p:spPr bwMode="auto">
          <a:xfrm rot="-4145389">
            <a:off x="4228307" y="1902619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1300</a:t>
            </a:r>
            <a:endParaRPr lang="en-US">
              <a:latin typeface="Calibri" pitchFamily="34" charset="0"/>
            </a:endParaRPr>
          </a:p>
        </p:txBody>
      </p:sp>
      <p:sp>
        <p:nvSpPr>
          <p:cNvPr id="28694" name="Text Box 25"/>
          <p:cNvSpPr txBox="1">
            <a:spLocks noChangeArrowheads="1"/>
          </p:cNvSpPr>
          <p:nvPr/>
        </p:nvSpPr>
        <p:spPr bwMode="auto">
          <a:xfrm rot="-4145389">
            <a:off x="3580607" y="1902619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1200</a:t>
            </a:r>
            <a:endParaRPr lang="en-US">
              <a:latin typeface="Calibri" pitchFamily="34" charset="0"/>
            </a:endParaRPr>
          </a:p>
        </p:txBody>
      </p:sp>
      <p:sp>
        <p:nvSpPr>
          <p:cNvPr id="28695" name="Text Box 26"/>
          <p:cNvSpPr txBox="1">
            <a:spLocks noChangeArrowheads="1"/>
          </p:cNvSpPr>
          <p:nvPr/>
        </p:nvSpPr>
        <p:spPr bwMode="auto">
          <a:xfrm rot="-4145389">
            <a:off x="2859882" y="1902619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1100</a:t>
            </a:r>
            <a:endParaRPr lang="en-US">
              <a:latin typeface="Calibri" pitchFamily="34" charset="0"/>
            </a:endParaRPr>
          </a:p>
        </p:txBody>
      </p:sp>
      <p:sp>
        <p:nvSpPr>
          <p:cNvPr id="28696" name="Text Box 29"/>
          <p:cNvSpPr txBox="1">
            <a:spLocks noChangeArrowheads="1"/>
          </p:cNvSpPr>
          <p:nvPr/>
        </p:nvSpPr>
        <p:spPr bwMode="auto">
          <a:xfrm rot="-4145389">
            <a:off x="873126" y="1955800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800</a:t>
            </a:r>
            <a:endParaRPr lang="en-US">
              <a:latin typeface="Calibri" pitchFamily="34" charset="0"/>
            </a:endParaRPr>
          </a:p>
        </p:txBody>
      </p:sp>
      <p:grpSp>
        <p:nvGrpSpPr>
          <p:cNvPr id="28697" name="Group 45"/>
          <p:cNvGrpSpPr>
            <a:grpSpLocks/>
          </p:cNvGrpSpPr>
          <p:nvPr/>
        </p:nvGrpSpPr>
        <p:grpSpPr bwMode="auto">
          <a:xfrm>
            <a:off x="7523163" y="2349500"/>
            <a:ext cx="1296987" cy="1585913"/>
            <a:chOff x="4739" y="1503"/>
            <a:chExt cx="817" cy="999"/>
          </a:xfrm>
        </p:grpSpPr>
        <p:sp>
          <p:nvSpPr>
            <p:cNvPr id="28709" name="Text Box 35"/>
            <p:cNvSpPr txBox="1">
              <a:spLocks noChangeArrowheads="1"/>
            </p:cNvSpPr>
            <p:nvPr/>
          </p:nvSpPr>
          <p:spPr bwMode="auto">
            <a:xfrm>
              <a:off x="4739" y="2093"/>
              <a:ext cx="817" cy="409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>
                  <a:latin typeface="Comic Sans MS" pitchFamily="66" charset="0"/>
                  <a:ea typeface="Andalus"/>
                  <a:cs typeface="Andalus"/>
                </a:rPr>
                <a:t>An lá atá inniu ann. </a:t>
              </a:r>
            </a:p>
          </p:txBody>
        </p:sp>
        <p:sp>
          <p:nvSpPr>
            <p:cNvPr id="28710" name="Line 38"/>
            <p:cNvSpPr>
              <a:spLocks noChangeShapeType="1"/>
            </p:cNvSpPr>
            <p:nvPr/>
          </p:nvSpPr>
          <p:spPr bwMode="auto">
            <a:xfrm flipV="1">
              <a:off x="5511" y="1503"/>
              <a:ext cx="0" cy="590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5148263" y="2349500"/>
            <a:ext cx="792162" cy="1539875"/>
            <a:chOff x="2471" y="1435"/>
            <a:chExt cx="499" cy="970"/>
          </a:xfrm>
        </p:grpSpPr>
        <p:sp>
          <p:nvSpPr>
            <p:cNvPr id="28707" name="Text Box 50"/>
            <p:cNvSpPr txBox="1">
              <a:spLocks noChangeArrowheads="1"/>
            </p:cNvSpPr>
            <p:nvPr/>
          </p:nvSpPr>
          <p:spPr bwMode="auto">
            <a:xfrm>
              <a:off x="2471" y="2160"/>
              <a:ext cx="499" cy="245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en-GB" b="1">
                  <a:latin typeface="Calibri" pitchFamily="34" charset="0"/>
                </a:rPr>
                <a:t> </a:t>
              </a:r>
              <a:r>
                <a:rPr lang="en-GB">
                  <a:latin typeface="Comic Sans MS" pitchFamily="66" charset="0"/>
                </a:rPr>
                <a:t>1492 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28708" name="Line 51"/>
            <p:cNvSpPr>
              <a:spLocks noChangeShapeType="1"/>
            </p:cNvSpPr>
            <p:nvPr/>
          </p:nvSpPr>
          <p:spPr bwMode="auto">
            <a:xfrm flipV="1">
              <a:off x="2789" y="1435"/>
              <a:ext cx="0" cy="725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sp>
        <p:nvSpPr>
          <p:cNvPr id="28699" name="Text Box 18"/>
          <p:cNvSpPr txBox="1">
            <a:spLocks noChangeArrowheads="1"/>
          </p:cNvSpPr>
          <p:nvPr/>
        </p:nvSpPr>
        <p:spPr bwMode="auto">
          <a:xfrm rot="-4145389">
            <a:off x="7920832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1900</a:t>
            </a:r>
            <a:endParaRPr lang="en-US">
              <a:latin typeface="Calibri" pitchFamily="34" charset="0"/>
            </a:endParaRPr>
          </a:p>
        </p:txBody>
      </p:sp>
      <p:sp>
        <p:nvSpPr>
          <p:cNvPr id="28700" name="Text Box 27"/>
          <p:cNvSpPr txBox="1">
            <a:spLocks noChangeArrowheads="1"/>
          </p:cNvSpPr>
          <p:nvPr/>
        </p:nvSpPr>
        <p:spPr bwMode="auto">
          <a:xfrm rot="-4145389">
            <a:off x="1531938" y="1955800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900</a:t>
            </a:r>
            <a:endParaRPr lang="en-US">
              <a:latin typeface="Calibri" pitchFamily="34" charset="0"/>
            </a:endParaRPr>
          </a:p>
        </p:txBody>
      </p:sp>
      <p:sp>
        <p:nvSpPr>
          <p:cNvPr id="28701" name="Line 5"/>
          <p:cNvSpPr>
            <a:spLocks noChangeShapeType="1"/>
          </p:cNvSpPr>
          <p:nvPr/>
        </p:nvSpPr>
        <p:spPr bwMode="auto">
          <a:xfrm>
            <a:off x="46831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8702" name="Text Box 29"/>
          <p:cNvSpPr txBox="1">
            <a:spLocks noChangeArrowheads="1"/>
          </p:cNvSpPr>
          <p:nvPr/>
        </p:nvSpPr>
        <p:spPr bwMode="auto">
          <a:xfrm rot="-4145389">
            <a:off x="325438" y="1955800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700</a:t>
            </a:r>
            <a:endParaRPr lang="en-US">
              <a:latin typeface="Calibri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43213" y="115888"/>
            <a:ext cx="2141537" cy="831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4800" dirty="0">
                <a:latin typeface="Berlin Sans FB Demi" pitchFamily="34" charset="0"/>
              </a:rPr>
              <a:t>Amlíne</a:t>
            </a:r>
          </a:p>
        </p:txBody>
      </p:sp>
      <p:sp>
        <p:nvSpPr>
          <p:cNvPr id="28704" name="Text Box 26"/>
          <p:cNvSpPr txBox="1">
            <a:spLocks noChangeArrowheads="1"/>
          </p:cNvSpPr>
          <p:nvPr/>
        </p:nvSpPr>
        <p:spPr bwMode="auto">
          <a:xfrm rot="-4145389">
            <a:off x="2232025" y="1901825"/>
            <a:ext cx="650875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1000</a:t>
            </a:r>
            <a:endParaRPr lang="en-US">
              <a:latin typeface="Calibri" pitchFamily="34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4606925" y="4076700"/>
            <a:ext cx="45370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Sa bhliain 1492</a:t>
            </a:r>
            <a:r>
              <a:rPr lang="en-GB" sz="2400">
                <a:latin typeface="Comic Sans MS" pitchFamily="66" charset="0"/>
              </a:rPr>
              <a:t>,</a:t>
            </a:r>
            <a:r>
              <a:rPr lang="ga-IE" sz="2400">
                <a:latin typeface="Comic Sans MS" pitchFamily="66" charset="0"/>
              </a:rPr>
              <a:t> thug rí agus banríon na Spáinne airgead do Cholambas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chun </a:t>
            </a:r>
            <a:r>
              <a:rPr lang="en-GB" sz="2400">
                <a:latin typeface="Comic Sans MS" pitchFamily="66" charset="0"/>
              </a:rPr>
              <a:t>an </a:t>
            </a:r>
            <a:r>
              <a:rPr lang="ga-IE" sz="2400">
                <a:latin typeface="Comic Sans MS" pitchFamily="66" charset="0"/>
              </a:rPr>
              <a:t>turas siar a dhéanamh. Fuair sé 3 long le haghaidh an turais</a:t>
            </a:r>
            <a:r>
              <a:rPr lang="en-GB" sz="2400">
                <a:latin typeface="Comic Sans MS" pitchFamily="66" charset="0"/>
              </a:rPr>
              <a:t> – </a:t>
            </a:r>
            <a:r>
              <a:rPr lang="ga-IE" sz="2400">
                <a:latin typeface="Comic Sans MS" pitchFamily="66" charset="0"/>
              </a:rPr>
              <a:t>an Ni</a:t>
            </a:r>
            <a:r>
              <a:rPr lang="en-GB" sz="2400">
                <a:latin typeface="Comic Sans MS" pitchFamily="66" charset="0"/>
              </a:rPr>
              <a:t>ñ</a:t>
            </a:r>
            <a:r>
              <a:rPr lang="ga-IE" sz="2400">
                <a:latin typeface="Comic Sans MS" pitchFamily="66" charset="0"/>
              </a:rPr>
              <a:t>a, an Pinta agus an Santa </a:t>
            </a:r>
            <a:r>
              <a:rPr lang="en-GB" sz="2400">
                <a:latin typeface="Comic Sans MS" pitchFamily="66" charset="0"/>
              </a:rPr>
              <a:t>María</a:t>
            </a:r>
            <a:r>
              <a:rPr lang="ga-IE" sz="2400">
                <a:latin typeface="Comic Sans MS" pitchFamily="66" charset="0"/>
              </a:rPr>
              <a:t>.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522663"/>
            <a:ext cx="4286250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 l="793" r="-2"/>
          <a:stretch>
            <a:fillRect/>
          </a:stretch>
        </p:blipFill>
        <p:spPr bwMode="auto">
          <a:xfrm>
            <a:off x="0" y="620713"/>
            <a:ext cx="91440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Callout 3 3"/>
          <p:cNvSpPr/>
          <p:nvPr/>
        </p:nvSpPr>
        <p:spPr>
          <a:xfrm>
            <a:off x="5219700" y="0"/>
            <a:ext cx="3097213" cy="1916113"/>
          </a:xfrm>
          <a:prstGeom prst="borderCallout3">
            <a:avLst>
              <a:gd name="adj1" fmla="val 18087"/>
              <a:gd name="adj2" fmla="val 278"/>
              <a:gd name="adj3" fmla="val 18750"/>
              <a:gd name="adj4" fmla="val -16667"/>
              <a:gd name="adj5" fmla="val 82013"/>
              <a:gd name="adj6" fmla="val -18603"/>
              <a:gd name="adj7" fmla="val 89350"/>
              <a:gd name="adj8" fmla="val -3072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>
                <a:solidFill>
                  <a:srgbClr val="FFFFFF"/>
                </a:solidFill>
                <a:latin typeface="Comic Sans MS" pitchFamily="66" charset="0"/>
              </a:rPr>
              <a:t>Sheol Colambas agus a chriú siar ón Spáinn mí Lúnasa 1492 agus iad</a:t>
            </a:r>
            <a:r>
              <a:rPr lang="en-GB" sz="200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ga-IE" sz="2000">
                <a:solidFill>
                  <a:srgbClr val="FFFFFF"/>
                </a:solidFill>
                <a:latin typeface="Comic Sans MS" pitchFamily="66" charset="0"/>
              </a:rPr>
              <a:t>sa tóir ar bhealach farraige go dtí an Áise. 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555875" y="1700213"/>
            <a:ext cx="1511300" cy="57626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ine Callout 3 9"/>
          <p:cNvSpPr/>
          <p:nvPr/>
        </p:nvSpPr>
        <p:spPr>
          <a:xfrm>
            <a:off x="539750" y="2997200"/>
            <a:ext cx="2736850" cy="1368425"/>
          </a:xfrm>
          <a:prstGeom prst="borderCallout3">
            <a:avLst>
              <a:gd name="adj1" fmla="val 18750"/>
              <a:gd name="adj2" fmla="val -444"/>
              <a:gd name="adj3" fmla="val 18750"/>
              <a:gd name="adj4" fmla="val -16667"/>
              <a:gd name="adj5" fmla="val -27095"/>
              <a:gd name="adj6" fmla="val -16667"/>
              <a:gd name="adj7" fmla="val -48409"/>
              <a:gd name="adj8" fmla="val 6655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000" dirty="0">
                <a:latin typeface="Comic Sans MS" pitchFamily="66" charset="0"/>
              </a:rPr>
              <a:t>Tar éis 2 mhí tháinig siad</a:t>
            </a:r>
            <a:r>
              <a:rPr lang="en-GB" sz="2000" dirty="0">
                <a:latin typeface="Comic Sans MS" pitchFamily="66" charset="0"/>
              </a:rPr>
              <a:t> </a:t>
            </a:r>
            <a:r>
              <a:rPr lang="ga-IE" sz="2000" dirty="0">
                <a:latin typeface="Comic Sans MS" pitchFamily="66" charset="0"/>
              </a:rPr>
              <a:t>i dtír ar oileán sna Bahámaí. </a:t>
            </a:r>
          </a:p>
        </p:txBody>
      </p:sp>
      <p:sp>
        <p:nvSpPr>
          <p:cNvPr id="11" name="Line Callout 3 10"/>
          <p:cNvSpPr/>
          <p:nvPr/>
        </p:nvSpPr>
        <p:spPr>
          <a:xfrm>
            <a:off x="6156325" y="3213100"/>
            <a:ext cx="2736850" cy="1368425"/>
          </a:xfrm>
          <a:prstGeom prst="borderCallout3">
            <a:avLst>
              <a:gd name="adj1" fmla="val -56850"/>
              <a:gd name="adj2" fmla="val 2076"/>
              <a:gd name="adj3" fmla="val 549"/>
              <a:gd name="adj4" fmla="val 59609"/>
              <a:gd name="adj5" fmla="val -22713"/>
              <a:gd name="adj6" fmla="val 38115"/>
              <a:gd name="adj7" fmla="val 1320"/>
              <a:gd name="adj8" fmla="val 5990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000" dirty="0">
                <a:latin typeface="Comic Sans MS" pitchFamily="66" charset="0"/>
              </a:rPr>
              <a:t>Cheap Colambas</a:t>
            </a:r>
            <a:r>
              <a:rPr lang="en-GB" sz="2000" dirty="0">
                <a:latin typeface="Comic Sans MS" pitchFamily="66" charset="0"/>
              </a:rPr>
              <a:t> </a:t>
            </a:r>
            <a:r>
              <a:rPr lang="ga-IE" sz="2000" dirty="0">
                <a:latin typeface="Comic Sans MS" pitchFamily="66" charset="0"/>
              </a:rPr>
              <a:t>gur san India a bhí sé. 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 bwMode="auto">
          <a:xfrm>
            <a:off x="2286223" y="630416"/>
            <a:ext cx="1917160" cy="13547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0" y="554038"/>
            <a:ext cx="7775575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8313" y="5084763"/>
            <a:ext cx="30241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An t-am sin ní raibh a fhios ag daoine ar an taobh seo den domhan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…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292725" y="5084763"/>
            <a:ext cx="30241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400">
                <a:latin typeface="Comic Sans MS" pitchFamily="66" charset="0"/>
              </a:rPr>
              <a:t>... </a:t>
            </a:r>
            <a:r>
              <a:rPr lang="ga-IE" sz="2400">
                <a:latin typeface="Comic Sans MS" pitchFamily="66" charset="0"/>
              </a:rPr>
              <a:t>go raibh talamh agus daoine ar an taobh eile den domhan. </a:t>
            </a:r>
          </a:p>
        </p:txBody>
      </p:sp>
      <p:sp>
        <p:nvSpPr>
          <p:cNvPr id="5" name="Up Arrow 4"/>
          <p:cNvSpPr/>
          <p:nvPr/>
        </p:nvSpPr>
        <p:spPr>
          <a:xfrm>
            <a:off x="2124075" y="4389438"/>
            <a:ext cx="484188" cy="56197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6" name="Up Arrow 5"/>
          <p:cNvSpPr/>
          <p:nvPr/>
        </p:nvSpPr>
        <p:spPr>
          <a:xfrm>
            <a:off x="6243638" y="4416425"/>
            <a:ext cx="485775" cy="52546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850" y="4437063"/>
            <a:ext cx="4248150" cy="1943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Níor thuig Colambas go raibh ilchríoch idir an Eoraip agus an Áise. Bhí sé cinnte go raibh sé tar éis taisteal timpeall an domhain</a:t>
            </a:r>
            <a:r>
              <a:rPr lang="en-IE" sz="2400">
                <a:solidFill>
                  <a:srgbClr val="000000"/>
                </a:solidFill>
                <a:latin typeface="Comic Sans MS" pitchFamily="66" charset="0"/>
              </a:rPr>
              <a:t>.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6613" y="239713"/>
            <a:ext cx="493077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787900" y="4437063"/>
            <a:ext cx="4176713" cy="1943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Thug sé </a:t>
            </a:r>
            <a:r>
              <a:rPr lang="en-GB" sz="2400" dirty="0">
                <a:latin typeface="Comic Sans MS" pitchFamily="66" charset="0"/>
              </a:rPr>
              <a:t>‘</a:t>
            </a:r>
            <a:r>
              <a:rPr lang="ga-IE" sz="2400" dirty="0">
                <a:latin typeface="Comic Sans MS" pitchFamily="66" charset="0"/>
              </a:rPr>
              <a:t>San </a:t>
            </a:r>
            <a:r>
              <a:rPr lang="ga-IE" sz="2400" dirty="0" err="1">
                <a:latin typeface="Comic Sans MS" pitchFamily="66" charset="0"/>
              </a:rPr>
              <a:t>Salvador</a:t>
            </a:r>
            <a:r>
              <a:rPr lang="en-GB" sz="2400" dirty="0">
                <a:latin typeface="Comic Sans MS" pitchFamily="66" charset="0"/>
              </a:rPr>
              <a:t>’</a:t>
            </a:r>
            <a:r>
              <a:rPr lang="ga-IE" sz="2400" dirty="0">
                <a:latin typeface="Comic Sans MS" pitchFamily="66" charset="0"/>
              </a:rPr>
              <a:t> ar an oileán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inar tháinig sé i dtír agus ghlaoigh sé </a:t>
            </a:r>
            <a:r>
              <a:rPr lang="en-GB" sz="2400" dirty="0">
                <a:latin typeface="Comic Sans MS" pitchFamily="66" charset="0"/>
              </a:rPr>
              <a:t>‘</a:t>
            </a:r>
            <a:r>
              <a:rPr lang="ga-IE" sz="2400" dirty="0" err="1">
                <a:latin typeface="Comic Sans MS" pitchFamily="66" charset="0"/>
              </a:rPr>
              <a:t>Indiaigh</a:t>
            </a:r>
            <a:r>
              <a:rPr lang="en-GB" sz="2400" dirty="0">
                <a:latin typeface="Comic Sans MS" pitchFamily="66" charset="0"/>
              </a:rPr>
              <a:t>’</a:t>
            </a:r>
            <a:r>
              <a:rPr lang="ga-IE" sz="2400" dirty="0">
                <a:latin typeface="Comic Sans MS" pitchFamily="66" charset="0"/>
              </a:rPr>
              <a:t> ar na daoine </a:t>
            </a:r>
            <a:r>
              <a:rPr lang="en-GB" sz="2400" dirty="0">
                <a:latin typeface="Comic Sans MS" pitchFamily="66" charset="0"/>
              </a:rPr>
              <a:t>a </a:t>
            </a:r>
            <a:r>
              <a:rPr lang="ga-IE" sz="2400" dirty="0">
                <a:latin typeface="Comic Sans MS" pitchFamily="66" charset="0"/>
              </a:rPr>
              <a:t>bhí ina gcónaí ann. 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362075"/>
            <a:ext cx="3390900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00563" y="2060575"/>
            <a:ext cx="4248150" cy="30384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Rinne Colambas ceithre aistear trasna an Atlantaigh 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le 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linn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a shaoil. Bhí sé i ndiaidh teacht ar chríocha Mheiriceá ach níl a fhios againn ar thuig sé é sin faoin 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am a 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fuair sé bás</a:t>
            </a:r>
          </a:p>
          <a:p>
            <a:pPr>
              <a:defRPr/>
            </a:pP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sa bhliain 1506.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79838" y="404813"/>
            <a:ext cx="4752975" cy="2308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Níorbh é Colambas an chéad duine le críocha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M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h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eiriceá a aimsiú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, 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áfach. Bhí Meiriceánaigh D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h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úchasacha ina gcónaí ann 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/>
            </a:r>
            <a:br>
              <a:rPr lang="en-GB" sz="2400">
                <a:solidFill>
                  <a:srgbClr val="000000"/>
                </a:solidFill>
                <a:latin typeface="Comic Sans MS" pitchFamily="66" charset="0"/>
              </a:rPr>
            </a:b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i bhfad sular bhain seisean</a:t>
            </a:r>
          </a:p>
          <a:p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an 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áit amach. 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88900"/>
            <a:ext cx="3167062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2776538"/>
            <a:ext cx="428625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850" y="4581525"/>
            <a:ext cx="4248150" cy="19383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Bhain na Lochlannaigh Meiriceá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Thuaidh amach timpeall 1000 bliain ó shin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freisin, </a:t>
            </a:r>
            <a:r>
              <a:rPr lang="en-GB" sz="2400" dirty="0">
                <a:latin typeface="Comic Sans MS" pitchFamily="66" charset="0"/>
              </a:rPr>
              <a:t>sin </a:t>
            </a:r>
            <a:r>
              <a:rPr lang="ga-IE" sz="2400" dirty="0">
                <a:latin typeface="Comic Sans MS" pitchFamily="66" charset="0"/>
              </a:rPr>
              <a:t>thart ar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500 bliain roimh C</a:t>
            </a:r>
            <a:r>
              <a:rPr lang="en-GB" sz="2400" dirty="0">
                <a:latin typeface="Comic Sans MS" pitchFamily="66" charset="0"/>
              </a:rPr>
              <a:t>h</a:t>
            </a:r>
            <a:r>
              <a:rPr lang="ga-IE" sz="2400" dirty="0" err="1">
                <a:latin typeface="Comic Sans MS" pitchFamily="66" charset="0"/>
              </a:rPr>
              <a:t>olambas</a:t>
            </a:r>
            <a:r>
              <a:rPr lang="ga-IE" sz="2400" dirty="0">
                <a:latin typeface="Comic Sans MS" pitchFamily="66" charset="0"/>
              </a:rPr>
              <a:t>. 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346075"/>
            <a:ext cx="708025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8313" y="4797425"/>
            <a:ext cx="8280400" cy="1943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I mí Dheireadh Fómhair gach bliain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déantar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 ‘</a:t>
            </a:r>
            <a:r>
              <a:rPr lang="ga-IE" sz="2400" dirty="0" err="1">
                <a:solidFill>
                  <a:srgbClr val="000000"/>
                </a:solidFill>
                <a:latin typeface="Comic Sans MS" pitchFamily="66" charset="0"/>
              </a:rPr>
              <a:t>Columbus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ga-IE" sz="2400" dirty="0" err="1">
                <a:solidFill>
                  <a:srgbClr val="000000"/>
                </a:solidFill>
                <a:latin typeface="Comic Sans MS" pitchFamily="66" charset="0"/>
              </a:rPr>
              <a:t>Day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’ a 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cheiliúradh i Stáit Aontaithe Mheiriceá i gcuimhne ar Chríostóir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Colambas. Déantar an lá sin a cheiliúradh i roinnt tíortha eile i Meiriceá Thuaidh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agus Meiriceá Theas freisin.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2"/>
          <p:cNvSpPr txBox="1">
            <a:spLocks noChangeArrowheads="1"/>
          </p:cNvSpPr>
          <p:nvPr/>
        </p:nvSpPr>
        <p:spPr bwMode="auto">
          <a:xfrm>
            <a:off x="3717925" y="1184275"/>
            <a:ext cx="176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GB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914400" y="1565275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GB">
              <a:latin typeface="Calibri" pitchFamily="34" charset="0"/>
            </a:endParaRPr>
          </a:p>
        </p:txBody>
      </p:sp>
      <p:graphicFrame>
        <p:nvGraphicFramePr>
          <p:cNvPr id="36919" name="Group 55"/>
          <p:cNvGraphicFramePr>
            <a:graphicFrameLocks noGrp="1"/>
          </p:cNvGraphicFramePr>
          <p:nvPr/>
        </p:nvGraphicFramePr>
        <p:xfrm>
          <a:off x="395288" y="692150"/>
          <a:ext cx="8569325" cy="5884863"/>
        </p:xfrm>
        <a:graphic>
          <a:graphicData uri="http://schemas.openxmlformats.org/drawingml/2006/table">
            <a:tbl>
              <a:tblPr/>
              <a:tblGrid>
                <a:gridCol w="5237162"/>
                <a:gridCol w="1506538"/>
                <a:gridCol w="1825625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Ráiteas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Fíor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Bréagach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Is é Críostóir</a:t>
                      </a:r>
                      <a:r>
                        <a:rPr kumimoji="0" lang="en-GB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Colambas an chéad duine </a:t>
                      </a:r>
                      <a:r>
                        <a:rPr kumimoji="0" lang="en-GB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 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tháinig ar chríocha Mheiriceá</a:t>
                      </a:r>
                      <a:r>
                        <a:rPr kumimoji="0" lang="en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. </a:t>
                      </a:r>
                      <a:endParaRPr kumimoji="0" lang="ga-IE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Rugadh Críostóir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Colambas</a:t>
                      </a:r>
                      <a:r>
                        <a:rPr kumimoji="0" lang="en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sa Fhrainc.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Bhíodh trádáil ar siúl idir an Eoraip agus </a:t>
                      </a:r>
                      <a:r>
                        <a:rPr kumimoji="0" lang="en-GB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an 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Áise </a:t>
                      </a:r>
                      <a:r>
                        <a:rPr kumimoji="0" lang="en-GB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sa 15ú haois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Chreid Colambas go raibh cruth cruinn ar </a:t>
                      </a:r>
                      <a:r>
                        <a:rPr kumimoji="0" lang="en-GB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an 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domhan.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Thug rí agus banríon na hIodáile</a:t>
                      </a:r>
                      <a:r>
                        <a:rPr kumimoji="0" lang="en-GB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airgead</a:t>
                      </a:r>
                      <a:r>
                        <a:rPr kumimoji="0" lang="en-GB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do Cholambas</a:t>
                      </a:r>
                      <a:r>
                        <a:rPr kumimoji="0" lang="en-GB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lena chéad turas a dhéanamh.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Tháinig Colambas i dtír ar oileán sna Bahámaí sa bhliain 1492.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Ní raibh a fhios ag Colambas go raibh 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ilchríoch</a:t>
                      </a: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idir an Eoraip agus an Áise. </a:t>
                      </a:r>
                      <a:endParaRPr kumimoji="0" lang="ga-I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Bhain na Lochlannaigh Meiriceá amach timpeall míle bliain ó shin. </a:t>
                      </a:r>
                      <a:endParaRPr kumimoji="0" lang="ga-I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365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1288" y="143986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" name="Picture 103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2350" y="262731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8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1288" y="20161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9" name="Picture 105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1288" y="39243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0" name="Picture 106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2350" y="3276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1" name="Picture 107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2350" y="52927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2" name="Picture 108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2350" y="45815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4" name="Picture 110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2350" y="601186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17" name="Title 13"/>
          <p:cNvSpPr>
            <a:spLocks/>
          </p:cNvSpPr>
          <p:nvPr/>
        </p:nvSpPr>
        <p:spPr bwMode="auto">
          <a:xfrm>
            <a:off x="1547813" y="188913"/>
            <a:ext cx="58324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ga-IE" sz="2800">
                <a:latin typeface="Comic Sans MS" pitchFamily="66" charset="0"/>
              </a:rPr>
              <a:t>Fíor nó Bréagach?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ChangeArrowheads="1"/>
          </p:cNvSpPr>
          <p:nvPr/>
        </p:nvSpPr>
        <p:spPr bwMode="auto">
          <a:xfrm>
            <a:off x="755650" y="333375"/>
            <a:ext cx="7920038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Tuilleadh eolais le fáil ar na suíomhanna seo:</a:t>
            </a:r>
            <a:endParaRPr lang="en-IE" sz="2400">
              <a:latin typeface="Comic Sans MS" pitchFamily="66" charset="0"/>
            </a:endParaRPr>
          </a:p>
          <a:p>
            <a:endParaRPr lang="en-IE">
              <a:latin typeface="Calibri" pitchFamily="34" charset="0"/>
              <a:hlinkClick r:id="rId2"/>
            </a:endParaRPr>
          </a:p>
          <a:p>
            <a:r>
              <a:rPr lang="en-IE" sz="2400">
                <a:latin typeface="Comic Sans MS" pitchFamily="66" charset="0"/>
                <a:hlinkClick r:id="rId3"/>
              </a:rPr>
              <a:t>http://www.bbc.co.uk/schools/primaryhistory/famouspeople/christopher_columbus/</a:t>
            </a:r>
            <a:endParaRPr lang="en-IE" sz="2400">
              <a:latin typeface="Comic Sans MS" pitchFamily="66" charset="0"/>
              <a:hlinkClick r:id="rId2"/>
            </a:endParaRPr>
          </a:p>
          <a:p>
            <a:endParaRPr lang="en-IE" sz="2400">
              <a:latin typeface="Comic Sans MS" pitchFamily="66" charset="0"/>
              <a:hlinkClick r:id="rId2"/>
            </a:endParaRPr>
          </a:p>
          <a:p>
            <a:r>
              <a:rPr lang="en-IE" sz="2400">
                <a:latin typeface="Comic Sans MS" pitchFamily="66" charset="0"/>
                <a:hlinkClick r:id="rId2"/>
              </a:rPr>
              <a:t>http://www.cogg.ie/downloads/7%20Taisc%E9ala%EDocht%20agus%20Fionnachtana.pdf</a:t>
            </a:r>
            <a:r>
              <a:rPr lang="en-IE" sz="2400">
                <a:latin typeface="Comic Sans MS" pitchFamily="66" charset="0"/>
              </a:rPr>
              <a:t> </a:t>
            </a:r>
          </a:p>
        </p:txBody>
      </p:sp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755650" y="3357563"/>
            <a:ext cx="792003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Tá físeáin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faoi Cholambas le feiceáil ar na suíomhanna seo</a:t>
            </a:r>
            <a:r>
              <a:rPr lang="en-GB" sz="2400">
                <a:latin typeface="Comic Sans MS" pitchFamily="66" charset="0"/>
              </a:rPr>
              <a:t>:</a:t>
            </a:r>
            <a:endParaRPr lang="en-IE" sz="2400">
              <a:latin typeface="Calibri" pitchFamily="34" charset="0"/>
              <a:hlinkClick r:id="rId4"/>
            </a:endParaRPr>
          </a:p>
          <a:p>
            <a:endParaRPr lang="en-IE">
              <a:latin typeface="Calibri" pitchFamily="34" charset="0"/>
              <a:hlinkClick r:id="rId4"/>
            </a:endParaRPr>
          </a:p>
          <a:p>
            <a:r>
              <a:rPr lang="en-IE" sz="2400">
                <a:latin typeface="Comic Sans MS" pitchFamily="66" charset="0"/>
                <a:hlinkClick r:id="rId5"/>
              </a:rPr>
              <a:t>http://channel.nationalgeographic.com/channel/a-night-of-exploration/videos/columbus-makes-landfall/</a:t>
            </a:r>
            <a:r>
              <a:rPr lang="en-IE" sz="2400">
                <a:latin typeface="Comic Sans MS" pitchFamily="66" charset="0"/>
              </a:rPr>
              <a:t>    </a:t>
            </a:r>
          </a:p>
          <a:p>
            <a:endParaRPr lang="en-IE" sz="2400">
              <a:latin typeface="Comic Sans MS" pitchFamily="66" charset="0"/>
            </a:endParaRPr>
          </a:p>
          <a:p>
            <a:r>
              <a:rPr lang="en-IE" sz="2400">
                <a:latin typeface="Comic Sans MS" pitchFamily="66" charset="0"/>
                <a:hlinkClick r:id="rId6"/>
              </a:rPr>
              <a:t>http://www.history.com/topics/exploration/christopher-columbus/videos/christopher-columbus-man-and-myth#</a:t>
            </a:r>
            <a:r>
              <a:rPr lang="en-IE" sz="2400">
                <a:latin typeface="Comic Sans MS" pitchFamily="66" charset="0"/>
              </a:rPr>
              <a:t> </a:t>
            </a:r>
          </a:p>
          <a:p>
            <a:endParaRPr lang="en-IE">
              <a:latin typeface="Calibri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4"/>
          <p:cNvSpPr txBox="1">
            <a:spLocks noChangeArrowheads="1"/>
          </p:cNvSpPr>
          <p:nvPr/>
        </p:nvSpPr>
        <p:spPr bwMode="auto">
          <a:xfrm>
            <a:off x="611188" y="904875"/>
            <a:ext cx="792162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b="1">
                <a:latin typeface="Comic Sans MS" pitchFamily="66" charset="0"/>
                <a:cs typeface="Times New Roman" pitchFamily="18" charset="0"/>
              </a:rPr>
              <a:t>Íomhánna:</a:t>
            </a:r>
            <a:endParaRPr lang="ga-IE"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Shutterstock</a:t>
            </a:r>
            <a:endParaRPr lang="en-GB">
              <a:latin typeface="Comic Sans MS" pitchFamily="66" charset="0"/>
              <a:cs typeface="Times New Roman" pitchFamily="18" charset="0"/>
            </a:endParaRPr>
          </a:p>
          <a:p>
            <a:endParaRPr lang="ga-IE"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Rinneadh gach iarracht teacht ar úinéir an chóipchirt i gcás na n‑íomhánna atá ar na sleamhnáin seo. Má rinneadh fail</a:t>
            </a:r>
            <a:r>
              <a:rPr lang="en-GB">
                <a:latin typeface="Comic Sans MS" pitchFamily="66" charset="0"/>
                <a:cs typeface="Times New Roman" pitchFamily="18" charset="0"/>
              </a:rPr>
              <a:t>l</a:t>
            </a:r>
            <a:r>
              <a:rPr lang="ga-IE">
                <a:latin typeface="Comic Sans MS" pitchFamily="66" charset="0"/>
                <a:cs typeface="Times New Roman" pitchFamily="18" charset="0"/>
              </a:rPr>
              <a:t>í ar aon bhealach</a:t>
            </a: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ó thaobh cóipchirt de ba cheart d’úinéir an chóipchirt teagmháil</a:t>
            </a: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a dhéanamh leis na foilsitheoirí. Beidh na foilsitheoirí lántoilteanach socruithe cuí a dhéanamh leis.</a:t>
            </a:r>
          </a:p>
          <a:p>
            <a:endParaRPr lang="ga-IE"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© Foras na Gaeilge, 201</a:t>
            </a:r>
            <a:r>
              <a:rPr lang="en-GB">
                <a:latin typeface="Comic Sans MS" pitchFamily="66" charset="0"/>
                <a:cs typeface="Times New Roman" pitchFamily="18" charset="0"/>
              </a:rPr>
              <a:t>4</a:t>
            </a:r>
            <a:endParaRPr lang="ga-IE">
              <a:latin typeface="Comic Sans MS" pitchFamily="66" charset="0"/>
              <a:cs typeface="Times New Roman" pitchFamily="18" charset="0"/>
            </a:endParaRPr>
          </a:p>
          <a:p>
            <a:endParaRPr lang="ga-IE"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An Gúm, 24-27 Sráid Fhreidric Thuaidh, Baile Átha Cliath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87450" y="2565400"/>
            <a:ext cx="6889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4000">
                <a:latin typeface="Comic Sans MS" pitchFamily="66" charset="0"/>
              </a:rPr>
              <a:t>Cérbh é Críostóir</a:t>
            </a:r>
            <a:r>
              <a:rPr lang="en-GB" sz="4000">
                <a:latin typeface="Comic Sans MS" pitchFamily="66" charset="0"/>
              </a:rPr>
              <a:t> </a:t>
            </a:r>
            <a:r>
              <a:rPr lang="ga-IE" sz="4000">
                <a:latin typeface="Comic Sans MS" pitchFamily="66" charset="0"/>
              </a:rPr>
              <a:t>Colambas?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3713" y="3114675"/>
            <a:ext cx="3076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715963"/>
            <a:ext cx="40481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49775" y="2259013"/>
            <a:ext cx="45370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Taiscéalaí cáiliúil ba ea Críostóir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Colambas. Mhair sé níos mó ná 500 bliain ó shin.</a:t>
            </a:r>
          </a:p>
        </p:txBody>
      </p:sp>
      <p:sp>
        <p:nvSpPr>
          <p:cNvPr id="6" name="TextBox 5"/>
          <p:cNvSpPr txBox="1"/>
          <p:nvPr/>
        </p:nvSpPr>
        <p:spPr>
          <a:xfrm rot="21020885" flipH="1">
            <a:off x="4327354" y="3983877"/>
            <a:ext cx="3196617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Cad is taiscéalaí ann?</a:t>
            </a:r>
          </a:p>
        </p:txBody>
      </p:sp>
      <p:sp>
        <p:nvSpPr>
          <p:cNvPr id="7" name="TextBox 6"/>
          <p:cNvSpPr txBox="1"/>
          <p:nvPr/>
        </p:nvSpPr>
        <p:spPr>
          <a:xfrm rot="21020885" flipH="1">
            <a:off x="3442222" y="4381175"/>
            <a:ext cx="5557676" cy="19389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GB" sz="2400">
                <a:solidFill>
                  <a:srgbClr val="FFFFFF"/>
                </a:solidFill>
                <a:latin typeface="Comic Sans MS" pitchFamily="66" charset="0"/>
              </a:rPr>
              <a:t>Is é is </a:t>
            </a:r>
            <a:r>
              <a:rPr lang="ga-IE" sz="2400">
                <a:solidFill>
                  <a:srgbClr val="FFFFFF"/>
                </a:solidFill>
                <a:latin typeface="Comic Sans MS" pitchFamily="66" charset="0"/>
              </a:rPr>
              <a:t>taiscéalaí </a:t>
            </a:r>
            <a:r>
              <a:rPr lang="en-GB" sz="2400">
                <a:solidFill>
                  <a:srgbClr val="FFFFFF"/>
                </a:solidFill>
                <a:latin typeface="Comic Sans MS" pitchFamily="66" charset="0"/>
              </a:rPr>
              <a:t>ann ná duine </a:t>
            </a:r>
            <a:r>
              <a:rPr lang="ga-IE" sz="2400">
                <a:solidFill>
                  <a:srgbClr val="FFFFFF"/>
                </a:solidFill>
                <a:latin typeface="Comic Sans MS" pitchFamily="66" charset="0"/>
              </a:rPr>
              <a:t>a thaistealaíonn</a:t>
            </a:r>
            <a:r>
              <a:rPr lang="en-GB" sz="240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ga-IE" sz="2400">
                <a:solidFill>
                  <a:srgbClr val="FFFFFF"/>
                </a:solidFill>
                <a:latin typeface="Comic Sans MS" pitchFamily="66" charset="0"/>
              </a:rPr>
              <a:t>chuig</a:t>
            </a:r>
            <a:r>
              <a:rPr lang="en-GB" sz="240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ga-IE" sz="2400">
                <a:solidFill>
                  <a:srgbClr val="FFFFFF"/>
                </a:solidFill>
                <a:latin typeface="Comic Sans MS" pitchFamily="66" charset="0"/>
              </a:rPr>
              <a:t>áiteanna nua nach bhfuil aimsithe ag daoine eile</a:t>
            </a:r>
          </a:p>
          <a:p>
            <a:r>
              <a:rPr lang="ga-IE" sz="2400">
                <a:solidFill>
                  <a:srgbClr val="FFFFFF"/>
                </a:solidFill>
                <a:latin typeface="Comic Sans MS" pitchFamily="66" charset="0"/>
              </a:rPr>
              <a:t>go fóill</a:t>
            </a:r>
            <a:r>
              <a:rPr lang="en-GB" sz="2400">
                <a:solidFill>
                  <a:srgbClr val="FFFFFF"/>
                </a:solidFill>
                <a:latin typeface="Comic Sans MS" pitchFamily="66" charset="0"/>
              </a:rPr>
              <a:t>, </a:t>
            </a:r>
            <a:r>
              <a:rPr lang="ga-IE" sz="2400">
                <a:solidFill>
                  <a:srgbClr val="FFFFFF"/>
                </a:solidFill>
                <a:latin typeface="Comic Sans MS" pitchFamily="66" charset="0"/>
              </a:rPr>
              <a:t>nó chuig áiteanna nach bhfuil mórán eolais ag daoine orthu.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4103688"/>
            <a:ext cx="2087562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Line 4"/>
          <p:cNvSpPr>
            <a:spLocks noChangeShapeType="1"/>
          </p:cNvSpPr>
          <p:nvPr/>
        </p:nvSpPr>
        <p:spPr bwMode="auto">
          <a:xfrm>
            <a:off x="0" y="2349500"/>
            <a:ext cx="9144000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35" name="Line 5"/>
          <p:cNvSpPr>
            <a:spLocks noChangeShapeType="1"/>
          </p:cNvSpPr>
          <p:nvPr/>
        </p:nvSpPr>
        <p:spPr bwMode="auto">
          <a:xfrm>
            <a:off x="11874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36" name="Line 6"/>
          <p:cNvSpPr>
            <a:spLocks noChangeShapeType="1"/>
          </p:cNvSpPr>
          <p:nvPr/>
        </p:nvSpPr>
        <p:spPr bwMode="auto">
          <a:xfrm>
            <a:off x="176371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37" name="Line 7"/>
          <p:cNvSpPr>
            <a:spLocks noChangeShapeType="1"/>
          </p:cNvSpPr>
          <p:nvPr/>
        </p:nvSpPr>
        <p:spPr bwMode="auto">
          <a:xfrm>
            <a:off x="248443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38" name="Line 8"/>
          <p:cNvSpPr>
            <a:spLocks noChangeShapeType="1"/>
          </p:cNvSpPr>
          <p:nvPr/>
        </p:nvSpPr>
        <p:spPr bwMode="auto">
          <a:xfrm>
            <a:off x="32035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39" name="Line 9"/>
          <p:cNvSpPr>
            <a:spLocks noChangeShapeType="1"/>
          </p:cNvSpPr>
          <p:nvPr/>
        </p:nvSpPr>
        <p:spPr bwMode="auto">
          <a:xfrm>
            <a:off x="50768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40" name="Line 10"/>
          <p:cNvSpPr>
            <a:spLocks noChangeShapeType="1"/>
          </p:cNvSpPr>
          <p:nvPr/>
        </p:nvSpPr>
        <p:spPr bwMode="auto">
          <a:xfrm>
            <a:off x="38512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41" name="Line 11"/>
          <p:cNvSpPr>
            <a:spLocks noChangeShapeType="1"/>
          </p:cNvSpPr>
          <p:nvPr/>
        </p:nvSpPr>
        <p:spPr bwMode="auto">
          <a:xfrm>
            <a:off x="450056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42" name="Line 12"/>
          <p:cNvSpPr>
            <a:spLocks noChangeShapeType="1"/>
          </p:cNvSpPr>
          <p:nvPr/>
        </p:nvSpPr>
        <p:spPr bwMode="auto">
          <a:xfrm>
            <a:off x="57245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43" name="Line 13"/>
          <p:cNvSpPr>
            <a:spLocks noChangeShapeType="1"/>
          </p:cNvSpPr>
          <p:nvPr/>
        </p:nvSpPr>
        <p:spPr bwMode="auto">
          <a:xfrm>
            <a:off x="63722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44" name="Line 14"/>
          <p:cNvSpPr>
            <a:spLocks noChangeShapeType="1"/>
          </p:cNvSpPr>
          <p:nvPr/>
        </p:nvSpPr>
        <p:spPr bwMode="auto">
          <a:xfrm>
            <a:off x="81724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45" name="Line 15"/>
          <p:cNvSpPr>
            <a:spLocks noChangeShapeType="1"/>
          </p:cNvSpPr>
          <p:nvPr/>
        </p:nvSpPr>
        <p:spPr bwMode="auto">
          <a:xfrm>
            <a:off x="70199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46" name="Line 16"/>
          <p:cNvSpPr>
            <a:spLocks noChangeShapeType="1"/>
          </p:cNvSpPr>
          <p:nvPr/>
        </p:nvSpPr>
        <p:spPr bwMode="auto">
          <a:xfrm>
            <a:off x="75961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47" name="Line 17"/>
          <p:cNvSpPr>
            <a:spLocks noChangeShapeType="1"/>
          </p:cNvSpPr>
          <p:nvPr/>
        </p:nvSpPr>
        <p:spPr bwMode="auto">
          <a:xfrm>
            <a:off x="86756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48" name="Text Box 18"/>
          <p:cNvSpPr txBox="1">
            <a:spLocks noChangeArrowheads="1"/>
          </p:cNvSpPr>
          <p:nvPr/>
        </p:nvSpPr>
        <p:spPr bwMode="auto">
          <a:xfrm rot="-4145389">
            <a:off x="8458994" y="1831181"/>
            <a:ext cx="739775" cy="3667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2000</a:t>
            </a:r>
            <a:endParaRPr lang="en-US">
              <a:latin typeface="Calibri" pitchFamily="34" charset="0"/>
            </a:endParaRPr>
          </a:p>
        </p:txBody>
      </p:sp>
      <p:sp>
        <p:nvSpPr>
          <p:cNvPr id="18449" name="Text Box 19"/>
          <p:cNvSpPr txBox="1">
            <a:spLocks noChangeArrowheads="1"/>
          </p:cNvSpPr>
          <p:nvPr/>
        </p:nvSpPr>
        <p:spPr bwMode="auto">
          <a:xfrm rot="-4145389">
            <a:off x="7417594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1800</a:t>
            </a:r>
            <a:endParaRPr lang="en-US">
              <a:latin typeface="Calibri" pitchFamily="34" charset="0"/>
            </a:endParaRPr>
          </a:p>
        </p:txBody>
      </p:sp>
      <p:sp>
        <p:nvSpPr>
          <p:cNvPr id="18450" name="Text Box 20"/>
          <p:cNvSpPr txBox="1">
            <a:spLocks noChangeArrowheads="1"/>
          </p:cNvSpPr>
          <p:nvPr/>
        </p:nvSpPr>
        <p:spPr bwMode="auto">
          <a:xfrm rot="-4145389">
            <a:off x="6841332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1700</a:t>
            </a:r>
            <a:endParaRPr lang="en-US">
              <a:latin typeface="Calibri" pitchFamily="34" charset="0"/>
            </a:endParaRPr>
          </a:p>
        </p:txBody>
      </p:sp>
      <p:sp>
        <p:nvSpPr>
          <p:cNvPr id="18451" name="Text Box 21"/>
          <p:cNvSpPr txBox="1">
            <a:spLocks noChangeArrowheads="1"/>
          </p:cNvSpPr>
          <p:nvPr/>
        </p:nvSpPr>
        <p:spPr bwMode="auto">
          <a:xfrm rot="-4145389">
            <a:off x="6120607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1600</a:t>
            </a:r>
            <a:endParaRPr lang="en-US">
              <a:latin typeface="Calibri" pitchFamily="34" charset="0"/>
            </a:endParaRPr>
          </a:p>
        </p:txBody>
      </p:sp>
      <p:sp>
        <p:nvSpPr>
          <p:cNvPr id="18452" name="Text Box 22"/>
          <p:cNvSpPr txBox="1">
            <a:spLocks noChangeArrowheads="1"/>
          </p:cNvSpPr>
          <p:nvPr/>
        </p:nvSpPr>
        <p:spPr bwMode="auto">
          <a:xfrm rot="-4145389">
            <a:off x="5472907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1500</a:t>
            </a:r>
            <a:endParaRPr lang="en-US">
              <a:latin typeface="Calibri" pitchFamily="34" charset="0"/>
            </a:endParaRPr>
          </a:p>
        </p:txBody>
      </p:sp>
      <p:sp>
        <p:nvSpPr>
          <p:cNvPr id="18453" name="Text Box 23"/>
          <p:cNvSpPr txBox="1">
            <a:spLocks noChangeArrowheads="1"/>
          </p:cNvSpPr>
          <p:nvPr/>
        </p:nvSpPr>
        <p:spPr bwMode="auto">
          <a:xfrm rot="-4145389">
            <a:off x="4876007" y="1902619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1400</a:t>
            </a:r>
            <a:endParaRPr lang="en-US">
              <a:latin typeface="Calibri" pitchFamily="34" charset="0"/>
            </a:endParaRPr>
          </a:p>
        </p:txBody>
      </p:sp>
      <p:sp>
        <p:nvSpPr>
          <p:cNvPr id="18454" name="Text Box 24"/>
          <p:cNvSpPr txBox="1">
            <a:spLocks noChangeArrowheads="1"/>
          </p:cNvSpPr>
          <p:nvPr/>
        </p:nvSpPr>
        <p:spPr bwMode="auto">
          <a:xfrm rot="-4145389">
            <a:off x="4228307" y="1902619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1300</a:t>
            </a:r>
            <a:endParaRPr lang="en-US">
              <a:latin typeface="Calibri" pitchFamily="34" charset="0"/>
            </a:endParaRPr>
          </a:p>
        </p:txBody>
      </p:sp>
      <p:sp>
        <p:nvSpPr>
          <p:cNvPr id="18455" name="Text Box 25"/>
          <p:cNvSpPr txBox="1">
            <a:spLocks noChangeArrowheads="1"/>
          </p:cNvSpPr>
          <p:nvPr/>
        </p:nvSpPr>
        <p:spPr bwMode="auto">
          <a:xfrm rot="-4145389">
            <a:off x="3580607" y="1902619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1200</a:t>
            </a:r>
            <a:endParaRPr lang="en-US">
              <a:latin typeface="Calibri" pitchFamily="34" charset="0"/>
            </a:endParaRPr>
          </a:p>
        </p:txBody>
      </p:sp>
      <p:sp>
        <p:nvSpPr>
          <p:cNvPr id="18456" name="Text Box 26"/>
          <p:cNvSpPr txBox="1">
            <a:spLocks noChangeArrowheads="1"/>
          </p:cNvSpPr>
          <p:nvPr/>
        </p:nvSpPr>
        <p:spPr bwMode="auto">
          <a:xfrm rot="-4145389">
            <a:off x="2859882" y="1902619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1100</a:t>
            </a:r>
            <a:endParaRPr lang="en-US">
              <a:latin typeface="Calibri" pitchFamily="34" charset="0"/>
            </a:endParaRPr>
          </a:p>
        </p:txBody>
      </p:sp>
      <p:sp>
        <p:nvSpPr>
          <p:cNvPr id="18457" name="Text Box 29"/>
          <p:cNvSpPr txBox="1">
            <a:spLocks noChangeArrowheads="1"/>
          </p:cNvSpPr>
          <p:nvPr/>
        </p:nvSpPr>
        <p:spPr bwMode="auto">
          <a:xfrm rot="-4145389">
            <a:off x="911226" y="1955800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800</a:t>
            </a:r>
            <a:endParaRPr lang="en-US">
              <a:latin typeface="Calibri" pitchFamily="34" charset="0"/>
            </a:endParaRPr>
          </a:p>
        </p:txBody>
      </p:sp>
      <p:grpSp>
        <p:nvGrpSpPr>
          <p:cNvPr id="18458" name="Group 45"/>
          <p:cNvGrpSpPr>
            <a:grpSpLocks/>
          </p:cNvGrpSpPr>
          <p:nvPr/>
        </p:nvGrpSpPr>
        <p:grpSpPr bwMode="auto">
          <a:xfrm>
            <a:off x="7523163" y="2349500"/>
            <a:ext cx="1298575" cy="1584325"/>
            <a:chOff x="4830" y="1503"/>
            <a:chExt cx="817" cy="998"/>
          </a:xfrm>
        </p:grpSpPr>
        <p:sp>
          <p:nvSpPr>
            <p:cNvPr id="18472" name="Text Box 35"/>
            <p:cNvSpPr txBox="1">
              <a:spLocks noChangeArrowheads="1"/>
            </p:cNvSpPr>
            <p:nvPr/>
          </p:nvSpPr>
          <p:spPr bwMode="auto">
            <a:xfrm>
              <a:off x="4830" y="2092"/>
              <a:ext cx="817" cy="409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>
                  <a:latin typeface="Comic Sans MS" pitchFamily="66" charset="0"/>
                  <a:ea typeface="Andalus"/>
                  <a:cs typeface="Andalus"/>
                </a:rPr>
                <a:t>An lá atá inniu ann. </a:t>
              </a:r>
            </a:p>
          </p:txBody>
        </p:sp>
        <p:sp>
          <p:nvSpPr>
            <p:cNvPr id="18473" name="Line 38"/>
            <p:cNvSpPr>
              <a:spLocks noChangeShapeType="1"/>
            </p:cNvSpPr>
            <p:nvPr/>
          </p:nvSpPr>
          <p:spPr bwMode="auto">
            <a:xfrm flipV="1">
              <a:off x="5602" y="1503"/>
              <a:ext cx="0" cy="590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grpSp>
        <p:nvGrpSpPr>
          <p:cNvPr id="18459" name="Group 53"/>
          <p:cNvGrpSpPr>
            <a:grpSpLocks/>
          </p:cNvGrpSpPr>
          <p:nvPr/>
        </p:nvGrpSpPr>
        <p:grpSpPr bwMode="auto">
          <a:xfrm>
            <a:off x="4932363" y="2349500"/>
            <a:ext cx="2232025" cy="1814513"/>
            <a:chOff x="2471" y="1435"/>
            <a:chExt cx="1406" cy="1143"/>
          </a:xfrm>
        </p:grpSpPr>
        <p:sp>
          <p:nvSpPr>
            <p:cNvPr id="18470" name="Text Box 50"/>
            <p:cNvSpPr txBox="1">
              <a:spLocks noChangeArrowheads="1"/>
            </p:cNvSpPr>
            <p:nvPr/>
          </p:nvSpPr>
          <p:spPr bwMode="auto">
            <a:xfrm>
              <a:off x="2471" y="2160"/>
              <a:ext cx="1406" cy="418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>
                  <a:latin typeface="Comic Sans MS" pitchFamily="66" charset="0"/>
                </a:rPr>
                <a:t>Rugadh Críostóir</a:t>
              </a:r>
              <a:r>
                <a:rPr lang="en-GB">
                  <a:latin typeface="Comic Sans MS" pitchFamily="66" charset="0"/>
                </a:rPr>
                <a:t> </a:t>
              </a:r>
              <a:r>
                <a:rPr lang="ga-IE">
                  <a:latin typeface="Comic Sans MS" pitchFamily="66" charset="0"/>
                </a:rPr>
                <a:t>Colambas</a:t>
              </a:r>
              <a:r>
                <a:rPr lang="en-GB">
                  <a:latin typeface="Comic Sans MS" pitchFamily="66" charset="0"/>
                </a:rPr>
                <a:t> (1451).</a:t>
              </a:r>
              <a:endParaRPr lang="ga-IE">
                <a:latin typeface="Comic Sans MS" pitchFamily="66" charset="0"/>
              </a:endParaRPr>
            </a:p>
          </p:txBody>
        </p:sp>
        <p:sp>
          <p:nvSpPr>
            <p:cNvPr id="18471" name="Line 51"/>
            <p:cNvSpPr>
              <a:spLocks noChangeShapeType="1"/>
            </p:cNvSpPr>
            <p:nvPr/>
          </p:nvSpPr>
          <p:spPr bwMode="auto">
            <a:xfrm flipV="1">
              <a:off x="2766" y="1435"/>
              <a:ext cx="0" cy="725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sp>
        <p:nvSpPr>
          <p:cNvPr id="18460" name="Text Box 18"/>
          <p:cNvSpPr txBox="1">
            <a:spLocks noChangeArrowheads="1"/>
          </p:cNvSpPr>
          <p:nvPr/>
        </p:nvSpPr>
        <p:spPr bwMode="auto">
          <a:xfrm rot="-4145389">
            <a:off x="7920832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1900</a:t>
            </a:r>
            <a:endParaRPr lang="en-US">
              <a:latin typeface="Calibri" pitchFamily="34" charset="0"/>
            </a:endParaRPr>
          </a:p>
        </p:txBody>
      </p:sp>
      <p:sp>
        <p:nvSpPr>
          <p:cNvPr id="18461" name="Text Box 27"/>
          <p:cNvSpPr txBox="1">
            <a:spLocks noChangeArrowheads="1"/>
          </p:cNvSpPr>
          <p:nvPr/>
        </p:nvSpPr>
        <p:spPr bwMode="auto">
          <a:xfrm rot="-4145389">
            <a:off x="1570038" y="1957387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900</a:t>
            </a:r>
            <a:endParaRPr lang="en-US">
              <a:latin typeface="Calibri" pitchFamily="34" charset="0"/>
            </a:endParaRPr>
          </a:p>
        </p:txBody>
      </p:sp>
      <p:sp>
        <p:nvSpPr>
          <p:cNvPr id="18462" name="Line 5"/>
          <p:cNvSpPr>
            <a:spLocks noChangeShapeType="1"/>
          </p:cNvSpPr>
          <p:nvPr/>
        </p:nvSpPr>
        <p:spPr bwMode="auto">
          <a:xfrm>
            <a:off x="46831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8463" name="Text Box 29"/>
          <p:cNvSpPr txBox="1">
            <a:spLocks noChangeArrowheads="1"/>
          </p:cNvSpPr>
          <p:nvPr/>
        </p:nvSpPr>
        <p:spPr bwMode="auto">
          <a:xfrm rot="-4145389">
            <a:off x="325438" y="1954212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700</a:t>
            </a:r>
            <a:endParaRPr lang="en-US">
              <a:latin typeface="Calibri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43213" y="115888"/>
            <a:ext cx="2141537" cy="831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4800" dirty="0">
                <a:latin typeface="Berlin Sans FB Demi" pitchFamily="34" charset="0"/>
              </a:rPr>
              <a:t>Amlíne</a:t>
            </a:r>
          </a:p>
        </p:txBody>
      </p:sp>
      <p:sp>
        <p:nvSpPr>
          <p:cNvPr id="18465" name="Text Box 26"/>
          <p:cNvSpPr txBox="1">
            <a:spLocks noChangeArrowheads="1"/>
          </p:cNvSpPr>
          <p:nvPr/>
        </p:nvSpPr>
        <p:spPr bwMode="auto">
          <a:xfrm rot="-4145389">
            <a:off x="2201863" y="1901825"/>
            <a:ext cx="650875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1000</a:t>
            </a:r>
            <a:endParaRPr lang="en-US">
              <a:latin typeface="Calibri" pitchFamily="34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4356100" y="4797425"/>
            <a:ext cx="45370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Rugadh Críostóir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Colambas</a:t>
            </a:r>
          </a:p>
          <a:p>
            <a:r>
              <a:rPr lang="ga-IE" sz="2400">
                <a:latin typeface="Comic Sans MS" pitchFamily="66" charset="0"/>
              </a:rPr>
              <a:t>i</a:t>
            </a:r>
            <a:r>
              <a:rPr lang="en-GB" sz="2400">
                <a:latin typeface="Comic Sans MS" pitchFamily="66" charset="0"/>
              </a:rPr>
              <a:t>n</a:t>
            </a:r>
            <a:r>
              <a:rPr lang="ga-IE" sz="2400">
                <a:latin typeface="Comic Sans MS" pitchFamily="66" charset="0"/>
              </a:rPr>
              <a:t> Genoa na hIodáile</a:t>
            </a:r>
          </a:p>
          <a:p>
            <a:r>
              <a:rPr lang="ga-IE" sz="2400">
                <a:latin typeface="Comic Sans MS" pitchFamily="66" charset="0"/>
              </a:rPr>
              <a:t>sa bhliain 1451.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1701800" y="4438650"/>
            <a:ext cx="885825" cy="287338"/>
          </a:xfrm>
          <a:prstGeom prst="line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2627313" y="4725988"/>
            <a:ext cx="73025" cy="71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/>
          </a:p>
        </p:txBody>
      </p:sp>
      <p:sp>
        <p:nvSpPr>
          <p:cNvPr id="42" name="Text Box 32"/>
          <p:cNvSpPr txBox="1">
            <a:spLocks noChangeArrowheads="1"/>
          </p:cNvSpPr>
          <p:nvPr/>
        </p:nvSpPr>
        <p:spPr bwMode="auto">
          <a:xfrm>
            <a:off x="2703513" y="4418013"/>
            <a:ext cx="722312" cy="307975"/>
          </a:xfrm>
          <a:prstGeom prst="rect">
            <a:avLst/>
          </a:prstGeom>
          <a:solidFill>
            <a:srgbClr val="00660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bg1"/>
                </a:solidFill>
              </a:rPr>
              <a:t>Genoa</a:t>
            </a:r>
            <a:endParaRPr lang="ga-IE" sz="1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8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250825" y="4221163"/>
            <a:ext cx="8642350" cy="2276475"/>
          </a:xfrm>
          <a:prstGeom prst="rect">
            <a:avLst/>
          </a:prstGeom>
          <a:solidFill>
            <a:schemeClr val="bg1">
              <a:lumMod val="95000"/>
              <a:alpha val="86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ga-IE" sz="2400">
                <a:latin typeface="Comic Sans MS" pitchFamily="66" charset="0"/>
                <a:ea typeface="Calibri" pitchFamily="34" charset="0"/>
                <a:cs typeface="Times New Roman" pitchFamily="18" charset="0"/>
              </a:rPr>
              <a:t>D’fhás Colambas aníos cois na farraige. Chuir sé suim mhór sna longa a d’fheiceadh sé amuigh ar an bhfarraige.</a:t>
            </a:r>
            <a:endParaRPr lang="en-IE" sz="240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ga-IE" sz="2400">
                <a:latin typeface="Comic Sans MS" pitchFamily="66" charset="0"/>
                <a:ea typeface="Calibri" pitchFamily="34" charset="0"/>
                <a:cs typeface="Times New Roman" pitchFamily="18" charset="0"/>
              </a:rPr>
              <a:t> </a:t>
            </a:r>
            <a:endParaRPr lang="en-IE" sz="240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ga-IE" sz="2400">
                <a:latin typeface="Comic Sans MS" pitchFamily="66" charset="0"/>
                <a:ea typeface="Calibri" pitchFamily="34" charset="0"/>
                <a:cs typeface="Times New Roman" pitchFamily="18" charset="0"/>
              </a:rPr>
              <a:t>Nuair a bhí sé ina fhear óg fuair sé an deis taisteal go tíortha éagsúla</a:t>
            </a:r>
            <a:r>
              <a:rPr lang="en-GB" sz="240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san </a:t>
            </a:r>
            <a:r>
              <a:rPr lang="ga-IE" sz="2400">
                <a:latin typeface="Comic Sans MS" pitchFamily="66" charset="0"/>
                <a:ea typeface="Calibri" pitchFamily="34" charset="0"/>
                <a:cs typeface="Times New Roman" pitchFamily="18" charset="0"/>
              </a:rPr>
              <a:t>Eoraip ar </a:t>
            </a:r>
            <a:r>
              <a:rPr lang="en-GB" sz="2400">
                <a:latin typeface="Comic Sans MS" pitchFamily="66" charset="0"/>
                <a:ea typeface="Calibri" pitchFamily="34" charset="0"/>
                <a:cs typeface="Times New Roman" pitchFamily="18" charset="0"/>
              </a:rPr>
              <a:t>longa </a:t>
            </a:r>
            <a:r>
              <a:rPr lang="ga-IE" sz="2400">
                <a:latin typeface="Comic Sans MS" pitchFamily="66" charset="0"/>
                <a:ea typeface="Calibri" pitchFamily="34" charset="0"/>
                <a:cs typeface="Times New Roman" pitchFamily="18" charset="0"/>
              </a:rPr>
              <a:t>trádála</a:t>
            </a:r>
            <a:r>
              <a:rPr lang="en-GB" sz="2400">
                <a:latin typeface="Comic Sans MS" pitchFamily="66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ga-IE" sz="2400">
                <a:latin typeface="Comic Sans MS" pitchFamily="66" charset="0"/>
                <a:ea typeface="Calibri" pitchFamily="34" charset="0"/>
                <a:cs typeface="Times New Roman" pitchFamily="18" charset="0"/>
              </a:rPr>
              <a:t>Tháinig sé go Gaillimh, fiú amháin, sa bhliain</a:t>
            </a:r>
            <a:r>
              <a:rPr lang="en-GB" sz="240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1477.</a:t>
            </a:r>
            <a:endParaRPr lang="en-IE" sz="240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6172200" y="2057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400">
              <a:latin typeface="Garamond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3" grpId="0" uiExpand="1" build="p" autoUpdateAnimBg="0"/>
      <p:bldP spid="206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2960688"/>
            <a:ext cx="165417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/>
          <a:srcRect l="41803" r="2222"/>
          <a:stretch>
            <a:fillRect/>
          </a:stretch>
        </p:blipFill>
        <p:spPr bwMode="auto">
          <a:xfrm>
            <a:off x="2670175" y="573088"/>
            <a:ext cx="3994150" cy="47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10"/>
          <p:cNvSpPr>
            <a:spLocks noChangeArrowheads="1"/>
          </p:cNvSpPr>
          <p:nvPr/>
        </p:nvSpPr>
        <p:spPr bwMode="auto">
          <a:xfrm>
            <a:off x="34925" y="44450"/>
            <a:ext cx="5483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GB" sz="400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6149" name="Text Box 58"/>
          <p:cNvSpPr txBox="1">
            <a:spLocks noChangeArrowheads="1"/>
          </p:cNvSpPr>
          <p:nvPr/>
        </p:nvSpPr>
        <p:spPr bwMode="auto">
          <a:xfrm>
            <a:off x="179388" y="201613"/>
            <a:ext cx="87137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>
                <a:latin typeface="Comic Sans MS" pitchFamily="66" charset="0"/>
                <a:ea typeface="Calibri" pitchFamily="34" charset="0"/>
                <a:cs typeface="Times New Roman" pitchFamily="18" charset="0"/>
              </a:rPr>
              <a:t>Roimh am Cholambais</a:t>
            </a:r>
            <a:r>
              <a:rPr lang="en-IE" sz="2800">
                <a:latin typeface="Comic Sans MS" pitchFamily="66" charset="0"/>
                <a:ea typeface="Calibri" pitchFamily="34" charset="0"/>
                <a:cs typeface="Times New Roman" pitchFamily="18" charset="0"/>
              </a:rPr>
              <a:t>, bhíodh trádáil ar siúl thar tír idir an Eoraip agus an Áise.</a:t>
            </a:r>
            <a:endParaRPr lang="ga-IE" sz="280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166" name="Text Box 109"/>
          <p:cNvSpPr txBox="1">
            <a:spLocks noChangeArrowheads="1"/>
          </p:cNvSpPr>
          <p:nvPr/>
        </p:nvSpPr>
        <p:spPr bwMode="auto">
          <a:xfrm>
            <a:off x="420688" y="5405438"/>
            <a:ext cx="5391150" cy="769937"/>
          </a:xfrm>
          <a:prstGeom prst="rect">
            <a:avLst/>
          </a:prstGeom>
          <a:solidFill>
            <a:schemeClr val="bg1"/>
          </a:solidFill>
          <a:ln w="25400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200">
                <a:solidFill>
                  <a:srgbClr val="000000"/>
                </a:solidFill>
                <a:latin typeface="Comic Sans MS" pitchFamily="66" charset="0"/>
              </a:rPr>
              <a:t>Cheannaíodh</a:t>
            </a:r>
            <a:r>
              <a:rPr lang="en-GB" sz="22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ga-IE" sz="2200">
                <a:solidFill>
                  <a:srgbClr val="000000"/>
                </a:solidFill>
                <a:latin typeface="Comic Sans MS" pitchFamily="66" charset="0"/>
              </a:rPr>
              <a:t>daoine </a:t>
            </a:r>
            <a:r>
              <a:rPr lang="en-GB" sz="2200">
                <a:solidFill>
                  <a:srgbClr val="000000"/>
                </a:solidFill>
                <a:latin typeface="Comic Sans MS" pitchFamily="66" charset="0"/>
              </a:rPr>
              <a:t>san </a:t>
            </a:r>
            <a:r>
              <a:rPr lang="ga-IE" sz="2200">
                <a:solidFill>
                  <a:srgbClr val="000000"/>
                </a:solidFill>
                <a:latin typeface="Comic Sans MS" pitchFamily="66" charset="0"/>
              </a:rPr>
              <a:t>Eoraip</a:t>
            </a:r>
            <a:r>
              <a:rPr lang="en-GB" sz="22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ga-IE" sz="2200">
                <a:solidFill>
                  <a:srgbClr val="000000"/>
                </a:solidFill>
                <a:latin typeface="Comic Sans MS" pitchFamily="66" charset="0"/>
              </a:rPr>
              <a:t>spíosraí</a:t>
            </a:r>
            <a:r>
              <a:rPr lang="en-IE" sz="2200">
                <a:solidFill>
                  <a:srgbClr val="000000"/>
                </a:solidFill>
                <a:latin typeface="Comic Sans MS" pitchFamily="66" charset="0"/>
              </a:rPr>
              <a:t>, </a:t>
            </a:r>
            <a:r>
              <a:rPr lang="ga-IE" sz="2200">
                <a:solidFill>
                  <a:srgbClr val="000000"/>
                </a:solidFill>
                <a:latin typeface="Comic Sans MS" pitchFamily="66" charset="0"/>
              </a:rPr>
              <a:t>seodra agus síoda ón Áise</a:t>
            </a:r>
            <a:r>
              <a:rPr lang="en-IE" sz="2200">
                <a:solidFill>
                  <a:srgbClr val="000000"/>
                </a:solidFill>
                <a:latin typeface="Comic Sans MS" pitchFamily="66" charset="0"/>
              </a:rPr>
              <a:t>. </a:t>
            </a:r>
            <a:endParaRPr lang="en-GB" sz="2200" b="1">
              <a:solidFill>
                <a:srgbClr val="800080"/>
              </a:solidFill>
              <a:latin typeface="Calibri" pitchFamily="34" charset="0"/>
            </a:endParaRPr>
          </a:p>
        </p:txBody>
      </p:sp>
      <p:grpSp>
        <p:nvGrpSpPr>
          <p:cNvPr id="4" name="Group 116"/>
          <p:cNvGrpSpPr>
            <a:grpSpLocks/>
          </p:cNvGrpSpPr>
          <p:nvPr/>
        </p:nvGrpSpPr>
        <p:grpSpPr bwMode="auto">
          <a:xfrm>
            <a:off x="5651500" y="2420938"/>
            <a:ext cx="1870075" cy="431800"/>
            <a:chOff x="4332" y="2251"/>
            <a:chExt cx="1178" cy="272"/>
          </a:xfrm>
        </p:grpSpPr>
        <p:sp>
          <p:nvSpPr>
            <p:cNvPr id="22548" name="Rectangle 114"/>
            <p:cNvSpPr>
              <a:spLocks noChangeArrowheads="1"/>
            </p:cNvSpPr>
            <p:nvPr/>
          </p:nvSpPr>
          <p:spPr bwMode="auto">
            <a:xfrm>
              <a:off x="4332" y="2251"/>
              <a:ext cx="771" cy="27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2549" name="Text Box 112"/>
            <p:cNvSpPr txBox="1">
              <a:spLocks noChangeArrowheads="1"/>
            </p:cNvSpPr>
            <p:nvPr/>
          </p:nvSpPr>
          <p:spPr bwMode="auto">
            <a:xfrm>
              <a:off x="4377" y="2254"/>
              <a:ext cx="113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ga-IE" sz="2200" b="1">
                  <a:solidFill>
                    <a:srgbClr val="FF0000"/>
                  </a:solidFill>
                  <a:latin typeface="Calibri" pitchFamily="34" charset="0"/>
                </a:rPr>
                <a:t>An Áise</a:t>
              </a:r>
            </a:p>
          </p:txBody>
        </p:sp>
      </p:grpSp>
      <p:sp>
        <p:nvSpPr>
          <p:cNvPr id="27766" name="Line 118"/>
          <p:cNvSpPr>
            <a:spLocks noChangeShapeType="1"/>
          </p:cNvSpPr>
          <p:nvPr/>
        </p:nvSpPr>
        <p:spPr bwMode="auto">
          <a:xfrm>
            <a:off x="2268538" y="2133600"/>
            <a:ext cx="936625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27767" name="Line 119"/>
          <p:cNvSpPr>
            <a:spLocks noChangeShapeType="1"/>
          </p:cNvSpPr>
          <p:nvPr/>
        </p:nvSpPr>
        <p:spPr bwMode="auto">
          <a:xfrm flipH="1" flipV="1">
            <a:off x="4932363" y="2420938"/>
            <a:ext cx="719137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ga-IE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3476625"/>
            <a:ext cx="21844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2225" y="4951413"/>
            <a:ext cx="2181225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>
          <a:xfrm>
            <a:off x="3492500" y="2349500"/>
            <a:ext cx="144463" cy="1031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276600" y="2205038"/>
            <a:ext cx="144463" cy="10318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708400" y="2492375"/>
            <a:ext cx="144463" cy="1031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924300" y="2636838"/>
            <a:ext cx="217488" cy="6508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11638" y="2708275"/>
            <a:ext cx="18891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500563" y="2708275"/>
            <a:ext cx="288925" cy="3175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15"/>
          <p:cNvGrpSpPr>
            <a:grpSpLocks/>
          </p:cNvGrpSpPr>
          <p:nvPr/>
        </p:nvGrpSpPr>
        <p:grpSpPr bwMode="auto">
          <a:xfrm>
            <a:off x="684213" y="1268413"/>
            <a:ext cx="1655762" cy="1106487"/>
            <a:chOff x="431" y="845"/>
            <a:chExt cx="771" cy="480"/>
          </a:xfrm>
        </p:grpSpPr>
        <p:sp>
          <p:nvSpPr>
            <p:cNvPr id="22546" name="Rectangle 113"/>
            <p:cNvSpPr>
              <a:spLocks noChangeArrowheads="1"/>
            </p:cNvSpPr>
            <p:nvPr/>
          </p:nvSpPr>
          <p:spPr bwMode="auto">
            <a:xfrm>
              <a:off x="431" y="1138"/>
              <a:ext cx="771" cy="18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2547" name="Text Box 111"/>
            <p:cNvSpPr txBox="1">
              <a:spLocks noChangeArrowheads="1"/>
            </p:cNvSpPr>
            <p:nvPr/>
          </p:nvSpPr>
          <p:spPr bwMode="auto">
            <a:xfrm>
              <a:off x="476" y="845"/>
              <a:ext cx="726" cy="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GB" sz="2200" b="1">
                <a:solidFill>
                  <a:srgbClr val="FF0000"/>
                </a:solidFill>
                <a:latin typeface="Calibri" pitchFamily="34" charset="0"/>
              </a:endParaRPr>
            </a:p>
            <a:p>
              <a:endParaRPr lang="en-GB" sz="2200" b="1">
                <a:solidFill>
                  <a:srgbClr val="FF0000"/>
                </a:solidFill>
                <a:latin typeface="Calibri" pitchFamily="34" charset="0"/>
              </a:endParaRPr>
            </a:p>
            <a:p>
              <a:r>
                <a:rPr lang="ga-IE" sz="2200" b="1">
                  <a:solidFill>
                    <a:srgbClr val="FF0000"/>
                  </a:solidFill>
                  <a:latin typeface="Calibri" pitchFamily="34" charset="0"/>
                </a:rPr>
                <a:t>An Eoraip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7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7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66" grpId="0" animBg="1"/>
      <p:bldP spid="27766" grpId="0" animBg="1"/>
      <p:bldP spid="277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/>
          <a:srcRect l="41803" r="2222"/>
          <a:stretch>
            <a:fillRect/>
          </a:stretch>
        </p:blipFill>
        <p:spPr bwMode="auto">
          <a:xfrm>
            <a:off x="4468813" y="115888"/>
            <a:ext cx="3995737" cy="47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436563" y="569913"/>
            <a:ext cx="35845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400">
                <a:latin typeface="Comic Sans MS" pitchFamily="66" charset="0"/>
              </a:rPr>
              <a:t>Go leor de na hearraí a tháinig ón Áise, </a:t>
            </a:r>
            <a:br>
              <a:rPr lang="en-IE" sz="2400">
                <a:latin typeface="Comic Sans MS" pitchFamily="66" charset="0"/>
              </a:rPr>
            </a:br>
            <a:r>
              <a:rPr lang="en-IE" sz="2400">
                <a:latin typeface="Comic Sans MS" pitchFamily="66" charset="0"/>
              </a:rPr>
              <a:t>is trí Chathair Chonstaintín a tháinig siad.</a:t>
            </a:r>
            <a:r>
              <a:rPr lang="ga-IE" sz="2400">
                <a:latin typeface="Comic Sans MS" pitchFamily="66" charset="0"/>
              </a:rPr>
              <a:t> Cathair Chríostaí ba ea í ag an am.</a:t>
            </a:r>
            <a:endParaRPr lang="en-IE" sz="2400">
              <a:latin typeface="Comic Sans MS" pitchFamily="66" charset="0"/>
            </a:endParaRPr>
          </a:p>
        </p:txBody>
      </p:sp>
      <p:grpSp>
        <p:nvGrpSpPr>
          <p:cNvPr id="9" name="Group 116"/>
          <p:cNvGrpSpPr>
            <a:grpSpLocks/>
          </p:cNvGrpSpPr>
          <p:nvPr/>
        </p:nvGrpSpPr>
        <p:grpSpPr bwMode="auto">
          <a:xfrm>
            <a:off x="7667625" y="2192338"/>
            <a:ext cx="1870075" cy="431800"/>
            <a:chOff x="4332" y="2251"/>
            <a:chExt cx="1178" cy="272"/>
          </a:xfrm>
        </p:grpSpPr>
        <p:sp>
          <p:nvSpPr>
            <p:cNvPr id="24591" name="Rectangle 114"/>
            <p:cNvSpPr>
              <a:spLocks noChangeArrowheads="1"/>
            </p:cNvSpPr>
            <p:nvPr/>
          </p:nvSpPr>
          <p:spPr bwMode="auto">
            <a:xfrm>
              <a:off x="4332" y="2251"/>
              <a:ext cx="771" cy="27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4592" name="Text Box 112"/>
            <p:cNvSpPr txBox="1">
              <a:spLocks noChangeArrowheads="1"/>
            </p:cNvSpPr>
            <p:nvPr/>
          </p:nvSpPr>
          <p:spPr bwMode="auto">
            <a:xfrm>
              <a:off x="4377" y="2254"/>
              <a:ext cx="113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ga-IE" sz="2200" b="1">
                  <a:solidFill>
                    <a:srgbClr val="FF0000"/>
                  </a:solidFill>
                  <a:latin typeface="Calibri" pitchFamily="34" charset="0"/>
                </a:rPr>
                <a:t>An Áise</a:t>
              </a:r>
            </a:p>
          </p:txBody>
        </p:sp>
      </p:grpSp>
      <p:sp>
        <p:nvSpPr>
          <p:cNvPr id="12" name="Line 118"/>
          <p:cNvSpPr>
            <a:spLocks noChangeShapeType="1"/>
          </p:cNvSpPr>
          <p:nvPr/>
        </p:nvSpPr>
        <p:spPr bwMode="auto">
          <a:xfrm>
            <a:off x="4500563" y="931863"/>
            <a:ext cx="468312" cy="9128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ga-IE"/>
          </a:p>
        </p:txBody>
      </p:sp>
      <p:sp>
        <p:nvSpPr>
          <p:cNvPr id="13" name="Line 119"/>
          <p:cNvSpPr>
            <a:spLocks noChangeShapeType="1"/>
          </p:cNvSpPr>
          <p:nvPr/>
        </p:nvSpPr>
        <p:spPr bwMode="auto">
          <a:xfrm flipH="1" flipV="1">
            <a:off x="6948488" y="2206625"/>
            <a:ext cx="719137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ga-IE"/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5076825" y="1773238"/>
            <a:ext cx="215900" cy="142875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  <a:headEnd type="triangle" w="med" len="med"/>
            <a:tailEnd/>
          </a:ln>
        </p:spPr>
      </p:cxnSp>
      <p:cxnSp>
        <p:nvCxnSpPr>
          <p:cNvPr id="16" name="Straight Connector 15"/>
          <p:cNvCxnSpPr/>
          <p:nvPr/>
        </p:nvCxnSpPr>
        <p:spPr>
          <a:xfrm>
            <a:off x="5487988" y="2060575"/>
            <a:ext cx="144462" cy="1031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784850" y="2205038"/>
            <a:ext cx="215900" cy="6508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122988" y="2276475"/>
            <a:ext cx="18891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432550" y="2276475"/>
            <a:ext cx="288925" cy="4763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364163" y="1736725"/>
            <a:ext cx="296862" cy="25241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651500" y="1125538"/>
            <a:ext cx="1747838" cy="78740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200" b="1">
                <a:solidFill>
                  <a:srgbClr val="FF0000"/>
                </a:solidFill>
                <a:latin typeface="Calibri" pitchFamily="34" charset="0"/>
              </a:rPr>
              <a:t>Cathair Chonstaintín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241800" y="569913"/>
            <a:ext cx="1360488" cy="430212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200" b="1">
                <a:solidFill>
                  <a:srgbClr val="FF0000"/>
                </a:solidFill>
                <a:latin typeface="Calibri" pitchFamily="34" charset="0"/>
              </a:rPr>
              <a:t>An Eoraip</a:t>
            </a:r>
            <a:endParaRPr lang="en-IE" sz="2200" b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113" y="3803650"/>
            <a:ext cx="3933825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2" grpId="0" animBg="1"/>
      <p:bldP spid="13" grpId="0" animBg="1"/>
      <p:bldP spid="21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solidFill>
            <a:schemeClr val="bg1"/>
          </a:solidFill>
          <a:ln w="9525">
            <a:solidFill>
              <a:srgbClr val="800080"/>
            </a:solidFill>
            <a:miter lim="800000"/>
            <a:headEnd/>
            <a:tailEnd/>
          </a:ln>
        </p:spPr>
      </p:pic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1258888" y="4508500"/>
            <a:ext cx="7561262" cy="1939925"/>
          </a:xfrm>
          <a:prstGeom prst="rect">
            <a:avLst/>
          </a:prstGeom>
          <a:solidFill>
            <a:schemeClr val="bg1"/>
          </a:solidFill>
          <a:ln w="25400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latin typeface="Comic Sans MS" pitchFamily="66" charset="0"/>
              </a:rPr>
              <a:t>Ach </a:t>
            </a:r>
            <a:r>
              <a:rPr lang="ga-IE" sz="2400">
                <a:latin typeface="Comic Sans MS" pitchFamily="66" charset="0"/>
              </a:rPr>
              <a:t>ghabh na Moslamaigh Cathair Chonstaintín. </a:t>
            </a:r>
            <a:r>
              <a:rPr lang="en-GB" sz="2400">
                <a:latin typeface="Comic Sans MS" pitchFamily="66" charset="0"/>
              </a:rPr>
              <a:t/>
            </a:r>
            <a:br>
              <a:rPr lang="en-GB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Ní raibh sé sábháilte níos mó ag Críostaithe, mar sin, a bheith ag taisteal an bealach sin. Críostaithe ba ea muintir na hEorpa. Chuir sé seo isteach go mór ar an trádáil idir an Eoraip agus an Áise. </a:t>
            </a:r>
            <a:endParaRPr lang="en-IE" sz="24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"/>
          <p:cNvSpPr>
            <a:spLocks noChangeArrowheads="1"/>
          </p:cNvSpPr>
          <p:nvPr/>
        </p:nvSpPr>
        <p:spPr bwMode="auto">
          <a:xfrm>
            <a:off x="34925" y="44450"/>
            <a:ext cx="5483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GB" sz="400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6149" name="Text Box 58"/>
          <p:cNvSpPr txBox="1">
            <a:spLocks noChangeArrowheads="1"/>
          </p:cNvSpPr>
          <p:nvPr/>
        </p:nvSpPr>
        <p:spPr bwMode="auto">
          <a:xfrm>
            <a:off x="214313" y="201613"/>
            <a:ext cx="87137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800">
                <a:solidFill>
                  <a:srgbClr val="000000"/>
                </a:solidFill>
                <a:latin typeface="Comic Sans MS" pitchFamily="66" charset="0"/>
              </a:rPr>
              <a:t>Dá réir sin, t</a:t>
            </a:r>
            <a:r>
              <a:rPr lang="ga-IE" sz="2800">
                <a:solidFill>
                  <a:srgbClr val="000000"/>
                </a:solidFill>
                <a:latin typeface="Comic Sans MS" pitchFamily="66" charset="0"/>
              </a:rPr>
              <a:t>heastaigh ó Cholambas</a:t>
            </a:r>
            <a:r>
              <a:rPr lang="en-GB" sz="28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ga-IE" sz="2800">
                <a:solidFill>
                  <a:srgbClr val="000000"/>
                </a:solidFill>
                <a:latin typeface="Comic Sans MS" pitchFamily="66" charset="0"/>
              </a:rPr>
              <a:t>bealach farraige a aimsiú go dtí an Áise</a:t>
            </a:r>
            <a:r>
              <a:rPr lang="en-GB" sz="2800">
                <a:solidFill>
                  <a:srgbClr val="000000"/>
                </a:solidFill>
                <a:latin typeface="Comic Sans MS" pitchFamily="66" charset="0"/>
              </a:rPr>
              <a:t>, </a:t>
            </a:r>
            <a:r>
              <a:rPr lang="ga-IE" sz="2800">
                <a:solidFill>
                  <a:srgbClr val="000000"/>
                </a:solidFill>
                <a:latin typeface="Comic Sans MS" pitchFamily="66" charset="0"/>
              </a:rPr>
              <a:t>chun go bhféadfaí earraí a thabhairt go héasca ón Áise chuig an Eoraip arís. </a:t>
            </a:r>
          </a:p>
        </p:txBody>
      </p:sp>
      <p:sp>
        <p:nvSpPr>
          <p:cNvPr id="6166" name="Text Box 109"/>
          <p:cNvSpPr txBox="1">
            <a:spLocks noChangeArrowheads="1"/>
          </p:cNvSpPr>
          <p:nvPr/>
        </p:nvSpPr>
        <p:spPr bwMode="auto">
          <a:xfrm>
            <a:off x="812800" y="4965700"/>
            <a:ext cx="7337425" cy="769938"/>
          </a:xfrm>
          <a:prstGeom prst="rect">
            <a:avLst/>
          </a:prstGeom>
          <a:solidFill>
            <a:schemeClr val="bg1"/>
          </a:solidFill>
          <a:ln w="25400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200">
                <a:solidFill>
                  <a:srgbClr val="000000"/>
                </a:solidFill>
                <a:latin typeface="Comic Sans MS" pitchFamily="66" charset="0"/>
              </a:rPr>
              <a:t>Chreid sé dá seolfadh sé siar ón Eoraip go rachadh sé timpeall an domhain chomh fada leis an Áise. </a:t>
            </a:r>
            <a:endParaRPr lang="ga-IE" sz="2200" b="1">
              <a:solidFill>
                <a:srgbClr val="800080"/>
              </a:solidFill>
              <a:latin typeface="Calibri" pitchFamily="34" charset="0"/>
            </a:endParaRPr>
          </a:p>
        </p:txBody>
      </p:sp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8D8C1"/>
              </a:clrFrom>
              <a:clrTo>
                <a:srgbClr val="E8D8C1">
                  <a:alpha val="0"/>
                </a:srgbClr>
              </a:clrTo>
            </a:clrChange>
            <a:grayscl/>
            <a:biLevel thresh="50000"/>
          </a:blip>
          <a:srcRect/>
          <a:stretch>
            <a:fillRect/>
          </a:stretch>
        </p:blipFill>
        <p:spPr bwMode="auto">
          <a:xfrm>
            <a:off x="1104900" y="2997200"/>
            <a:ext cx="1379538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 flipH="1">
            <a:off x="2665413" y="2828925"/>
            <a:ext cx="22225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228850" y="2830513"/>
            <a:ext cx="22225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398588" y="2828925"/>
            <a:ext cx="22066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812925" y="2828925"/>
            <a:ext cx="220663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960438" y="2828925"/>
            <a:ext cx="22066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63563" y="2828925"/>
            <a:ext cx="22066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36525" y="2828925"/>
            <a:ext cx="220663" cy="0"/>
          </a:xfrm>
          <a:prstGeom prst="line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8707438" y="2828925"/>
            <a:ext cx="22066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8243888" y="2828925"/>
            <a:ext cx="22066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7818438" y="2828925"/>
            <a:ext cx="22066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405688" y="2828925"/>
            <a:ext cx="22066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983413" y="2828925"/>
            <a:ext cx="22066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524625" y="2830513"/>
            <a:ext cx="220663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6084888" y="2828925"/>
            <a:ext cx="22066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651500" y="2828925"/>
            <a:ext cx="220663" cy="0"/>
          </a:xfrm>
          <a:prstGeom prst="line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/>
          <a:srcRect l="41803" r="2222"/>
          <a:stretch>
            <a:fillRect/>
          </a:stretch>
        </p:blipFill>
        <p:spPr bwMode="auto">
          <a:xfrm>
            <a:off x="2782888" y="1123950"/>
            <a:ext cx="3629025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4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6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8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6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3579</TotalTime>
  <Words>782</Words>
  <Application>Microsoft Office PowerPoint</Application>
  <PresentationFormat>On-screen Show (4:3)</PresentationFormat>
  <Paragraphs>113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Algerian</vt:lpstr>
      <vt:lpstr>David</vt:lpstr>
      <vt:lpstr>Comic Sans MS</vt:lpstr>
      <vt:lpstr>Andalus</vt:lpstr>
      <vt:lpstr>Berlin Sans FB Demi</vt:lpstr>
      <vt:lpstr>Times New Roman</vt:lpstr>
      <vt:lpstr>Garamond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maire</dc:creator>
  <cp:lastModifiedBy>Méabh Ní Loingsigh</cp:lastModifiedBy>
  <cp:revision>151</cp:revision>
  <cp:lastPrinted>2014-09-19T09:13:22Z</cp:lastPrinted>
  <dcterms:created xsi:type="dcterms:W3CDTF">2014-02-27T09:57:48Z</dcterms:created>
  <dcterms:modified xsi:type="dcterms:W3CDTF">2014-09-24T11:35:41Z</dcterms:modified>
</cp:coreProperties>
</file>