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0" r:id="rId2"/>
    <p:sldId id="271" r:id="rId3"/>
    <p:sldId id="268" r:id="rId4"/>
    <p:sldId id="262" r:id="rId5"/>
    <p:sldId id="285" r:id="rId6"/>
    <p:sldId id="269" r:id="rId7"/>
    <p:sldId id="274" r:id="rId8"/>
    <p:sldId id="275" r:id="rId9"/>
    <p:sldId id="276" r:id="rId10"/>
    <p:sldId id="273" r:id="rId11"/>
    <p:sldId id="281" r:id="rId12"/>
    <p:sldId id="277" r:id="rId13"/>
    <p:sldId id="284" r:id="rId14"/>
    <p:sldId id="283" r:id="rId15"/>
    <p:sldId id="278" r:id="rId16"/>
    <p:sldId id="279" r:id="rId17"/>
    <p:sldId id="282" r:id="rId18"/>
    <p:sldId id="286" r:id="rId19"/>
    <p:sldId id="287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F4E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>
        <p:scale>
          <a:sx n="66" d="100"/>
          <a:sy n="66" d="100"/>
        </p:scale>
        <p:origin x="-2232" y="-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7E093-608B-44EB-8B9B-C16F821DD773}" type="datetimeFigureOut">
              <a:rPr lang="ga-IE" smtClean="0"/>
              <a:t>07/11/2017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779AB-7DB5-4E9B-8C58-EA47BD7EC2AC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23552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6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82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4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2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6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5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2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46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0BF-FC0A-4FC6-B335-E260F86C2490}" type="datetimeFigureOut">
              <a:rPr lang="en-GB" smtClean="0"/>
              <a:t>07/11/2017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68FE4-20AC-4B2B-B639-DBF4E3900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8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oodlandtrust.org.uk/naturedetectives/activities/2015/09/butterfly-idial/" TargetMode="External"/><Relationship Id="rId5" Type="http://schemas.openxmlformats.org/officeDocument/2006/relationships/hyperlink" Target="http://www.tearma.ie/" TargetMode="Externa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ishbutterflie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skaboutireland.ie/learning-zone/primary-students/5th-+-6th-class/irish-5th-+-6th-class/ar-dtimpeallacht/cluichi/saolre-an-fheileacain/" TargetMode="External"/><Relationship Id="rId4" Type="http://schemas.openxmlformats.org/officeDocument/2006/relationships/hyperlink" Target="http://www.noticenature.ie/files/enfo/factsheet/Irish/WL30%20Butterflies%20-%20Irish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AUeM8MbaI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Tá breis is 30 cineál féileacán in Éirinn.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3711" r="4085" b="3838"/>
          <a:stretch/>
        </p:blipFill>
        <p:spPr bwMode="auto">
          <a:xfrm>
            <a:off x="1690057" y="648000"/>
            <a:ext cx="8175262" cy="53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1914" y="2737841"/>
            <a:ext cx="3713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 BERKLEY" panose="02000000000000000000" pitchFamily="2" charset="0"/>
              </a:rPr>
              <a:t> </a:t>
            </a:r>
            <a:r>
              <a:rPr lang="ga-IE" sz="6600" dirty="0" smtClean="0">
                <a:latin typeface="AR BERKLEY" panose="02000000000000000000" pitchFamily="2" charset="0"/>
              </a:rPr>
              <a:t>Féileacáin</a:t>
            </a:r>
            <a:endParaRPr lang="ga-IE" sz="6600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23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0971" y="97129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6100302" y="2514252"/>
            <a:ext cx="377521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Meiteamorfóis</a:t>
            </a:r>
            <a:r>
              <a:rPr lang="ga-IE" altLang="en-US" dirty="0" smtClean="0">
                <a:latin typeface="Tw Cen MT" panose="020B0602020104020603" pitchFamily="34" charset="0"/>
              </a:rPr>
              <a:t> a thugtar </a:t>
            </a:r>
            <a:r>
              <a:rPr lang="en-GB" altLang="en-US" dirty="0" smtClean="0">
                <a:latin typeface="Tw Cen MT" panose="020B0602020104020603" pitchFamily="34" charset="0"/>
              </a:rPr>
              <a:t/>
            </a:r>
            <a:br>
              <a:rPr lang="en-GB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ar an athrú crutha seo </a:t>
            </a:r>
            <a:r>
              <a:rPr lang="en-GB" altLang="en-US" dirty="0" smtClean="0">
                <a:latin typeface="Tw Cen MT" panose="020B0602020104020603" pitchFamily="34" charset="0"/>
              </a:rPr>
              <a:t/>
            </a:r>
            <a:br>
              <a:rPr lang="en-GB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 thagann ar an bhféileacán </a:t>
            </a:r>
            <a:r>
              <a:rPr lang="en-GB" altLang="en-US" dirty="0" smtClean="0">
                <a:latin typeface="Tw Cen MT" panose="020B0602020104020603" pitchFamily="34" charset="0"/>
              </a:rPr>
              <a:t/>
            </a:r>
            <a:br>
              <a:rPr lang="en-GB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agus é ag fás. </a:t>
            </a:r>
            <a:endParaRPr lang="ga-IE" altLang="en-US" sz="1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46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ga-IE" sz="8000" dirty="0" smtClean="0">
                <a:latin typeface="Comic Sans MS" pitchFamily="66" charset="0"/>
              </a:rPr>
              <a:t>Oiriúnú a thugtar air sin. </a:t>
            </a:r>
            <a:endParaRPr lang="ga-IE" sz="8000" dirty="0"/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5636412" y="2975243"/>
            <a:ext cx="54136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 smtClean="0">
                <a:latin typeface="Tw Cen MT" panose="020B0602020104020603" pitchFamily="34" charset="0"/>
              </a:rPr>
              <a:t>Súnn an féileacán neachtar ó na bláthanna lena </a:t>
            </a:r>
            <a:r>
              <a:rPr lang="ga-IE" altLang="en-US" dirty="0" err="1" smtClean="0">
                <a:latin typeface="Tw Cen MT" panose="020B0602020104020603" pitchFamily="34" charset="0"/>
              </a:rPr>
              <a:t>phróboscas</a:t>
            </a:r>
            <a:r>
              <a:rPr lang="ga-IE" altLang="en-US" dirty="0" smtClean="0">
                <a:latin typeface="Tw Cen MT" panose="020B0602020104020603" pitchFamily="34" charset="0"/>
              </a:rPr>
              <a:t>.</a:t>
            </a:r>
            <a:r>
              <a:rPr lang="ga-IE" altLang="en-US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 </a:t>
            </a:r>
            <a:br>
              <a:rPr lang="ga-IE" altLang="en-US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Greamaíonn pailin den fhéileacán agus tugann sé leis í go dtí an chéad phlanda eile. Sa tslí sin déantar an phailin a aistriú ó phlanda go planda agus tarlaíonn pailniú.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412" y="1721350"/>
            <a:ext cx="5104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Déanann feithidí plandaí a phailniú nuair a théann siad ó bhláth go bláth agus pailin á </a:t>
            </a:r>
            <a:r>
              <a:rPr lang="en-GB" sz="2400" dirty="0" smtClean="0">
                <a:latin typeface="Tw Cen MT" panose="020B0602020104020603" pitchFamily="34" charset="0"/>
              </a:rPr>
              <a:t>h</a:t>
            </a:r>
            <a:r>
              <a:rPr lang="ga-IE" sz="2400" dirty="0" smtClean="0">
                <a:latin typeface="Tw Cen MT" panose="020B0602020104020603" pitchFamily="34" charset="0"/>
              </a:rPr>
              <a:t>iompar acu.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 rot="21060000">
            <a:off x="8942026" y="5477738"/>
            <a:ext cx="2955125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An cuimhin leat </a:t>
            </a:r>
            <a: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cad is pailniú ann</a:t>
            </a:r>
            <a:r>
              <a:rPr lang="en-GB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?</a:t>
            </a:r>
            <a:endParaRPr lang="ga-IE" sz="28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682982" y="457199"/>
            <a:ext cx="2834640" cy="13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0" dirty="0" smtClean="0">
                <a:latin typeface="AR BERKLEY" panose="02000000000000000000" pitchFamily="2" charset="0"/>
              </a:rPr>
              <a:t>Pailniú</a:t>
            </a:r>
            <a:endParaRPr lang="ga-IE" sz="8000" dirty="0">
              <a:latin typeface="AR BERKLEY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658" y="1806919"/>
            <a:ext cx="3688963" cy="3760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27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ga-IE" sz="7200" dirty="0" smtClean="0">
                <a:latin typeface="Comic Sans MS" pitchFamily="66" charset="0"/>
              </a:rPr>
              <a:t>Oiriúnú a thugtar air sin. </a:t>
            </a:r>
            <a:endParaRPr lang="ga-IE" sz="7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40" y="1896125"/>
            <a:ext cx="4606873" cy="3072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5678850" y="3301647"/>
            <a:ext cx="587072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 smtClean="0">
                <a:latin typeface="Tw Cen MT" panose="020B0602020104020603" pitchFamily="34" charset="0"/>
              </a:rPr>
              <a:t>Bíonn an féileacán agus an bláth ag brath </a:t>
            </a:r>
            <a:r>
              <a:rPr lang="en-GB" altLang="en-US" dirty="0" smtClean="0">
                <a:latin typeface="Tw Cen MT" panose="020B0602020104020603" pitchFamily="34" charset="0"/>
              </a:rPr>
              <a:t/>
            </a:r>
            <a:br>
              <a:rPr lang="en-GB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ar a chéile</a:t>
            </a:r>
            <a:r>
              <a:rPr lang="en-GB" altLang="en-US" dirty="0" smtClean="0">
                <a:latin typeface="Tw Cen MT" panose="020B0602020104020603" pitchFamily="34" charset="0"/>
              </a:rPr>
              <a:t>.</a:t>
            </a:r>
            <a:r>
              <a:rPr lang="ga-IE" altLang="en-US" dirty="0" smtClean="0">
                <a:latin typeface="Tw Cen MT" panose="020B0602020104020603" pitchFamily="34" charset="0"/>
              </a:rPr>
              <a:t> Braitheann an féileacán ar an mbláth chun neachtar a fháil agus </a:t>
            </a:r>
            <a:r>
              <a:rPr lang="ga-IE" dirty="0" smtClean="0">
                <a:latin typeface="Tw Cen MT" panose="020B0602020104020603" pitchFamily="34" charset="0"/>
              </a:rPr>
              <a:t>déanann</a:t>
            </a:r>
            <a:r>
              <a:rPr lang="en-GB" dirty="0" smtClean="0">
                <a:latin typeface="Tw Cen MT" panose="020B0602020104020603" pitchFamily="34" charset="0"/>
              </a:rPr>
              <a:t> </a:t>
            </a:r>
            <a:br>
              <a:rPr lang="en-GB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an féileacán an planda a phailniú. </a:t>
            </a:r>
          </a:p>
        </p:txBody>
      </p:sp>
      <p:sp>
        <p:nvSpPr>
          <p:cNvPr id="14" name="TextBox 13"/>
          <p:cNvSpPr txBox="1"/>
          <p:nvPr/>
        </p:nvSpPr>
        <p:spPr bwMode="auto">
          <a:xfrm rot="21060000">
            <a:off x="8583603" y="5432207"/>
            <a:ext cx="3242589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An cuimhin leat </a:t>
            </a:r>
            <a: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cad is idirspleáchas ann?</a:t>
            </a:r>
            <a:endParaRPr lang="ga-IE" sz="28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3332976" y="539432"/>
            <a:ext cx="6353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0" dirty="0" smtClean="0">
                <a:latin typeface="AR BERKLEY" panose="02000000000000000000" pitchFamily="2" charset="0"/>
              </a:rPr>
              <a:t>Idirspleáchas</a:t>
            </a:r>
            <a:endParaRPr lang="ga-IE" sz="8000" dirty="0">
              <a:latin typeface="AR BERKLEY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8849" y="1929464"/>
            <a:ext cx="520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Bíonn plandaí agus ainmhithe ag brath ar a chéile chun maireachtáil. Idirspleáchas a thugtar air sin.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79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488" y="2381797"/>
            <a:ext cx="2661646" cy="322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98524" y="583091"/>
            <a:ext cx="5434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ar laethanta ciúine tirime grianmhara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</a:t>
            </a:r>
            <a:r>
              <a:rPr lang="ga-IE" sz="2400" dirty="0" smtClean="0">
                <a:latin typeface="Tw Cen MT" panose="020B0602020104020603" pitchFamily="34" charset="0"/>
              </a:rPr>
              <a:t>mó a fheictear an féileacán. Roghnaigh lá mar sin i mí na Bealtaine nó i mí an Mheithimh chun féileacáin a chuardach. Úsáid </a:t>
            </a:r>
            <a:r>
              <a:rPr lang="ga-IE" sz="2400" dirty="0" smtClean="0">
                <a:latin typeface="Tw Cen MT" panose="020B0602020104020603" pitchFamily="34" charset="0"/>
              </a:rPr>
              <a:t>líontán </a:t>
            </a:r>
            <a:r>
              <a:rPr lang="ga-IE" sz="2400" dirty="0" smtClean="0">
                <a:latin typeface="Tw Cen MT" panose="020B0602020104020603" pitchFamily="34" charset="0"/>
              </a:rPr>
              <a:t>chun na féileacáin a cheapadh agus cuir isteach i </a:t>
            </a:r>
            <a:r>
              <a:rPr lang="ga-IE" sz="2400" dirty="0" err="1" smtClean="0">
                <a:latin typeface="Tw Cen MT" panose="020B0602020104020603" pitchFamily="34" charset="0"/>
              </a:rPr>
              <a:t>bprócaí</a:t>
            </a:r>
            <a:r>
              <a:rPr lang="ga-IE" sz="2400" dirty="0" smtClean="0">
                <a:latin typeface="Tw Cen MT" panose="020B0602020104020603" pitchFamily="34" charset="0"/>
              </a:rPr>
              <a:t> ansin iad le go mbeidh tú ábalta féachaint orthu go mion. Scaoil saor na féileacáin nuair a bheidh tú réidh leo.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799" y="998381"/>
            <a:ext cx="3571875" cy="428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18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ga-IE" dirty="0"/>
          </a:p>
        </p:txBody>
      </p:sp>
      <p:sp>
        <p:nvSpPr>
          <p:cNvPr id="10" name="Rectangle 9"/>
          <p:cNvSpPr/>
          <p:nvPr/>
        </p:nvSpPr>
        <p:spPr>
          <a:xfrm>
            <a:off x="7018321" y="4269587"/>
            <a:ext cx="3246268" cy="132343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féidir teacht ar ainmneacha </a:t>
            </a:r>
            <a:r>
              <a:rPr lang="en-IE" sz="2000" dirty="0" err="1" smtClean="0">
                <a:latin typeface="Tw Cen MT" panose="020B0602020104020603" pitchFamily="34" charset="0"/>
              </a:rPr>
              <a:t>Gaeilge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na bhféileacán ar an suíomh seo:</a:t>
            </a:r>
          </a:p>
          <a:p>
            <a:r>
              <a:rPr lang="ga-IE" sz="2000" dirty="0" smtClean="0">
                <a:latin typeface="Tw Cen MT" panose="020B0602020104020603" pitchFamily="34" charset="0"/>
                <a:hlinkClick r:id="rId5"/>
              </a:rPr>
              <a:t>www.</a:t>
            </a:r>
            <a:r>
              <a:rPr lang="en-IE" sz="2000" dirty="0" smtClean="0">
                <a:latin typeface="Tw Cen MT" panose="020B0602020104020603" pitchFamily="34" charset="0"/>
                <a:hlinkClick r:id="rId5"/>
              </a:rPr>
              <a:t>tearma.ie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4886" y="3992475"/>
            <a:ext cx="3932743" cy="193899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Úsáid an cárta aitheantais atá ag an nasc seo thíos chun na féileacáin a aithint</a:t>
            </a:r>
            <a:r>
              <a:rPr lang="en-IE" sz="2000" dirty="0" smtClean="0">
                <a:latin typeface="Tw Cen MT" panose="020B0602020104020603" pitchFamily="34" charset="0"/>
              </a:rPr>
              <a:t>: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  <a:hlinkClick r:id="rId6"/>
              </a:rPr>
              <a:t>www.woodlandtrust.org.uk/naturedetectives/activities/2015/09/butterfly-idial/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10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686972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 smtClean="0">
              <a:solidFill>
                <a:schemeClr val="tx1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8"/>
          <a:stretch/>
        </p:blipFill>
        <p:spPr bwMode="auto">
          <a:xfrm>
            <a:off x="7743865" y="2770135"/>
            <a:ext cx="3528000" cy="29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03777" y="1407772"/>
            <a:ext cx="5122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Beireann roinnt féileacán, an </a:t>
            </a:r>
            <a:r>
              <a:rPr lang="ga-IE" dirty="0" err="1" smtClean="0">
                <a:latin typeface="Tw Cen MT" panose="020B0602020104020603" pitchFamily="34" charset="0"/>
              </a:rPr>
              <a:t>phéacóg</a:t>
            </a:r>
            <a:r>
              <a:rPr lang="ga-IE" dirty="0" smtClean="0">
                <a:latin typeface="Tw Cen MT" panose="020B0602020104020603" pitchFamily="34" charset="0"/>
              </a:rPr>
              <a:t> agus an ruán beag ina measc, a gcuid uibheacha ar neantóga. </a:t>
            </a:r>
            <a:r>
              <a:rPr lang="en-IE" dirty="0" smtClean="0">
                <a:latin typeface="Tw Cen MT" panose="020B0602020104020603" pitchFamily="34" charset="0"/>
              </a:rPr>
              <a:t/>
            </a:r>
            <a:br>
              <a:rPr lang="en-IE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Mí na Bealtaine is cóir uibheacha a lorg ar neantóga.</a:t>
            </a:r>
            <a:r>
              <a:rPr lang="en-IE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latin typeface="Tw Cen MT" panose="020B0602020104020603" pitchFamily="34" charset="0"/>
              </a:rPr>
              <a:t>Ba chóir lámhainní a chaitheamh chun do lámha a chosaint ar na </a:t>
            </a:r>
            <a:r>
              <a:rPr lang="ga-IE" dirty="0" err="1" smtClean="0">
                <a:latin typeface="Tw Cen MT" panose="020B0602020104020603" pitchFamily="34" charset="0"/>
              </a:rPr>
              <a:t>dónna</a:t>
            </a:r>
            <a:r>
              <a:rPr lang="ga-IE" dirty="0" smtClean="0">
                <a:latin typeface="Tw Cen MT" panose="020B0602020104020603" pitchFamily="34" charset="0"/>
              </a:rPr>
              <a:t>. Bain na duilleoga a bhfuil na huibheacha orthu agus tabhair isteach sa rang iad. </a:t>
            </a:r>
            <a:endParaRPr lang="ga-IE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51608">
            <a:off x="815508" y="1023075"/>
            <a:ext cx="2783205" cy="185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3059156" y="576775"/>
            <a:ext cx="575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4800" dirty="0" smtClean="0">
                <a:latin typeface="AR BERKLEY" panose="02000000000000000000" pitchFamily="2" charset="0"/>
              </a:rPr>
              <a:t>Do chuid féileacáin féin</a:t>
            </a:r>
            <a:r>
              <a:rPr lang="en-IE" sz="4800" dirty="0" smtClean="0">
                <a:latin typeface="AR BERKLEY" panose="02000000000000000000" pitchFamily="2" charset="0"/>
              </a:rPr>
              <a:t>!</a:t>
            </a:r>
            <a:endParaRPr lang="ga-IE" sz="4800" dirty="0">
              <a:latin typeface="AR BERKLEY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758416">
            <a:off x="8276935" y="764665"/>
            <a:ext cx="3306671" cy="22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47932">
            <a:off x="1158980" y="2773561"/>
            <a:ext cx="1500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An </a:t>
            </a:r>
            <a:r>
              <a:rPr lang="ga-IE" sz="2000" dirty="0" err="1" smtClean="0">
                <a:latin typeface="Tw Cen MT" panose="020B0602020104020603" pitchFamily="34" charset="0"/>
              </a:rPr>
              <a:t>phéacóg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9764120">
            <a:off x="9566826" y="2371064"/>
            <a:ext cx="18054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An ruán beag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9733" y="3515855"/>
            <a:ext cx="720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Cuir na duilleoga neantóige isteach i bpróca mór a bhfuil barr air. Cuir poill sa bharr. Coinnigh an próca in áit </a:t>
            </a:r>
            <a:r>
              <a:rPr lang="ga-IE" dirty="0" err="1" smtClean="0">
                <a:latin typeface="Tw Cen MT" panose="020B0602020104020603" pitchFamily="34" charset="0"/>
              </a:rPr>
              <a:t>the</a:t>
            </a:r>
            <a:r>
              <a:rPr lang="ga-IE" dirty="0" smtClean="0">
                <a:latin typeface="Tw Cen MT" panose="020B0602020104020603" pitchFamily="34" charset="0"/>
              </a:rPr>
              <a:t> nach bhfuil faoi sholas na gréine. Ba cheart go dtiocfadh boilb amach as na huibheacha ar ball. Glan amach an próca ó am go ham agus cuir duilleoga úra neantóige isteach ann a bheidh mar bhia ag na boilb. Cuir isteach craobhacha beaga crann ansin chun gur féidir leis na boilb athrú ina gcrisilidí. A luaithe agus a thagann na féileacáin amach as na crisilidí, tabhair an próca amach taobh amuigh agus scaoil na féileacáin saor in áit éigin a bhfuil plandaí nó crainn ag fás.</a:t>
            </a:r>
            <a:endParaRPr lang="ga-I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15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691274" y="476414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r>
              <a:rPr lang="ga-IE" sz="2000" dirty="0" smtClean="0">
                <a:latin typeface="Tw Cen MT" panose="020B0602020104020603" pitchFamily="34" charset="0"/>
              </a:rPr>
              <a:t>http://www.blackrockec.ie/content/caterpillar-observatory#node-289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7225" y="3346399"/>
            <a:ext cx="217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ga-IE" altLang="en-US" sz="2400" dirty="0" smtClean="0">
                <a:latin typeface="Tw Cen MT" panose="020B0602020104020603" pitchFamily="34" charset="0"/>
              </a:rPr>
              <a:t>Mamaigh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3886883" y="2234705"/>
            <a:ext cx="6436403" cy="95677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féidir leat na 5 </a:t>
            </a:r>
            <a:r>
              <a:rPr lang="ga-IE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phríomhghrúpa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veirteabrach</a:t>
            </a:r>
            <a:b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 ainmniú?</a:t>
            </a:r>
            <a:endParaRPr lang="ga-IE" altLang="en-US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1565" y="-534538"/>
            <a:ext cx="42862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76480" y="3777241"/>
            <a:ext cx="259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ga-IE" altLang="en-US" sz="2400" dirty="0" err="1" smtClean="0">
                <a:latin typeface="Tw Cen MT" panose="020B0602020104020603" pitchFamily="34" charset="0"/>
              </a:rPr>
              <a:t>Amfaibiaigh</a:t>
            </a:r>
            <a:endParaRPr lang="ga-IE" altLang="en-US" sz="2400" dirty="0" smtClean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7175" y="4669750"/>
            <a:ext cx="2193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ga-IE" altLang="en-US" sz="2400" dirty="0" smtClean="0">
                <a:latin typeface="Tw Cen MT" panose="020B0602020104020603" pitchFamily="34" charset="0"/>
              </a:rPr>
              <a:t>Éisc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175" y="5093181"/>
            <a:ext cx="1858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r>
              <a:rPr lang="ga-IE" altLang="en-US" sz="2400" dirty="0" smtClean="0">
                <a:latin typeface="Tw Cen MT" panose="020B0602020104020603" pitchFamily="34" charset="0"/>
              </a:rPr>
              <a:t>Reiptílí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7225" y="4228380"/>
            <a:ext cx="1384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</a:pPr>
            <a:r>
              <a:rPr lang="ga-IE" altLang="en-US" sz="2400" dirty="0" smtClean="0">
                <a:latin typeface="Tw Cen MT" panose="020B0602020104020603" pitchFamily="34" charset="0"/>
              </a:rPr>
              <a:t>Éin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239" y="2940274"/>
            <a:ext cx="1195990" cy="12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8725" y="2789198"/>
            <a:ext cx="1055276" cy="115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539" y="4213974"/>
            <a:ext cx="1627405" cy="162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2674" y="4288925"/>
            <a:ext cx="1728055" cy="13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90108">
            <a:off x="8642083" y="2190997"/>
            <a:ext cx="1758019" cy="27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3886883" y="858894"/>
            <a:ext cx="6436403" cy="13261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4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Inveirteabrach</a:t>
            </a: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is ea an féileacán. Ciallaíonn sé sin nach bhfuil aon chnámh droma aige.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cuimhin leat cad is veirteabrach ann?</a:t>
            </a:r>
            <a:endParaRPr lang="ga-IE" altLang="en-US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6649" y="2029130"/>
            <a:ext cx="14271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Feithid is ea an féileacán.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0427" y="2313084"/>
            <a:ext cx="216535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Súnn an féileacán neachtar ó bhláthanna lena </a:t>
            </a:r>
            <a:r>
              <a:rPr lang="ga-IE" altLang="en-US" dirty="0" err="1" smtClean="0">
                <a:latin typeface="Tw Cen MT" panose="020B0602020104020603" pitchFamily="34" charset="0"/>
              </a:rPr>
              <a:t>phróboscas</a:t>
            </a:r>
            <a:r>
              <a:rPr lang="ga-IE" altLang="en-US" dirty="0" smtClean="0">
                <a:latin typeface="Tw Cen MT" panose="020B0602020104020603" pitchFamily="34" charset="0"/>
              </a:rPr>
              <a:t>.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374577" y="2019988"/>
            <a:ext cx="1824038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5 chuid atá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i gcorp an fhéileacáin. 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65427" y="2823499"/>
            <a:ext cx="202723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Tagann féileacán amach as ubh.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12701" y="2245904"/>
            <a:ext cx="22669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None/>
            </a:pPr>
            <a:r>
              <a:rPr lang="ga-IE" altLang="en-US" dirty="0" smtClean="0">
                <a:latin typeface="Tw Cen MT" panose="020B0602020104020603" pitchFamily="34" charset="0"/>
              </a:rPr>
              <a:t>6 chéim atá i saolré an fhéileacáin.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516849" y="2627619"/>
            <a:ext cx="260350" cy="1150937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6379086" y="3139676"/>
            <a:ext cx="60325" cy="477226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2236" y="1744969"/>
            <a:ext cx="915988" cy="288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Fíor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53352" y="2559900"/>
            <a:ext cx="1166552" cy="283370"/>
          </a:xfrm>
          <a:prstGeom prst="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Bréagach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5902" y="2022572"/>
            <a:ext cx="914400" cy="290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Fíor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1969" y="1984308"/>
            <a:ext cx="1268413" cy="288925"/>
          </a:xfrm>
          <a:prstGeom prst="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Bréagach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649" y="3414430"/>
            <a:ext cx="1708743" cy="23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353" y="3577428"/>
            <a:ext cx="1338601" cy="22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2520" y="3322643"/>
            <a:ext cx="2194051" cy="21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5747" y="3251703"/>
            <a:ext cx="2335929" cy="23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703320" y="1700938"/>
            <a:ext cx="1166552" cy="283370"/>
          </a:xfrm>
          <a:prstGeom prst="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latin typeface="Tw Cen MT" panose="020B0602020104020603" pitchFamily="34" charset="0"/>
                <a:cs typeface="Arial" panose="020B0604020202020204" pitchFamily="34" charset="0"/>
              </a:rPr>
              <a:t>Bréagach</a:t>
            </a:r>
            <a:endParaRPr lang="ga-IE" sz="2000" dirty="0"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H="1">
            <a:off x="10612582" y="2752415"/>
            <a:ext cx="226838" cy="1196745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65428" y="940255"/>
            <a:ext cx="7312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Abair cé acu fíor nó bréagach atá na ráitis thíos.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686" y="3374182"/>
            <a:ext cx="2138835" cy="231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5"/>
          <p:cNvSpPr/>
          <p:nvPr/>
        </p:nvSpPr>
        <p:spPr bwMode="auto">
          <a:xfrm flipH="1">
            <a:off x="8131629" y="2752415"/>
            <a:ext cx="246930" cy="1026141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flipH="1">
            <a:off x="4119904" y="3374158"/>
            <a:ext cx="101414" cy="575002"/>
          </a:xfrm>
          <a:custGeom>
            <a:avLst/>
            <a:gdLst>
              <a:gd name="connsiteX0" fmla="*/ 300045 w 300045"/>
              <a:gd name="connsiteY0" fmla="*/ 0 h 1828800"/>
              <a:gd name="connsiteX1" fmla="*/ 124785 w 300045"/>
              <a:gd name="connsiteY1" fmla="*/ 502920 h 1828800"/>
              <a:gd name="connsiteX2" fmla="*/ 2865 w 300045"/>
              <a:gd name="connsiteY2" fmla="*/ 1120140 h 1828800"/>
              <a:gd name="connsiteX3" fmla="*/ 246705 w 30004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45" h="1828800">
                <a:moveTo>
                  <a:pt x="300045" y="0"/>
                </a:moveTo>
                <a:cubicBezTo>
                  <a:pt x="237180" y="158115"/>
                  <a:pt x="174315" y="316230"/>
                  <a:pt x="124785" y="502920"/>
                </a:cubicBezTo>
                <a:cubicBezTo>
                  <a:pt x="75255" y="689610"/>
                  <a:pt x="-17455" y="899160"/>
                  <a:pt x="2865" y="1120140"/>
                </a:cubicBezTo>
                <a:cubicBezTo>
                  <a:pt x="23185" y="1341120"/>
                  <a:pt x="134945" y="1584960"/>
                  <a:pt x="246705" y="1828800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56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686972" y="476414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latin typeface="Tw Cen MT" panose="020B0602020104020603" pitchFamily="34" charset="0"/>
              </a:rPr>
              <a:t>http://www.schoolearthed.ie/paddys-school-garden/video-sep-caterpillar.html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99040" y="679216"/>
            <a:ext cx="9651033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Tuilleadh eolais ar na suíomhanna seo:</a:t>
            </a:r>
          </a:p>
          <a:p>
            <a:pPr>
              <a:spcAft>
                <a:spcPts val="1200"/>
              </a:spcAft>
            </a:pPr>
            <a:r>
              <a:rPr lang="ga-IE" sz="3200" dirty="0" smtClean="0">
                <a:latin typeface="Tw Cen MT" panose="020B0602020104020603" pitchFamily="34" charset="0"/>
                <a:hlinkClick r:id="rId3"/>
              </a:rPr>
              <a:t>www.irishbutterflies.com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</a:p>
          <a:p>
            <a:r>
              <a:rPr lang="ga-IE" sz="3200" u="sng" dirty="0" smtClean="0">
                <a:latin typeface="Tw Cen MT" panose="020B0602020104020603" pitchFamily="34" charset="0"/>
                <a:hlinkClick r:id="rId4"/>
              </a:rPr>
              <a:t>http://www.noticenature.ie/files/enfo/factsheet/Irish/WL30%20Butterflies%20-%20Irish.pdf</a:t>
            </a:r>
            <a:endParaRPr lang="ga-IE" sz="3200" dirty="0">
              <a:latin typeface="Tw Cen MT" panose="020B0602020104020603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99039" y="3112187"/>
            <a:ext cx="889457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latin typeface="Tw Cen MT" panose="020B0602020104020603" pitchFamily="34" charset="0"/>
              </a:rPr>
              <a:t>Gníomhaíocht don chlár bán ar an nasc seo:</a:t>
            </a:r>
            <a:endParaRPr lang="ga-IE" sz="3200" dirty="0" smtClean="0">
              <a:latin typeface="Tw Cen MT" panose="020B0602020104020603" pitchFamily="34" charset="0"/>
            </a:endParaRPr>
          </a:p>
          <a:p>
            <a:r>
              <a:rPr lang="ga-IE" altLang="en-US" sz="3200" dirty="0" smtClean="0">
                <a:latin typeface="Tw Cen MT" panose="020B0602020104020603" pitchFamily="34" charset="0"/>
                <a:hlinkClick r:id="rId5"/>
              </a:rPr>
              <a:t>http://www.askaboutireland.ie/learning-zone/primary-students/5th-+-6th-class/irish-5th-+-6th-class/ar-dtimpeallacht/cluichi/saolre-an-fheileacain/</a:t>
            </a:r>
            <a:r>
              <a:rPr lang="ga-IE" altLang="en-US" sz="3200" dirty="0" smtClean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2608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>
            <a:spLocks noChangeAspect="1"/>
          </p:cNvSpPr>
          <p:nvPr/>
        </p:nvSpPr>
        <p:spPr>
          <a:xfrm>
            <a:off x="686972" y="476414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Tw Cen MT" panose="020B0602020104020603" pitchFamily="34" charset="0"/>
              </a:rPr>
              <a:t>http://www.schoolearthed.ie/paddys-school-garden/video-sep-caterpillar.html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31760" y="798513"/>
            <a:ext cx="1047326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chóipchirt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teagmháil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29066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>
            <a:spLocks noChangeAspect="1"/>
          </p:cNvSpPr>
          <p:nvPr/>
        </p:nvSpPr>
        <p:spPr>
          <a:xfrm>
            <a:off x="686972" y="476414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Tw Cen MT" panose="020B0602020104020603" pitchFamily="34" charset="0"/>
              </a:rPr>
              <a:t>http://www.schoolearthed.ie/paddys-school-garden/video-sep-caterpillar.html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1" y="2885594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27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1902" y="0"/>
            <a:ext cx="12243901" cy="689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97557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8889" y="1608154"/>
            <a:ext cx="4647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solidFill>
                  <a:srgbClr val="1C1C1C"/>
                </a:solidFill>
                <a:latin typeface="Tw Cen MT" panose="020B0602020104020603" pitchFamily="34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Tá an samhradh ann anois agus beidh féileacáin le feiceáil ag eitilt timpeall agus ag damhsa ó bhláth go bláth.</a:t>
            </a:r>
            <a:endParaRPr lang="ga-IE" sz="2400" dirty="0">
              <a:solidFill>
                <a:srgbClr val="1C1C1C"/>
              </a:solidFill>
              <a:latin typeface="Tw Cen MT" panose="020B0602020104020603" pitchFamily="34" charset="0"/>
              <a:ea typeface="Sassoon Infant Rg" panose="02000503030000020003" pitchFamily="50" charset="0"/>
              <a:cs typeface="Sassoon Infant Rg" panose="02000503030000020003" pitchFamily="50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6288890" y="3474752"/>
            <a:ext cx="5046767" cy="587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400" dirty="0" smtClean="0">
                <a:latin typeface="Tw Cen MT" panose="020B0602020104020603" pitchFamily="34" charset="0"/>
              </a:rPr>
              <a:t>Tá breis is 30 cineál féileacán in Éirinn. </a:t>
            </a:r>
            <a:endParaRPr lang="ga-IE" altLang="en-US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903" y="1547686"/>
            <a:ext cx="5079643" cy="33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028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430376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61284" y="1627157"/>
            <a:ext cx="3852545" cy="924334"/>
            <a:chOff x="448731" y="1603445"/>
            <a:chExt cx="7846483" cy="1371600"/>
          </a:xfrm>
          <a:noFill/>
        </p:grpSpPr>
        <p:sp>
          <p:nvSpPr>
            <p:cNvPr id="6" name="Rounded Rectangle 5"/>
            <p:cNvSpPr/>
            <p:nvPr/>
          </p:nvSpPr>
          <p:spPr>
            <a:xfrm>
              <a:off x="666247" y="1603445"/>
              <a:ext cx="7628967" cy="1371600"/>
            </a:xfrm>
            <a:prstGeom prst="roundRect">
              <a:avLst>
                <a:gd name="adj" fmla="val 1296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400" dirty="0">
                <a:latin typeface="Tw Cen MT" panose="020B06020201040206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8731" y="1603445"/>
              <a:ext cx="1014549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400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1255982" y="2496343"/>
            <a:ext cx="5630994" cy="936584"/>
          </a:xfrm>
          <a:prstGeom prst="roundRect">
            <a:avLst>
              <a:gd name="adj" fmla="val 129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291868" y="4294063"/>
            <a:ext cx="5630994" cy="323387"/>
          </a:xfrm>
          <a:prstGeom prst="roundRect">
            <a:avLst>
              <a:gd name="adj" fmla="val 1296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 rot="540000">
            <a:off x="345303" y="5031029"/>
            <a:ext cx="2259681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Cad é an rud é feithid</a:t>
            </a:r>
            <a:r>
              <a:rPr lang="en-GB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?</a:t>
            </a:r>
            <a:endParaRPr lang="ga-IE" sz="28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399" y="1134186"/>
            <a:ext cx="4286250" cy="3866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493" y="1863267"/>
            <a:ext cx="4924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</a:rPr>
              <a:t>Is ainmhithe iad feithidí ach níl cnámh droma acu. </a:t>
            </a:r>
            <a:r>
              <a:rPr lang="ga-IE" sz="24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Inveirteabrach</a:t>
            </a: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</a:rPr>
              <a:t> a thugtar </a:t>
            </a: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rgbClr val="000000"/>
                </a:solidFill>
                <a:latin typeface="Tw Cen MT" panose="020B0602020104020603" pitchFamily="34" charset="0"/>
              </a:rPr>
              <a:t>ar ainmhí nach bhfuil cnámh droma aige. </a:t>
            </a:r>
            <a:endParaRPr lang="ga-IE" alt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9698" y="3622718"/>
            <a:ext cx="5283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Trí chuid a bhíonn i gcorp feithide fásta agus trí phéire cos a bhíonn uirthi.</a:t>
            </a:r>
            <a:endParaRPr lang="ga-IE" alt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493" y="1210592"/>
            <a:ext cx="396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Feithid is ea an féileacán.</a:t>
            </a:r>
            <a:endParaRPr lang="ga-IE" sz="24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61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8263" y="704356"/>
            <a:ext cx="5627381" cy="4501904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 noChangeAspect="1"/>
          </p:cNvSpPr>
          <p:nvPr/>
        </p:nvSpPr>
        <p:spPr>
          <a:xfrm>
            <a:off x="938220" y="4315045"/>
            <a:ext cx="2658795" cy="477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6 chos</a:t>
            </a: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bhíonn</a:t>
            </a: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air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938220" y="3863648"/>
            <a:ext cx="2920491" cy="164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Bíonn 4 sciathán </a:t>
            </a: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an bhféileacán. </a:t>
            </a: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ceangailte den tóracs a bhíonn siad. </a:t>
            </a: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985151" y="3838263"/>
            <a:ext cx="3221764" cy="161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Trí chuid a bhíonn</a:t>
            </a: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gcorp an fhéileacáin </a:t>
            </a:r>
            <a:r>
              <a:rPr lang="en-GB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mar sin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– an cloigeann, an tóracs agus an bolg. </a:t>
            </a:r>
            <a:endParaRPr lang="ga-IE" sz="2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8357350" y="1382484"/>
            <a:ext cx="593468" cy="47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Súil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146389" y="1819399"/>
            <a:ext cx="1210960" cy="7268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316071" y="657982"/>
            <a:ext cx="1002537" cy="47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altLang="en-US" sz="2000" dirty="0" err="1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Antéine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318608" y="976506"/>
            <a:ext cx="804357" cy="9547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 noChangeAspect="1"/>
          </p:cNvSpPr>
          <p:nvPr/>
        </p:nvSpPr>
        <p:spPr>
          <a:xfrm>
            <a:off x="6970573" y="893728"/>
            <a:ext cx="1516604" cy="47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An cloigeann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119638" y="1382484"/>
            <a:ext cx="633878" cy="1081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2549102" y="2640555"/>
            <a:ext cx="1150701" cy="47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Sciathán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390314" y="1772529"/>
            <a:ext cx="618979" cy="8680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7412657" y="4433954"/>
            <a:ext cx="636640" cy="47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Cos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8689059" y="2955308"/>
            <a:ext cx="1189037" cy="47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An tóracs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5561212" y="5016555"/>
            <a:ext cx="1090715" cy="47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An bolg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9559258" y="2163358"/>
            <a:ext cx="1593846" cy="4746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An próboscas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31" name="Straight Arrow Connector 30"/>
          <p:cNvCxnSpPr>
            <a:stCxn id="30" idx="1"/>
          </p:cNvCxnSpPr>
          <p:nvPr/>
        </p:nvCxnSpPr>
        <p:spPr>
          <a:xfrm flipH="1">
            <a:off x="7753516" y="2400675"/>
            <a:ext cx="1805742" cy="3173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412657" y="3396376"/>
            <a:ext cx="150793" cy="10347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21954" y="3866581"/>
            <a:ext cx="504240" cy="11347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953654" y="3046684"/>
            <a:ext cx="1735405" cy="1459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>
            <a:spLocks noChangeAspect="1"/>
          </p:cNvSpPr>
          <p:nvPr/>
        </p:nvSpPr>
        <p:spPr>
          <a:xfrm>
            <a:off x="985151" y="3506353"/>
            <a:ext cx="3503150" cy="209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ga-IE" altLang="en-US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Bíonn</a:t>
            </a:r>
            <a:r>
              <a:rPr lang="en-GB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dhá shúil, dhá </a:t>
            </a:r>
            <a:r>
              <a:rPr lang="en-IE" altLang="en-US" sz="24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aintéine</a:t>
            </a:r>
            <a:r>
              <a:rPr lang="en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próboscas ar chloigeann an fhéileacáin.</a:t>
            </a:r>
            <a:r>
              <a:rPr lang="en-GB" altLang="en-US" sz="2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Tá an próboscas cosúil </a:t>
            </a:r>
            <a:r>
              <a:rPr lang="en-IE" altLang="en-US" sz="24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/>
            </a:r>
            <a:br>
              <a:rPr lang="en-IE" altLang="en-US" sz="24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</a:br>
            <a:r>
              <a:rPr lang="ga-IE" altLang="en-US" sz="24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le </a:t>
            </a:r>
            <a:r>
              <a:rPr lang="ga-IE" altLang="en-US" sz="2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teanga fhada. </a:t>
            </a:r>
            <a:endParaRPr lang="ga-IE" altLang="en-US" sz="2400" dirty="0" smtClean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r>
              <a:rPr lang="ga-IE" alt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ga-IE" sz="28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994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7" grpId="0" animBg="1"/>
      <p:bldP spid="17" grpId="1" animBg="1"/>
      <p:bldP spid="19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445773" y="3927328"/>
            <a:ext cx="11592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ga-IE" altLang="en-US" sz="2000" dirty="0" smtClean="0">
                <a:latin typeface="Tw Cen MT" panose="020B0602020104020603" pitchFamily="34" charset="0"/>
              </a:rPr>
              <a:t>Féileacán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805" y="2247863"/>
            <a:ext cx="4286250" cy="37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31587" y="5516188"/>
            <a:ext cx="593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ga-IE" altLang="en-US" sz="2000" dirty="0" smtClean="0">
                <a:latin typeface="Tw Cen MT" panose="020B0602020104020603" pitchFamily="34" charset="0"/>
              </a:rPr>
              <a:t>Ubh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93751" y="4139966"/>
            <a:ext cx="15792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ga-IE" altLang="en-US" sz="2000" dirty="0" smtClean="0">
                <a:latin typeface="Tw Cen MT" panose="020B0602020104020603" pitchFamily="34" charset="0"/>
              </a:rPr>
              <a:t>Larbha</a:t>
            </a:r>
            <a:r>
              <a:rPr lang="en-IE" altLang="en-US" sz="2000" dirty="0" smtClean="0">
                <a:latin typeface="Tw Cen MT" panose="020B0602020104020603" pitchFamily="34" charset="0"/>
              </a:rPr>
              <a:t> (</a:t>
            </a:r>
            <a:r>
              <a:rPr lang="en-IE" altLang="en-US" sz="2000" dirty="0" err="1" smtClean="0">
                <a:latin typeface="Tw Cen MT" panose="020B0602020104020603" pitchFamily="34" charset="0"/>
              </a:rPr>
              <a:t>bolb</a:t>
            </a:r>
            <a:r>
              <a:rPr lang="en-IE" altLang="en-US" sz="2000" dirty="0" smtClean="0">
                <a:latin typeface="Tw Cen MT" panose="020B0602020104020603" pitchFamily="34" charset="0"/>
              </a:rPr>
              <a:t>)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87805" y="2277824"/>
            <a:ext cx="15504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ga-IE" altLang="en-US" sz="2000" dirty="0" smtClean="0">
                <a:latin typeface="Tw Cen MT" panose="020B0602020104020603" pitchFamily="34" charset="0"/>
              </a:rPr>
              <a:t>Pupa</a:t>
            </a:r>
            <a:r>
              <a:rPr lang="en-IE" altLang="en-US" sz="2000" dirty="0" smtClean="0">
                <a:latin typeface="Tw Cen MT" panose="020B0602020104020603" pitchFamily="34" charset="0"/>
              </a:rPr>
              <a:t> (</a:t>
            </a:r>
            <a:r>
              <a:rPr lang="en-IE" altLang="en-US" sz="2000" dirty="0" err="1" smtClean="0">
                <a:latin typeface="Tw Cen MT" panose="020B0602020104020603" pitchFamily="34" charset="0"/>
              </a:rPr>
              <a:t>crisilid</a:t>
            </a:r>
            <a:r>
              <a:rPr lang="en-IE" altLang="en-US" sz="2000" dirty="0">
                <a:latin typeface="Tw Cen MT" panose="020B0602020104020603" pitchFamily="34" charset="0"/>
              </a:rPr>
              <a:t>)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97899" y="653614"/>
            <a:ext cx="10085294" cy="13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lvl="0" algn="ctr"/>
            <a:r>
              <a:rPr lang="ga-IE" sz="2000" dirty="0" smtClean="0">
                <a:latin typeface="Tw Cen MT" panose="020B0602020104020603" pitchFamily="34" charset="0"/>
              </a:rPr>
              <a:t>Tagann athrú crutha ar an bhféileacán agus é ag fás. Larbha </a:t>
            </a:r>
            <a:r>
              <a:rPr lang="en-IE" sz="2000" dirty="0" smtClean="0">
                <a:latin typeface="Tw Cen MT" panose="020B0602020104020603" pitchFamily="34" charset="0"/>
              </a:rPr>
              <a:t>is </a:t>
            </a:r>
            <a:r>
              <a:rPr lang="ga-IE" sz="2000" dirty="0" smtClean="0">
                <a:latin typeface="Tw Cen MT" panose="020B0602020104020603" pitchFamily="34" charset="0"/>
              </a:rPr>
              <a:t>ea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an </a:t>
            </a:r>
            <a:r>
              <a:rPr lang="ga-IE" sz="2000" dirty="0" smtClean="0">
                <a:latin typeface="Tw Cen MT" panose="020B0602020104020603" pitchFamily="34" charset="0"/>
              </a:rPr>
              <a:t>fheithid a thagann amach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as </a:t>
            </a:r>
            <a:r>
              <a:rPr lang="ga-IE" sz="2000" dirty="0" smtClean="0">
                <a:latin typeface="Tw Cen MT" panose="020B0602020104020603" pitchFamily="34" charset="0"/>
              </a:rPr>
              <a:t>an ubh. Athraíonn sé uaidh sin ina </a:t>
            </a:r>
            <a:r>
              <a:rPr lang="ga-IE" sz="2000" dirty="0" err="1" smtClean="0">
                <a:latin typeface="Tw Cen MT" panose="020B0602020104020603" pitchFamily="34" charset="0"/>
              </a:rPr>
              <a:t>phupa</a:t>
            </a:r>
            <a:r>
              <a:rPr lang="ga-IE" sz="2000" dirty="0" smtClean="0">
                <a:latin typeface="Tw Cen MT" panose="020B0602020104020603" pitchFamily="34" charset="0"/>
              </a:rPr>
              <a:t> agus uaidh sin athraíonn sé ina fhéileacán.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Seo thíos léiriú ar na céimeanna sin i saolré an fhéileacáin.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Tugtar </a:t>
            </a:r>
            <a:r>
              <a:rPr lang="ga-IE" sz="2000" b="1" dirty="0" smtClean="0">
                <a:latin typeface="Tw Cen MT" panose="020B0602020104020603" pitchFamily="34" charset="0"/>
              </a:rPr>
              <a:t>bolb</a:t>
            </a:r>
            <a:r>
              <a:rPr lang="ga-IE" sz="2000" dirty="0" smtClean="0">
                <a:latin typeface="Tw Cen MT" panose="020B0602020104020603" pitchFamily="34" charset="0"/>
              </a:rPr>
              <a:t> ar larbha an fhéileacáin agus </a:t>
            </a:r>
            <a:r>
              <a:rPr lang="ga-IE" sz="2000" b="1" dirty="0" smtClean="0">
                <a:latin typeface="Tw Cen MT" panose="020B0602020104020603" pitchFamily="34" charset="0"/>
              </a:rPr>
              <a:t>crisilid</a:t>
            </a:r>
            <a:r>
              <a:rPr lang="ga-IE" sz="2000" dirty="0" smtClean="0">
                <a:latin typeface="Tw Cen MT" panose="020B0602020104020603" pitchFamily="34" charset="0"/>
              </a:rPr>
              <a:t> ar an </a:t>
            </a:r>
            <a:r>
              <a:rPr lang="ga-IE" sz="2000" dirty="0" err="1" smtClean="0">
                <a:latin typeface="Tw Cen MT" panose="020B0602020104020603" pitchFamily="34" charset="0"/>
              </a:rPr>
              <a:t>bpupa</a:t>
            </a:r>
            <a:r>
              <a:rPr lang="ga-IE" sz="2000" dirty="0" smtClean="0">
                <a:latin typeface="Tw Cen MT" panose="020B0602020104020603" pitchFamily="34" charset="0"/>
              </a:rPr>
              <a:t>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83671" y="5191296"/>
            <a:ext cx="3932743" cy="163121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féidir féachaint ar fhíseán faoi shaolré an fhéileacáin ach cliceáil </a:t>
            </a:r>
            <a:r>
              <a:rPr lang="en-GB" sz="2000" dirty="0" smtClean="0">
                <a:latin typeface="Tw Cen MT" panose="020B0602020104020603" pitchFamily="34" charset="0"/>
              </a:rPr>
              <a:t/>
            </a:r>
            <a:br>
              <a:rPr lang="en-GB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an nasc seo: </a:t>
            </a:r>
            <a:r>
              <a:rPr lang="ga-IE" sz="2000" dirty="0" smtClean="0">
                <a:latin typeface="Tw Cen MT" panose="020B0602020104020603" pitchFamily="34" charset="0"/>
                <a:hlinkClick r:id="rId4"/>
              </a:rPr>
              <a:t>https://www.youtube.com/watch?v=7AUeM8MbaIk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89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2" grpId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87926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822972" y="2073475"/>
            <a:ext cx="2547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4000" dirty="0">
                <a:latin typeface="Berlin Sans FB" panose="020E0602020502020306" pitchFamily="34" charset="0"/>
              </a:rPr>
              <a:t>Céim 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177" y="1476000"/>
            <a:ext cx="4286250" cy="37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rot="12640820">
            <a:off x="6556565" y="4860123"/>
            <a:ext cx="823913" cy="485775"/>
          </a:xfrm>
          <a:prstGeom prst="rightArrow">
            <a:avLst>
              <a:gd name="adj1" fmla="val 50000"/>
              <a:gd name="adj2" fmla="val 4240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08700" y="3128853"/>
            <a:ext cx="25475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200" dirty="0" smtClean="0">
                <a:latin typeface="Tw Cen MT" panose="020B0602020104020603" pitchFamily="34" charset="0"/>
              </a:rPr>
              <a:t>Beireann an féileacán baineann </a:t>
            </a:r>
          </a:p>
          <a:p>
            <a:r>
              <a:rPr lang="ga-IE" altLang="en-US" sz="2200" dirty="0" smtClean="0">
                <a:latin typeface="Tw Cen MT" panose="020B0602020104020603" pitchFamily="34" charset="0"/>
              </a:rPr>
              <a:t>uibheacha ar dhuilleoga. 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6262" y="3975260"/>
            <a:ext cx="2513453" cy="167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3613549" y="609909"/>
            <a:ext cx="505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4800" dirty="0" smtClean="0">
                <a:latin typeface="AR BERKLEY" panose="02000000000000000000" pitchFamily="2" charset="0"/>
              </a:rPr>
              <a:t>Saolré an Fhéileacáin </a:t>
            </a:r>
            <a:endParaRPr lang="ga-IE" sz="4800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53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23749" y="2873554"/>
            <a:ext cx="313342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200" dirty="0" smtClean="0">
                <a:latin typeface="Tw Cen MT" panose="020B0602020104020603" pitchFamily="34" charset="0"/>
              </a:rPr>
              <a:t>Tagann </a:t>
            </a:r>
            <a:r>
              <a:rPr lang="en-IE" altLang="en-US" sz="2200" dirty="0" err="1" smtClean="0">
                <a:latin typeface="Tw Cen MT" panose="020B0602020104020603" pitchFamily="34" charset="0"/>
              </a:rPr>
              <a:t>larbha</a:t>
            </a:r>
            <a:r>
              <a:rPr lang="en-IE" altLang="en-US" sz="2200" dirty="0" smtClean="0">
                <a:latin typeface="Tw Cen MT" panose="020B0602020104020603" pitchFamily="34" charset="0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</a:rPr>
              <a:t>amach as </a:t>
            </a:r>
            <a:br>
              <a:rPr lang="ga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gach ubh. ‘Bolb’ a thugtar ar larbha an fhéileacáin. Itheann an bolb duilleoga. Caitheann sé a chraiceann de ceithre huaire ar a laghad agus é ag fás. 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9070" y="3600217"/>
            <a:ext cx="2705492" cy="18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3613549" y="609909"/>
            <a:ext cx="505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4800" dirty="0" smtClean="0">
                <a:latin typeface="AR BERKLEY" panose="02000000000000000000" pitchFamily="2" charset="0"/>
              </a:rPr>
              <a:t>Saolré an Fhéileacáin </a:t>
            </a:r>
            <a:endParaRPr lang="ga-IE" sz="4800" dirty="0">
              <a:latin typeface="AR BERKLEY" panose="02000000000000000000" pitchFamily="2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22972" y="2073475"/>
            <a:ext cx="2547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4000" dirty="0">
                <a:latin typeface="Berlin Sans FB" panose="020E0602020502020306" pitchFamily="34" charset="0"/>
              </a:rPr>
              <a:t>Céim </a:t>
            </a:r>
            <a:r>
              <a:rPr lang="en-GB" altLang="en-US" sz="4000" dirty="0" smtClean="0">
                <a:latin typeface="Berlin Sans FB" panose="020E0602020502020306" pitchFamily="34" charset="0"/>
              </a:rPr>
              <a:t>2</a:t>
            </a:r>
            <a:endParaRPr lang="ga-IE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177" y="1476000"/>
            <a:ext cx="4286250" cy="37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rot="2720164">
            <a:off x="3887950" y="2719328"/>
            <a:ext cx="823913" cy="485775"/>
          </a:xfrm>
          <a:prstGeom prst="rightArrow">
            <a:avLst>
              <a:gd name="adj1" fmla="val 50000"/>
              <a:gd name="adj2" fmla="val 4240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56349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177" y="1476000"/>
            <a:ext cx="4286250" cy="37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rot="2061013">
            <a:off x="5211184" y="1751555"/>
            <a:ext cx="823913" cy="485775"/>
          </a:xfrm>
          <a:prstGeom prst="rightArrow">
            <a:avLst>
              <a:gd name="adj1" fmla="val 50000"/>
              <a:gd name="adj2" fmla="val 4240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59588" y="3147791"/>
            <a:ext cx="275396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200" dirty="0" smtClean="0">
                <a:latin typeface="Tw Cen MT" panose="020B0602020104020603" pitchFamily="34" charset="0"/>
              </a:rPr>
              <a:t>Tar éis tamaill athraíonn an </a:t>
            </a:r>
            <a:r>
              <a:rPr lang="en-IE" altLang="en-US" sz="2200" dirty="0" err="1" smtClean="0">
                <a:latin typeface="Tw Cen MT" panose="020B0602020104020603" pitchFamily="34" charset="0"/>
              </a:rPr>
              <a:t>larbha</a:t>
            </a:r>
            <a:r>
              <a:rPr lang="en-IE" altLang="en-US" sz="2200" dirty="0" smtClean="0">
                <a:latin typeface="Tw Cen MT" panose="020B0602020104020603" pitchFamily="34" charset="0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</a:rPr>
              <a:t>ina </a:t>
            </a:r>
            <a:r>
              <a:rPr lang="en-IE" altLang="en-US" sz="2200" dirty="0" err="1" smtClean="0">
                <a:latin typeface="Tw Cen MT" panose="020B0602020104020603" pitchFamily="34" charset="0"/>
              </a:rPr>
              <a:t>phupa</a:t>
            </a:r>
            <a:r>
              <a:rPr lang="ga-IE" altLang="en-US" sz="2200" dirty="0" smtClean="0">
                <a:latin typeface="Tw Cen MT" panose="020B0602020104020603" pitchFamily="34" charset="0"/>
              </a:rPr>
              <a:t>. ‘Crisilid’ a thugtar ar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phupa</a:t>
            </a:r>
            <a:r>
              <a:rPr lang="ga-IE" altLang="en-US" sz="2200" dirty="0" smtClean="0">
                <a:latin typeface="Tw Cen MT" panose="020B0602020104020603" pitchFamily="34" charset="0"/>
              </a:rPr>
              <a:t> an fhéileacáin.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4374" y="3536058"/>
            <a:ext cx="2715518" cy="186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3613549" y="609909"/>
            <a:ext cx="505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4800" dirty="0" smtClean="0">
                <a:latin typeface="AR BERKLEY" panose="02000000000000000000" pitchFamily="2" charset="0"/>
              </a:rPr>
              <a:t>Saolré an Fhéileacáin </a:t>
            </a:r>
            <a:endParaRPr lang="ga-IE" sz="4800" dirty="0">
              <a:latin typeface="AR BERKLEY" panose="02000000000000000000" pitchFamily="2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822972" y="2073475"/>
            <a:ext cx="2547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4000" dirty="0">
                <a:latin typeface="Berlin Sans FB" panose="020E0602020502020306" pitchFamily="34" charset="0"/>
              </a:rPr>
              <a:t>Céim </a:t>
            </a:r>
            <a:r>
              <a:rPr lang="en-GB" altLang="en-US" sz="4000" dirty="0" smtClean="0">
                <a:latin typeface="Berlin Sans FB" panose="020E0602020502020306" pitchFamily="34" charset="0"/>
              </a:rPr>
              <a:t>3</a:t>
            </a:r>
            <a:endParaRPr lang="ga-IE" alt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4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096"/>
            <a:ext cx="1219200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spect="1"/>
          </p:cNvSpPr>
          <p:nvPr/>
        </p:nvSpPr>
        <p:spPr>
          <a:xfrm>
            <a:off x="731519" y="576775"/>
            <a:ext cx="10818055" cy="5430129"/>
          </a:xfrm>
          <a:prstGeom prst="roundRect">
            <a:avLst/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8243427" y="3103885"/>
            <a:ext cx="823913" cy="485775"/>
          </a:xfrm>
          <a:prstGeom prst="rightArrow">
            <a:avLst>
              <a:gd name="adj1" fmla="val 50000"/>
              <a:gd name="adj2" fmla="val 42402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891241" y="2788148"/>
            <a:ext cx="278877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200" dirty="0" smtClean="0">
                <a:latin typeface="Tw Cen MT" panose="020B0602020104020603" pitchFamily="34" charset="0"/>
              </a:rPr>
              <a:t>Ar deireadh tagann féileacán amach as an </a:t>
            </a:r>
            <a:r>
              <a:rPr lang="en-GB" altLang="en-US" sz="2200" dirty="0" err="1" smtClean="0">
                <a:latin typeface="Tw Cen MT" panose="020B0602020104020603" pitchFamily="34" charset="0"/>
              </a:rPr>
              <a:t>gcrisilid</a:t>
            </a:r>
            <a:r>
              <a:rPr lang="ga-IE" altLang="en-US" sz="2200" dirty="0" smtClean="0">
                <a:latin typeface="Tw Cen MT" panose="020B0602020104020603" pitchFamily="34" charset="0"/>
              </a:rPr>
              <a:t>. Beireann an féileacán sin uibheacha agus tosaíonn an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tsaolré</a:t>
            </a:r>
            <a:r>
              <a:rPr lang="ga-IE" altLang="en-US" sz="2200" dirty="0" smtClean="0">
                <a:latin typeface="Tw Cen MT" panose="020B0602020104020603" pitchFamily="34" charset="0"/>
              </a:rPr>
              <a:t> </a:t>
            </a:r>
            <a:r>
              <a:rPr lang="en-IE" altLang="en-US" sz="2200" dirty="0" smtClean="0">
                <a:latin typeface="Tw Cen MT" panose="020B0602020104020603" pitchFamily="34" charset="0"/>
              </a:rPr>
              <a:t/>
            </a:r>
            <a:br>
              <a:rPr lang="en-IE" altLang="en-US" sz="2200" dirty="0" smtClean="0">
                <a:latin typeface="Tw Cen MT" panose="020B0602020104020603" pitchFamily="34" charset="0"/>
              </a:rPr>
            </a:br>
            <a:r>
              <a:rPr lang="ga-IE" altLang="en-US" sz="2200" dirty="0" smtClean="0">
                <a:latin typeface="Tw Cen MT" panose="020B0602020104020603" pitchFamily="34" charset="0"/>
              </a:rPr>
              <a:t>as an nua. </a:t>
            </a:r>
            <a:endParaRPr lang="ga-IE" altLang="en-US" sz="2200" dirty="0">
              <a:latin typeface="Tw Cen MT" panose="020B0602020104020603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6553" y="3843643"/>
            <a:ext cx="2858202" cy="19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3613549" y="609909"/>
            <a:ext cx="5053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4800" dirty="0" smtClean="0">
                <a:latin typeface="AR BERKLEY" panose="02000000000000000000" pitchFamily="2" charset="0"/>
              </a:rPr>
              <a:t>Saolré an Fhéileacáin </a:t>
            </a:r>
            <a:endParaRPr lang="ga-IE" sz="4800" dirty="0">
              <a:latin typeface="AR BERKLEY" panose="02000000000000000000" pitchFamily="2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822972" y="2073475"/>
            <a:ext cx="25475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4000" dirty="0">
                <a:latin typeface="Berlin Sans FB" panose="020E0602020502020306" pitchFamily="34" charset="0"/>
              </a:rPr>
              <a:t>Céim </a:t>
            </a:r>
            <a:r>
              <a:rPr lang="en-GB" altLang="en-US" sz="4000" dirty="0" smtClean="0">
                <a:latin typeface="Berlin Sans FB" panose="020E0602020502020306" pitchFamily="34" charset="0"/>
              </a:rPr>
              <a:t>4</a:t>
            </a:r>
            <a:endParaRPr lang="ga-IE" altLang="en-US" sz="4000" dirty="0">
              <a:latin typeface="Berlin Sans FB" panose="020E0602020502020306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7177" y="1476000"/>
            <a:ext cx="4286250" cy="37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9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700</Words>
  <Application>Microsoft Office PowerPoint</Application>
  <PresentationFormat>Custom</PresentationFormat>
  <Paragraphs>98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181</cp:revision>
  <cp:lastPrinted>2017-09-05T07:51:27Z</cp:lastPrinted>
  <dcterms:created xsi:type="dcterms:W3CDTF">2016-09-05T08:58:11Z</dcterms:created>
  <dcterms:modified xsi:type="dcterms:W3CDTF">2017-11-07T11:50:33Z</dcterms:modified>
</cp:coreProperties>
</file>