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6" r:id="rId2"/>
    <p:sldId id="311" r:id="rId3"/>
    <p:sldId id="297" r:id="rId4"/>
    <p:sldId id="310" r:id="rId5"/>
    <p:sldId id="305" r:id="rId6"/>
    <p:sldId id="314" r:id="rId7"/>
    <p:sldId id="292" r:id="rId8"/>
    <p:sldId id="322" r:id="rId9"/>
    <p:sldId id="308" r:id="rId10"/>
    <p:sldId id="313" r:id="rId11"/>
    <p:sldId id="317" r:id="rId12"/>
    <p:sldId id="307" r:id="rId13"/>
    <p:sldId id="300" r:id="rId14"/>
    <p:sldId id="319" r:id="rId15"/>
    <p:sldId id="304" r:id="rId16"/>
    <p:sldId id="285" r:id="rId17"/>
    <p:sldId id="266" r:id="rId18"/>
    <p:sldId id="320" r:id="rId19"/>
    <p:sldId id="323" r:id="rId20"/>
    <p:sldId id="324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7279AE"/>
    <a:srgbClr val="0099FF"/>
    <a:srgbClr val="FFCC66"/>
    <a:srgbClr val="CCFF99"/>
    <a:srgbClr val="FF0000"/>
    <a:srgbClr val="CCFF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1429" autoAdjust="0"/>
  </p:normalViewPr>
  <p:slideViewPr>
    <p:cSldViewPr>
      <p:cViewPr varScale="1">
        <p:scale>
          <a:sx n="78" d="100"/>
          <a:sy n="78" d="100"/>
        </p:scale>
        <p:origin x="-9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450A8E-BB83-446C-92DA-6EE925771DE8}" type="datetimeFigureOut">
              <a:rPr lang="en-GB"/>
              <a:pPr>
                <a:defRPr/>
              </a:pPr>
              <a:t>18/01/2017</a:t>
            </a:fld>
            <a:endParaRPr lang="en-GB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5F8395-6B2F-4121-AFBF-03201CD055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87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B2A625-C166-4BA4-9350-47B0A64DF048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A1999C-B5B6-4591-9178-A4A08FB9AD6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4029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8B0DC9-BA2C-4C94-B543-18ACA9CE908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469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1999C-B5B6-4591-9178-A4A08FB9AD6E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752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1999C-B5B6-4591-9178-A4A08FB9AD6E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7268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1999C-B5B6-4591-9178-A4A08FB9AD6E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822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1999C-B5B6-4591-9178-A4A08FB9AD6E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2255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1999C-B5B6-4591-9178-A4A08FB9AD6E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890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1999C-B5B6-4591-9178-A4A08FB9AD6E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7825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1999C-B5B6-4591-9178-A4A08FB9AD6E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4463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1999C-B5B6-4591-9178-A4A08FB9AD6E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271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8766B-456E-4F39-9C13-981EB7EE6B1D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53E1F-AE80-4712-A56A-A7FD2E5E78E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258D-5142-44EB-9C0F-401640E5AA53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C502-A8EF-4506-8A53-A1860537822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FCBA-B61C-49BB-9959-39AE530D9674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71BC-918C-4BE9-850A-DB699571156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0B2D-8EE8-482D-AE41-C77073845477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58B1-4388-45D4-8B91-A3F8387C4D5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CAAA-3BAC-4FDA-B620-90A386A93304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4A4C-0F24-4A27-A1A3-2DD77BBBDF3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E23C-0CAC-465D-8913-22FB7D622D51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AEE6-163F-434A-860D-DDF9F8B25D2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E81E-F97B-45BE-B097-559AE4FADB82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30714-8936-4422-AD32-309C11A1861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263D-3FC3-4DC2-933D-83AB0089A89F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D535-3237-4838-A6C2-2E612ED9BC2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7F9D4-E786-472C-829F-777D771D284E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12B8-A2D1-4857-9A0E-99FFC3525D1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33FA-DEE5-4FEA-BCA4-50E0CDCB91C7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9BA6-5029-44C9-ABC6-3A8E407A724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BEFE-2EED-44B6-A285-3DAEADDBB8F1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1665-2419-48ED-9B60-238E1F83A17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905F2D-3A49-43F3-838D-E4564D6D04BF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A2FDBD-FEA7-4C48-AFA8-57C0079E025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wego.org/ocsd-web/match/term/matchgeneric2.asp?filename=MniGhallturasoireacht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lteireland.ie/FailteIreland/media/WebsiteStructure/Documents/3_Research_Insights/3_General_SurveysReports/Tourism-facts-2014.pdf?ext=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kSIWK6zaMz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aboutireland.ie/learning-zone/primary-students/5th-+-6th-class/geography/geography-full-story/visit-irelan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iscoverireland.ie/Wild-Atlantic-Way/Wild-Atlantic-Way-Videos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tif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8000"/>
            <a:ext cx="914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276872"/>
            <a:ext cx="37948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5400" dirty="0" smtClean="0">
                <a:latin typeface="AR BLANCA" panose="02000000000000000000" pitchFamily="2" charset="0"/>
              </a:rPr>
              <a:t>Turasóireacht </a:t>
            </a:r>
          </a:p>
          <a:p>
            <a:r>
              <a:rPr lang="ga-IE" sz="5400" dirty="0" smtClean="0">
                <a:latin typeface="AR BLANCA" panose="02000000000000000000" pitchFamily="2" charset="0"/>
              </a:rPr>
              <a:t>     in Éirinn</a:t>
            </a:r>
            <a:endParaRPr lang="ga-IE" sz="5400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" b="99627" l="0" r="99741">
                        <a14:foregroundMark x1="37613" y1="96273" x2="46304" y2="90807"/>
                        <a14:foregroundMark x1="67315" y1="98261" x2="67704" y2="93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4821" y="3253859"/>
            <a:ext cx="2315475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4544" y="3253859"/>
            <a:ext cx="550757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An féidir leat smaoineamh ar aon chúis eile atá ag turasóirí ó thíortha thar lear le teacht go hÉirinn?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76" l="0" r="100000">
                        <a14:foregroundMark x1="9247" y1="45604" x2="3082" y2="35027"/>
                        <a14:foregroundMark x1="34247" y1="16758" x2="53767" y2="1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91383" y="123900"/>
            <a:ext cx="1859863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Callout 16"/>
          <p:cNvSpPr/>
          <p:nvPr/>
        </p:nvSpPr>
        <p:spPr>
          <a:xfrm>
            <a:off x="3018780" y="4538856"/>
            <a:ext cx="3433793" cy="1656184"/>
          </a:xfrm>
          <a:prstGeom prst="wedgeEllipseCallout">
            <a:avLst>
              <a:gd name="adj1" fmla="val 66523"/>
              <a:gd name="adj2" fmla="val -4258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2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Is eisimirceach mise.  </a:t>
            </a:r>
            <a:br>
              <a:rPr lang="ga-IE" sz="2200" dirty="0" smtClean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Tagaimse chun </a:t>
            </a:r>
            <a:br>
              <a:rPr lang="ga-IE" sz="2200" dirty="0" smtClean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mo chuid gaolta </a:t>
            </a:r>
            <a:br>
              <a:rPr lang="ga-IE" sz="2200" dirty="0" smtClean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a fheiceáil.  </a:t>
            </a:r>
            <a:endParaRPr lang="ga-IE" sz="22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4396923" y="981041"/>
            <a:ext cx="2871703" cy="1521636"/>
          </a:xfrm>
          <a:prstGeom prst="wedgeEllipseCallout">
            <a:avLst>
              <a:gd name="adj1" fmla="val 66523"/>
              <a:gd name="adj2" fmla="val -4258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Ceapaimse </a:t>
            </a:r>
            <a:b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go bhfuil muintir </a:t>
            </a:r>
            <a:b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na hÉireann </a:t>
            </a:r>
            <a:b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an-chairdiúil.</a:t>
            </a:r>
            <a:endParaRPr lang="ga-IE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144544" y="827244"/>
            <a:ext cx="2553092" cy="966667"/>
          </a:xfrm>
          <a:prstGeom prst="wedgeEllipseCallout">
            <a:avLst>
              <a:gd name="adj1" fmla="val 66523"/>
              <a:gd name="adj2" fmla="val -4258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as an tír seo do mo shinsir.  </a:t>
            </a:r>
            <a:endParaRPr lang="ga-IE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3" b="100000" l="0" r="100000">
                        <a14:foregroundMark x1="51575" y1="12948" x2="52953" y2="26033"/>
                        <a14:foregroundMark x1="44882" y1="17906" x2="46260" y2="26446"/>
                        <a14:foregroundMark x1="94094" y1="67493" x2="68307" y2="50413"/>
                        <a14:foregroundMark x1="17323" y1="96970" x2="27165" y2="97934"/>
                        <a14:foregroundMark x1="32677" y1="94353" x2="39370" y2="82507"/>
                        <a14:foregroundMark x1="91732" y1="96006" x2="76378" y2="96694"/>
                        <a14:foregroundMark x1="75591" y1="92700" x2="70079" y2="85813"/>
                        <a14:foregroundMark x1="92717" y1="69697" x2="95472" y2="64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551" y="291714"/>
            <a:ext cx="2110374" cy="290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64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21020885" flipH="1">
            <a:off x="5204503" y="5560325"/>
            <a:ext cx="2918430" cy="49244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 smtClean="0">
                <a:latin typeface="Tw Cen MT" panose="020B0602020104020603" pitchFamily="34" charset="0"/>
              </a:rPr>
              <a:t>Cad is </a:t>
            </a:r>
            <a:r>
              <a:rPr lang="ga-IE" sz="2600" dirty="0" smtClean="0">
                <a:latin typeface="Tw Cen MT" panose="020B0602020104020603" pitchFamily="34" charset="0"/>
              </a:rPr>
              <a:t>tionscal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>ann</a:t>
            </a:r>
            <a:r>
              <a:rPr lang="en-GB" sz="2600" dirty="0" smtClean="0">
                <a:latin typeface="Tw Cen MT" panose="020B0602020104020603" pitchFamily="34" charset="0"/>
              </a:rPr>
              <a:t>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020885" flipH="1">
            <a:off x="4782048" y="5428299"/>
            <a:ext cx="4130255" cy="89255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Cén sórt seirbhísí a chuirtear ar fáil do thurasóirí?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1" y="132202"/>
            <a:ext cx="4286250" cy="393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8400" y="132202"/>
            <a:ext cx="4284000" cy="212400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tionscal na turasóireachta ar cheann de na tionscail is tábhachtaí sa tír seo. Déantar a lán airgid ar an turasóireacht.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8400" y="132202"/>
            <a:ext cx="4284000" cy="24929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Tugtar tionscal ar réimse gnó a chuireann táirgí nó seirbhísí ar fáil. Cuirtear seirbhísí ar fáil le freastal ar an turasóireacht. Mar sin, is tionscal seirbhíse </a:t>
            </a:r>
            <a:r>
              <a:rPr lang="ga-IE" sz="2600" dirty="0">
                <a:latin typeface="Tw Cen MT" panose="020B0602020104020603" pitchFamily="34" charset="0"/>
              </a:rPr>
              <a:t>é</a:t>
            </a:r>
            <a:r>
              <a:rPr lang="ga-IE" sz="2600" dirty="0" smtClean="0">
                <a:latin typeface="Tw Cen MT" panose="020B0602020104020603" pitchFamily="34" charset="0"/>
              </a:rPr>
              <a:t> tionscal na turasóireachta.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648400" y="2772070"/>
            <a:ext cx="4284000" cy="1292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é ‘Fáilte Éireann’ Údarás Náisiúnta Forbartha Turasóireachta na hÉireann.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79511" y="4221088"/>
            <a:ext cx="4286250" cy="24929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Cinntíonn Fáilte Éireann go mbíonn na seirbhísí a chuirtear ar fáil do thurasóirí ar ardchaighdeán. Cuireann sé Éire chun cinn ar fud an domhain mar áit saoire.  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6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8" grpId="1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06522" y="2290708"/>
            <a:ext cx="3238479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DSCN01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8389" y="188886"/>
            <a:ext cx="3260951" cy="24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34327" y="4484979"/>
            <a:ext cx="3088124" cy="20599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DSCN01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174" y="4224017"/>
            <a:ext cx="3024714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504" y="2571976"/>
            <a:ext cx="579901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I measc na ndreamanna a chuireann seirbhísí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ar fáil do thurasóirí tá óstáin, siopaí, bialanna, eagraíochtaí spóirt, comhlachtaí iompair agus eagraíochtaí siamsa. Déanann na gnóthaí sin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 lán airgid ar an turasóireacht.   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227909"/>
            <a:ext cx="3880317" cy="212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3576" y="4683901"/>
            <a:ext cx="3097797" cy="2059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0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6505" y="3271540"/>
            <a:ext cx="51804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Cuireann tionscal na turasóireachta fostaíocht ar fáil.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23726" y="4504112"/>
            <a:ext cx="3076462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9673" y="3927683"/>
            <a:ext cx="3076463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87900" y="360994"/>
            <a:ext cx="2914544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6505" y="239238"/>
            <a:ext cx="1896949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88542" y="590603"/>
            <a:ext cx="3137301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979" y="2626380"/>
            <a:ext cx="158400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Freastalaithe</a:t>
            </a:r>
            <a:endParaRPr lang="ga-IE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1130" y="2248896"/>
            <a:ext cx="198000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Treoraithe turais</a:t>
            </a:r>
            <a:endParaRPr lang="ga-IE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3839" y="5982656"/>
            <a:ext cx="190800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Foireann Óstáin</a:t>
            </a:r>
            <a:endParaRPr lang="ga-IE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1129" y="5439880"/>
            <a:ext cx="100800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Píolótaí</a:t>
            </a:r>
            <a:endParaRPr lang="ga-IE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7824" y="1806755"/>
            <a:ext cx="154800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Tiománaithe</a:t>
            </a:r>
            <a:endParaRPr lang="ga-IE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9983" y="318229"/>
            <a:ext cx="3483864" cy="23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4156013"/>
            <a:ext cx="3325261" cy="26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62928" y="4178468"/>
            <a:ext cx="3483864" cy="26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7443" y="83585"/>
            <a:ext cx="2314834" cy="34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208" y="2200553"/>
            <a:ext cx="136800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Potaireacht</a:t>
            </a:r>
            <a:endParaRPr lang="ga-IE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49225" y="3072338"/>
            <a:ext cx="180000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Caoladóireacht</a:t>
            </a:r>
            <a:endParaRPr lang="ga-IE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1148" y="4226737"/>
            <a:ext cx="158400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Seodóireacht</a:t>
            </a:r>
            <a:endParaRPr lang="ga-IE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62376" y="6321103"/>
            <a:ext cx="104400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Cniotáil</a:t>
            </a:r>
            <a:endParaRPr lang="ga-IE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71423" y="2826117"/>
            <a:ext cx="575302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>
                <a:latin typeface="Tw Cen MT" panose="020B0602020104020603" pitchFamily="34" charset="0"/>
              </a:rPr>
              <a:t>Cabhraíonn </a:t>
            </a:r>
            <a:r>
              <a:rPr lang="ga-IE" sz="2600" dirty="0" smtClean="0">
                <a:latin typeface="Tw Cen MT" panose="020B0602020104020603" pitchFamily="34" charset="0"/>
              </a:rPr>
              <a:t>an turasóireacht le </a:t>
            </a:r>
            <a:r>
              <a:rPr lang="ga-IE" sz="2600" dirty="0">
                <a:latin typeface="Tw Cen MT" panose="020B0602020104020603" pitchFamily="34" charset="0"/>
              </a:rPr>
              <a:t>daoine </a:t>
            </a:r>
            <a:r>
              <a:rPr lang="ga-IE" sz="2600" dirty="0" smtClean="0">
                <a:latin typeface="Tw Cen MT" panose="020B0602020104020603" pitchFamily="34" charset="0"/>
              </a:rPr>
              <a:t/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 </a:t>
            </a:r>
            <a:r>
              <a:rPr lang="ga-IE" sz="2600" dirty="0">
                <a:latin typeface="Tw Cen MT" panose="020B0602020104020603" pitchFamily="34" charset="0"/>
              </a:rPr>
              <a:t>bhíonn i mbun </a:t>
            </a:r>
            <a:r>
              <a:rPr lang="ga-IE" sz="2600" dirty="0" smtClean="0">
                <a:latin typeface="Tw Cen MT" panose="020B0602020104020603" pitchFamily="34" charset="0"/>
              </a:rPr>
              <a:t>na lámhcheardaíochta.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1423" y="2802155"/>
            <a:ext cx="5753020" cy="12926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Cruthaíonn an turasóireacht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margadh </a:t>
            </a:r>
            <a:r>
              <a:rPr lang="ga-IE" sz="2600" dirty="0">
                <a:latin typeface="Tw Cen MT" panose="020B0602020104020603" pitchFamily="34" charset="0"/>
              </a:rPr>
              <a:t>d’</a:t>
            </a:r>
            <a:r>
              <a:rPr lang="en-GB" sz="2600" dirty="0" err="1">
                <a:latin typeface="Tw Cen MT" panose="020B0602020104020603" pitchFamily="34" charset="0"/>
              </a:rPr>
              <a:t>earraí</a:t>
            </a:r>
            <a:r>
              <a:rPr lang="en-GB" sz="2600" dirty="0">
                <a:latin typeface="Tw Cen MT" panose="020B0602020104020603" pitchFamily="34" charset="0"/>
              </a:rPr>
              <a:t> a </a:t>
            </a:r>
            <a:r>
              <a:rPr lang="en-GB" sz="2600" dirty="0" err="1">
                <a:latin typeface="Tw Cen MT" panose="020B0602020104020603" pitchFamily="34" charset="0"/>
              </a:rPr>
              <a:t>dhéantar</a:t>
            </a:r>
            <a:r>
              <a:rPr lang="en-GB" sz="2600" dirty="0">
                <a:latin typeface="Tw Cen MT" panose="020B0602020104020603" pitchFamily="34" charset="0"/>
              </a:rPr>
              <a:t> in </a:t>
            </a:r>
            <a:r>
              <a:rPr lang="en-GB" sz="2600" dirty="0" err="1" smtClean="0">
                <a:latin typeface="Tw Cen MT" panose="020B0602020104020603" pitchFamily="34" charset="0"/>
              </a:rPr>
              <a:t>Éirinn</a:t>
            </a:r>
            <a:r>
              <a:rPr lang="ga-IE" sz="2600" dirty="0" smtClean="0">
                <a:latin typeface="Tw Cen MT" panose="020B0602020104020603" pitchFamily="34" charset="0"/>
              </a:rPr>
              <a:t>,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go háirithe earraí láimhe traidisiúnta</a:t>
            </a:r>
            <a:r>
              <a:rPr lang="en-GB" sz="2600" dirty="0" smtClean="0">
                <a:latin typeface="Tw Cen MT" panose="020B0602020104020603" pitchFamily="34" charset="0"/>
              </a:rPr>
              <a:t>. 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  <p:bldP spid="11" grpId="0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0" b="97775" l="3601" r="96727">
                        <a14:foregroundMark x1="31588" y1="14047" x2="31588" y2="14047"/>
                        <a14:foregroundMark x1="46481" y1="15160" x2="46481" y2="15160"/>
                        <a14:foregroundMark x1="43372" y1="7371" x2="43372" y2="7371"/>
                        <a14:foregroundMark x1="78560" y1="47844" x2="78560" y2="47844"/>
                        <a14:foregroundMark x1="35516" y1="63839" x2="35516" y2="63839"/>
                        <a14:foregroundMark x1="29460" y1="45202" x2="29460" y2="45202"/>
                        <a14:foregroundMark x1="43044" y1="15577" x2="43044" y2="15577"/>
                        <a14:foregroundMark x1="48773" y1="13213" x2="42553" y2="21419"/>
                        <a14:foregroundMark x1="29787" y1="23783" x2="36825" y2="27955"/>
                        <a14:foregroundMark x1="26841" y1="9318" x2="38134" y2="2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31261" y="3681306"/>
            <a:ext cx="2542990" cy="2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Callout 1 7"/>
          <p:cNvSpPr>
            <a:spLocks/>
          </p:cNvSpPr>
          <p:nvPr/>
        </p:nvSpPr>
        <p:spPr bwMode="auto">
          <a:xfrm>
            <a:off x="2498725" y="319744"/>
            <a:ext cx="2145284" cy="1885120"/>
          </a:xfrm>
          <a:prstGeom prst="borderCallout1">
            <a:avLst>
              <a:gd name="adj1" fmla="val 5880"/>
              <a:gd name="adj2" fmla="val -3310"/>
              <a:gd name="adj3" fmla="val 34204"/>
              <a:gd name="adj4" fmla="val -39352"/>
            </a:avLst>
          </a:prstGeom>
          <a:solidFill>
            <a:schemeClr val="bg1">
              <a:lumMod val="50000"/>
            </a:scheme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Bíonn áiteanna róphlódaithe </a:t>
            </a:r>
            <a:b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sa samhradh </a:t>
            </a:r>
            <a:b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mar gheall ar an turasóireacht.</a:t>
            </a:r>
            <a:endParaRPr lang="ga-IE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Line Callout 3 8"/>
          <p:cNvSpPr/>
          <p:nvPr/>
        </p:nvSpPr>
        <p:spPr>
          <a:xfrm>
            <a:off x="5652120" y="2839211"/>
            <a:ext cx="3041989" cy="1380505"/>
          </a:xfrm>
          <a:prstGeom prst="borderCallout3">
            <a:avLst>
              <a:gd name="adj1" fmla="val 202504"/>
              <a:gd name="adj2" fmla="val 43959"/>
              <a:gd name="adj3" fmla="val 202256"/>
              <a:gd name="adj4" fmla="val 44045"/>
              <a:gd name="adj5" fmla="val 202754"/>
              <a:gd name="adj6" fmla="val 43882"/>
              <a:gd name="adj7" fmla="val 99688"/>
              <a:gd name="adj8" fmla="val 208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Déanann an líon mór </a:t>
            </a:r>
            <a:b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turasóirí damáiste </a:t>
            </a:r>
            <a:b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do shéadchomharthaí stairiúla.  </a:t>
            </a:r>
            <a:endParaRPr lang="ga-IE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Line Callout 3 12"/>
          <p:cNvSpPr>
            <a:spLocks/>
          </p:cNvSpPr>
          <p:nvPr/>
        </p:nvSpPr>
        <p:spPr bwMode="auto">
          <a:xfrm>
            <a:off x="5221288" y="495301"/>
            <a:ext cx="2232025" cy="1954212"/>
          </a:xfrm>
          <a:prstGeom prst="borderCallout3">
            <a:avLst>
              <a:gd name="adj1" fmla="val 5816"/>
              <a:gd name="adj2" fmla="val 137142"/>
              <a:gd name="adj3" fmla="val 12373"/>
              <a:gd name="adj4" fmla="val 122012"/>
              <a:gd name="adj5" fmla="val 15663"/>
              <a:gd name="adj6" fmla="val 114544"/>
              <a:gd name="adj7" fmla="val 22163"/>
              <a:gd name="adj8" fmla="val 100249"/>
            </a:avLst>
          </a:prstGeom>
          <a:solidFill>
            <a:schemeClr val="bg1">
              <a:lumMod val="50000"/>
            </a:scheme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Tógtar a lán óstán agus droch-chuma ar chuid acu. Milleann siad an radharc tíre. </a:t>
            </a:r>
            <a:endParaRPr lang="ga-IE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9388" y="2636912"/>
            <a:ext cx="66262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Céard iad na míbhuntáistí a bhaineann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leis an turasóireacht, meas tú?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84594" y="4305300"/>
            <a:ext cx="1995487" cy="1139924"/>
          </a:xfrm>
          <a:prstGeom prst="wedgeEllipseCallout">
            <a:avLst>
              <a:gd name="adj1" fmla="val 110388"/>
              <a:gd name="adj2" fmla="val 13321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2200" dirty="0">
                <a:solidFill>
                  <a:srgbClr val="FFFFFF"/>
                </a:solidFill>
                <a:latin typeface="Tw Cen MT" panose="020B0602020104020603" pitchFamily="34" charset="0"/>
              </a:rPr>
              <a:t>Cad a </a:t>
            </a:r>
            <a:r>
              <a:rPr lang="ga-IE" sz="2200" dirty="0">
                <a:solidFill>
                  <a:srgbClr val="FFFFFF"/>
                </a:solidFill>
                <a:latin typeface="Tw Cen MT" panose="020B0602020104020603" pitchFamily="34" charset="0"/>
              </a:rPr>
              <a:t>cheapann tusa?</a:t>
            </a:r>
          </a:p>
        </p:txBody>
      </p:sp>
      <p:pic>
        <p:nvPicPr>
          <p:cNvPr id="23563" name="Picture 11" descr="shutterstock_18945331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399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shutterstock_105257606 cop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9238" y="4305300"/>
            <a:ext cx="254476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 descr="shutterstock_97337654 cop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3825" y="0"/>
            <a:ext cx="14001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10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468313" y="908050"/>
            <a:ext cx="808196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4400" dirty="0" smtClean="0">
                <a:latin typeface="Tw Cen MT" panose="020B0602020104020603" pitchFamily="34" charset="0"/>
              </a:rPr>
              <a:t>Cluiche Meaitseála</a:t>
            </a:r>
          </a:p>
          <a:p>
            <a:r>
              <a:rPr lang="en-IE" sz="4400" dirty="0" smtClean="0">
                <a:latin typeface="Tw Cen MT" panose="020B0602020104020603" pitchFamily="34" charset="0"/>
                <a:hlinkClick r:id="rId2"/>
              </a:rPr>
              <a:t>http://www.oswego.org/ocsd-web/match/term/matchgeneric2.asp?filename=MniGhallturasoireacht</a:t>
            </a:r>
            <a:r>
              <a:rPr lang="en-IE" sz="4400" dirty="0" smtClean="0">
                <a:latin typeface="Tw Cen MT" panose="020B0602020104020603" pitchFamily="34" charset="0"/>
              </a:rPr>
              <a:t> </a:t>
            </a:r>
            <a:endParaRPr lang="en-IE" sz="44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/>
          <p:cNvSpPr txBox="1">
            <a:spLocks noChangeArrowheads="1"/>
          </p:cNvSpPr>
          <p:nvPr/>
        </p:nvSpPr>
        <p:spPr bwMode="auto">
          <a:xfrm>
            <a:off x="251520" y="549275"/>
            <a:ext cx="84969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Staitisticí faoin turasóireacht in Éirinn:  </a:t>
            </a:r>
            <a:r>
              <a:rPr lang="en-GB" sz="3200" dirty="0" smtClean="0">
                <a:latin typeface="Tw Cen MT" panose="020B0602020104020603" pitchFamily="34" charset="0"/>
                <a:hlinkClick r:id="rId3"/>
              </a:rPr>
              <a:t>www.failteireland.ie/FailteIreland/media/WebsiteStructure/Documents/3_Research_Insights/3_General_SurveysReports/Tourism-facts-2014.pdf?ext</a:t>
            </a:r>
            <a:r>
              <a:rPr lang="en-GB" sz="3200" dirty="0">
                <a:latin typeface="Tw Cen MT" panose="020B0602020104020603" pitchFamily="34" charset="0"/>
                <a:hlinkClick r:id="rId3"/>
              </a:rPr>
              <a:t>=.</a:t>
            </a:r>
            <a:r>
              <a:rPr lang="en-GB" sz="3200" dirty="0" smtClean="0">
                <a:latin typeface="Tw Cen MT" panose="020B0602020104020603" pitchFamily="34" charset="0"/>
                <a:hlinkClick r:id="rId3"/>
              </a:rPr>
              <a:t>pdf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217" y="3429000"/>
            <a:ext cx="873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Cliceáil anseo chun féachaint ar fhíseán turasóireachta de chuid Fháilte Éireann:</a:t>
            </a:r>
          </a:p>
          <a:p>
            <a:r>
              <a:rPr lang="en-GB" sz="3200" dirty="0">
                <a:latin typeface="Tw Cen MT" panose="020B0602020104020603" pitchFamily="34" charset="0"/>
                <a:hlinkClick r:id="rId4"/>
              </a:rPr>
              <a:t>https://</a:t>
            </a:r>
            <a:r>
              <a:rPr lang="en-GB" sz="3200" dirty="0" smtClean="0">
                <a:latin typeface="Tw Cen MT" panose="020B0602020104020603" pitchFamily="34" charset="0"/>
                <a:hlinkClick r:id="rId4"/>
              </a:rPr>
              <a:t>www.youtube.com/watch?v=kSIWK6zaMzg</a:t>
            </a:r>
            <a:endParaRPr lang="ga-IE" sz="3200" dirty="0" smtClean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468313" y="908050"/>
            <a:ext cx="808196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30238" algn="l"/>
              </a:tabLst>
            </a:pPr>
            <a:r>
              <a:rPr lang="ga-IE" sz="3600" dirty="0" smtClean="0">
                <a:latin typeface="Berlin Sans FB" panose="020E0602020502020306" pitchFamily="34" charset="0"/>
              </a:rPr>
              <a:t>Tuilleadh eolais:</a:t>
            </a:r>
          </a:p>
          <a:p>
            <a:pPr algn="ctr"/>
            <a:endParaRPr lang="en-GB" sz="2800" dirty="0" smtClean="0">
              <a:latin typeface="Tw Cen MT" panose="020B0602020104020603" pitchFamily="34" charset="0"/>
              <a:hlinkClick r:id="rId3"/>
            </a:endParaRPr>
          </a:p>
          <a:p>
            <a:pPr algn="ctr"/>
            <a:r>
              <a:rPr lang="en-GB" sz="2800" dirty="0" smtClean="0">
                <a:latin typeface="Tw Cen MT" panose="020B0602020104020603" pitchFamily="34" charset="0"/>
                <a:hlinkClick r:id="rId3"/>
              </a:rPr>
              <a:t>http://www.askaboutireland.ie/learning-zone/primary-students/5th-+-6th-class/geography/geography-full-story/visit-ireland/</a:t>
            </a:r>
            <a:r>
              <a:rPr lang="en-GB" sz="2800" dirty="0" smtClean="0">
                <a:latin typeface="Tw Cen MT" panose="020B06020201040206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2120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611560" y="548678"/>
            <a:ext cx="79216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ga-IE" sz="1800" b="1" dirty="0">
                <a:latin typeface="Tw Cen MT" panose="020B0602020104020603" pitchFamily="34" charset="0"/>
              </a:rPr>
              <a:t>Gabhaimid buíochas leis na daoine agus leis na heagraíochtaí a leanas a chuir íomhánna ar fáil do na sleamhnáin seo</a:t>
            </a:r>
            <a:r>
              <a:rPr lang="ga-IE" altLang="ga-IE" sz="1800" b="1" dirty="0" smtClean="0">
                <a:latin typeface="Tw Cen MT" panose="020B0602020104020603" pitchFamily="34" charset="0"/>
              </a:rPr>
              <a:t>: </a:t>
            </a:r>
          </a:p>
          <a:p>
            <a:r>
              <a:rPr lang="ga-IE" altLang="ga-IE" sz="1800" dirty="0" smtClean="0">
                <a:latin typeface="Tw Cen MT" panose="020B0602020104020603" pitchFamily="34" charset="0"/>
              </a:rPr>
              <a:t>Christine Warner</a:t>
            </a:r>
          </a:p>
          <a:p>
            <a:r>
              <a:rPr lang="ga-IE" sz="1800" dirty="0" smtClean="0">
                <a:latin typeface="Tw Cen MT" panose="020B0602020104020603" pitchFamily="34" charset="0"/>
              </a:rPr>
              <a:t>Caitlín &amp; Ciarán / Reels and Jigs</a:t>
            </a:r>
          </a:p>
          <a:p>
            <a:r>
              <a:rPr lang="en-IE" sz="1800" dirty="0" smtClean="0">
                <a:latin typeface="Tw Cen MT" panose="020B0602020104020603" pitchFamily="34" charset="0"/>
              </a:rPr>
              <a:t>CHENGDU </a:t>
            </a:r>
            <a:r>
              <a:rPr lang="en-IE" sz="1800" dirty="0">
                <a:latin typeface="Tw Cen MT" panose="020B0602020104020603" pitchFamily="34" charset="0"/>
              </a:rPr>
              <a:t>- JAN 22: Folk dance show "Riverdance" from </a:t>
            </a:r>
            <a:r>
              <a:rPr lang="ga-IE" sz="1800" dirty="0" err="1">
                <a:latin typeface="Tw Cen MT" panose="020B0602020104020603" pitchFamily="34" charset="0"/>
              </a:rPr>
              <a:t>I</a:t>
            </a:r>
            <a:r>
              <a:rPr lang="en-IE" sz="1800" dirty="0">
                <a:latin typeface="Tw Cen MT" panose="020B0602020104020603" pitchFamily="34" charset="0"/>
              </a:rPr>
              <a:t>reland at Sichuan coliseum Jan 22, 2010 in Chengdu, </a:t>
            </a:r>
            <a:r>
              <a:rPr lang="en-IE" sz="1800" dirty="0" smtClean="0">
                <a:latin typeface="Tw Cen MT" panose="020B0602020104020603" pitchFamily="34" charset="0"/>
              </a:rPr>
              <a:t>China.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smtClean="0">
                <a:latin typeface="Tw Cen MT" panose="020B0602020104020603" pitchFamily="34" charset="0"/>
              </a:rPr>
              <a:t>Jack.Q </a:t>
            </a:r>
            <a:r>
              <a:rPr lang="ga-IE" sz="1800" dirty="0">
                <a:latin typeface="Tw Cen MT" panose="020B0602020104020603" pitchFamily="34" charset="0"/>
              </a:rPr>
              <a:t>/ </a:t>
            </a:r>
            <a:r>
              <a:rPr lang="ga-IE" sz="1800" dirty="0" smtClean="0">
                <a:latin typeface="Tw Cen MT" panose="020B0602020104020603" pitchFamily="34" charset="0"/>
              </a:rPr>
              <a:t>Shutterstock.com</a:t>
            </a:r>
          </a:p>
          <a:p>
            <a:r>
              <a:rPr lang="en-IE" sz="1800" dirty="0">
                <a:latin typeface="Tw Cen MT" panose="020B0602020104020603" pitchFamily="34" charset="0"/>
              </a:rPr>
              <a:t>DUBLIN, IRELAND - JULY 12, 2016: Interior of the National Museum of Ireland, established on the 14th August </a:t>
            </a:r>
            <a:r>
              <a:rPr lang="en-IE" sz="1800" dirty="0" smtClean="0">
                <a:latin typeface="Tw Cen MT" panose="020B0602020104020603" pitchFamily="34" charset="0"/>
              </a:rPr>
              <a:t>1877</a:t>
            </a:r>
            <a:r>
              <a:rPr lang="ga-IE" sz="1800" dirty="0" smtClean="0">
                <a:latin typeface="Tw Cen MT" panose="020B0602020104020603" pitchFamily="34" charset="0"/>
              </a:rPr>
              <a:t>. </a:t>
            </a:r>
            <a:r>
              <a:rPr lang="ga-IE" sz="1800" dirty="0"/>
              <a:t>Anton_Ivanov / Shutterstock,</a:t>
            </a:r>
            <a:endParaRPr lang="ga-IE" sz="1800" dirty="0">
              <a:latin typeface="Tw Cen MT" panose="020B0602020104020603" pitchFamily="34" charset="0"/>
            </a:endParaRPr>
          </a:p>
          <a:p>
            <a:r>
              <a:rPr lang="en-US" sz="1800" dirty="0" smtClean="0">
                <a:latin typeface="Tw Cen MT" panose="020B0602020104020603" pitchFamily="34" charset="0"/>
              </a:rPr>
              <a:t>ST</a:t>
            </a:r>
            <a:r>
              <a:rPr lang="en-US" sz="1800" dirty="0">
                <a:latin typeface="Tw Cen MT" panose="020B0602020104020603" pitchFamily="34" charset="0"/>
              </a:rPr>
              <a:t>. PETERSBURG - JUNE 30, 2011: A group of unidentified tourists have a guided tour in the Hermitage, the biggest in Russia. To see all the displays one should walk 20 </a:t>
            </a:r>
            <a:r>
              <a:rPr lang="en-US" sz="1800" dirty="0" smtClean="0">
                <a:latin typeface="Tw Cen MT" panose="020B0602020104020603" pitchFamily="34" charset="0"/>
              </a:rPr>
              <a:t>kilometers.</a:t>
            </a:r>
            <a:r>
              <a:rPr lang="ga-IE" sz="1800" dirty="0" smtClean="0">
                <a:latin typeface="Tw Cen MT" panose="020B0602020104020603" pitchFamily="34" charset="0"/>
              </a:rPr>
              <a:t> withGod </a:t>
            </a:r>
            <a:r>
              <a:rPr lang="ga-IE" sz="1800" dirty="0">
                <a:latin typeface="Tw Cen MT" panose="020B0602020104020603" pitchFamily="34" charset="0"/>
              </a:rPr>
              <a:t>/ </a:t>
            </a:r>
            <a:r>
              <a:rPr lang="ga-IE" sz="1800" dirty="0" smtClean="0">
                <a:latin typeface="Tw Cen MT" panose="020B0602020104020603" pitchFamily="34" charset="0"/>
              </a:rPr>
              <a:t>Shutterstock.com</a:t>
            </a:r>
            <a:endParaRPr lang="ga-IE" altLang="ga-IE" sz="1800" dirty="0">
              <a:latin typeface="Tw Cen MT" panose="020B0602020104020603" pitchFamily="34" charset="0"/>
            </a:endParaRPr>
          </a:p>
          <a:p>
            <a:r>
              <a:rPr lang="ga-IE" altLang="ga-IE" sz="1800" b="1" dirty="0">
                <a:latin typeface="Tw Cen MT" panose="020B0602020104020603" pitchFamily="34" charset="0"/>
              </a:rPr>
              <a:t>Íomhánna eile</a:t>
            </a:r>
            <a:r>
              <a:rPr lang="ga-IE" altLang="ga-IE" sz="1800" b="1" dirty="0" smtClean="0">
                <a:latin typeface="Tw Cen MT" panose="020B0602020104020603" pitchFamily="34" charset="0"/>
              </a:rPr>
              <a:t>: </a:t>
            </a:r>
            <a:r>
              <a:rPr lang="ga-IE" altLang="ga-IE" sz="1800" dirty="0" smtClean="0">
                <a:latin typeface="Tw Cen MT" panose="020B0602020104020603" pitchFamily="34" charset="0"/>
              </a:rPr>
              <a:t>Shutterstock</a:t>
            </a:r>
            <a:endParaRPr lang="ga-IE" altLang="ga-IE" sz="1800" dirty="0">
              <a:latin typeface="Tw Cen MT" panose="020B0602020104020603" pitchFamily="34" charset="0"/>
            </a:endParaRPr>
          </a:p>
          <a:p>
            <a:endParaRPr lang="ga-IE" altLang="ga-IE" sz="1800" dirty="0">
              <a:latin typeface="Tw Cen MT" panose="020B0602020104020603" pitchFamily="34" charset="0"/>
            </a:endParaRPr>
          </a:p>
          <a:p>
            <a:r>
              <a:rPr lang="ga-IE" altLang="ga-IE" sz="1800" dirty="0">
                <a:latin typeface="Tw Cen MT" panose="020B0602020104020603" pitchFamily="34" charset="0"/>
              </a:rPr>
              <a:t>Rinneadh gach iarracht teacht ar úinéir an chóipchirt i gcás </a:t>
            </a:r>
            <a:r>
              <a:rPr lang="ga-IE" altLang="ga-IE" sz="1800" dirty="0" smtClean="0">
                <a:latin typeface="Tw Cen MT" panose="020B0602020104020603" pitchFamily="34" charset="0"/>
              </a:rPr>
              <a:t>na </a:t>
            </a:r>
            <a:r>
              <a:rPr lang="ga-IE" altLang="ga-IE" sz="1800" dirty="0">
                <a:latin typeface="Tw Cen MT" panose="020B0602020104020603" pitchFamily="34" charset="0"/>
              </a:rPr>
              <a:t>n‑íomhánna atá ar na sleamhnáin seo. Má rinneadh fail</a:t>
            </a:r>
            <a:r>
              <a:rPr lang="en-GB" altLang="ga-IE" sz="1800" dirty="0">
                <a:latin typeface="Tw Cen MT" panose="020B0602020104020603" pitchFamily="34" charset="0"/>
              </a:rPr>
              <a:t>l</a:t>
            </a:r>
            <a:r>
              <a:rPr lang="ga-IE" altLang="ga-IE" sz="1800" dirty="0">
                <a:latin typeface="Tw Cen MT" panose="020B0602020104020603" pitchFamily="34" charset="0"/>
              </a:rPr>
              <a:t>í ar aon </a:t>
            </a:r>
            <a:r>
              <a:rPr lang="ga-IE" altLang="ga-IE" sz="1800" dirty="0" smtClean="0">
                <a:latin typeface="Tw Cen MT" panose="020B0602020104020603" pitchFamily="34" charset="0"/>
              </a:rPr>
              <a:t>bhealach</a:t>
            </a:r>
            <a:r>
              <a:rPr lang="en-GB" altLang="ga-IE" sz="1800" dirty="0" smtClean="0">
                <a:latin typeface="Tw Cen MT" panose="020B0602020104020603" pitchFamily="34" charset="0"/>
              </a:rPr>
              <a:t> </a:t>
            </a:r>
            <a:r>
              <a:rPr lang="ga-IE" altLang="ga-IE" sz="1800" dirty="0" smtClean="0">
                <a:latin typeface="Tw Cen MT" panose="020B0602020104020603" pitchFamily="34" charset="0"/>
              </a:rPr>
              <a:t>ó </a:t>
            </a:r>
            <a:r>
              <a:rPr lang="ga-IE" altLang="ga-IE" sz="1800" dirty="0">
                <a:latin typeface="Tw Cen MT" panose="020B0602020104020603" pitchFamily="34" charset="0"/>
              </a:rPr>
              <a:t>thaobh cóipchirt de ba cheart d’úinéir an chóipchirt </a:t>
            </a:r>
            <a:r>
              <a:rPr lang="ga-IE" altLang="ga-IE" sz="1800" dirty="0" smtClean="0">
                <a:latin typeface="Tw Cen MT" panose="020B0602020104020603" pitchFamily="34" charset="0"/>
              </a:rPr>
              <a:t>teagmháil</a:t>
            </a:r>
            <a:r>
              <a:rPr lang="en-GB" altLang="ga-IE" sz="1800" dirty="0" smtClean="0">
                <a:latin typeface="Tw Cen MT" panose="020B0602020104020603" pitchFamily="34" charset="0"/>
              </a:rPr>
              <a:t> </a:t>
            </a:r>
            <a:r>
              <a:rPr lang="ga-IE" altLang="ga-IE" sz="1800" dirty="0" smtClean="0">
                <a:latin typeface="Tw Cen MT" panose="020B0602020104020603" pitchFamily="34" charset="0"/>
              </a:rPr>
              <a:t>a </a:t>
            </a:r>
            <a:r>
              <a:rPr lang="ga-IE" altLang="ga-IE" sz="1800" dirty="0">
                <a:latin typeface="Tw Cen MT" panose="020B0602020104020603" pitchFamily="34" charset="0"/>
              </a:rPr>
              <a:t>dhéanamh leis na foilsitheoirí. Beidh na foilsitheoirí lántoilteanach socruithe cuí a dhéanamh leis.</a:t>
            </a:r>
          </a:p>
          <a:p>
            <a:endParaRPr lang="ga-IE" altLang="ga-IE" sz="1800" dirty="0">
              <a:latin typeface="Tw Cen MT" panose="020B0602020104020603" pitchFamily="34" charset="0"/>
            </a:endParaRPr>
          </a:p>
          <a:p>
            <a:r>
              <a:rPr lang="ga-IE" altLang="ga-IE" sz="1800" dirty="0">
                <a:latin typeface="Tw Cen MT" panose="020B0602020104020603" pitchFamily="34" charset="0"/>
              </a:rPr>
              <a:t>© Foras na Gaeilge, 201</a:t>
            </a:r>
            <a:r>
              <a:rPr lang="en-GB" altLang="ga-IE" sz="1800" dirty="0">
                <a:latin typeface="Tw Cen MT" panose="020B0602020104020603" pitchFamily="34" charset="0"/>
              </a:rPr>
              <a:t>6</a:t>
            </a:r>
            <a:endParaRPr lang="ga-IE" altLang="ga-IE" sz="1800" dirty="0">
              <a:latin typeface="Tw Cen MT" panose="020B0602020104020603" pitchFamily="34" charset="0"/>
            </a:endParaRPr>
          </a:p>
          <a:p>
            <a:r>
              <a:rPr lang="ga-IE" altLang="ga-IE" sz="1800" dirty="0">
                <a:latin typeface="Tw Cen MT" panose="020B0602020104020603" pitchFamily="34" charset="0"/>
              </a:rPr>
              <a:t>An Gúm, 24-27 Sráid Fhreidric Thuaidh, Baile Átha Cliath 1 </a:t>
            </a:r>
          </a:p>
        </p:txBody>
      </p:sp>
    </p:spTree>
    <p:extLst>
      <p:ext uri="{BB962C8B-B14F-4D97-AF65-F5344CB8AC3E}">
        <p14:creationId xmlns:p14="http://schemas.microsoft.com/office/powerpoint/2010/main" val="38009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3"/>
          <a:stretch/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3916814"/>
            <a:ext cx="7056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Tagann a lán turasóirí go hÉirinn gach bliain.  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44" y="4787242"/>
            <a:ext cx="7848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Thug breis is 7 milliún turasóir ó thíortha thar lear cuairt ar Éirinn sa bhliain 2014.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6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9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755561" y="908720"/>
            <a:ext cx="5672808" cy="525401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ga-IE" sz="2800" dirty="0">
                <a:latin typeface="Tw Cen MT" panose="020B0602020104020603" pitchFamily="34" charset="0"/>
              </a:rPr>
              <a:t>Smaoinigh ar na gnéithe </a:t>
            </a:r>
            <a:r>
              <a:rPr lang="ga-IE" sz="2800" dirty="0" smtClean="0">
                <a:latin typeface="Tw Cen MT" panose="020B0602020104020603" pitchFamily="34" charset="0"/>
              </a:rPr>
              <a:t>seo a </a:t>
            </a:r>
            <a:r>
              <a:rPr lang="ga-IE" sz="2800" dirty="0">
                <a:latin typeface="Tw Cen MT" panose="020B0602020104020603" pitchFamily="34" charset="0"/>
              </a:rPr>
              <a:t>leanas:</a:t>
            </a:r>
            <a:r>
              <a:rPr lang="en-GB" sz="2800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9352" y="3291968"/>
            <a:ext cx="1777510" cy="956288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Imeachtaí cultúrtha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39352" y="1998251"/>
            <a:ext cx="2746003" cy="956288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Séadchomharthaí stairiúla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49986" y="5013176"/>
            <a:ext cx="2593975" cy="525401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ga-IE" sz="2800" dirty="0">
                <a:latin typeface="Tw Cen MT" panose="020B0602020104020603" pitchFamily="34" charset="0"/>
              </a:rPr>
              <a:t>Daoine cairdiúla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323155" y="1844824"/>
            <a:ext cx="2519362" cy="956288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Soláthar maith seirbhísí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065007" y="3291968"/>
            <a:ext cx="1777510" cy="956288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Radhairc tíre áille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39352" y="5013176"/>
            <a:ext cx="2591220" cy="138717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Gníomhaíochtaí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amuigh faoin aer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671" y1="78552" x2="80193" y2="93965"/>
                        <a14:foregroundMark x1="22222" y1="95172" x2="41868" y2="84494"/>
                        <a14:foregroundMark x1="24155" y1="91272" x2="32528" y2="84773"/>
                        <a14:foregroundMark x1="14815" y1="90715" x2="14815" y2="90715"/>
                        <a14:foregroundMark x1="17230" y1="87744" x2="17230" y2="87744"/>
                        <a14:foregroundMark x1="30113" y1="76509" x2="63929" y2="75952"/>
                        <a14:foregroundMark x1="30113" y1="74002" x2="65217" y2="73538"/>
                        <a14:foregroundMark x1="36876" y1="67317" x2="36876" y2="67317"/>
                        <a14:foregroundMark x1="52496" y1="66574" x2="52496" y2="66574"/>
                        <a14:foregroundMark x1="45250" y1="71773" x2="45250" y2="71773"/>
                        <a14:foregroundMark x1="51691" y1="71123" x2="51691" y2="71123"/>
                        <a14:foregroundMark x1="45572" y1="70102" x2="45572" y2="70102"/>
                        <a14:foregroundMark x1="60064" y1="71495" x2="60064" y2="71495"/>
                        <a14:foregroundMark x1="21900" y1="82451" x2="21900" y2="82451"/>
                        <a14:foregroundMark x1="20934" y1="83937" x2="20934" y2="83937"/>
                        <a14:foregroundMark x1="21739" y1="85980" x2="21739" y2="85980"/>
                        <a14:foregroundMark x1="20934" y1="89786" x2="20934" y2="89786"/>
                        <a14:foregroundMark x1="15942" y1="92943" x2="21256" y2="93965"/>
                        <a14:foregroundMark x1="24316" y1="95729" x2="24316" y2="95729"/>
                        <a14:foregroundMark x1="29791" y1="96472" x2="29791" y2="96472"/>
                        <a14:foregroundMark x1="20934" y1="88765" x2="20934" y2="88765"/>
                        <a14:foregroundMark x1="40902" y1="99164" x2="40902" y2="99164"/>
                        <a14:foregroundMark x1="36393" y1="97957" x2="36393" y2="97957"/>
                        <a14:foregroundMark x1="51369" y1="99164" x2="51369" y2="99164"/>
                        <a14:foregroundMark x1="60709" y1="97400" x2="60709" y2="97400"/>
                        <a14:foregroundMark x1="72786" y1="82823" x2="72786" y2="82823"/>
                        <a14:foregroundMark x1="70853" y1="77530" x2="70853" y2="77530"/>
                        <a14:foregroundMark x1="71659" y1="80223" x2="71659" y2="80223"/>
                        <a14:foregroundMark x1="76329" y1="81337" x2="76329" y2="81337"/>
                        <a14:foregroundMark x1="80193" y1="83937" x2="80193" y2="83937"/>
                        <a14:foregroundMark x1="76006" y1="89415" x2="76006" y2="89415"/>
                        <a14:foregroundMark x1="79549" y1="91272" x2="79549" y2="91272"/>
                        <a14:foregroundMark x1="79710" y1="90715" x2="79710" y2="90715"/>
                        <a14:foregroundMark x1="80193" y1="92758" x2="76490" y2="91179"/>
                        <a14:foregroundMark x1="82448" y1="93779" x2="82448" y2="93779"/>
                        <a14:foregroundMark x1="80515" y1="95265" x2="80515" y2="95265"/>
                        <a14:foregroundMark x1="76973" y1="96472" x2="76973" y2="96472"/>
                        <a14:foregroundMark x1="77939" y1="95915" x2="77939" y2="95915"/>
                        <a14:foregroundMark x1="21739" y1="25720" x2="21739" y2="25720"/>
                        <a14:foregroundMark x1="2415" y1="17549" x2="2415" y2="17549"/>
                        <a14:foregroundMark x1="6602" y1="13463" x2="6602" y2="13463"/>
                        <a14:foregroundMark x1="29791" y1="33705" x2="57649" y2="30455"/>
                        <a14:foregroundMark x1="27053" y1="34262" x2="21900" y2="63138"/>
                        <a14:foregroundMark x1="21900" y1="63788" x2="22222" y2="64253"/>
                        <a14:foregroundMark x1="22866" y1="64067" x2="70853" y2="63788"/>
                        <a14:foregroundMark x1="71337" y1="63510" x2="68438" y2="47911"/>
                        <a14:foregroundMark x1="966" y1="26184" x2="39614" y2="24420"/>
                        <a14:foregroundMark x1="7407" y1="12535" x2="31240" y2="2043"/>
                        <a14:foregroundMark x1="35910" y1="1764" x2="67150" y2="836"/>
                        <a14:foregroundMark x1="85346" y1="5850" x2="98712" y2="23491"/>
                        <a14:foregroundMark x1="40097" y1="23491" x2="47021" y2="18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01328" y="1938485"/>
            <a:ext cx="2581275" cy="42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0675" y="199270"/>
            <a:ext cx="8409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Berlin Sans FB" panose="020E0602020502020306" pitchFamily="34" charset="0"/>
              </a:rPr>
              <a:t>Céard a mheallann turasóirí go hÉirinn, meas tú?</a:t>
            </a:r>
            <a:endParaRPr lang="ga-I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1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animBg="1"/>
      <p:bldP spid="9" grpId="0" animBg="1"/>
      <p:bldP spid="11" grpId="0" animBg="1"/>
      <p:bldP spid="12" grpId="0" animBg="1"/>
      <p:bldP spid="10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47295" y="491232"/>
            <a:ext cx="40324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radhairc áille in Éirinn.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Tá aibhneacha, lochanna agus sléibhte inti. Tagann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go leor turasóirí chun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na radhairc sin a fheiceáil. </a:t>
            </a:r>
            <a:endParaRPr lang="ga-IE" sz="3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4271" y="214318"/>
            <a:ext cx="4286250" cy="286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3011" y="4270299"/>
            <a:ext cx="343283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maith le turasóirí dul ag cnocadóireacht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sna sléibhte in Éirinn. 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9992" y="3534653"/>
            <a:ext cx="4286250" cy="285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1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7037" y="197445"/>
            <a:ext cx="4286250" cy="285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8909" y="3200577"/>
            <a:ext cx="4262391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69324" y="197445"/>
            <a:ext cx="394195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Meallann ceantair cois cósta turasóirí go hÉirinn. Tagann siad chun na tránna, na hailte, na bánna agus na cinn tíre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fheiceáil.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769" y="3338210"/>
            <a:ext cx="45761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Bealach tiomána ar feadh chósta thiar na hÉireann is ea ‘Slí an Atlantaigh Fhiáin’. Leanann sé an cósta isteach agus amach ó Co. Dhún na nGall go Co. Chorcaí.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5326">
            <a:off x="7111894" y="1659366"/>
            <a:ext cx="1987271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32"/>
          <p:cNvSpPr>
            <a:spLocks noChangeArrowheads="1"/>
          </p:cNvSpPr>
          <p:nvPr/>
        </p:nvSpPr>
        <p:spPr bwMode="auto">
          <a:xfrm>
            <a:off x="8537611" y="2047575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11" name="Oval 32"/>
          <p:cNvSpPr>
            <a:spLocks noChangeArrowheads="1"/>
          </p:cNvSpPr>
          <p:nvPr/>
        </p:nvSpPr>
        <p:spPr bwMode="auto">
          <a:xfrm>
            <a:off x="7215831" y="3880139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2" name="Curved Right Arrow 1"/>
          <p:cNvSpPr/>
          <p:nvPr/>
        </p:nvSpPr>
        <p:spPr>
          <a:xfrm rot="1945388">
            <a:off x="7097699" y="1746915"/>
            <a:ext cx="828000" cy="2340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08091" y="5306577"/>
            <a:ext cx="8784000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Cliceáil an nasc seo thíos chun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radhairc áille an chósta a fheiceáil.</a:t>
            </a:r>
          </a:p>
          <a:p>
            <a:r>
              <a:rPr lang="ga-IE" sz="2400" dirty="0" smtClean="0">
                <a:solidFill>
                  <a:srgbClr val="0033CC"/>
                </a:solidFill>
                <a:latin typeface="Tw Cen MT" panose="020B0602020104020603" pitchFamily="34" charset="0"/>
                <a:hlinkClick r:id="rId6"/>
              </a:rPr>
              <a:t>http://www.discoverireland.ie/Wild-Atlantic-Way/Wild-Atlantic-Way-Videos</a:t>
            </a:r>
            <a:r>
              <a:rPr lang="ga-IE" sz="2400" dirty="0" smtClean="0">
                <a:solidFill>
                  <a:srgbClr val="0033CC"/>
                </a:solidFill>
                <a:latin typeface="Tw Cen MT" panose="020B0602020104020603" pitchFamily="34" charset="0"/>
              </a:rPr>
              <a:t>  </a:t>
            </a:r>
          </a:p>
          <a:p>
            <a:endParaRPr lang="ga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 animBg="1"/>
      <p:bldP spid="11" grpId="0" animBg="1"/>
      <p:bldP spid="2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988" y="4671823"/>
            <a:ext cx="2952328" cy="196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2819" y="2420888"/>
            <a:ext cx="3001073" cy="20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26548" y="204281"/>
            <a:ext cx="2878059" cy="191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204281"/>
            <a:ext cx="2897231" cy="193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287" y="2420888"/>
            <a:ext cx="4859967" cy="1404000"/>
          </a:xfrm>
          <a:noFill/>
          <a:ln w="25400">
            <a:noFill/>
          </a:ln>
        </p:spPr>
        <p:txBody>
          <a:bodyPr/>
          <a:lstStyle/>
          <a:p>
            <a:pPr eaLnBrk="1" hangingPunct="1"/>
            <a:r>
              <a:rPr lang="ga-IE" sz="2800" dirty="0" smtClean="0">
                <a:latin typeface="Tw Cen MT" panose="020B0602020104020603" pitchFamily="34" charset="0"/>
              </a:rPr>
              <a:t>Cuireann turasóirí spéis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sna séadchomharthaí stairiúla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atá le feiceáil ar fud na tíre</a:t>
            </a:r>
            <a:r>
              <a:rPr lang="en-GB" sz="2800" dirty="0" smtClean="0">
                <a:latin typeface="Tw Cen MT" panose="020B0602020104020603" pitchFamily="34" charset="0"/>
              </a:rPr>
              <a:t>.  </a:t>
            </a:r>
            <a:endParaRPr lang="en-IE" sz="2800" dirty="0" smtClean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446" y="4073083"/>
            <a:ext cx="2897231" cy="211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0544" y="332656"/>
            <a:ext cx="12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Dolmain</a:t>
            </a:r>
            <a:endParaRPr lang="ga-IE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1560744"/>
            <a:ext cx="12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Mainistir</a:t>
            </a:r>
            <a:endParaRPr lang="ga-IE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0702" y="2564904"/>
            <a:ext cx="118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Caisleán</a:t>
            </a:r>
            <a:endParaRPr lang="ga-IE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4616903"/>
            <a:ext cx="115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Sceilg Mhichíl</a:t>
            </a:r>
            <a:endParaRPr lang="ga-IE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5669364"/>
            <a:ext cx="13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Sí an Bhrú</a:t>
            </a:r>
            <a:endParaRPr lang="ga-IE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7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397745" y="692696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3200" dirty="0" smtClean="0">
                <a:latin typeface="Tw Cen MT" panose="020B0602020104020603" pitchFamily="34" charset="0"/>
              </a:rPr>
              <a:t>Is iomaí rud is féidir le turasóirí a dhéanamh </a:t>
            </a:r>
            <a:br>
              <a:rPr lang="ga-IE" sz="3200" dirty="0" smtClean="0">
                <a:latin typeface="Tw Cen MT" panose="020B0602020104020603" pitchFamily="34" charset="0"/>
              </a:rPr>
            </a:br>
            <a:r>
              <a:rPr lang="ga-IE" sz="3200" dirty="0" smtClean="0">
                <a:latin typeface="Tw Cen MT" panose="020B0602020104020603" pitchFamily="34" charset="0"/>
              </a:rPr>
              <a:t>mar chaitheamh aimsire in Éirinn.</a:t>
            </a:r>
            <a:endParaRPr lang="ga-IE" sz="3200" dirty="0">
              <a:latin typeface="Tw Cen MT" panose="020B0602020104020603" pitchFamily="34" charset="0"/>
            </a:endParaRPr>
          </a:p>
        </p:txBody>
      </p:sp>
      <p:pic>
        <p:nvPicPr>
          <p:cNvPr id="23567" name="Picture 15" descr="shutterstock_116288059 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1771" y="2125029"/>
            <a:ext cx="3316884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75226" y="116632"/>
            <a:ext cx="2359245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900620" y="2581977"/>
            <a:ext cx="19795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200" dirty="0" smtClean="0">
                <a:latin typeface="Tw Cen MT" panose="020B0602020104020603" pitchFamily="34" charset="0"/>
              </a:rPr>
              <a:t>Is maith le turasóirí dul ag marcaíocht ar chapaill.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85211" y="4218515"/>
            <a:ext cx="3758788" cy="26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133454" y="4832980"/>
            <a:ext cx="25035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Tá cúrsaí gailf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den scoth sa tír.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268">
                        <a14:foregroundMark x1="53441" y1="28119" x2="59736" y2="58845"/>
                        <a14:foregroundMark x1="61786" y1="46741" x2="67789" y2="48976"/>
                        <a14:foregroundMark x1="67204" y1="50466" x2="74524" y2="66294"/>
                        <a14:foregroundMark x1="74231" y1="64804" x2="62079" y2="71881"/>
                        <a14:foregroundMark x1="63543" y1="67598" x2="72914" y2="74674"/>
                        <a14:foregroundMark x1="45388" y1="36499" x2="39971" y2="49534"/>
                        <a14:foregroundMark x1="52123" y1="58845" x2="46999" y2="50838"/>
                        <a14:foregroundMark x1="75403" y1="89944" x2="81552" y2="97020"/>
                        <a14:foregroundMark x1="77745" y1="90317" x2="81113" y2="95717"/>
                        <a14:foregroundMark x1="77892" y1="92179" x2="82284" y2="91993"/>
                        <a14:foregroundMark x1="74378" y1="90503" x2="74378" y2="90503"/>
                        <a14:foregroundMark x1="70132" y1="75047" x2="70132" y2="75047"/>
                        <a14:foregroundMark x1="60615" y1="88827" x2="60615" y2="88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515" y="3692451"/>
            <a:ext cx="2837278" cy="204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94515" y="5733256"/>
            <a:ext cx="418945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Téann daoine ag cadhcáil agus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ag bádóireacht ar na haibhneacha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agus ar an bhfarraige.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21" name="Picture 12" descr="shutterstock_90388555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542" y="116632"/>
            <a:ext cx="21812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9343" y="169297"/>
            <a:ext cx="2126285" cy="27746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241431" y="2988496"/>
            <a:ext cx="280210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200" dirty="0" smtClean="0">
                <a:latin typeface="Tw Cen MT" panose="020B0602020104020603" pitchFamily="34" charset="0"/>
              </a:rPr>
              <a:t>Tagann turasóirí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chun surfáil agus chun clársheoltóireacht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 dhéanamh. 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32180" y="2403139"/>
            <a:ext cx="2509251" cy="1446550"/>
          </a:xfrm>
          <a:prstGeom prst="rect">
            <a:avLst/>
          </a:prstGeom>
          <a:noFill/>
          <a:ln w="19050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2200" dirty="0">
                <a:latin typeface="Tw Cen MT" panose="020B0602020104020603" pitchFamily="34" charset="0"/>
              </a:rPr>
              <a:t>Téann daoine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ag iascaireacht </a:t>
            </a:r>
            <a:r>
              <a:rPr lang="ga-IE" sz="2200" dirty="0" smtClean="0">
                <a:latin typeface="Tw Cen MT" panose="020B0602020104020603" pitchFamily="34" charset="0"/>
              </a:rPr>
              <a:t/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ar aibhneacha agus ar lochanna.</a:t>
            </a:r>
            <a:endParaRPr lang="ga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8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33290" y="69997"/>
            <a:ext cx="3478052" cy="2123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63412" y="2412820"/>
            <a:ext cx="3181381" cy="2120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702" y="4381376"/>
            <a:ext cx="3190875" cy="2127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47382" y="4738604"/>
            <a:ext cx="3049868" cy="2027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191" y="2373920"/>
            <a:ext cx="54878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Cuireann turasóirí spéis in imeachtaí cultúrtha agus iad in Éirinn. Tugann siad cuairt ar na hiarsmalanna, na dánlanna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agus na hamharclanna. Téann siad chun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na Gaeltachta chun Gaeilge a fhoghlaim.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91359" y="261067"/>
            <a:ext cx="2016000" cy="400110"/>
          </a:xfrm>
          <a:prstGeom prst="rect">
            <a:avLst/>
          </a:prstGeom>
          <a:solidFill>
            <a:schemeClr val="accent6">
              <a:lumMod val="5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Ceol na hÉireann</a:t>
            </a:r>
            <a:endParaRPr lang="ga-IE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69997"/>
            <a:ext cx="3520260" cy="2348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05543" y="1942012"/>
            <a:ext cx="129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Dánlann</a:t>
            </a:r>
            <a:endParaRPr lang="ga-IE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2691" y="2481194"/>
            <a:ext cx="1512000" cy="400110"/>
          </a:xfrm>
          <a:prstGeom prst="rect">
            <a:avLst/>
          </a:prstGeom>
          <a:solidFill>
            <a:schemeClr val="accent5">
              <a:lumMod val="75000"/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Amharclann</a:t>
            </a:r>
            <a:endParaRPr lang="ga-IE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302359" y="6048313"/>
            <a:ext cx="2616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Ard-Mhúsaem</a:t>
            </a:r>
            <a:r>
              <a:rPr lang="en-GB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na</a:t>
            </a:r>
            <a:r>
              <a:rPr lang="en-GB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hÉireann</a:t>
            </a:r>
            <a:endParaRPr lang="en-GB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8" grpId="0"/>
      <p:bldP spid="27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Gn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EDFC60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EDFC60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5ED81A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11532</TotalTime>
  <Words>554</Words>
  <Application>Microsoft Office PowerPoint</Application>
  <PresentationFormat>Taispeántas ar scáileán</PresentationFormat>
  <Paragraphs>92</Paragraphs>
  <Slides>20</Slides>
  <Notes>9</Notes>
  <HiddenSlides>0</HiddenSlides>
  <MMClips>0</MMClips>
  <ScaleCrop>false</ScaleCrop>
  <HeadingPairs>
    <vt:vector size="4" baseType="variant">
      <vt:variant>
        <vt:lpstr>Téama</vt:lpstr>
      </vt:variant>
      <vt:variant>
        <vt:i4>1</vt:i4>
      </vt:variant>
      <vt:variant>
        <vt:lpstr>Teidil sleamhnáin</vt:lpstr>
      </vt:variant>
      <vt:variant>
        <vt:i4>20</vt:i4>
      </vt:variant>
    </vt:vector>
  </HeadingPairs>
  <TitlesOfParts>
    <vt:vector size="21" baseType="lpstr"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Kayla Reed</cp:lastModifiedBy>
  <cp:revision>436</cp:revision>
  <dcterms:created xsi:type="dcterms:W3CDTF">2013-04-05T19:35:02Z</dcterms:created>
  <dcterms:modified xsi:type="dcterms:W3CDTF">2017-01-18T10:45:11Z</dcterms:modified>
</cp:coreProperties>
</file>