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5" r:id="rId2"/>
    <p:sldId id="286" r:id="rId3"/>
    <p:sldId id="263" r:id="rId4"/>
    <p:sldId id="264" r:id="rId5"/>
    <p:sldId id="267" r:id="rId6"/>
    <p:sldId id="300" r:id="rId7"/>
    <p:sldId id="269" r:id="rId8"/>
    <p:sldId id="296" r:id="rId9"/>
    <p:sldId id="273" r:id="rId10"/>
    <p:sldId id="289" r:id="rId11"/>
    <p:sldId id="293" r:id="rId12"/>
    <p:sldId id="299" r:id="rId13"/>
    <p:sldId id="275" r:id="rId14"/>
    <p:sldId id="290" r:id="rId15"/>
    <p:sldId id="292" r:id="rId16"/>
    <p:sldId id="294" r:id="rId17"/>
    <p:sldId id="265" r:id="rId18"/>
    <p:sldId id="266" r:id="rId19"/>
    <p:sldId id="297" r:id="rId20"/>
    <p:sldId id="298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87256" autoAdjust="0"/>
  </p:normalViewPr>
  <p:slideViewPr>
    <p:cSldViewPr snapToGrid="0">
      <p:cViewPr>
        <p:scale>
          <a:sx n="66" d="100"/>
          <a:sy n="66" d="100"/>
        </p:scale>
        <p:origin x="-1986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C9D45-0186-4114-BD02-E2F723FFA008}" type="datetimeFigureOut">
              <a:rPr lang="ga-IE" smtClean="0"/>
              <a:t>07/11/2017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21DD7-EB43-4EE5-83E2-326F75F502DB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8649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5735E-A059-4597-A214-36087CD9FBF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6CF83-8556-466D-A974-1E3206488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6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80251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2025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C97E37-0309-4572-9B74-1FC5EAEAA21B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968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C97E37-0309-4572-9B74-1FC5EAEAA21B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968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C97E37-0309-4572-9B74-1FC5EAEAA21B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154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C97E37-0309-4572-9B74-1FC5EAEAA21B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306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C97E37-0309-4572-9B74-1FC5EAEAA21B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048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3C0-95D2-4EE8-8D18-0206720F2222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D39C-7C84-419B-8B75-A4B460FC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3C0-95D2-4EE8-8D18-0206720F2222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D39C-7C84-419B-8B75-A4B460FC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95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3C0-95D2-4EE8-8D18-0206720F2222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D39C-7C84-419B-8B75-A4B460FC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3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3C0-95D2-4EE8-8D18-0206720F2222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D39C-7C84-419B-8B75-A4B460FC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6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3C0-95D2-4EE8-8D18-0206720F2222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D39C-7C84-419B-8B75-A4B460FC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7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3C0-95D2-4EE8-8D18-0206720F2222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D39C-7C84-419B-8B75-A4B460FC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38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3C0-95D2-4EE8-8D18-0206720F2222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D39C-7C84-419B-8B75-A4B460FC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1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3C0-95D2-4EE8-8D18-0206720F2222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D39C-7C84-419B-8B75-A4B460FC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0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3C0-95D2-4EE8-8D18-0206720F2222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D39C-7C84-419B-8B75-A4B460FC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0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3C0-95D2-4EE8-8D18-0206720F2222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D39C-7C84-419B-8B75-A4B460FC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4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3C0-95D2-4EE8-8D18-0206720F2222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D39C-7C84-419B-8B75-A4B460FC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61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33C0-95D2-4EE8-8D18-0206720F2222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D39C-7C84-419B-8B75-A4B460FC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0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dDshiu5um9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ometrainingtools.com/a/sound-wave-vibration-scien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eureka-4-25.pdf" TargetMode="External"/><Relationship Id="rId2" Type="http://schemas.openxmlformats.org/officeDocument/2006/relationships/hyperlink" Target="http://www.askaboutireland.ie/learning-zone/primary-students/5th-+-6th-class/science/sound/making-different-sound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imaryscience.ie/media/pdfs/irish/col/fuaimeanna_aisteacha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0" y="0"/>
            <a:ext cx="1126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617" y="0"/>
            <a:ext cx="429957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13800" dirty="0" smtClean="0">
                <a:latin typeface="AR CHRISTY" panose="02000000000000000000" pitchFamily="2" charset="0"/>
              </a:rPr>
              <a:t>Fuaim</a:t>
            </a:r>
            <a:endParaRPr lang="ga-IE" sz="13800" dirty="0"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25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07" y="690123"/>
            <a:ext cx="6977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 startAt="4"/>
            </a:pPr>
            <a:r>
              <a:rPr lang="ga-IE" sz="2400" dirty="0" smtClean="0">
                <a:latin typeface="Tw Cen MT" panose="020B0602020104020603" pitchFamily="34" charset="0"/>
              </a:rPr>
              <a:t>Lean ort ag sleamhnú an rialóra isteach, píosa ar phíosa, chun go mbeidh níos lú den rialóir ag gobadh amach. Tabhair smeach don rialóir gach uair a bhogann tú é agus éist go cúramach le tuinairde na fuaime.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020885" flipH="1">
            <a:off x="6413372" y="5280817"/>
            <a:ext cx="5443004" cy="95410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An gcritheann sé níos níos tapúla nó </a:t>
            </a:r>
            <a:r>
              <a:rPr lang="en-IE" sz="2800" dirty="0" smtClean="0">
                <a:latin typeface="Tw Cen MT" panose="020B0602020104020603" pitchFamily="34" charset="0"/>
              </a:rPr>
              <a:t/>
            </a:r>
            <a:br>
              <a:rPr lang="en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níos moille?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20885" flipH="1">
            <a:off x="5644502" y="5326792"/>
            <a:ext cx="6513616" cy="95410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Cad a tharlaíonn </a:t>
            </a:r>
            <a:r>
              <a:rPr lang="en-GB" sz="2800" dirty="0" smtClean="0">
                <a:latin typeface="Tw Cen MT" panose="020B0602020104020603" pitchFamily="34" charset="0"/>
              </a:rPr>
              <a:t>do </a:t>
            </a:r>
            <a:r>
              <a:rPr lang="ga-IE" sz="2800" dirty="0" err="1" smtClean="0">
                <a:latin typeface="Tw Cen MT" panose="020B0602020104020603" pitchFamily="34" charset="0"/>
              </a:rPr>
              <a:t>thuinairde</a:t>
            </a:r>
            <a:r>
              <a:rPr lang="ga-IE" sz="2800" dirty="0" smtClean="0">
                <a:latin typeface="Tw Cen MT" panose="020B0602020104020603" pitchFamily="34" charset="0"/>
              </a:rPr>
              <a:t> na fuaime de réir mar a bhogann tú an rialóir isteach?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50528"/>
            <a:ext cx="4865554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ga-IE" sz="2400" dirty="0" smtClean="0">
                <a:latin typeface="Tw Cen MT" panose="020B0602020104020603" pitchFamily="34" charset="0"/>
              </a:rPr>
              <a:t>Is féidir an turgnamh seo a fheiceáil ach cliceáil ar an nasc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seo</a:t>
            </a:r>
            <a:r>
              <a:rPr lang="en-GB" sz="2400" dirty="0" smtClean="0">
                <a:latin typeface="Tw Cen MT" panose="020B0602020104020603" pitchFamily="34" charset="0"/>
              </a:rPr>
              <a:t>: </a:t>
            </a:r>
            <a:r>
              <a:rPr lang="ga-IE" sz="2400" dirty="0" smtClean="0">
                <a:latin typeface="Tw Cen MT" panose="020B0602020104020603" pitchFamily="34" charset="0"/>
                <a:hlinkClick r:id="rId2"/>
              </a:rPr>
              <a:t>https://www.youtube.com/watch?v=dDshiu5um9g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894" y="834058"/>
            <a:ext cx="3831785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2936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6050" y="666528"/>
            <a:ext cx="7181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Luasanna éagsúla creatha is cúis le </a:t>
            </a:r>
            <a:r>
              <a:rPr lang="ga-IE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tuinairdí</a:t>
            </a:r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éagsúla fuaime. Dá thapa </a:t>
            </a:r>
            <a:b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an crith is ea is airde an nóta </a:t>
            </a:r>
            <a:b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 chloisfidh tú. Dá mhoille an crith </a:t>
            </a:r>
            <a:b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is ea is ísle an nóta a chloisfidh tú. </a:t>
            </a:r>
          </a:p>
          <a:p>
            <a:endParaRPr lang="ga-IE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454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2936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6050" y="303671"/>
            <a:ext cx="71818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I gcás an rialóra, mar sin:</a:t>
            </a:r>
          </a:p>
          <a:p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Nuair a bhí píosa níos faide den rialóir ag gobadh amach thar imeall an bhoird, bhí sé ag crith níos moille agus</a:t>
            </a:r>
            <a:r>
              <a:rPr lang="en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mar gheall air sin, bhí an nóta níos ísle.</a:t>
            </a:r>
          </a:p>
          <a:p>
            <a:endParaRPr lang="ga-IE" sz="28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Nuair a bhí píosa níos giorra den rialóir ag gobadh amach thar imeall an bhoird, bhí sé ag crith níos tapa </a:t>
            </a:r>
            <a:r>
              <a:rPr lang="en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	</a:t>
            </a:r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agus mar gheall air sin, </a:t>
            </a:r>
            <a:endParaRPr lang="en-IE" sz="28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n-IE" sz="2800" dirty="0">
                <a:solidFill>
                  <a:schemeClr val="bg1"/>
                </a:solidFill>
                <a:latin typeface="Segoe Print" panose="02000600000000000000" pitchFamily="2" charset="0"/>
              </a:rPr>
              <a:t>	</a:t>
            </a:r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bhí an nóta níos airde. </a:t>
            </a:r>
            <a:endParaRPr lang="ga-IE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3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48640" y="1012413"/>
            <a:ext cx="50829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en-US" sz="2400" u="sng" dirty="0" smtClean="0">
                <a:latin typeface="Tw Cen MT" panose="020B0602020104020603" pitchFamily="34" charset="0"/>
              </a:rPr>
              <a:t>Fearas</a:t>
            </a:r>
            <a:endParaRPr lang="ga-IE" altLang="en-US" sz="2400" dirty="0" smtClean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</a:pPr>
            <a:r>
              <a:rPr lang="ga-IE" sz="2400" dirty="0" smtClean="0">
                <a:latin typeface="Tw Cen MT" panose="020B0602020104020603" pitchFamily="34" charset="0"/>
              </a:rPr>
              <a:t>5 ghloine atá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ar cóimhéid</a:t>
            </a:r>
          </a:p>
          <a:p>
            <a:pPr>
              <a:spcBef>
                <a:spcPct val="0"/>
              </a:spcBef>
            </a:pPr>
            <a:r>
              <a:rPr lang="ga-IE" sz="2400" dirty="0" smtClean="0">
                <a:latin typeface="Tw Cen MT" panose="020B0602020104020603" pitchFamily="34" charset="0"/>
              </a:rPr>
              <a:t>Spúnóg mhiotail </a:t>
            </a:r>
          </a:p>
          <a:p>
            <a:pPr>
              <a:spcBef>
                <a:spcPct val="0"/>
              </a:spcBef>
            </a:pPr>
            <a:r>
              <a:rPr lang="ga-IE" sz="2400" dirty="0" smtClean="0">
                <a:latin typeface="Tw Cen MT" panose="020B0602020104020603" pitchFamily="34" charset="0"/>
              </a:rPr>
              <a:t>Crúiscín uisce </a:t>
            </a:r>
            <a:endParaRPr lang="ga-IE" altLang="en-US" sz="2400" dirty="0" smtClean="0">
              <a:latin typeface="Tw Cen MT" panose="020B0602020104020603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48640" y="188913"/>
            <a:ext cx="5384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ga-IE" altLang="en-US" dirty="0" smtClean="0">
                <a:latin typeface="Berlin Sans FB" panose="020E0602020502020306" pitchFamily="34" charset="0"/>
              </a:rPr>
              <a:t>Turgnamh: Tuinairde</a:t>
            </a:r>
            <a:r>
              <a:rPr lang="en-GB" altLang="en-US" dirty="0" smtClean="0">
                <a:latin typeface="Berlin Sans FB" panose="020E0602020502020306" pitchFamily="34" charset="0"/>
              </a:rPr>
              <a:t> 2</a:t>
            </a:r>
            <a:endParaRPr lang="ga-IE" altLang="en-US" dirty="0">
              <a:latin typeface="Berlin Sans FB" panose="020E0602020502020306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48640" y="3205774"/>
            <a:ext cx="109232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en-US" sz="2400" u="sng" dirty="0" smtClean="0">
                <a:latin typeface="Tw Cen MT" panose="020B0602020104020603" pitchFamily="34" charset="0"/>
              </a:rPr>
              <a:t>Ar dtús</a:t>
            </a:r>
          </a:p>
          <a:p>
            <a:pPr>
              <a:spcBef>
                <a:spcPct val="0"/>
              </a:spcBef>
            </a:pPr>
            <a:r>
              <a:rPr lang="ga-IE" sz="2400" dirty="0" smtClean="0">
                <a:latin typeface="Tw Cen MT" panose="020B0602020104020603" pitchFamily="34" charset="0"/>
              </a:rPr>
              <a:t>Cuir uimhir ar gach gloine, ó 1 go 5. </a:t>
            </a:r>
          </a:p>
          <a:p>
            <a:pPr>
              <a:spcBef>
                <a:spcPct val="0"/>
              </a:spcBef>
            </a:pPr>
            <a:r>
              <a:rPr lang="ga-IE" sz="2400" dirty="0" smtClean="0">
                <a:latin typeface="Tw Cen MT" panose="020B0602020104020603" pitchFamily="34" charset="0"/>
              </a:rPr>
              <a:t>Buail go héadrom ar thaobh gach gloine leis an spúnóg. Cad a thugann tú faoi deara faoi </a:t>
            </a:r>
            <a:r>
              <a:rPr lang="ga-IE" sz="2400" dirty="0" err="1" smtClean="0">
                <a:latin typeface="Tw Cen MT" panose="020B0602020104020603" pitchFamily="34" charset="0"/>
              </a:rPr>
              <a:t>thuinairde</a:t>
            </a:r>
            <a:r>
              <a:rPr lang="ga-IE" sz="2400" dirty="0" smtClean="0">
                <a:latin typeface="Tw Cen MT" panose="020B0602020104020603" pitchFamily="34" charset="0"/>
              </a:rPr>
              <a:t> na fuaime a dhéantar i ngach cás? </a:t>
            </a:r>
          </a:p>
          <a:p>
            <a:pPr marL="0" indent="0">
              <a:spcBef>
                <a:spcPct val="0"/>
              </a:spcBef>
              <a:buNone/>
            </a:pP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020885" flipH="1">
            <a:off x="7319462" y="4943372"/>
            <a:ext cx="3602245" cy="138499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Is ionann tuinairde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na fuaime a dhéantar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 ngach cás, nach mór.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332" y="998334"/>
            <a:ext cx="4429751" cy="24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utoUpdateAnimBg="0"/>
      <p:bldP spid="922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4355" y="933250"/>
            <a:ext cx="709559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Anois cuir méid éagsúil uisce i ngach gloine.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Tosaigh le braon beag uisce i ngloine 1, níos mó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 ngloine 2 agus mar sin de. Bíodh gloine 5 nach mór lán agat. </a:t>
            </a:r>
          </a:p>
          <a:p>
            <a:pPr>
              <a:spcBef>
                <a:spcPct val="0"/>
              </a:spcBef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Buail go héadrom ar thaobh gach gloine leis an spúnóg. Éist go cúramach le tuinairde na fuaime. </a:t>
            </a:r>
          </a:p>
        </p:txBody>
      </p:sp>
      <p:sp>
        <p:nvSpPr>
          <p:cNvPr id="6" name="TextBox 5"/>
          <p:cNvSpPr txBox="1"/>
          <p:nvPr/>
        </p:nvSpPr>
        <p:spPr>
          <a:xfrm rot="21020885" flipH="1">
            <a:off x="5627945" y="5363205"/>
            <a:ext cx="6530291" cy="95410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Cad a tharlaíonn do </a:t>
            </a:r>
            <a:r>
              <a:rPr lang="ga-IE" sz="2800" dirty="0" err="1" smtClean="0">
                <a:latin typeface="Tw Cen MT" panose="020B0602020104020603" pitchFamily="34" charset="0"/>
              </a:rPr>
              <a:t>thuinairde</a:t>
            </a:r>
            <a:r>
              <a:rPr lang="ga-IE" sz="2800" dirty="0" smtClean="0">
                <a:latin typeface="Tw Cen MT" panose="020B0602020104020603" pitchFamily="34" charset="0"/>
              </a:rPr>
              <a:t> na fuaime de réir mar a éiríonn leibhéal an uisce?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945" y="912054"/>
            <a:ext cx="4542302" cy="2555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353" y="475921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ga-IE" altLang="en-US" sz="2400" u="sng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Modh</a:t>
            </a:r>
            <a:endParaRPr lang="ga-IE" altLang="en-US" sz="2400" u="sng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88340"/>
            <a:ext cx="4644571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ga-IE" sz="2400" dirty="0">
                <a:latin typeface="Tw Cen MT" panose="020B0602020104020603" pitchFamily="34" charset="0"/>
              </a:rPr>
              <a:t>Is féidir an turgnamh seo a fheiceáil ach cliceáil ar an </a:t>
            </a:r>
            <a:r>
              <a:rPr lang="ga-IE" sz="2400" dirty="0" smtClean="0">
                <a:latin typeface="Tw Cen MT" panose="020B0602020104020603" pitchFamily="34" charset="0"/>
              </a:rPr>
              <a:t>nasc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seo</a:t>
            </a:r>
            <a:r>
              <a:rPr lang="en-GB" sz="2400" dirty="0" smtClean="0">
                <a:latin typeface="Tw Cen MT" panose="020B0602020104020603" pitchFamily="34" charset="0"/>
              </a:rPr>
              <a:t>: </a:t>
            </a:r>
            <a:r>
              <a:rPr lang="ga-IE" sz="2400" dirty="0" smtClean="0">
                <a:latin typeface="Tw Cen MT" panose="020B0602020104020603" pitchFamily="34" charset="0"/>
                <a:hlinkClick r:id="rId4"/>
              </a:rPr>
              <a:t>http://www.hometrainingtools.com/a/sound-wave-vibration-science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5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351657" cy="6947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6749" y="171450"/>
            <a:ext cx="11147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Dá mhéad uisce atá sa ghloine is ea is ísle an nóta a dhéantar. </a:t>
            </a:r>
            <a:b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Dá laghad uisce atá sa ghloine is ea is airde an nóta a dhéantar. </a:t>
            </a:r>
            <a:endParaRPr lang="ga-IE" altLang="en-US" sz="3200" dirty="0">
              <a:latin typeface="Tw Cen MT" panose="020B06020201040206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6300" l="10000" r="91900">
                        <a14:foregroundMark x1="64800" y1="83500" x2="65800" y2="96300"/>
                        <a14:foregroundMark x1="86500" y1="81800" x2="91900" y2="82500"/>
                        <a14:foregroundMark x1="59400" y1="31000" x2="63500" y2="8000"/>
                        <a14:foregroundMark x1="48600" y1="37400" x2="51900" y2="54300"/>
                        <a14:foregroundMark x1="71600" y1="37100" x2="68500" y2="49900"/>
                        <a14:foregroundMark x1="16700" y1="16800" x2="16700" y2="16800"/>
                        <a14:backgroundMark x1="24858" y1="13352" x2="24858" y2="13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13659" y="28956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>
            <a:spLocks noChangeAspect="1"/>
          </p:cNvSpPr>
          <p:nvPr/>
        </p:nvSpPr>
        <p:spPr>
          <a:xfrm>
            <a:off x="4210040" y="3809999"/>
            <a:ext cx="2132703" cy="1524001"/>
          </a:xfrm>
          <a:prstGeom prst="wedgeEllipseCallout">
            <a:avLst>
              <a:gd name="adj1" fmla="val -132600"/>
              <a:gd name="adj2" fmla="val 361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800" dirty="0">
                <a:solidFill>
                  <a:schemeClr val="tx1"/>
                </a:solidFill>
                <a:latin typeface="Tw Cen MT" panose="020B0602020104020603" pitchFamily="34" charset="0"/>
              </a:rPr>
              <a:t>Cén fáth, an dóigh leat?</a:t>
            </a:r>
          </a:p>
        </p:txBody>
      </p:sp>
    </p:spTree>
    <p:extLst>
      <p:ext uri="{BB962C8B-B14F-4D97-AF65-F5344CB8AC3E}">
        <p14:creationId xmlns:p14="http://schemas.microsoft.com/office/powerpoint/2010/main" val="4349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21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85607" y="522516"/>
            <a:ext cx="6457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Nuair a bhuaileann tú an ghloine leis an spúnóg, critheann sí. Nuair a chuirtear uisce sna gloiní, áfach, éiríonn na creathanna níos moille agus mar sin bíonn an nóta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ga-IE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níos ísle. Tarlaíonn sin mar go mbogann an fhuaim níos moille tríd an uisce ná mar a bhogann sí tríd an aer.</a:t>
            </a:r>
            <a:endParaRPr lang="ga-IE" altLang="en-US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241926" y="1184275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438400" y="1565275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950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39543"/>
              </p:ext>
            </p:extLst>
          </p:nvPr>
        </p:nvGraphicFramePr>
        <p:xfrm>
          <a:off x="537030" y="1268413"/>
          <a:ext cx="11263084" cy="5107142"/>
        </p:xfrm>
        <a:graphic>
          <a:graphicData uri="http://schemas.openxmlformats.org/drawingml/2006/table">
            <a:tbl>
              <a:tblPr/>
              <a:tblGrid>
                <a:gridCol w="7692570"/>
                <a:gridCol w="1524000"/>
                <a:gridCol w="2046514"/>
              </a:tblGrid>
              <a:tr h="7271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Ráiteas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Fíor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Bréagach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Déantar fuaim nuair a bhíonn rud éigin ar crith.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Is é is tuinairde ann ná cé chomh hard nó chomh híseal </a:t>
                      </a:r>
                      <a:br>
                        <a:rPr kumimoji="0" lang="ga-I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</a:br>
                      <a:r>
                        <a:rPr kumimoji="0" lang="ga-I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is atá fuaim éigin.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Gluaiseann creathanna ina bhfuaimthonnta, fad lenár gcluasa.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7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Luasanna éagsúla creatha is cúis le </a:t>
                      </a:r>
                      <a:r>
                        <a:rPr kumimoji="0" lang="ga-IE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tuinairdí</a:t>
                      </a:r>
                      <a:r>
                        <a:rPr kumimoji="0" lang="ga-I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éagsúla fuaime. </a:t>
                      </a:r>
                      <a:endParaRPr kumimoji="0" lang="ga-IE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1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Dá thapa an crith is ea is ísle an nóta a dhéantar.</a:t>
                      </a:r>
                      <a:endParaRPr kumimoji="0" lang="ga-IE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2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Dá thapa an crith is ea is airde an nóta a dhéantar.</a:t>
                      </a:r>
                      <a:endParaRPr kumimoji="0" lang="ga-IE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1640" y="213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1640" y="3689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26" y="291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8000" y="518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26" y="445588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1640" y="586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4" name="Title 13"/>
          <p:cNvSpPr>
            <a:spLocks/>
          </p:cNvSpPr>
          <p:nvPr/>
        </p:nvSpPr>
        <p:spPr bwMode="auto">
          <a:xfrm>
            <a:off x="3143251" y="404814"/>
            <a:ext cx="58324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ga-IE" altLang="en-US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13240034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96159" y="364323"/>
            <a:ext cx="839787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Tuilleadh eolais le fáil ar na suíomhanna seo: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en-US" dirty="0" smtClean="0">
                <a:latin typeface="Tw Cen MT" panose="020B0602020104020603" pitchFamily="34" charset="0"/>
                <a:hlinkClick r:id="rId2"/>
              </a:rPr>
              <a:t>http://www.askaboutireland.ie/learning-zone/primary-students/5th-+-6th-class/science/sound/making-different-sounds/</a:t>
            </a:r>
            <a:r>
              <a:rPr lang="ga-IE" altLang="en-US" dirty="0" smtClean="0">
                <a:latin typeface="Tw Cen MT" panose="020B0602020104020603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ga-IE" dirty="0" smtClean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ga-IE" dirty="0" smtClean="0">
                <a:latin typeface="Tw Cen MT" panose="020B0602020104020603" pitchFamily="34" charset="0"/>
                <a:hlinkClick r:id="rId3"/>
              </a:rPr>
              <a:t>http://www.cogg.ie/wp-content/uploads/eureka-4-25.pdf</a:t>
            </a:r>
            <a:r>
              <a:rPr lang="ga-IE" dirty="0" smtClean="0">
                <a:latin typeface="Tw Cen MT" panose="020B0602020104020603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US" dirty="0" smtClean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Tuilleadh eolais don mhúinteoir le fáil ar an suíomh seo:</a:t>
            </a:r>
          </a:p>
          <a:p>
            <a:pPr>
              <a:spcBef>
                <a:spcPct val="0"/>
              </a:spcBef>
              <a:buNone/>
            </a:pPr>
            <a:r>
              <a:rPr lang="ga-IE" dirty="0" smtClean="0">
                <a:latin typeface="Tw Cen MT" panose="020B0602020104020603" pitchFamily="34" charset="0"/>
                <a:hlinkClick r:id="rId4"/>
              </a:rPr>
              <a:t>http://www.primaryscience.ie/media/pdfs/irish/col/fuaimeanna_aisteacha.pdf</a:t>
            </a:r>
            <a:r>
              <a:rPr lang="ga-IE" dirty="0" smtClean="0">
                <a:latin typeface="Tw Cen MT" panose="020B0602020104020603" pitchFamily="34" charset="0"/>
              </a:rPr>
              <a:t> </a:t>
            </a:r>
            <a:endParaRPr lang="ga-IE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110728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endParaRPr lang="en-GB" sz="2000" b="1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IE" sz="2000" dirty="0" smtClean="0">
                <a:latin typeface="Tw Cen MT" panose="020B0602020104020603" pitchFamily="34" charset="0"/>
                <a:cs typeface="Times New Roman" pitchFamily="18" charset="0"/>
              </a:rPr>
              <a:t>Conor Fagan</a:t>
            </a:r>
            <a:endParaRPr lang="ga-IE" sz="2000" baseline="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GB" sz="2000" baseline="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GB" sz="2000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endParaRPr lang="en-GB" sz="2000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teagmháil</a:t>
            </a: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7</a:t>
            </a:r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7 Cearnóg Mhuirfean, Baile Átha Cliath 2</a:t>
            </a:r>
          </a:p>
        </p:txBody>
      </p:sp>
    </p:spTree>
    <p:extLst>
      <p:ext uri="{BB962C8B-B14F-4D97-AF65-F5344CB8AC3E}">
        <p14:creationId xmlns:p14="http://schemas.microsoft.com/office/powerpoint/2010/main" val="42099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96728" y="2851743"/>
            <a:ext cx="5335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000" dirty="0" smtClean="0">
                <a:latin typeface="Tw Cen MT" panose="020B0602020104020603" pitchFamily="34" charset="0"/>
              </a:rPr>
              <a:t>Conas a dhéantar fuaim?</a:t>
            </a:r>
            <a:endParaRPr lang="ga-IE" sz="4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056" y="274396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4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63750" y="2079825"/>
            <a:ext cx="4122738" cy="309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08213" y="549275"/>
            <a:ext cx="7561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en-US" sz="3600" dirty="0" smtClean="0">
                <a:latin typeface="Tw Cen MT" panose="020B0602020104020603" pitchFamily="34" charset="0"/>
              </a:rPr>
              <a:t>Fuaim ar bith a chloisimid, </a:t>
            </a:r>
            <a:r>
              <a:rPr lang="en-GB" altLang="en-US" sz="3600" dirty="0" smtClean="0">
                <a:latin typeface="Tw Cen MT" panose="020B0602020104020603" pitchFamily="34" charset="0"/>
              </a:rPr>
              <a:t/>
            </a:r>
            <a:br>
              <a:rPr lang="en-GB" altLang="en-US" sz="3600" dirty="0" smtClean="0">
                <a:latin typeface="Tw Cen MT" panose="020B0602020104020603" pitchFamily="34" charset="0"/>
              </a:rPr>
            </a:br>
            <a:r>
              <a:rPr lang="ga-IE" altLang="en-US" sz="3600" dirty="0" smtClean="0">
                <a:latin typeface="Tw Cen MT" panose="020B0602020104020603" pitchFamily="34" charset="0"/>
              </a:rPr>
              <a:t>tagann sí ó rud atá ar crith.</a:t>
            </a:r>
            <a:endParaRPr lang="ga-IE" altLang="en-US" sz="3600" dirty="0">
              <a:latin typeface="Tw Cen MT" panose="020B0602020104020603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456362" y="2420939"/>
            <a:ext cx="480672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en-US" sz="3600" dirty="0" smtClean="0">
                <a:latin typeface="Tw Cen MT" panose="020B0602020104020603" pitchFamily="34" charset="0"/>
              </a:rPr>
              <a:t>Nuair a </a:t>
            </a:r>
            <a:r>
              <a:rPr lang="ga-IE" altLang="en-US" sz="3600" dirty="0" err="1" smtClean="0">
                <a:latin typeface="Tw Cen MT" panose="020B0602020104020603" pitchFamily="34" charset="0"/>
              </a:rPr>
              <a:t>sheinntear</a:t>
            </a:r>
            <a:r>
              <a:rPr lang="ga-IE" altLang="en-US" sz="3600" dirty="0" smtClean="0">
                <a:latin typeface="Tw Cen MT" panose="020B0602020104020603" pitchFamily="34" charset="0"/>
              </a:rPr>
              <a:t> an giotár, mar shampla, critheann na sreanga agus cloisimid fuaim uathu.</a:t>
            </a:r>
            <a:endParaRPr lang="ga-IE" altLang="en-US" sz="3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223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795057" y="1400598"/>
            <a:ext cx="555511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ga-IE" altLang="en-US" dirty="0">
                <a:latin typeface="Tw Cen MT" panose="020B0602020104020603" pitchFamily="34" charset="0"/>
              </a:rPr>
              <a:t>Nuair a bhuailtear na sreanga</a:t>
            </a:r>
            <a:r>
              <a:rPr lang="en-GB" altLang="en-US" dirty="0">
                <a:latin typeface="Tw Cen MT" panose="020B0602020104020603" pitchFamily="34" charset="0"/>
              </a:rPr>
              <a:t> c</a:t>
            </a:r>
            <a:r>
              <a:rPr lang="ga-IE" altLang="en-US" dirty="0">
                <a:latin typeface="Tw Cen MT" panose="020B0602020104020603" pitchFamily="34" charset="0"/>
              </a:rPr>
              <a:t>ritheann siad</a:t>
            </a:r>
            <a:r>
              <a:rPr lang="ga-IE" altLang="en-US" dirty="0" smtClean="0">
                <a:latin typeface="Tw Cen MT" panose="020B0602020104020603" pitchFamily="34" charset="0"/>
              </a:rPr>
              <a:t>.</a:t>
            </a:r>
            <a:endParaRPr lang="ga-IE" altLang="en-US" sz="2400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Tw Cen MT" panose="020B0602020104020603" pitchFamily="34" charset="0"/>
              </a:rPr>
              <a:t>C</a:t>
            </a:r>
            <a:r>
              <a:rPr lang="ga-IE" altLang="en-US" dirty="0">
                <a:latin typeface="Tw Cen MT" panose="020B0602020104020603" pitchFamily="34" charset="0"/>
              </a:rPr>
              <a:t>ritheann an t-aer thart ar an ngiotár</a:t>
            </a:r>
            <a:r>
              <a:rPr lang="ga-IE" altLang="en-US" dirty="0" smtClean="0">
                <a:latin typeface="Tw Cen MT" panose="020B0602020104020603" pitchFamily="34" charset="0"/>
              </a:rPr>
              <a:t>.</a:t>
            </a:r>
            <a:endParaRPr lang="ga-IE" altLang="en-US" sz="2400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ga-IE" altLang="en-US" dirty="0">
                <a:latin typeface="Tw Cen MT" panose="020B0602020104020603" pitchFamily="34" charset="0"/>
              </a:rPr>
              <a:t>Gluaiseann na creathanna tríd an aer </a:t>
            </a:r>
            <a:r>
              <a:rPr lang="ga-IE" altLang="en-US" dirty="0" smtClean="0">
                <a:latin typeface="Tw Cen MT" panose="020B0602020104020603" pitchFamily="34" charset="0"/>
              </a:rPr>
              <a:t>ina</a:t>
            </a:r>
            <a:r>
              <a:rPr lang="en-GB" altLang="en-US" dirty="0" smtClean="0">
                <a:latin typeface="Tw Cen MT" panose="020B0602020104020603" pitchFamily="34" charset="0"/>
              </a:rPr>
              <a:t> </a:t>
            </a:r>
            <a:r>
              <a:rPr lang="ga-IE" altLang="en-US" dirty="0">
                <a:latin typeface="Tw Cen MT" panose="020B0602020104020603" pitchFamily="34" charset="0"/>
              </a:rPr>
              <a:t>dtonnta, fad lenár gcluasa.</a:t>
            </a:r>
            <a:r>
              <a:rPr lang="en-GB" altLang="en-US" dirty="0">
                <a:latin typeface="Tw Cen MT" panose="020B0602020104020603" pitchFamily="34" charset="0"/>
              </a:rPr>
              <a:t> </a:t>
            </a:r>
            <a:r>
              <a:rPr lang="ga-IE" altLang="en-US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Fuaimthonnta </a:t>
            </a:r>
            <a:r>
              <a:rPr lang="ga-IE" altLang="en-US" dirty="0" smtClean="0">
                <a:latin typeface="Tw Cen MT" panose="020B0602020104020603" pitchFamily="34" charset="0"/>
              </a:rPr>
              <a:t>a </a:t>
            </a:r>
            <a:r>
              <a:rPr lang="ga-IE" altLang="en-US" dirty="0">
                <a:latin typeface="Tw Cen MT" panose="020B0602020104020603" pitchFamily="34" charset="0"/>
              </a:rPr>
              <a:t>thugtar ar na tonnta </a:t>
            </a:r>
            <a:r>
              <a:rPr lang="en-GB" altLang="en-US" dirty="0">
                <a:latin typeface="Tw Cen MT" panose="020B0602020104020603" pitchFamily="34" charset="0"/>
              </a:rPr>
              <a:t>sin.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992313" y="188913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ga-IE" altLang="en-US" sz="3600" dirty="0">
                <a:latin typeface="Berlin Sans FB" panose="020E0602020502020306" pitchFamily="34" charset="0"/>
              </a:rPr>
              <a:t>Conas a chloisimid </a:t>
            </a:r>
            <a:r>
              <a:rPr lang="ga-IE" altLang="en-US" sz="3600" dirty="0" smtClean="0">
                <a:latin typeface="Berlin Sans FB" panose="020E0602020502020306" pitchFamily="34" charset="0"/>
              </a:rPr>
              <a:t>fuaim </a:t>
            </a:r>
            <a:r>
              <a:rPr lang="ga-IE" altLang="en-US" sz="3600" dirty="0">
                <a:latin typeface="Berlin Sans FB" panose="020E0602020502020306" pitchFamily="34" charset="0"/>
              </a:rPr>
              <a:t>ó ghiotár?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656" y="993135"/>
            <a:ext cx="5015780" cy="501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01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09102" y="2102181"/>
            <a:ext cx="41227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en-US" sz="2800" u="sng" dirty="0" smtClean="0">
                <a:latin typeface="Tw Cen MT" panose="020B0602020104020603" pitchFamily="34" charset="0"/>
              </a:rPr>
              <a:t>Fearas</a:t>
            </a:r>
            <a:endParaRPr lang="ga-IE" altLang="en-US" sz="2800" dirty="0" smtClean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ga-IE" altLang="en-US" sz="2800" dirty="0" smtClean="0">
                <a:latin typeface="Tw Cen MT" panose="020B0602020104020603" pitchFamily="34" charset="0"/>
              </a:rPr>
              <a:t>Coinneal agus cipíní</a:t>
            </a:r>
          </a:p>
          <a:p>
            <a:pPr eaLnBrk="1" hangingPunct="1">
              <a:spcBef>
                <a:spcPct val="0"/>
              </a:spcBef>
            </a:pPr>
            <a:r>
              <a:rPr lang="ga-IE" altLang="en-US" sz="2800" dirty="0" smtClean="0">
                <a:latin typeface="Tw Cen MT" panose="020B0602020104020603" pitchFamily="34" charset="0"/>
              </a:rPr>
              <a:t>Bata</a:t>
            </a:r>
          </a:p>
          <a:p>
            <a:pPr eaLnBrk="1" hangingPunct="1">
              <a:spcBef>
                <a:spcPct val="0"/>
              </a:spcBef>
            </a:pPr>
            <a:r>
              <a:rPr lang="ga-IE" altLang="en-US" sz="2800" dirty="0" smtClean="0">
                <a:latin typeface="Tw Cen MT" panose="020B0602020104020603" pitchFamily="34" charset="0"/>
              </a:rPr>
              <a:t>Clár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</a:rPr>
              <a:t>stáin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52015" y="509086"/>
            <a:ext cx="100246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ga-IE" altLang="en-US" dirty="0" smtClean="0">
                <a:latin typeface="Berlin Sans FB" panose="020E0602020502020306" pitchFamily="34" charset="0"/>
              </a:rPr>
              <a:t>Turgnamh: </a:t>
            </a:r>
            <a:endParaRPr lang="en-IE" altLang="en-US" dirty="0" smtClean="0">
              <a:latin typeface="Berlin Sans FB" panose="020E0602020502020306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ga-IE" altLang="en-US" dirty="0" smtClean="0">
                <a:latin typeface="Berlin Sans FB" panose="020E0602020502020306" pitchFamily="34" charset="0"/>
              </a:rPr>
              <a:t>Gluaiseacht fuaimthonnta tríd an aer a léiriú</a:t>
            </a:r>
            <a:endParaRPr lang="ga-IE" altLang="en-US" dirty="0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643" y="2102181"/>
            <a:ext cx="5738201" cy="32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885" y="1357953"/>
            <a:ext cx="5767721" cy="3244344"/>
          </a:xfrm>
          <a:prstGeom prst="rect">
            <a:avLst/>
          </a:prstGeom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093" y="1324537"/>
            <a:ext cx="514690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en-US" sz="2800" u="sng" dirty="0" smtClean="0">
                <a:latin typeface="Tw Cen MT" panose="020B0602020104020603" pitchFamily="34" charset="0"/>
              </a:rPr>
              <a:t>Modh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ga-IE" altLang="en-US" sz="2800" dirty="0" smtClean="0">
                <a:latin typeface="Tw Cen MT" panose="020B0602020104020603" pitchFamily="34" charset="0"/>
              </a:rPr>
              <a:t>Lasfaidh an múinteoir </a:t>
            </a:r>
            <a:r>
              <a:rPr lang="en-IE" altLang="en-US" sz="2800" dirty="0" smtClean="0">
                <a:latin typeface="Tw Cen MT" panose="020B0602020104020603" pitchFamily="34" charset="0"/>
              </a:rPr>
              <a:t/>
            </a:r>
            <a:br>
              <a:rPr lang="en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an choinneal duit.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ga-IE" altLang="en-US" sz="2800" dirty="0" smtClean="0">
                <a:latin typeface="Tw Cen MT" panose="020B0602020104020603" pitchFamily="34" charset="0"/>
              </a:rPr>
              <a:t>Cuir an clár stáin go díreach </a:t>
            </a:r>
            <a:r>
              <a:rPr lang="en-IE" altLang="en-US" sz="2800" dirty="0" smtClean="0">
                <a:latin typeface="Tw Cen MT" panose="020B0602020104020603" pitchFamily="34" charset="0"/>
              </a:rPr>
              <a:t/>
            </a:r>
            <a:br>
              <a:rPr lang="en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os cionn na coinnle. Ansin buail </a:t>
            </a:r>
            <a:r>
              <a:rPr lang="en-IE" altLang="en-US" sz="2800" dirty="0" smtClean="0">
                <a:latin typeface="Tw Cen MT" panose="020B0602020104020603" pitchFamily="34" charset="0"/>
              </a:rPr>
              <a:t/>
            </a:r>
            <a:br>
              <a:rPr lang="en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an clár leis an </a:t>
            </a:r>
            <a:r>
              <a:rPr lang="ga-IE" altLang="en-US" sz="2800" dirty="0" err="1" smtClean="0">
                <a:latin typeface="Tw Cen MT" panose="020B0602020104020603" pitchFamily="34" charset="0"/>
              </a:rPr>
              <a:t>mbata</a:t>
            </a:r>
            <a:r>
              <a:rPr lang="ga-IE" altLang="en-US" sz="2800" dirty="0" smtClean="0">
                <a:latin typeface="Tw Cen MT" panose="020B0602020104020603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020885" flipH="1">
            <a:off x="9296431" y="5843808"/>
            <a:ext cx="2472055" cy="52322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Céard a tharla?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6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251246" cy="68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0502" y="1978412"/>
            <a:ext cx="6036129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Chrith an clár stáin nuair</a:t>
            </a:r>
            <a:b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bhuail tú leis an </a:t>
            </a:r>
            <a:r>
              <a:rPr lang="ga-IE" altLang="en-US" sz="30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mbata</a:t>
            </a:r>
            <a: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é.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US" sz="9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89494" y="881762"/>
            <a:ext cx="52784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  <a:t>Cén fáth, an dóigh leat?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3443" y="235431"/>
            <a:ext cx="37882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4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Bhog an lasair!</a:t>
            </a:r>
            <a:endParaRPr lang="ga-IE" altLang="en-US" sz="4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0503" y="3262272"/>
            <a:ext cx="603612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Chuir sé sin an t-aer </a:t>
            </a:r>
            <a:b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thart ar an gclár stáin </a:t>
            </a:r>
            <a:b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ag crith chomh maith.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US" sz="9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494" y="4771069"/>
            <a:ext cx="6036129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US" sz="9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363538" indent="-363538" eaLnBrk="1" hangingPunct="1">
              <a:spcBef>
                <a:spcPct val="0"/>
              </a:spcBef>
            </a:pPr>
            <a: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Ghluais na creathanna</a:t>
            </a:r>
            <a:r>
              <a:rPr lang="en-GB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nó </a:t>
            </a:r>
            <a:b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fuaimthonnta, tríd an aer</a:t>
            </a:r>
            <a:b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fad leis an gcoinneal agus </a:t>
            </a:r>
            <a:b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bhog siad an lasair!</a:t>
            </a:r>
            <a:endParaRPr lang="ga-IE" altLang="en-US" sz="3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54285" grpId="0"/>
      <p:bldP spid="6" grpId="1"/>
      <p:bldP spid="6" grpId="2"/>
      <p:bldP spid="7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02457" y="2659070"/>
            <a:ext cx="1491404" cy="13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6943" y="2659070"/>
            <a:ext cx="1491404" cy="13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74103" y="2659070"/>
            <a:ext cx="1491404" cy="13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009" y="250833"/>
            <a:ext cx="10261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fuaimeanna arda agus fuaimeanna ísle ann. Is é is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tuinairde</a:t>
            </a:r>
            <a:r>
              <a:rPr lang="ga-IE" sz="2800" dirty="0" smtClean="0">
                <a:latin typeface="Tw Cen MT" panose="020B0602020104020603" pitchFamily="34" charset="0"/>
              </a:rPr>
              <a:t> ann ná cé chomh hard nó chomh híseal is atá fuaim éigin.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020885" flipH="1">
            <a:off x="7201692" y="5937393"/>
            <a:ext cx="3444142" cy="52322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Cé acu an nóta is ísle?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020885" flipH="1">
            <a:off x="7100221" y="5807074"/>
            <a:ext cx="4998693" cy="52322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Cé acu an nóta is airde, meas tú?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4009" y="1540070"/>
            <a:ext cx="1133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Cliceáil na cnaipí thíos chun fuaimeanna ar </a:t>
            </a:r>
            <a:r>
              <a:rPr lang="ga-IE" sz="2800" dirty="0" err="1" smtClean="0">
                <a:latin typeface="Tw Cen MT" panose="020B0602020104020603" pitchFamily="34" charset="0"/>
              </a:rPr>
              <a:t>tuinairdí</a:t>
            </a:r>
            <a:r>
              <a:rPr lang="en-IE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éagsúla a chloisteáil.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3" name="2017_09_13_11_26_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37845" y="3173334"/>
            <a:ext cx="609600" cy="609600"/>
          </a:xfrm>
          <a:prstGeom prst="rect">
            <a:avLst/>
          </a:prstGeom>
        </p:spPr>
      </p:pic>
      <p:pic>
        <p:nvPicPr>
          <p:cNvPr id="4" name="2017_09_13_11_26_1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5005" y="3124200"/>
            <a:ext cx="609600" cy="609600"/>
          </a:xfrm>
          <a:prstGeom prst="rect">
            <a:avLst/>
          </a:prstGeom>
        </p:spPr>
      </p:pic>
      <p:pic>
        <p:nvPicPr>
          <p:cNvPr id="6" name="2017_09_13_11_25_40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31314" y="3168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0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6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1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207" y="2812204"/>
            <a:ext cx="4345868" cy="2451515"/>
          </a:xfrm>
          <a:prstGeom prst="rect">
            <a:avLst/>
          </a:prstGeom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99899" y="1068654"/>
            <a:ext cx="41227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en-US" sz="2400" u="sng" dirty="0" smtClean="0">
                <a:latin typeface="Tw Cen MT" panose="020B0602020104020603" pitchFamily="34" charset="0"/>
              </a:rPr>
              <a:t>Fearas</a:t>
            </a:r>
            <a:endParaRPr lang="ga-IE" altLang="en-US" sz="2400" dirty="0" smtClean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ga-IE" altLang="en-US" sz="2400" dirty="0" smtClean="0">
                <a:latin typeface="Tw Cen MT" panose="020B0602020104020603" pitchFamily="34" charset="0"/>
              </a:rPr>
              <a:t>Rialóir</a:t>
            </a:r>
            <a:r>
              <a:rPr lang="en-IE" altLang="en-US" sz="2400" dirty="0" smtClean="0"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latin typeface="Tw Cen MT" panose="020B0602020104020603" pitchFamily="34" charset="0"/>
              </a:rPr>
              <a:t>miotail</a:t>
            </a:r>
          </a:p>
          <a:p>
            <a:pPr eaLnBrk="1" hangingPunct="1">
              <a:spcBef>
                <a:spcPct val="0"/>
              </a:spcBef>
            </a:pPr>
            <a:r>
              <a:rPr lang="ga-IE" altLang="en-US" sz="2400" dirty="0" smtClean="0">
                <a:latin typeface="Tw Cen MT" panose="020B0602020104020603" pitchFamily="34" charset="0"/>
              </a:rPr>
              <a:t>Bord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9899" y="220884"/>
            <a:ext cx="4634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ga-IE" altLang="en-US" dirty="0" smtClean="0">
                <a:latin typeface="Berlin Sans FB" panose="020E0602020502020306" pitchFamily="34" charset="0"/>
              </a:rPr>
              <a:t>Turgnamh: Tuinairde</a:t>
            </a:r>
            <a:r>
              <a:rPr lang="en-GB" altLang="en-US" dirty="0" smtClean="0">
                <a:latin typeface="Berlin Sans FB" panose="020E0602020502020306" pitchFamily="34" charset="0"/>
              </a:rPr>
              <a:t> 1</a:t>
            </a:r>
            <a:endParaRPr lang="ga-IE" altLang="en-US" dirty="0">
              <a:latin typeface="Berlin Sans FB" panose="020E0602020502020306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93360" y="2464120"/>
            <a:ext cx="710230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en-US" sz="2400" u="sng" dirty="0" smtClean="0">
                <a:latin typeface="Tw Cen MT" panose="020B0602020104020603" pitchFamily="34" charset="0"/>
              </a:rPr>
              <a:t>Modh</a:t>
            </a:r>
          </a:p>
          <a:p>
            <a:pPr>
              <a:spcBef>
                <a:spcPct val="0"/>
              </a:spcBef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Cuir an rialóir ar an mbord, sa dóigh is go bhfuil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20 </a:t>
            </a:r>
            <a:r>
              <a:rPr lang="ga-IE" sz="2400" dirty="0" err="1" smtClean="0">
                <a:latin typeface="Tw Cen MT" panose="020B0602020104020603" pitchFamily="34" charset="0"/>
              </a:rPr>
              <a:t>cm</a:t>
            </a:r>
            <a:r>
              <a:rPr lang="ga-IE" sz="2400" dirty="0" smtClean="0">
                <a:latin typeface="Tw Cen MT" panose="020B0602020104020603" pitchFamily="34" charset="0"/>
              </a:rPr>
              <a:t> de ag gobadh amach thar imeall an bhoird. Coinnigh lámh amháin ar an gcuid sin den rialóir atá ar an mbord.</a:t>
            </a:r>
          </a:p>
          <a:p>
            <a:pPr>
              <a:spcBef>
                <a:spcPct val="0"/>
              </a:spcBef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Brúigh ar bharr an rialóra leis an lámh eile chun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go lúbann sé. Ansin scaoil leis. Éist leis an bhfuaim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dhéanann an rialóir.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895" y="2808000"/>
            <a:ext cx="3831785" cy="248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9899" y="5351837"/>
            <a:ext cx="73663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ga-IE" sz="2400" dirty="0" smtClean="0">
                <a:latin typeface="Tw Cen MT" panose="020B0602020104020603" pitchFamily="34" charset="0"/>
              </a:rPr>
              <a:t>Sleamhnaigh an rialóir ansin sa chaoi is nach bhfuil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ach 16 </a:t>
            </a:r>
            <a:r>
              <a:rPr lang="ga-IE" sz="2400" dirty="0" err="1" smtClean="0">
                <a:latin typeface="Tw Cen MT" panose="020B0602020104020603" pitchFamily="34" charset="0"/>
              </a:rPr>
              <a:t>cm</a:t>
            </a:r>
            <a:r>
              <a:rPr lang="ga-IE" sz="2400" dirty="0" smtClean="0">
                <a:latin typeface="Tw Cen MT" panose="020B0602020104020603" pitchFamily="34" charset="0"/>
              </a:rPr>
              <a:t> de ag gobadh amach thar imeall an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bhoird. Buail barr an rialóra arís agus éist le tuinairde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na fuaime. </a:t>
            </a:r>
            <a:endParaRPr lang="ga-IE" altLang="en-US" sz="2400" dirty="0" smtClean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992298" flipH="1">
            <a:off x="7844576" y="5533376"/>
            <a:ext cx="4052261" cy="95410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An raibh an creathadh níos tapúla nó níos moille?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015111" flipH="1">
            <a:off x="7641769" y="5533749"/>
            <a:ext cx="4453543" cy="95410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An raibh an nóta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níos airde nó níos ísle ná an chéad uair?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utoUpdateAnimBg="0"/>
      <p:bldP spid="9221" grpId="0" autoUpdateAnimBg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C425F"/>
      </a:hlink>
      <a:folHlink>
        <a:srgbClr val="C55A1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762</Words>
  <Application>Microsoft Office PowerPoint</Application>
  <PresentationFormat>Custom</PresentationFormat>
  <Paragraphs>99</Paragraphs>
  <Slides>20</Slides>
  <Notes>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202</cp:revision>
  <cp:lastPrinted>2017-09-08T08:07:33Z</cp:lastPrinted>
  <dcterms:created xsi:type="dcterms:W3CDTF">2016-10-06T12:45:38Z</dcterms:created>
  <dcterms:modified xsi:type="dcterms:W3CDTF">2017-11-07T14:09:38Z</dcterms:modified>
</cp:coreProperties>
</file>