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18" r:id="rId2"/>
    <p:sldId id="332" r:id="rId3"/>
    <p:sldId id="333" r:id="rId4"/>
    <p:sldId id="302" r:id="rId5"/>
    <p:sldId id="335" r:id="rId6"/>
    <p:sldId id="334" r:id="rId7"/>
    <p:sldId id="340" r:id="rId8"/>
    <p:sldId id="317" r:id="rId9"/>
    <p:sldId id="342" r:id="rId10"/>
    <p:sldId id="343" r:id="rId11"/>
    <p:sldId id="344" r:id="rId12"/>
    <p:sldId id="346" r:id="rId13"/>
    <p:sldId id="324" r:id="rId14"/>
    <p:sldId id="339" r:id="rId15"/>
    <p:sldId id="331" r:id="rId16"/>
    <p:sldId id="268" r:id="rId17"/>
    <p:sldId id="264" r:id="rId18"/>
    <p:sldId id="325" r:id="rId19"/>
    <p:sldId id="347" r:id="rId20"/>
    <p:sldId id="348" r:id="rId21"/>
  </p:sldIdLst>
  <p:sldSz cx="9144000" cy="6858000" type="screen4x3"/>
  <p:notesSz cx="666273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23" autoAdjust="0"/>
    <p:restoredTop sz="90743" autoAdjust="0"/>
  </p:normalViewPr>
  <p:slideViewPr>
    <p:cSldViewPr>
      <p:cViewPr>
        <p:scale>
          <a:sx n="75" d="100"/>
          <a:sy n="75" d="100"/>
        </p:scale>
        <p:origin x="-137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28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860"/>
    </p:cViewPr>
  </p:sorterViewPr>
  <p:notesViewPr>
    <p:cSldViewPr>
      <p:cViewPr varScale="1">
        <p:scale>
          <a:sx n="62" d="100"/>
          <a:sy n="62" d="100"/>
        </p:scale>
        <p:origin x="-2616" y="-78"/>
      </p:cViewPr>
      <p:guideLst>
        <p:guide orient="horz" pos="3127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13E92C4-BB5B-49D5-8C15-C96EC57B5EDE}" type="datetimeFigureOut">
              <a:rPr lang="en-GB"/>
              <a:pPr>
                <a:defRPr/>
              </a:pPr>
              <a:t>18/01/2017</a:t>
            </a:fld>
            <a:endParaRPr lang="en-GB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5EB182D-6A77-42F2-9C7A-57A39F92C3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491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151A2D-5080-4C55-BC40-0EB4382CA6A8}" type="datetimeFigureOut">
              <a:rPr lang="en-IE"/>
              <a:pPr>
                <a:defRPr/>
              </a:pPr>
              <a:t>18/01/2017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2923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6EDC87A-B641-45E1-9CC8-99460BF99A8F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622019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EDC87A-B641-45E1-9CC8-99460BF99A8F}" type="slidenum">
              <a:rPr lang="en-IE" smtClean="0"/>
              <a:pPr>
                <a:defRPr/>
              </a:pPr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70182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8B0DC9-BA2C-4C94-B543-18ACA9CE9086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GB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958961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ga-IE" baseline="0" dirty="0" smtClean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EDC87A-B641-45E1-9CC8-99460BF99A8F}" type="slidenum">
              <a:rPr lang="en-IE" smtClean="0"/>
              <a:pPr>
                <a:defRPr/>
              </a:pPr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96625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 typeface="+mj-lt"/>
              <a:buAutoNum type="arabicPeriod"/>
            </a:pPr>
            <a:endParaRPr lang="en-IE" dirty="0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FBCA2A-6173-44A5-A818-14AB60400400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32323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B4D784-CF6E-4596-96A3-770234523C70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GB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+mj-lt"/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9671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EDC87A-B641-45E1-9CC8-99460BF99A8F}" type="slidenum">
              <a:rPr lang="en-IE" smtClean="0"/>
              <a:pPr>
                <a:defRPr/>
              </a:pPr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3919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EDC87A-B641-45E1-9CC8-99460BF99A8F}" type="slidenum">
              <a:rPr lang="en-IE" smtClean="0"/>
              <a:pPr>
                <a:defRPr/>
              </a:pPr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65645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dirty="0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FBCA2A-6173-44A5-A818-14AB60400400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55699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EDC87A-B641-45E1-9CC8-99460BF99A8F}" type="slidenum">
              <a:rPr lang="en-IE" smtClean="0"/>
              <a:pPr>
                <a:defRPr/>
              </a:pPr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5196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EDC87A-B641-45E1-9CC8-99460BF99A8F}" type="slidenum">
              <a:rPr lang="en-IE" smtClean="0"/>
              <a:pPr>
                <a:defRPr/>
              </a:pPr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52692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EDC87A-B641-45E1-9CC8-99460BF99A8F}" type="slidenum">
              <a:rPr lang="en-IE" smtClean="0"/>
              <a:pPr>
                <a:defRPr/>
              </a:pPr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62285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1507" name="Slide Number Placeholder 3"/>
          <p:cNvSpPr txBox="1">
            <a:spLocks noGrp="1"/>
          </p:cNvSpPr>
          <p:nvPr/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D3709BB-145B-42DC-87C7-71EB541BC3D5}" type="slidenum">
              <a:rPr lang="en-IE" sz="1200">
                <a:latin typeface="+mn-lt"/>
              </a:rPr>
              <a:pPr algn="r">
                <a:defRPr/>
              </a:pPr>
              <a:t>10</a:t>
            </a:fld>
            <a:endParaRPr lang="en-IE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1844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EDC87A-B641-45E1-9CC8-99460BF99A8F}" type="slidenum">
              <a:rPr lang="en-IE" smtClean="0"/>
              <a:pPr>
                <a:defRPr/>
              </a:pPr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65478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66ADC2-F656-4E70-B3C8-89316C5F70BE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56806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1BEF9-D22D-4645-9219-86E0C0FF6C0D}" type="datetimeFigureOut">
              <a:rPr lang="en-IE"/>
              <a:pPr>
                <a:defRPr/>
              </a:pPr>
              <a:t>18/01/2017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2E342-0C5D-415E-B030-C5DA02F73C05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5C747-33B7-48ED-BD8B-DAAC9FDACE21}" type="datetimeFigureOut">
              <a:rPr lang="en-IE"/>
              <a:pPr>
                <a:defRPr/>
              </a:pPr>
              <a:t>18/01/2017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72117-3993-476A-A2A4-1CF0272727D4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67DA3-DAC3-4069-8CF9-85B8A972ADD6}" type="datetimeFigureOut">
              <a:rPr lang="en-IE"/>
              <a:pPr>
                <a:defRPr/>
              </a:pPr>
              <a:t>18/01/2017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4721B-4249-4B81-9DEB-13889F1566A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3CFFE-B187-455E-A88B-49948478F6F4}" type="datetimeFigureOut">
              <a:rPr lang="en-IE"/>
              <a:pPr>
                <a:defRPr/>
              </a:pPr>
              <a:t>18/01/2017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44C89-53DC-4CDB-AFAD-C057021D277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ED0AD-5638-4C28-A4FD-278B91725BB5}" type="datetimeFigureOut">
              <a:rPr lang="en-IE"/>
              <a:pPr>
                <a:defRPr/>
              </a:pPr>
              <a:t>18/01/2017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30430-298C-4348-816F-899F2C992B7C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4202F-00D2-4BE1-A40E-6354CC88DFF1}" type="datetimeFigureOut">
              <a:rPr lang="en-IE"/>
              <a:pPr>
                <a:defRPr/>
              </a:pPr>
              <a:t>18/01/2017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BACBC-3156-4287-B47A-2D9DA61EC1EF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468CB-7100-4C50-8C25-772DCCD773AF}" type="datetimeFigureOut">
              <a:rPr lang="en-IE"/>
              <a:pPr>
                <a:defRPr/>
              </a:pPr>
              <a:t>18/01/2017</a:t>
            </a:fld>
            <a:endParaRPr lang="en-I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2AF46-A89C-492D-A00C-F5AEB77ED9DE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EC62C-8B47-42E6-B5F3-DB76D8792A56}" type="datetimeFigureOut">
              <a:rPr lang="en-IE"/>
              <a:pPr>
                <a:defRPr/>
              </a:pPr>
              <a:t>18/01/2017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D6C6E-391A-4A9E-B668-A3EE4E00D8F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27CBE-C700-4A6F-B380-3F365F61CC6E}" type="datetimeFigureOut">
              <a:rPr lang="en-IE"/>
              <a:pPr>
                <a:defRPr/>
              </a:pPr>
              <a:t>18/01/2017</a:t>
            </a:fld>
            <a:endParaRPr lang="en-I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E68F6-F9FC-4CA0-9025-6E89B832ACA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72E54-82BF-4032-BA96-0C1923FACBDF}" type="datetimeFigureOut">
              <a:rPr lang="en-IE"/>
              <a:pPr>
                <a:defRPr/>
              </a:pPr>
              <a:t>18/01/2017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1074A-BA39-4449-84A0-5AE63DB702BC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6A12E-E421-485E-95FB-1DFC9E58BECA}" type="datetimeFigureOut">
              <a:rPr lang="en-IE"/>
              <a:pPr>
                <a:defRPr/>
              </a:pPr>
              <a:t>18/01/2017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89DD2-4110-495A-A88D-155AD702A69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CDCC34-957E-404A-84D6-43565D32EB83}" type="datetimeFigureOut">
              <a:rPr lang="en-IE"/>
              <a:pPr>
                <a:defRPr/>
              </a:pPr>
              <a:t>18/01/2017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FFE14B-F9DA-4A2A-82EE-950BF0DB183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coilnet.magicstudio.ie/interactive/view/50145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swego.org/ocsd-web/match/term/draggeneric.asp?filename=MniGhalloileain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rishislands.info/" TargetMode="External"/><Relationship Id="rId2" Type="http://schemas.openxmlformats.org/officeDocument/2006/relationships/hyperlink" Target="http://oileain.ie/na-hoileain-the-islands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" r="2530"/>
          <a:stretch/>
        </p:blipFill>
        <p:spPr bwMode="auto">
          <a:xfrm>
            <a:off x="0" y="-34343"/>
            <a:ext cx="9144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869160"/>
            <a:ext cx="62824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6600" dirty="0" smtClean="0">
                <a:ln w="12700">
                  <a:noFill/>
                </a:ln>
                <a:latin typeface="AR CENA" panose="02000000000000000000" pitchFamily="2" charset="0"/>
              </a:rPr>
              <a:t>Oileáin na hÉireann</a:t>
            </a:r>
            <a:endParaRPr lang="ga-IE" sz="6600" dirty="0">
              <a:ln w="12700">
                <a:noFill/>
              </a:ln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58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8" name="Picture 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14" t="9642" r="3001" b="7225"/>
          <a:stretch>
            <a:fillRect/>
          </a:stretch>
        </p:blipFill>
        <p:spPr bwMode="auto">
          <a:xfrm>
            <a:off x="396875" y="1341438"/>
            <a:ext cx="4103688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>
            <a:spLocks noChangeArrowheads="1"/>
          </p:cNvSpPr>
          <p:nvPr/>
        </p:nvSpPr>
        <p:spPr bwMode="auto">
          <a:xfrm rot="-914163">
            <a:off x="1042988" y="6450013"/>
            <a:ext cx="355600" cy="2921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39750" y="3068638"/>
            <a:ext cx="576263" cy="4318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 rot="-435891">
            <a:off x="755650" y="4292600"/>
            <a:ext cx="657225" cy="29686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172776" y="2617325"/>
            <a:ext cx="216048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>
              <a:buFontTx/>
              <a:buAutoNum type="arabicPeriod"/>
            </a:pPr>
            <a:r>
              <a:rPr lang="ga-IE" sz="2600" dirty="0">
                <a:latin typeface="Tw Cen MT" panose="020B0602020104020603" pitchFamily="34" charset="0"/>
              </a:rPr>
              <a:t>Cléire</a:t>
            </a: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 rot="-1577794">
            <a:off x="2058988" y="1412875"/>
            <a:ext cx="352425" cy="41116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43223" y="102084"/>
            <a:ext cx="5508104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Tá seacht n-oileán Gaeltachta in Éirinn. Tagann daoine chuig na hoileáin Ghaeltachta chun Gaeilge a fhoghlaim.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 rot="-1577794">
            <a:off x="1779588" y="1773238"/>
            <a:ext cx="415925" cy="411162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43439" y="4835340"/>
            <a:ext cx="30099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600" dirty="0">
                <a:latin typeface="Tw Cen MT" panose="020B0602020104020603" pitchFamily="34" charset="0"/>
              </a:rPr>
              <a:t>7</a:t>
            </a:r>
            <a:r>
              <a:rPr lang="ga-IE" sz="2600" dirty="0" smtClean="0">
                <a:latin typeface="Tw Cen MT" panose="020B0602020104020603" pitchFamily="34" charset="0"/>
              </a:rPr>
              <a:t>. Toraigh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643438" y="4362452"/>
            <a:ext cx="224672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6. Árainn Mhór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643439" y="3900788"/>
            <a:ext cx="224672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5. Acaill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643438" y="3069792"/>
            <a:ext cx="450056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2,3,4: </a:t>
            </a:r>
            <a:r>
              <a:rPr lang="ga-IE" sz="2600" b="1" dirty="0" smtClean="0">
                <a:latin typeface="Tw Cen MT" panose="020B0602020104020603" pitchFamily="34" charset="0"/>
              </a:rPr>
              <a:t>Oileáin Árann:</a:t>
            </a:r>
            <a:r>
              <a:rPr lang="ga-IE" sz="2600" dirty="0" smtClean="0">
                <a:latin typeface="Tw Cen MT" panose="020B0602020104020603" pitchFamily="34" charset="0"/>
              </a:rPr>
              <a:t>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Inis Mór, Inis Meáin agus Inis Oírr</a:t>
            </a:r>
            <a:endParaRPr lang="ga-IE" sz="2600" dirty="0">
              <a:latin typeface="Tw Cen MT" panose="020B0602020104020603" pitchFamily="34" charset="0"/>
            </a:endParaRP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7617" y="100469"/>
            <a:ext cx="3190875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 rot="21020885" flipH="1">
            <a:off x="5398187" y="5590392"/>
            <a:ext cx="3697157" cy="89255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600" dirty="0" smtClean="0">
                <a:latin typeface="Tw Cen MT" panose="020B0602020104020603" pitchFamily="34" charset="0"/>
              </a:rPr>
              <a:t>An féidir leat na hoileáin Ghaeltachta a ainmniú?</a:t>
            </a:r>
            <a:endParaRPr lang="ga-IE" sz="26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46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4" grpId="0" animBg="1"/>
      <p:bldP spid="15" grpId="0"/>
      <p:bldP spid="24" grpId="0" animBg="1"/>
      <p:bldP spid="18" grpId="0"/>
      <p:bldP spid="13" grpId="0" animBg="1"/>
      <p:bldP spid="11" grpId="0"/>
      <p:bldP spid="16" grpId="0"/>
      <p:bldP spid="1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072910" y="1006054"/>
            <a:ext cx="5095651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200" dirty="0" smtClean="0">
                <a:latin typeface="Tw Cen MT" panose="020B0602020104020603" pitchFamily="34" charset="0"/>
              </a:rPr>
              <a:t>Tá seirbhísí éagsúla ar fáil ar chuid mhaith de na hoileáin a bhfuil cónaí orthu, mar shampla: siopa grósaera, séipéal, oifig an phoist agus seirbhísí bainc. Ní bhíonn gach seirbhís i gcónaí ar fáil ar gach oileán.</a:t>
            </a:r>
            <a:endParaRPr lang="ga-IE" sz="2200" dirty="0">
              <a:latin typeface="Tw Cen MT" panose="020B0602020104020603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8898" y="3640347"/>
            <a:ext cx="587997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200" dirty="0" smtClean="0">
                <a:latin typeface="Tw Cen MT" panose="020B0602020104020603" pitchFamily="34" charset="0"/>
              </a:rPr>
              <a:t>Cónaíonn dochtúir nó banaltra ar roinnt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de na hoileáin. Sa chás nach bhfuil dochtúir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ar an oileán bíonn ar an dochtúir teacht ón mórthír.  </a:t>
            </a:r>
            <a:endParaRPr lang="ga-IE" sz="2200" dirty="0">
              <a:latin typeface="Tw Cen MT" panose="020B0602020104020603" pitchFamily="34" charset="0"/>
            </a:endParaRPr>
          </a:p>
        </p:txBody>
      </p:sp>
      <p:sp>
        <p:nvSpPr>
          <p:cNvPr id="9" name="Horizontal Scroll 8"/>
          <p:cNvSpPr>
            <a:spLocks noChangeAspect="1"/>
          </p:cNvSpPr>
          <p:nvPr/>
        </p:nvSpPr>
        <p:spPr>
          <a:xfrm>
            <a:off x="135212" y="30554"/>
            <a:ext cx="5973660" cy="756000"/>
          </a:xfrm>
          <a:prstGeom prst="horizontalScroll">
            <a:avLst/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 err="1" smtClean="0">
                <a:latin typeface="Berlin Sans FB" panose="020E0602020502020306" pitchFamily="34" charset="0"/>
              </a:rPr>
              <a:t>Seirbhísí</a:t>
            </a:r>
            <a:r>
              <a:rPr lang="en-GB" sz="3200" dirty="0" smtClean="0">
                <a:latin typeface="Berlin Sans FB" panose="020E0602020502020306" pitchFamily="34" charset="0"/>
              </a:rPr>
              <a:t> </a:t>
            </a:r>
            <a:r>
              <a:rPr lang="en-GB" sz="3200" dirty="0" err="1" smtClean="0">
                <a:latin typeface="Berlin Sans FB" panose="020E0602020502020306" pitchFamily="34" charset="0"/>
              </a:rPr>
              <a:t>ar</a:t>
            </a:r>
            <a:r>
              <a:rPr lang="en-GB" sz="3200" dirty="0" smtClean="0">
                <a:latin typeface="Berlin Sans FB" panose="020E0602020502020306" pitchFamily="34" charset="0"/>
              </a:rPr>
              <a:t> </a:t>
            </a:r>
            <a:r>
              <a:rPr lang="en-GB" sz="3200" dirty="0" err="1" smtClean="0">
                <a:latin typeface="Berlin Sans FB" panose="020E0602020502020306" pitchFamily="34" charset="0"/>
              </a:rPr>
              <a:t>na</a:t>
            </a:r>
            <a:r>
              <a:rPr lang="en-GB" sz="3200" dirty="0" smtClean="0">
                <a:latin typeface="Berlin Sans FB" panose="020E0602020502020306" pitchFamily="34" charset="0"/>
              </a:rPr>
              <a:t> </a:t>
            </a:r>
            <a:r>
              <a:rPr lang="en-GB" sz="3200" dirty="0" err="1" smtClean="0">
                <a:latin typeface="Berlin Sans FB" panose="020E0602020502020306" pitchFamily="34" charset="0"/>
              </a:rPr>
              <a:t>hOileáin</a:t>
            </a:r>
            <a:r>
              <a:rPr lang="en-GB" sz="3200" dirty="0" smtClean="0">
                <a:latin typeface="Berlin Sans FB" panose="020E0602020502020306" pitchFamily="34" charset="0"/>
              </a:rPr>
              <a:t> </a:t>
            </a:r>
            <a:endParaRPr lang="en-GB" sz="3200" dirty="0">
              <a:latin typeface="Berlin Sans FB" panose="020E0602020502020306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3135" y="5222610"/>
            <a:ext cx="64008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200" dirty="0" smtClean="0">
                <a:latin typeface="Tw Cen MT" panose="020B0602020104020603" pitchFamily="34" charset="0"/>
              </a:rPr>
              <a:t>Níl bunscoil agus meánscoil ar na hoileáin ar fad.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Mar sin, bíonn ar dhaltaí dul ar an mbád ar maidin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le dul ar scoil ar an mórthír. Freastalaíonn roinnt daltaí as na hoileáin ar scoileanna cónaithe ar an mórthír.  </a:t>
            </a:r>
            <a:endParaRPr lang="ga-IE" sz="2200" dirty="0">
              <a:latin typeface="Tw Cen MT" panose="020B0602020104020603" pitchFamily="34" charset="0"/>
            </a:endParaRPr>
          </a:p>
        </p:txBody>
      </p:sp>
      <p:pic>
        <p:nvPicPr>
          <p:cNvPr id="12" name="Picture 11" descr="shutterstock_77253166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990933"/>
            <a:ext cx="14128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shutterstock_121110289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1907" y="880216"/>
            <a:ext cx="1852613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shutterstock_807450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0735" y="3070076"/>
            <a:ext cx="14573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4916530"/>
            <a:ext cx="2131575" cy="170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39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9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95736" y="372310"/>
            <a:ext cx="28392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3600" dirty="0">
                <a:latin typeface="Berlin Sans FB" panose="020E0602020502020306" pitchFamily="34" charset="0"/>
              </a:rPr>
              <a:t>F</a:t>
            </a:r>
            <a:r>
              <a:rPr lang="en-IE" sz="3600" dirty="0">
                <a:latin typeface="Berlin Sans FB" panose="020E0602020502020306" pitchFamily="34" charset="0"/>
              </a:rPr>
              <a:t>í</a:t>
            </a:r>
            <a:r>
              <a:rPr lang="ga-IE" sz="3600" dirty="0">
                <a:latin typeface="Berlin Sans FB" panose="020E0602020502020306" pitchFamily="34" charset="0"/>
              </a:rPr>
              <a:t>ricí Spéisiúla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3528" y="1419320"/>
            <a:ext cx="421875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1950" indent="-361950">
              <a:buFont typeface="Arial" charset="0"/>
              <a:buChar char="•"/>
            </a:pPr>
            <a:r>
              <a:rPr lang="ga-IE" sz="2600" dirty="0" smtClean="0">
                <a:latin typeface="Tw Cen MT" panose="020B0602020104020603" pitchFamily="34" charset="0"/>
              </a:rPr>
              <a:t>Tá Acaill i gCo. Mhaigh Eo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ar an oileán is mó in Éirinn. 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3528" y="5157191"/>
            <a:ext cx="475659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1950" indent="-361950">
              <a:buFont typeface="Arial" charset="0"/>
              <a:buChar char="•"/>
            </a:pPr>
            <a:r>
              <a:rPr lang="ga-IE" sz="2600" dirty="0" smtClean="0">
                <a:latin typeface="Tw Cen MT" panose="020B0602020104020603" pitchFamily="34" charset="0"/>
              </a:rPr>
              <a:t>Rugadh Gráinne Mhaol Ní Mháille ar Chliara, i gCo. Mhaigh Eo. 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8659" y="792388"/>
            <a:ext cx="2475251" cy="185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FFBFB"/>
              </a:clrFrom>
              <a:clrTo>
                <a:srgbClr val="EF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75975" y="4977753"/>
            <a:ext cx="1728000" cy="17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3527" y="2932244"/>
            <a:ext cx="4891440" cy="12926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1950" indent="-361950">
              <a:buFont typeface="Arial" charset="0"/>
              <a:buChar char="•"/>
            </a:pPr>
            <a:r>
              <a:rPr lang="ga-IE" sz="2600" dirty="0" smtClean="0">
                <a:latin typeface="Tw Cen MT" panose="020B0602020104020603" pitchFamily="34" charset="0"/>
              </a:rPr>
              <a:t>Bhí mainistir i Sceilg Mhichíl breis agus míle bliain ó shin. Tá cealla na manach le feiceáil ann fós.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3527" y="2959758"/>
            <a:ext cx="4891440" cy="169277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1950" indent="-361950">
              <a:buFont typeface="Arial" charset="0"/>
              <a:buChar char="•"/>
            </a:pPr>
            <a:r>
              <a:rPr lang="ga-IE" sz="2600" dirty="0" smtClean="0">
                <a:latin typeface="Tw Cen MT" panose="020B0602020104020603" pitchFamily="34" charset="0"/>
              </a:rPr>
              <a:t>Rinneadh scannánaíocht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don scannán </a:t>
            </a:r>
            <a:r>
              <a:rPr lang="ga-IE" sz="2600" i="1" dirty="0" smtClean="0">
                <a:latin typeface="Tw Cen MT" panose="020B0602020104020603" pitchFamily="34" charset="0"/>
              </a:rPr>
              <a:t>Star Wars: The Force Awakens </a:t>
            </a:r>
            <a:r>
              <a:rPr lang="ga-IE" sz="2600" dirty="0" smtClean="0">
                <a:latin typeface="Tw Cen MT" panose="020B0602020104020603" pitchFamily="34" charset="0"/>
              </a:rPr>
              <a:t>i Sceilg Mhichíl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i gCo. Chiarraí. </a:t>
            </a:r>
          </a:p>
        </p:txBody>
      </p:sp>
      <p:pic>
        <p:nvPicPr>
          <p:cNvPr id="4" name="Pictiúr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/>
          <a:stretch/>
        </p:blipFill>
        <p:spPr>
          <a:xfrm>
            <a:off x="5217318" y="2891076"/>
            <a:ext cx="2757931" cy="1836000"/>
          </a:xfrm>
          <a:prstGeom prst="rect">
            <a:avLst/>
          </a:prstGeom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4967" y="2892689"/>
            <a:ext cx="2762632" cy="183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54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  <p:bldP spid="12" grpId="0" animBg="1"/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3"/>
          <p:cNvSpPr txBox="1">
            <a:spLocks noChangeArrowheads="1"/>
          </p:cNvSpPr>
          <p:nvPr/>
        </p:nvSpPr>
        <p:spPr bwMode="auto">
          <a:xfrm>
            <a:off x="647031" y="320761"/>
            <a:ext cx="7776864" cy="1079399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993300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ga-IE" sz="3200" dirty="0">
                <a:latin typeface="Berlin Sans FB" panose="020E0602020502020306" pitchFamily="34" charset="0"/>
              </a:rPr>
              <a:t>Céard iad na buntáistí agus na míbhuntáistí </a:t>
            </a:r>
            <a:r>
              <a:rPr lang="en-GB" sz="3200" dirty="0">
                <a:latin typeface="Berlin Sans FB" panose="020E0602020502020306" pitchFamily="34" charset="0"/>
              </a:rPr>
              <a:t/>
            </a:r>
            <a:br>
              <a:rPr lang="en-GB" sz="3200" dirty="0">
                <a:latin typeface="Berlin Sans FB" panose="020E0602020502020306" pitchFamily="34" charset="0"/>
              </a:rPr>
            </a:br>
            <a:r>
              <a:rPr lang="ga-IE" sz="3200" dirty="0">
                <a:latin typeface="Berlin Sans FB" panose="020E0602020502020306" pitchFamily="34" charset="0"/>
              </a:rPr>
              <a:t>a bhaineann </a:t>
            </a:r>
            <a:r>
              <a:rPr lang="en-GB" sz="3200" dirty="0">
                <a:latin typeface="Berlin Sans FB" panose="020E0602020502020306" pitchFamily="34" charset="0"/>
              </a:rPr>
              <a:t>leis an </a:t>
            </a:r>
            <a:r>
              <a:rPr lang="ga-IE" sz="3200" dirty="0">
                <a:latin typeface="Berlin Sans FB" panose="020E0602020502020306" pitchFamily="34" charset="0"/>
              </a:rPr>
              <a:t>saol </a:t>
            </a:r>
            <a:r>
              <a:rPr lang="ga-IE" sz="3200" dirty="0" smtClean="0">
                <a:latin typeface="Berlin Sans FB" panose="020E0602020502020306" pitchFamily="34" charset="0"/>
              </a:rPr>
              <a:t>ar</a:t>
            </a:r>
            <a:r>
              <a:rPr lang="en-GB" sz="3200" dirty="0" smtClean="0">
                <a:latin typeface="Berlin Sans FB" panose="020E0602020502020306" pitchFamily="34" charset="0"/>
              </a:rPr>
              <a:t> </a:t>
            </a:r>
            <a:r>
              <a:rPr lang="ga-IE" sz="3200" dirty="0" smtClean="0">
                <a:latin typeface="Berlin Sans FB" panose="020E0602020502020306" pitchFamily="34" charset="0"/>
              </a:rPr>
              <a:t>oileán</a:t>
            </a:r>
            <a:r>
              <a:rPr lang="ga-IE" sz="3200" dirty="0">
                <a:latin typeface="Berlin Sans FB" panose="020E0602020502020306" pitchFamily="34" charset="0"/>
              </a:rPr>
              <a:t>, meas tú? </a:t>
            </a:r>
          </a:p>
        </p:txBody>
      </p:sp>
      <p:sp>
        <p:nvSpPr>
          <p:cNvPr id="241673" name="Text Box 9"/>
          <p:cNvSpPr txBox="1">
            <a:spLocks noChangeArrowheads="1"/>
          </p:cNvSpPr>
          <p:nvPr/>
        </p:nvSpPr>
        <p:spPr bwMode="auto">
          <a:xfrm>
            <a:off x="4284663" y="5589588"/>
            <a:ext cx="2374900" cy="494624"/>
          </a:xfrm>
          <a:prstGeom prst="rect">
            <a:avLst/>
          </a:prstGeom>
          <a:solidFill>
            <a:srgbClr val="00B0F0"/>
          </a:solidFill>
          <a:ln w="25400" algn="ctr">
            <a:solidFill>
              <a:srgbClr val="9933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ga-IE" sz="2600" dirty="0">
                <a:latin typeface="Tw Cen MT" panose="020B0602020104020603" pitchFamily="34" charset="0"/>
              </a:rPr>
              <a:t>Easpa tráchta</a:t>
            </a:r>
            <a:r>
              <a:rPr lang="en-GB" sz="2600" dirty="0">
                <a:latin typeface="Tw Cen MT" panose="020B0602020104020603" pitchFamily="34" charset="0"/>
              </a:rPr>
              <a:t> 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763688" y="1557338"/>
            <a:ext cx="5543550" cy="494624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9933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ga-IE" sz="2600" dirty="0">
                <a:latin typeface="Tw Cen MT" panose="020B0602020104020603" pitchFamily="34" charset="0"/>
              </a:rPr>
              <a:t>Smaoinigh ar na gnéithe seo a leanas:</a:t>
            </a:r>
            <a:r>
              <a:rPr lang="en-GB" sz="2600" dirty="0">
                <a:latin typeface="Tw Cen MT" panose="020B0602020104020603" pitchFamily="34" charset="0"/>
              </a:rPr>
              <a:t>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295400" y="4365625"/>
            <a:ext cx="1728787" cy="494624"/>
          </a:xfrm>
          <a:prstGeom prst="rect">
            <a:avLst/>
          </a:prstGeom>
          <a:solidFill>
            <a:srgbClr val="00B0F0"/>
          </a:solidFill>
          <a:ln w="25400" algn="ctr">
            <a:solidFill>
              <a:srgbClr val="9933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ga-IE" sz="2600" dirty="0">
                <a:latin typeface="Tw Cen MT" panose="020B0602020104020603" pitchFamily="34" charset="0"/>
              </a:rPr>
              <a:t>Saol ciúin</a:t>
            </a:r>
            <a:r>
              <a:rPr lang="en-GB" sz="2600" dirty="0">
                <a:latin typeface="Tw Cen MT" panose="020B0602020104020603" pitchFamily="34" charset="0"/>
              </a:rPr>
              <a:t>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55650" y="3284538"/>
            <a:ext cx="1584325" cy="494624"/>
          </a:xfrm>
          <a:prstGeom prst="rect">
            <a:avLst/>
          </a:prstGeom>
          <a:solidFill>
            <a:srgbClr val="00B0F0"/>
          </a:solidFill>
          <a:ln w="25400" algn="ctr">
            <a:solidFill>
              <a:srgbClr val="9933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GB" sz="2600" dirty="0">
                <a:latin typeface="Tw Cen MT" panose="020B0602020104020603" pitchFamily="34" charset="0"/>
              </a:rPr>
              <a:t> </a:t>
            </a:r>
            <a:r>
              <a:rPr lang="ga-IE" sz="2600" dirty="0">
                <a:latin typeface="Tw Cen MT" panose="020B0602020104020603" pitchFamily="34" charset="0"/>
              </a:rPr>
              <a:t>Uaigneas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859338" y="4365625"/>
            <a:ext cx="2593975" cy="494624"/>
          </a:xfrm>
          <a:prstGeom prst="rect">
            <a:avLst/>
          </a:prstGeom>
          <a:solidFill>
            <a:srgbClr val="00B0F0"/>
          </a:solidFill>
          <a:ln w="25400" algn="ctr">
            <a:solidFill>
              <a:srgbClr val="9933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ga-IE" sz="2600" dirty="0">
                <a:latin typeface="Tw Cen MT" panose="020B0602020104020603" pitchFamily="34" charset="0"/>
              </a:rPr>
              <a:t>Daoine cairdiúla 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132138" y="2420938"/>
            <a:ext cx="2519362" cy="494624"/>
          </a:xfrm>
          <a:prstGeom prst="rect">
            <a:avLst/>
          </a:prstGeom>
          <a:solidFill>
            <a:srgbClr val="00B0F0"/>
          </a:solidFill>
          <a:ln w="25400" algn="ctr">
            <a:solidFill>
              <a:srgbClr val="9933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ga-IE" sz="2600" dirty="0">
                <a:latin typeface="Tw Cen MT" panose="020B0602020104020603" pitchFamily="34" charset="0"/>
              </a:rPr>
              <a:t>Easpa seirbhísí</a:t>
            </a:r>
            <a:r>
              <a:rPr lang="en-GB" sz="2600" dirty="0">
                <a:latin typeface="Tw Cen MT" panose="020B0602020104020603" pitchFamily="34" charset="0"/>
              </a:rPr>
              <a:t> 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156325" y="3284538"/>
            <a:ext cx="2736850" cy="494624"/>
          </a:xfrm>
          <a:prstGeom prst="rect">
            <a:avLst/>
          </a:prstGeom>
          <a:solidFill>
            <a:srgbClr val="00B0F0"/>
          </a:solidFill>
          <a:ln w="25400" algn="ctr">
            <a:solidFill>
              <a:srgbClr val="9933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ga-IE" sz="2600" dirty="0">
                <a:latin typeface="Tw Cen MT" panose="020B0602020104020603" pitchFamily="34" charset="0"/>
              </a:rPr>
              <a:t>Tírdhreach álainn</a:t>
            </a:r>
            <a:r>
              <a:rPr lang="en-GB" sz="2600" dirty="0">
                <a:latin typeface="Tw Cen MT" panose="020B0602020104020603" pitchFamily="34" charset="0"/>
              </a:rPr>
              <a:t> 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971550" y="5732463"/>
            <a:ext cx="2376488" cy="494624"/>
          </a:xfrm>
          <a:prstGeom prst="rect">
            <a:avLst/>
          </a:prstGeom>
          <a:solidFill>
            <a:srgbClr val="00B0F0"/>
          </a:solidFill>
          <a:ln w="25400" algn="ctr">
            <a:solidFill>
              <a:srgbClr val="9933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ga-IE" sz="2600" dirty="0">
                <a:latin typeface="Tw Cen MT" panose="020B0602020104020603" pitchFamily="34" charset="0"/>
              </a:rPr>
              <a:t>Cúrsaí taistil</a:t>
            </a:r>
          </a:p>
        </p:txBody>
      </p:sp>
    </p:spTree>
    <p:extLst>
      <p:ext uri="{BB962C8B-B14F-4D97-AF65-F5344CB8AC3E}">
        <p14:creationId xmlns:p14="http://schemas.microsoft.com/office/powerpoint/2010/main" val="337570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1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 animBg="1"/>
      <p:bldP spid="241673" grpId="0" animBg="1"/>
      <p:bldP spid="14" grpId="0" animBg="1"/>
      <p:bldP spid="7" grpId="0" animBg="1"/>
      <p:bldP spid="8" grpId="0" animBg="1"/>
      <p:bldP spid="9" grpId="0" animBg="1"/>
      <p:bldP spid="11" grpId="0" animBg="1"/>
      <p:bldP spid="12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2952" y1="24569" x2="46857" y2="36207"/>
                        <a14:foregroundMark x1="62667" y1="25575" x2="64000" y2="37931"/>
                        <a14:foregroundMark x1="60762" y1="25287" x2="64381" y2="39511"/>
                        <a14:foregroundMark x1="83619" y1="48276" x2="94667" y2="26006"/>
                        <a14:foregroundMark x1="94667" y1="25431" x2="99810" y2="1523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2743200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86288" y="-50800"/>
            <a:ext cx="4557712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0638" y="-36513"/>
            <a:ext cx="3024188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0" y="3808413"/>
            <a:ext cx="4573588" cy="30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Callout 10"/>
          <p:cNvSpPr>
            <a:spLocks noChangeArrowheads="1"/>
          </p:cNvSpPr>
          <p:nvPr/>
        </p:nvSpPr>
        <p:spPr bwMode="auto">
          <a:xfrm>
            <a:off x="2009775" y="2565400"/>
            <a:ext cx="1944688" cy="1079500"/>
          </a:xfrm>
          <a:prstGeom prst="wedgeEllipseCallout">
            <a:avLst>
              <a:gd name="adj1" fmla="val -72375"/>
              <a:gd name="adj2" fmla="val 96912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ga-IE" sz="2200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Cad a cheapann tusa?</a:t>
            </a:r>
            <a:endParaRPr lang="ga-IE" sz="2200" dirty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Line Callout 1 7"/>
          <p:cNvSpPr>
            <a:spLocks/>
          </p:cNvSpPr>
          <p:nvPr/>
        </p:nvSpPr>
        <p:spPr bwMode="auto">
          <a:xfrm>
            <a:off x="2508403" y="115888"/>
            <a:ext cx="3241278" cy="1863725"/>
          </a:xfrm>
          <a:prstGeom prst="borderCallout1">
            <a:avLst>
              <a:gd name="adj1" fmla="val 7213"/>
              <a:gd name="adj2" fmla="val -2519"/>
              <a:gd name="adj3" fmla="val 61523"/>
              <a:gd name="adj4" fmla="val -26788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ga-IE" sz="2200" dirty="0" smtClean="0">
                <a:latin typeface="Tw Cen MT" panose="020B0602020104020603" pitchFamily="34" charset="0"/>
              </a:rPr>
              <a:t>Ba bhreá liomsa bheith i mo chónaí ar oileán. Bheinn ábalta dul ag snámh agus cluichí uisce a imirt i rith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na bliana ar fad.  </a:t>
            </a:r>
            <a:endParaRPr lang="ga-IE" sz="2200" dirty="0">
              <a:latin typeface="Tw Cen MT" panose="020B0602020104020603" pitchFamily="34" charset="0"/>
            </a:endParaRPr>
          </a:p>
        </p:txBody>
      </p:sp>
      <p:sp>
        <p:nvSpPr>
          <p:cNvPr id="36871" name="AutoShape 8"/>
          <p:cNvSpPr>
            <a:spLocks/>
          </p:cNvSpPr>
          <p:nvPr/>
        </p:nvSpPr>
        <p:spPr bwMode="auto">
          <a:xfrm>
            <a:off x="4115846" y="2148618"/>
            <a:ext cx="3768522" cy="1449387"/>
          </a:xfrm>
          <a:prstGeom prst="borderCallout1">
            <a:avLst>
              <a:gd name="adj1" fmla="val 7347"/>
              <a:gd name="adj2" fmla="val 100324"/>
              <a:gd name="adj3" fmla="val -24735"/>
              <a:gd name="adj4" fmla="val 102173"/>
            </a:avLst>
          </a:prstGeom>
          <a:solidFill>
            <a:schemeClr val="accent1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tIns="82800" bIns="82800"/>
          <a:lstStyle/>
          <a:p>
            <a:r>
              <a:rPr lang="ga-IE" sz="2200" dirty="0" smtClean="0">
                <a:latin typeface="Tw Cen MT" panose="020B0602020104020603" pitchFamily="34" charset="0"/>
              </a:rPr>
              <a:t>Níor mhaith liomsa bheith i mo chónaí ar oileán. Ní dóigh liom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go mbeadh mórán le déanamh ann gach lá.  </a:t>
            </a:r>
            <a:endParaRPr lang="ga-IE" sz="2200" dirty="0">
              <a:latin typeface="Tw Cen MT" panose="020B0602020104020603" pitchFamily="34" charset="0"/>
            </a:endParaRPr>
          </a:p>
        </p:txBody>
      </p:sp>
      <p:sp>
        <p:nvSpPr>
          <p:cNvPr id="36872" name="AutoShape 10"/>
          <p:cNvSpPr>
            <a:spLocks/>
          </p:cNvSpPr>
          <p:nvPr/>
        </p:nvSpPr>
        <p:spPr bwMode="auto">
          <a:xfrm>
            <a:off x="2411760" y="4882117"/>
            <a:ext cx="4074393" cy="1728192"/>
          </a:xfrm>
          <a:prstGeom prst="borderCallout1">
            <a:avLst>
              <a:gd name="adj1" fmla="val 6498"/>
              <a:gd name="adj2" fmla="val 99914"/>
              <a:gd name="adj3" fmla="val 23925"/>
              <a:gd name="adj4" fmla="val 122016"/>
            </a:avLst>
          </a:prstGeom>
          <a:solidFill>
            <a:schemeClr val="accent1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/>
          <a:lstStyle/>
          <a:p>
            <a:r>
              <a:rPr lang="ga-IE" sz="2200" dirty="0" smtClean="0">
                <a:latin typeface="Tw Cen MT" panose="020B0602020104020603" pitchFamily="34" charset="0"/>
              </a:rPr>
              <a:t>Táimse i mo chónaí ar oileán agus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is breá liom é. Ní bhíonn an saol riamh leadránach ann. Déanaim ranganna ceoil agus téim go dtí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an club </a:t>
            </a:r>
            <a:r>
              <a:rPr lang="ga-IE" sz="2200" dirty="0">
                <a:latin typeface="Tw Cen MT" panose="020B0602020104020603" pitchFamily="34" charset="0"/>
              </a:rPr>
              <a:t>ó</a:t>
            </a:r>
            <a:r>
              <a:rPr lang="ga-IE" sz="2200" dirty="0" smtClean="0">
                <a:latin typeface="Tw Cen MT" panose="020B0602020104020603" pitchFamily="34" charset="0"/>
              </a:rPr>
              <a:t>ige tar éis am scoile.  </a:t>
            </a:r>
            <a:endParaRPr lang="ga-IE" sz="2200" dirty="0">
              <a:latin typeface="Tw Cen MT" panose="020B0602020104020603" pitchFamily="34" charset="0"/>
            </a:endParaRPr>
          </a:p>
        </p:txBody>
      </p:sp>
      <p:sp>
        <p:nvSpPr>
          <p:cNvPr id="10" name="Oval Callout 9"/>
          <p:cNvSpPr>
            <a:spLocks noChangeArrowheads="1"/>
          </p:cNvSpPr>
          <p:nvPr/>
        </p:nvSpPr>
        <p:spPr bwMode="auto">
          <a:xfrm>
            <a:off x="1988865" y="2220169"/>
            <a:ext cx="1985169" cy="1588244"/>
          </a:xfrm>
          <a:prstGeom prst="wedgeEllipseCallout">
            <a:avLst>
              <a:gd name="adj1" fmla="val -72203"/>
              <a:gd name="adj2" fmla="val 72684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ga-IE" sz="2200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Ar mhaith leatsa cónaí ar oileán?</a:t>
            </a:r>
            <a:endParaRPr lang="ga-IE" sz="2200" dirty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83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36871" grpId="0" animBg="1"/>
      <p:bldP spid="36872" grpId="0" animBg="1"/>
      <p:bldP spid="10" grpId="1" animBg="1"/>
      <p:bldP spid="10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7" b="99443" l="0" r="993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22087" y="14954"/>
            <a:ext cx="5786472" cy="693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571864" y="2332243"/>
            <a:ext cx="10264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200" b="1" dirty="0" smtClean="0">
                <a:latin typeface="Tw Cen MT" panose="020B0602020104020603" pitchFamily="34" charset="0"/>
              </a:rPr>
              <a:t>Acaill</a:t>
            </a:r>
            <a:endParaRPr lang="ga-IE" sz="1200" b="1" dirty="0">
              <a:latin typeface="Tw Cen MT" panose="020B0602020104020603" pitchFamily="34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734939" y="6601606"/>
            <a:ext cx="7921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200" b="1" dirty="0" smtClean="0">
                <a:latin typeface="Tw Cen MT" panose="020B0602020104020603" pitchFamily="34" charset="0"/>
              </a:rPr>
              <a:t>Cléire</a:t>
            </a:r>
            <a:endParaRPr lang="ga-IE" sz="1200" b="1" dirty="0">
              <a:latin typeface="Tw Cen MT" panose="020B0602020104020603" pitchFamily="34" charset="0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2020093" y="5726094"/>
            <a:ext cx="7887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200" b="1" dirty="0" smtClean="0">
                <a:latin typeface="Tw Cen MT" panose="020B0602020104020603" pitchFamily="34" charset="0"/>
              </a:rPr>
              <a:t>Dairbhre</a:t>
            </a:r>
            <a:endParaRPr lang="ga-IE" sz="1200" b="1" dirty="0">
              <a:latin typeface="Tw Cen MT" panose="020B0602020104020603" pitchFamily="34" charset="0"/>
            </a:endParaRP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4266531" y="183879"/>
            <a:ext cx="9246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200" b="1" dirty="0" smtClean="0">
                <a:latin typeface="Tw Cen MT" panose="020B0602020104020603" pitchFamily="34" charset="0"/>
              </a:rPr>
              <a:t>Toraigh</a:t>
            </a:r>
            <a:endParaRPr lang="ga-IE" sz="1200" b="1" dirty="0">
              <a:latin typeface="Tw Cen MT" panose="020B0602020104020603" pitchFamily="34" charset="0"/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7095202" y="3203559"/>
            <a:ext cx="900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200" b="1" dirty="0" smtClean="0">
                <a:latin typeface="Tw Cen MT" panose="020B0602020104020603" pitchFamily="34" charset="0"/>
              </a:rPr>
              <a:t>Reachrainn</a:t>
            </a:r>
            <a:endParaRPr lang="ga-IE" sz="1200" b="1" dirty="0">
              <a:latin typeface="Tw Cen MT" panose="020B0602020104020603" pitchFamily="34" charset="0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6665597" y="5498885"/>
            <a:ext cx="9830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200" b="1" dirty="0" smtClean="0">
                <a:latin typeface="Tw Cen MT" panose="020B0602020104020603" pitchFamily="34" charset="0"/>
              </a:rPr>
              <a:t>Na Sailtí</a:t>
            </a:r>
            <a:endParaRPr lang="ga-IE" sz="1200" b="1" dirty="0">
              <a:latin typeface="Tw Cen MT" panose="020B0602020104020603" pitchFamily="34" charset="0"/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2635293" y="2687145"/>
            <a:ext cx="57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200" b="1" dirty="0" smtClean="0">
                <a:latin typeface="Tw Cen MT" panose="020B0602020104020603" pitchFamily="34" charset="0"/>
              </a:rPr>
              <a:t>Cliara</a:t>
            </a:r>
            <a:endParaRPr lang="ga-IE" sz="1200" b="1" dirty="0">
              <a:latin typeface="Tw Cen MT" panose="020B0602020104020603" pitchFamily="34" charset="0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2052236" y="6010788"/>
            <a:ext cx="10328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200" b="1" dirty="0" smtClean="0">
                <a:latin typeface="Tw Cen MT" panose="020B0602020104020603" pitchFamily="34" charset="0"/>
              </a:rPr>
              <a:t>Sceilg Mhichíl</a:t>
            </a:r>
            <a:endParaRPr lang="ga-IE" sz="1200" b="1" dirty="0">
              <a:latin typeface="Tw Cen MT" panose="020B0602020104020603" pitchFamily="34" charset="0"/>
            </a:endParaRP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2798957" y="3853690"/>
            <a:ext cx="9525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200" b="1" dirty="0" smtClean="0">
                <a:latin typeface="Tw Cen MT" panose="020B0602020104020603" pitchFamily="34" charset="0"/>
              </a:rPr>
              <a:t>Oileáin Árann</a:t>
            </a:r>
            <a:endParaRPr lang="ga-IE" sz="1200" b="1" dirty="0">
              <a:latin typeface="Tw Cen MT" panose="020B0602020104020603" pitchFamily="34" charset="0"/>
            </a:endParaRP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2000564" y="5098251"/>
            <a:ext cx="100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200" b="1" dirty="0" smtClean="0">
                <a:latin typeface="Tw Cen MT" panose="020B0602020104020603" pitchFamily="34" charset="0"/>
              </a:rPr>
              <a:t>Na Blascaodaí</a:t>
            </a:r>
            <a:endParaRPr lang="ga-IE" sz="1200" b="1" dirty="0">
              <a:latin typeface="Tw Cen MT" panose="020B0602020104020603" pitchFamily="34" charset="0"/>
            </a:endParaRPr>
          </a:p>
        </p:txBody>
      </p:sp>
      <p:sp>
        <p:nvSpPr>
          <p:cNvPr id="20" name="Horizontal Scroll 19"/>
          <p:cNvSpPr/>
          <p:nvPr/>
        </p:nvSpPr>
        <p:spPr>
          <a:xfrm>
            <a:off x="0" y="14954"/>
            <a:ext cx="2928924" cy="599461"/>
          </a:xfrm>
          <a:prstGeom prst="horizontalScroll">
            <a:avLst/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 err="1" smtClean="0">
                <a:latin typeface="Berlin Sans FB" panose="020E0602020502020306" pitchFamily="34" charset="0"/>
              </a:rPr>
              <a:t>Dul</a:t>
            </a:r>
            <a:r>
              <a:rPr lang="en-GB" sz="3200" dirty="0" smtClean="0">
                <a:latin typeface="Berlin Sans FB" panose="020E0602020502020306" pitchFamily="34" charset="0"/>
              </a:rPr>
              <a:t> </a:t>
            </a:r>
            <a:r>
              <a:rPr lang="en-GB" sz="3200" dirty="0" err="1" smtClean="0">
                <a:latin typeface="Berlin Sans FB" panose="020E0602020502020306" pitchFamily="34" charset="0"/>
              </a:rPr>
              <a:t>Siar</a:t>
            </a:r>
            <a:endParaRPr lang="en-GB" sz="3200" dirty="0">
              <a:latin typeface="Berlin Sans FB" panose="020E0602020502020306" pitchFamily="34" charset="0"/>
            </a:endParaRPr>
          </a:p>
        </p:txBody>
      </p:sp>
      <p:sp>
        <p:nvSpPr>
          <p:cNvPr id="43" name="Oval 32"/>
          <p:cNvSpPr>
            <a:spLocks noChangeArrowheads="1"/>
          </p:cNvSpPr>
          <p:nvPr/>
        </p:nvSpPr>
        <p:spPr bwMode="auto">
          <a:xfrm>
            <a:off x="4894906" y="384893"/>
            <a:ext cx="123825" cy="1222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44" name="Oval 32"/>
          <p:cNvSpPr>
            <a:spLocks noChangeArrowheads="1"/>
          </p:cNvSpPr>
          <p:nvPr/>
        </p:nvSpPr>
        <p:spPr bwMode="auto">
          <a:xfrm>
            <a:off x="6527708" y="5480013"/>
            <a:ext cx="123825" cy="1222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7033290" y="3270306"/>
            <a:ext cx="123825" cy="1222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47" name="Oval 32"/>
          <p:cNvSpPr>
            <a:spLocks noChangeArrowheads="1"/>
          </p:cNvSpPr>
          <p:nvPr/>
        </p:nvSpPr>
        <p:spPr bwMode="auto">
          <a:xfrm>
            <a:off x="2581034" y="6027853"/>
            <a:ext cx="123825" cy="1222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48" name="Oval 32"/>
          <p:cNvSpPr>
            <a:spLocks noChangeArrowheads="1"/>
          </p:cNvSpPr>
          <p:nvPr/>
        </p:nvSpPr>
        <p:spPr bwMode="auto">
          <a:xfrm>
            <a:off x="2750751" y="5803475"/>
            <a:ext cx="123825" cy="1222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49" name="Oval 32"/>
          <p:cNvSpPr>
            <a:spLocks noChangeArrowheads="1"/>
          </p:cNvSpPr>
          <p:nvPr/>
        </p:nvSpPr>
        <p:spPr bwMode="auto">
          <a:xfrm>
            <a:off x="2595208" y="5498885"/>
            <a:ext cx="123825" cy="1222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50" name="Oval 32"/>
          <p:cNvSpPr>
            <a:spLocks noChangeArrowheads="1"/>
          </p:cNvSpPr>
          <p:nvPr/>
        </p:nvSpPr>
        <p:spPr bwMode="auto">
          <a:xfrm>
            <a:off x="3492969" y="3933056"/>
            <a:ext cx="123825" cy="1222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51" name="Oval 32"/>
          <p:cNvSpPr>
            <a:spLocks noChangeArrowheads="1"/>
          </p:cNvSpPr>
          <p:nvPr/>
        </p:nvSpPr>
        <p:spPr bwMode="auto">
          <a:xfrm>
            <a:off x="3171047" y="2471615"/>
            <a:ext cx="123825" cy="1222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52" name="Oval 32"/>
          <p:cNvSpPr>
            <a:spLocks noChangeArrowheads="1"/>
          </p:cNvSpPr>
          <p:nvPr/>
        </p:nvSpPr>
        <p:spPr bwMode="auto">
          <a:xfrm>
            <a:off x="3212696" y="2756831"/>
            <a:ext cx="123825" cy="1222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53" name="Oval 32"/>
          <p:cNvSpPr>
            <a:spLocks noChangeArrowheads="1"/>
          </p:cNvSpPr>
          <p:nvPr/>
        </p:nvSpPr>
        <p:spPr bwMode="auto">
          <a:xfrm>
            <a:off x="3616794" y="6618934"/>
            <a:ext cx="123825" cy="1222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29828" y="819794"/>
            <a:ext cx="209443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An féidir leat na hoileáin atá marcáilte ar an léarscáil </a:t>
            </a:r>
            <a:br>
              <a:rPr lang="ga-IE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a ainmniú?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31" name="Oval 32"/>
          <p:cNvSpPr>
            <a:spLocks noChangeArrowheads="1"/>
          </p:cNvSpPr>
          <p:nvPr/>
        </p:nvSpPr>
        <p:spPr bwMode="auto">
          <a:xfrm>
            <a:off x="4638045" y="845231"/>
            <a:ext cx="123825" cy="1222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3627020" y="724230"/>
            <a:ext cx="100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200" b="1" dirty="0" smtClean="0">
                <a:latin typeface="Tw Cen MT" panose="020B0602020104020603" pitchFamily="34" charset="0"/>
              </a:rPr>
              <a:t>Árainn Mhór</a:t>
            </a:r>
            <a:endParaRPr lang="ga-IE" sz="1200" b="1" dirty="0">
              <a:latin typeface="Tw Cen MT" panose="020B0602020104020603" pitchFamily="34" charset="0"/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2466093" y="3853690"/>
            <a:ext cx="914400" cy="648000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8</a:t>
            </a:r>
            <a:endParaRPr lang="en-GB" dirty="0"/>
          </a:p>
        </p:txBody>
      </p:sp>
      <p:sp>
        <p:nvSpPr>
          <p:cNvPr id="34" name="Flowchart: Punched Tape 33"/>
          <p:cNvSpPr/>
          <p:nvPr/>
        </p:nvSpPr>
        <p:spPr>
          <a:xfrm>
            <a:off x="6699915" y="5380307"/>
            <a:ext cx="914400" cy="622786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39" name="Flowchart: Punched Tape 38"/>
          <p:cNvSpPr/>
          <p:nvPr/>
        </p:nvSpPr>
        <p:spPr>
          <a:xfrm>
            <a:off x="3775350" y="6330934"/>
            <a:ext cx="865645" cy="576000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55" name="Flowchart: Punched Tape 54"/>
          <p:cNvSpPr/>
          <p:nvPr/>
        </p:nvSpPr>
        <p:spPr>
          <a:xfrm>
            <a:off x="1609085" y="6062108"/>
            <a:ext cx="1007618" cy="537652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56" name="Flowchart: Punched Tape 55"/>
          <p:cNvSpPr/>
          <p:nvPr/>
        </p:nvSpPr>
        <p:spPr>
          <a:xfrm>
            <a:off x="1736975" y="5523425"/>
            <a:ext cx="920145" cy="565547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57" name="Flowchart: Punched Tape 56"/>
          <p:cNvSpPr/>
          <p:nvPr/>
        </p:nvSpPr>
        <p:spPr>
          <a:xfrm>
            <a:off x="1650875" y="4996183"/>
            <a:ext cx="1071306" cy="591147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58" name="Flowchart: Punched Tape 57"/>
          <p:cNvSpPr/>
          <p:nvPr/>
        </p:nvSpPr>
        <p:spPr>
          <a:xfrm>
            <a:off x="7157115" y="3003217"/>
            <a:ext cx="914400" cy="684000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59" name="Flowchart: Punched Tape 58"/>
          <p:cNvSpPr/>
          <p:nvPr/>
        </p:nvSpPr>
        <p:spPr>
          <a:xfrm>
            <a:off x="2242924" y="2653250"/>
            <a:ext cx="923869" cy="678175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9</a:t>
            </a:r>
            <a:endParaRPr lang="en-GB" dirty="0"/>
          </a:p>
        </p:txBody>
      </p:sp>
      <p:sp>
        <p:nvSpPr>
          <p:cNvPr id="60" name="Flowchart: Punched Tape 59"/>
          <p:cNvSpPr/>
          <p:nvPr/>
        </p:nvSpPr>
        <p:spPr>
          <a:xfrm>
            <a:off x="2199920" y="2012318"/>
            <a:ext cx="914400" cy="684000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10</a:t>
            </a:r>
            <a:endParaRPr lang="en-GB" dirty="0"/>
          </a:p>
        </p:txBody>
      </p:sp>
      <p:sp>
        <p:nvSpPr>
          <p:cNvPr id="61" name="Flowchart: Punched Tape 60"/>
          <p:cNvSpPr/>
          <p:nvPr/>
        </p:nvSpPr>
        <p:spPr>
          <a:xfrm>
            <a:off x="3666722" y="618663"/>
            <a:ext cx="914400" cy="648000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11</a:t>
            </a:r>
            <a:endParaRPr lang="en-GB" dirty="0"/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2504564" y="6516470"/>
            <a:ext cx="1008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200" b="1" dirty="0" smtClean="0">
                <a:latin typeface="Tw Cen MT" panose="020B0602020104020603" pitchFamily="34" charset="0"/>
              </a:rPr>
              <a:t>Oileán Baoi</a:t>
            </a:r>
            <a:endParaRPr lang="ga-IE" sz="1200" b="1" dirty="0">
              <a:latin typeface="Tw Cen MT" panose="020B0602020104020603" pitchFamily="34" charset="0"/>
            </a:endParaRPr>
          </a:p>
        </p:txBody>
      </p:sp>
      <p:sp>
        <p:nvSpPr>
          <p:cNvPr id="46" name="Flowchart: Punched Tape 45"/>
          <p:cNvSpPr/>
          <p:nvPr/>
        </p:nvSpPr>
        <p:spPr>
          <a:xfrm>
            <a:off x="2608877" y="6452677"/>
            <a:ext cx="966015" cy="500889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42" name="Oval 32"/>
          <p:cNvSpPr>
            <a:spLocks noChangeArrowheads="1"/>
          </p:cNvSpPr>
          <p:nvPr/>
        </p:nvSpPr>
        <p:spPr bwMode="auto">
          <a:xfrm>
            <a:off x="2899852" y="6363523"/>
            <a:ext cx="123825" cy="1222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62" name="Flowchart: Punched Tape 61"/>
          <p:cNvSpPr/>
          <p:nvPr/>
        </p:nvSpPr>
        <p:spPr>
          <a:xfrm>
            <a:off x="3968346" y="-33585"/>
            <a:ext cx="914400" cy="648000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12</a:t>
            </a:r>
            <a:endParaRPr lang="en-GB" dirty="0"/>
          </a:p>
        </p:txBody>
      </p:sp>
      <p:sp>
        <p:nvSpPr>
          <p:cNvPr id="65" name="Text Box 6"/>
          <p:cNvSpPr txBox="1">
            <a:spLocks noChangeArrowheads="1"/>
          </p:cNvSpPr>
          <p:nvPr/>
        </p:nvSpPr>
        <p:spPr bwMode="auto">
          <a:xfrm>
            <a:off x="6899113" y="199885"/>
            <a:ext cx="9246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200" b="1" dirty="0" smtClean="0">
                <a:latin typeface="Tw Cen MT" panose="020B0602020104020603" pitchFamily="34" charset="0"/>
              </a:rPr>
              <a:t>Reachlainn</a:t>
            </a:r>
            <a:endParaRPr lang="ga-IE" sz="1200" b="1" dirty="0">
              <a:latin typeface="Tw Cen MT" panose="020B0602020104020603" pitchFamily="34" charset="0"/>
            </a:endParaRPr>
          </a:p>
        </p:txBody>
      </p:sp>
      <p:sp>
        <p:nvSpPr>
          <p:cNvPr id="66" name="Oval 32"/>
          <p:cNvSpPr>
            <a:spLocks noChangeArrowheads="1"/>
          </p:cNvSpPr>
          <p:nvPr/>
        </p:nvSpPr>
        <p:spPr bwMode="auto">
          <a:xfrm>
            <a:off x="6775288" y="314684"/>
            <a:ext cx="123825" cy="1222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67" name="Flowchart: Punched Tape 61"/>
          <p:cNvSpPr/>
          <p:nvPr/>
        </p:nvSpPr>
        <p:spPr>
          <a:xfrm>
            <a:off x="6940559" y="0"/>
            <a:ext cx="914400" cy="648000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r>
              <a:rPr lang="ga-IE" dirty="0" smtClean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1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3" grpId="0" animBg="1"/>
      <p:bldP spid="34" grpId="0" animBg="1"/>
      <p:bldP spid="39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46" grpId="0" animBg="1"/>
      <p:bldP spid="62" grpId="0" animBg="1"/>
      <p:bldP spid="6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2"/>
          <p:cNvSpPr txBox="1">
            <a:spLocks noChangeArrowheads="1"/>
          </p:cNvSpPr>
          <p:nvPr/>
        </p:nvSpPr>
        <p:spPr bwMode="auto">
          <a:xfrm>
            <a:off x="3717925" y="1184275"/>
            <a:ext cx="1768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GB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914400" y="1565275"/>
            <a:ext cx="708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GB">
              <a:latin typeface="Calibri" pitchFamily="34" charset="0"/>
            </a:endParaRPr>
          </a:p>
        </p:txBody>
      </p:sp>
      <p:graphicFrame>
        <p:nvGraphicFramePr>
          <p:cNvPr id="33852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780324"/>
              </p:ext>
            </p:extLst>
          </p:nvPr>
        </p:nvGraphicFramePr>
        <p:xfrm>
          <a:off x="395288" y="549275"/>
          <a:ext cx="8158162" cy="6024170"/>
        </p:xfrm>
        <a:graphic>
          <a:graphicData uri="http://schemas.openxmlformats.org/drawingml/2006/table">
            <a:tbl>
              <a:tblPr/>
              <a:tblGrid>
                <a:gridCol w="4986337"/>
                <a:gridCol w="1435100"/>
                <a:gridCol w="1736725"/>
              </a:tblGrid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itchFamily="18" charset="0"/>
                        </a:rPr>
                        <a:t>Ráiteas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itchFamily="18" charset="0"/>
                        </a:rPr>
                        <a:t>Fíor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itchFamily="18" charset="0"/>
                        </a:rPr>
                        <a:t>Bréagach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Tá na Sailtí suite amach ó chósta Dhún na nGall.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2200" noProof="0" dirty="0" smtClean="0">
                          <a:latin typeface="Tw Cen MT" panose="020B0602020104020603" pitchFamily="34" charset="0"/>
                        </a:rPr>
                        <a:t>Is oileáin Ghaeltachta iad seacht gcinn d’oileáin na hÉireann.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altLang="en-US" sz="2200" dirty="0" smtClean="0">
                          <a:latin typeface="Tw Cen MT" panose="020B0602020104020603" pitchFamily="34" charset="0"/>
                        </a:rPr>
                        <a:t>Tugtar oileán ar phíosa talaimh a bhfuil uisce</a:t>
                      </a:r>
                      <a:r>
                        <a:rPr lang="ga-IE" altLang="en-US" sz="2200" baseline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ga-IE" altLang="en-US" sz="2200" dirty="0" smtClean="0">
                          <a:latin typeface="Tw Cen MT" panose="020B0602020104020603" pitchFamily="34" charset="0"/>
                        </a:rPr>
                        <a:t>ar gach taobh de.</a:t>
                      </a:r>
                      <a:endParaRPr kumimoji="0" lang="ga-IE" sz="2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Tá Cléire suite amach ó chósta </a:t>
                      </a:r>
                      <a:r>
                        <a:rPr kumimoji="0" lang="ga-IE" sz="22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Cho</a:t>
                      </a: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. Chorcaí.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0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2200" noProof="0" dirty="0" smtClean="0">
                          <a:latin typeface="Tw Cen MT" panose="020B0602020104020603" pitchFamily="34" charset="0"/>
                        </a:rPr>
                        <a:t>Tá</a:t>
                      </a:r>
                      <a:r>
                        <a:rPr lang="ga-IE" sz="2200" baseline="0" noProof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ga-IE" sz="2200" noProof="0" dirty="0" smtClean="0">
                          <a:latin typeface="Tw Cen MT" panose="020B0602020104020603" pitchFamily="34" charset="0"/>
                        </a:rPr>
                        <a:t>Toraigh ar an oileán is mó in Éirinn.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Tá droichead idir Acaill agus an mhórthír.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Is oileán Gaeltachta í Árainn Mhór.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68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Tá Oileáin Árann i gCo. na Gaillimhe.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07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Tá Reachrainn ar an gcósta thiar.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365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1291431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" name="Picture 103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6588" y="281563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8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0463" y="198884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9" name="Picture 105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416177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0" name="Picture 106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3213" y="3525821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1" name="Picture 107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6588" y="5131036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2" name="Picture 108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3213" y="461897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3" name="Picture 109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610022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4" name="Picture 110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3213" y="562907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50" name="Text Box 62"/>
          <p:cNvSpPr txBox="1">
            <a:spLocks noChangeArrowheads="1"/>
          </p:cNvSpPr>
          <p:nvPr/>
        </p:nvSpPr>
        <p:spPr bwMode="auto">
          <a:xfrm>
            <a:off x="2051050" y="0"/>
            <a:ext cx="50419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ga-IE" sz="3200" dirty="0">
                <a:latin typeface="Berlin Sans FB" panose="020E0602020502020306" pitchFamily="34" charset="0"/>
              </a:rPr>
              <a:t>Fíor nó Bréagach?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4139817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err="1">
                <a:latin typeface="Berlin Sans FB" panose="020E0602020502020306" pitchFamily="34" charset="0"/>
              </a:rPr>
              <a:t>Cluiche</a:t>
            </a:r>
            <a:r>
              <a:rPr lang="en-GB" sz="3600" dirty="0">
                <a:latin typeface="Berlin Sans FB" panose="020E0602020502020306" pitchFamily="34" charset="0"/>
              </a:rPr>
              <a:t> </a:t>
            </a:r>
            <a:r>
              <a:rPr lang="en-GB" sz="3600" dirty="0" err="1">
                <a:latin typeface="Berlin Sans FB" panose="020E0602020502020306" pitchFamily="34" charset="0"/>
              </a:rPr>
              <a:t>Tarraing</a:t>
            </a:r>
            <a:r>
              <a:rPr lang="en-GB" sz="3600" dirty="0">
                <a:latin typeface="Berlin Sans FB" panose="020E0602020502020306" pitchFamily="34" charset="0"/>
              </a:rPr>
              <a:t> </a:t>
            </a:r>
            <a:r>
              <a:rPr lang="en-GB" sz="3600" dirty="0" err="1">
                <a:latin typeface="Berlin Sans FB" panose="020E0602020502020306" pitchFamily="34" charset="0"/>
              </a:rPr>
              <a:t>agus</a:t>
            </a:r>
            <a:r>
              <a:rPr lang="en-GB" sz="3600" dirty="0">
                <a:latin typeface="Berlin Sans FB" panose="020E0602020502020306" pitchFamily="34" charset="0"/>
              </a:rPr>
              <a:t> </a:t>
            </a:r>
            <a:r>
              <a:rPr lang="en-GB" sz="3600" dirty="0" err="1">
                <a:latin typeface="Berlin Sans FB" panose="020E0602020502020306" pitchFamily="34" charset="0"/>
              </a:rPr>
              <a:t>Scaoil</a:t>
            </a:r>
            <a:endParaRPr lang="en-GB" sz="3600" dirty="0">
              <a:latin typeface="Berlin Sans FB" panose="020E0602020502020306" pitchFamily="34" charset="0"/>
            </a:endParaRPr>
          </a:p>
          <a:p>
            <a:r>
              <a:rPr lang="en-GB" sz="3600" dirty="0" smtClean="0">
                <a:latin typeface="Tw Cen MT" panose="020B0602020104020603" pitchFamily="34" charset="0"/>
                <a:hlinkClick r:id="rId3"/>
              </a:rPr>
              <a:t>http</a:t>
            </a:r>
            <a:r>
              <a:rPr lang="en-GB" sz="3600" dirty="0">
                <a:latin typeface="Tw Cen MT" panose="020B0602020104020603" pitchFamily="34" charset="0"/>
                <a:hlinkClick r:id="rId3"/>
              </a:rPr>
              <a:t>://</a:t>
            </a:r>
            <a:r>
              <a:rPr lang="en-GB" sz="3600" dirty="0" smtClean="0">
                <a:latin typeface="Tw Cen MT" panose="020B0602020104020603" pitchFamily="34" charset="0"/>
                <a:hlinkClick r:id="rId3"/>
              </a:rPr>
              <a:t>scoilnet.magicstudio.ie/interactive/view/50145</a:t>
            </a:r>
            <a:endParaRPr lang="en-GB" sz="3600" dirty="0">
              <a:latin typeface="Tw Cen MT" panose="020B06020201040206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913926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err="1">
                <a:latin typeface="Berlin Sans FB" panose="020E0602020502020306" pitchFamily="34" charset="0"/>
              </a:rPr>
              <a:t>Cluiche</a:t>
            </a:r>
            <a:r>
              <a:rPr lang="en-GB" sz="3600" dirty="0">
                <a:latin typeface="Berlin Sans FB" panose="020E0602020502020306" pitchFamily="34" charset="0"/>
              </a:rPr>
              <a:t> </a:t>
            </a:r>
            <a:r>
              <a:rPr lang="en-GB" sz="3600" dirty="0" err="1">
                <a:latin typeface="Berlin Sans FB" panose="020E0602020502020306" pitchFamily="34" charset="0"/>
              </a:rPr>
              <a:t>Meaitseála</a:t>
            </a:r>
            <a:endParaRPr lang="en-GB" sz="3600" dirty="0">
              <a:latin typeface="Comic Sans MS" pitchFamily="66" charset="0"/>
            </a:endParaRPr>
          </a:p>
          <a:p>
            <a:r>
              <a:rPr lang="en-GB" sz="3600" dirty="0" smtClean="0">
                <a:latin typeface="Tw Cen MT" panose="020B0602020104020603" pitchFamily="34" charset="0"/>
                <a:hlinkClick r:id="rId4"/>
              </a:rPr>
              <a:t>http://www.oswego.org/ocsd-web/match/term/draggeneric.asp?filename=MniGhalloileain</a:t>
            </a:r>
            <a:r>
              <a:rPr lang="en-GB" sz="3600" dirty="0" smtClean="0">
                <a:latin typeface="Tw Cen MT" panose="020B0602020104020603" pitchFamily="34" charset="0"/>
              </a:rPr>
              <a:t> </a:t>
            </a:r>
            <a:endParaRPr lang="en-GB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1"/>
          <p:cNvSpPr txBox="1">
            <a:spLocks noChangeArrowheads="1"/>
          </p:cNvSpPr>
          <p:nvPr/>
        </p:nvSpPr>
        <p:spPr bwMode="auto">
          <a:xfrm>
            <a:off x="683568" y="1268760"/>
            <a:ext cx="7848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3200" dirty="0">
                <a:latin typeface="Tw Cen MT" panose="020B0602020104020603" pitchFamily="34" charset="0"/>
              </a:rPr>
              <a:t>Tuilleadh eolais </a:t>
            </a:r>
            <a:r>
              <a:rPr lang="en-GB" sz="3200" dirty="0">
                <a:latin typeface="Tw Cen MT" panose="020B0602020104020603" pitchFamily="34" charset="0"/>
              </a:rPr>
              <a:t>le </a:t>
            </a:r>
            <a:r>
              <a:rPr lang="ga-IE" sz="3200" dirty="0">
                <a:latin typeface="Tw Cen MT" panose="020B0602020104020603" pitchFamily="34" charset="0"/>
              </a:rPr>
              <a:t>fáil ar na suíomhanna seo</a:t>
            </a:r>
            <a:r>
              <a:rPr lang="ga-IE" sz="3200" dirty="0" smtClean="0">
                <a:latin typeface="Tw Cen MT" panose="020B0602020104020603" pitchFamily="34" charset="0"/>
              </a:rPr>
              <a:t>:</a:t>
            </a:r>
            <a:endParaRPr lang="en-GB" sz="3200" dirty="0" smtClean="0">
              <a:latin typeface="Tw Cen MT" panose="020B0602020104020603" pitchFamily="34" charset="0"/>
            </a:endParaRPr>
          </a:p>
          <a:p>
            <a:endParaRPr lang="en-GB" sz="3200" dirty="0">
              <a:latin typeface="Tw Cen MT" panose="020B0602020104020603" pitchFamily="34" charset="0"/>
            </a:endParaRPr>
          </a:p>
          <a:p>
            <a:r>
              <a:rPr lang="en-GB" sz="3200" dirty="0">
                <a:latin typeface="Tw Cen MT" panose="020B0602020104020603" pitchFamily="34" charset="0"/>
                <a:hlinkClick r:id="rId2"/>
              </a:rPr>
              <a:t>http://oileain.ie/na-hoileain-the-islands</a:t>
            </a:r>
            <a:r>
              <a:rPr lang="en-GB" sz="3200" dirty="0" smtClean="0">
                <a:latin typeface="Tw Cen MT" panose="020B0602020104020603" pitchFamily="34" charset="0"/>
                <a:hlinkClick r:id="rId2"/>
              </a:rPr>
              <a:t>/</a:t>
            </a:r>
            <a:endParaRPr lang="ga-IE" sz="3200" dirty="0" smtClean="0">
              <a:latin typeface="Tw Cen MT" panose="020B0602020104020603" pitchFamily="34" charset="0"/>
            </a:endParaRPr>
          </a:p>
          <a:p>
            <a:endParaRPr lang="en-GB" sz="3200" dirty="0">
              <a:latin typeface="Tw Cen MT" panose="020B0602020104020603" pitchFamily="34" charset="0"/>
            </a:endParaRPr>
          </a:p>
          <a:p>
            <a:r>
              <a:rPr lang="ga-IE" sz="3200" dirty="0">
                <a:latin typeface="Tw Cen MT" panose="020B0602020104020603" pitchFamily="34" charset="0"/>
                <a:hlinkClick r:id="rId3"/>
              </a:rPr>
              <a:t>http://irishislands.info</a:t>
            </a:r>
            <a:r>
              <a:rPr lang="ga-IE" sz="3200" dirty="0" smtClean="0">
                <a:latin typeface="Tw Cen MT" panose="020B0602020104020603" pitchFamily="34" charset="0"/>
                <a:hlinkClick r:id="rId3"/>
              </a:rPr>
              <a:t>/</a:t>
            </a:r>
            <a:r>
              <a:rPr lang="en-GB" sz="3200" dirty="0" smtClean="0">
                <a:latin typeface="Tw Cen MT" panose="020B0602020104020603" pitchFamily="34" charset="0"/>
              </a:rPr>
              <a:t> </a:t>
            </a:r>
            <a:endParaRPr lang="ga-IE" sz="3200" dirty="0">
              <a:latin typeface="Tw Cen MT" panose="020B0602020104020603" pitchFamily="34" charset="0"/>
            </a:endParaRPr>
          </a:p>
          <a:p>
            <a:endParaRPr lang="ga-IE" sz="32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99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616624"/>
          </a:xfrm>
        </p:spPr>
        <p:txBody>
          <a:bodyPr/>
          <a:lstStyle/>
          <a:p>
            <a:pPr algn="l" eaLnBrk="1" hangingPunct="1"/>
            <a:r>
              <a:rPr lang="ga-IE" altLang="ga-IE" sz="2000" b="1" dirty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  <a:t>Gabhaimid buíochas leis na daoine agus leis na heagraíochtaí a leanas </a:t>
            </a:r>
            <a:br>
              <a:rPr lang="ga-IE" altLang="ga-IE" sz="2000" b="1" dirty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</a:br>
            <a:r>
              <a:rPr lang="ga-IE" altLang="ga-IE" sz="2000" b="1" dirty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  <a:t>a chuir íomhánna ar fáil do na sleamhnáin seo</a:t>
            </a:r>
            <a:r>
              <a:rPr lang="ga-IE" altLang="ga-IE" sz="2000" b="1" dirty="0" smtClean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  <a:t>: </a:t>
            </a:r>
            <a:r>
              <a:rPr lang="ga-IE" altLang="ga-IE" sz="2000" dirty="0" smtClean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  <a:t>Christine Warner, Jennifer Farley,</a:t>
            </a:r>
            <a:r>
              <a:rPr lang="en-IE" sz="2000" dirty="0"/>
              <a:t> </a:t>
            </a:r>
            <a:r>
              <a:rPr lang="en-IE" sz="2000" dirty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  <a:t>John Chambers</a:t>
            </a:r>
            <a:r>
              <a:rPr lang="ga-IE" sz="2000" dirty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  <a:t>,</a:t>
            </a:r>
            <a:r>
              <a:rPr lang="ga-IE" altLang="ga-IE" sz="2000" dirty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lang="ga-IE" altLang="ga-IE" sz="2000" dirty="0" smtClean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  <a:t>Oxford University Press</a:t>
            </a:r>
            <a:r>
              <a:rPr lang="ga-IE" altLang="ga-IE" sz="2000" b="1" dirty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  <a:t/>
            </a:r>
            <a:br>
              <a:rPr lang="ga-IE" altLang="ga-IE" sz="2000" b="1" dirty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</a:br>
            <a:r>
              <a:rPr lang="ga-IE" altLang="ga-IE" sz="2000" dirty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  <a:t/>
            </a:r>
            <a:br>
              <a:rPr lang="ga-IE" altLang="ga-IE" sz="2000" dirty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</a:br>
            <a:r>
              <a:rPr lang="ga-IE" altLang="ga-IE" sz="2000" b="1" dirty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  <a:t>Íomhánna eile</a:t>
            </a:r>
            <a:r>
              <a:rPr lang="ga-IE" altLang="ga-IE" sz="2000" b="1" dirty="0" smtClean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  <a:t>: </a:t>
            </a:r>
            <a:r>
              <a:rPr lang="ga-IE" altLang="ga-IE" sz="2000" dirty="0" smtClean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  <a:t>Shutterstock</a:t>
            </a:r>
            <a:r>
              <a:rPr lang="ga-IE" altLang="ga-IE" sz="2000" b="1" dirty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  <a:t/>
            </a:r>
            <a:br>
              <a:rPr lang="ga-IE" altLang="ga-IE" sz="2000" b="1" dirty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</a:br>
            <a:r>
              <a:rPr lang="ga-IE" altLang="ga-IE" sz="2000" b="1" dirty="0" smtClean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  <a:t/>
            </a:r>
            <a:br>
              <a:rPr lang="ga-IE" altLang="ga-IE" sz="2000" b="1" dirty="0" smtClean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</a:br>
            <a:r>
              <a:rPr lang="ga-IE" altLang="ga-IE" sz="2000" dirty="0">
                <a:latin typeface="Tw Cen MT" panose="020B0602020104020603" pitchFamily="34" charset="0"/>
              </a:rPr>
              <a:t>Is le cead ó Oxford University Press a úsáideadh léarscáileanna ón </a:t>
            </a:r>
            <a:r>
              <a:rPr lang="ga-IE" altLang="ga-IE" sz="2000" i="1" dirty="0">
                <a:latin typeface="Tw Cen MT" panose="020B0602020104020603" pitchFamily="34" charset="0"/>
              </a:rPr>
              <a:t>Atlas Bunscoile </a:t>
            </a:r>
            <a:r>
              <a:rPr lang="ga-IE" altLang="ga-IE" sz="2000" dirty="0">
                <a:latin typeface="Tw Cen MT" panose="020B0602020104020603" pitchFamily="34" charset="0"/>
              </a:rPr>
              <a:t>(</a:t>
            </a:r>
            <a:r>
              <a:rPr lang="ga-IE" altLang="ga-IE" sz="2000" i="1" dirty="0">
                <a:latin typeface="Tw Cen MT" panose="020B0602020104020603" pitchFamily="34" charset="0"/>
              </a:rPr>
              <a:t>The Oxford Junior Atlas</a:t>
            </a:r>
            <a:r>
              <a:rPr lang="ga-IE" altLang="ga-IE" sz="2000" dirty="0">
                <a:latin typeface="Tw Cen MT" panose="020B0602020104020603" pitchFamily="34" charset="0"/>
              </a:rPr>
              <a:t>), cóipcheart © Oxford University Press 1993.</a:t>
            </a:r>
            <a:br>
              <a:rPr lang="ga-IE" altLang="ga-IE" sz="2000" dirty="0">
                <a:latin typeface="Tw Cen MT" panose="020B0602020104020603" pitchFamily="34" charset="0"/>
              </a:rPr>
            </a:br>
            <a:r>
              <a:rPr lang="ga-IE" altLang="ga-IE" sz="2000" dirty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  <a:t/>
            </a:r>
            <a:br>
              <a:rPr lang="ga-IE" altLang="ga-IE" sz="2000" dirty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</a:br>
            <a:r>
              <a:rPr lang="ga-IE" altLang="ga-IE" sz="2000" dirty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  <a:t>Rinneadh gach iarracht teacht ar úinéir an chóipchirt i gcás na n‑íomhánna atá ar na sleamhnáin seo. Má rinneadh fail</a:t>
            </a:r>
            <a:r>
              <a:rPr lang="en-GB" altLang="ga-IE" sz="2000" dirty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  <a:t>l</a:t>
            </a:r>
            <a:r>
              <a:rPr lang="ga-IE" altLang="ga-IE" sz="2000" dirty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  <a:t>í ar aon bhealach</a:t>
            </a:r>
            <a:r>
              <a:rPr lang="en-GB" altLang="ga-IE" sz="2000" dirty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lang="ga-IE" altLang="ga-IE" sz="2000" dirty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  <a:t>ó thaobh cóipchirt de ba cheart d’úinéir an chóipchirt teagmháil</a:t>
            </a:r>
            <a:r>
              <a:rPr lang="en-GB" altLang="ga-IE" sz="2000" dirty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lang="ga-IE" altLang="ga-IE" sz="2000" dirty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  <a:t>a dhéanamh leis </a:t>
            </a:r>
            <a:r>
              <a:rPr lang="en-GB" altLang="ga-IE" sz="2000" dirty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  <a:t/>
            </a:r>
            <a:br>
              <a:rPr lang="en-GB" altLang="ga-IE" sz="2000" dirty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</a:br>
            <a:r>
              <a:rPr lang="ga-IE" altLang="ga-IE" sz="2000" dirty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  <a:t>na foilsitheoirí. Beidh na foilsitheoirí lántoilteanach socruithe cuí </a:t>
            </a:r>
            <a:r>
              <a:rPr lang="en-GB" altLang="ga-IE" sz="2000" dirty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  <a:t/>
            </a:r>
            <a:br>
              <a:rPr lang="en-GB" altLang="ga-IE" sz="2000" dirty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</a:br>
            <a:r>
              <a:rPr lang="ga-IE" altLang="ga-IE" sz="2000" dirty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  <a:t>a dhéanamh leis.</a:t>
            </a:r>
            <a:br>
              <a:rPr lang="ga-IE" altLang="ga-IE" sz="2000" dirty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</a:br>
            <a:r>
              <a:rPr lang="ga-IE" altLang="ga-IE" sz="2000" dirty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  <a:t/>
            </a:r>
            <a:br>
              <a:rPr lang="ga-IE" altLang="ga-IE" sz="2000" dirty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</a:br>
            <a:r>
              <a:rPr lang="ga-IE" altLang="ga-IE" sz="2000" dirty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  <a:t>© Foras na Gaeilge, 201</a:t>
            </a:r>
            <a:r>
              <a:rPr lang="en-GB" altLang="ga-IE" sz="2000" dirty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  <a:t>6</a:t>
            </a:r>
            <a:r>
              <a:rPr lang="ga-IE" altLang="ga-IE" sz="2000" dirty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  <a:t/>
            </a:r>
            <a:br>
              <a:rPr lang="ga-IE" altLang="ga-IE" sz="2000" dirty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</a:br>
            <a:r>
              <a:rPr lang="ga-IE" altLang="ga-IE" sz="2000" dirty="0">
                <a:solidFill>
                  <a:prstClr val="black"/>
                </a:solidFill>
                <a:latin typeface="Tw Cen MT" panose="020B0602020104020603" pitchFamily="34" charset="0"/>
                <a:ea typeface="+mn-ea"/>
                <a:cs typeface="+mn-cs"/>
              </a:rPr>
              <a:t>An Gúm, 24-27 Sráid Fhreidric Thuaidh, Baile Átha Cliath 1 </a:t>
            </a:r>
            <a:endParaRPr lang="ga-IE" dirty="0"/>
          </a:p>
        </p:txBody>
      </p:sp>
    </p:spTree>
    <p:extLst>
      <p:ext uri="{BB962C8B-B14F-4D97-AF65-F5344CB8AC3E}">
        <p14:creationId xmlns:p14="http://schemas.microsoft.com/office/powerpoint/2010/main" val="75196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2736424"/>
            <a:ext cx="59410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6000" dirty="0" smtClean="0">
                <a:latin typeface="Berlin Sans FB" panose="020E0602020502020306" pitchFamily="34" charset="0"/>
              </a:rPr>
              <a:t>Cad is oileán ann?</a:t>
            </a:r>
            <a:endParaRPr lang="ga-IE" sz="60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12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3114675"/>
            <a:ext cx="30734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72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" r="2530"/>
          <a:stretch/>
        </p:blipFill>
        <p:spPr bwMode="auto">
          <a:xfrm>
            <a:off x="0" y="-34343"/>
            <a:ext cx="9144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7584" y="538639"/>
            <a:ext cx="74888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ga-IE" altLang="en-US" sz="2800" dirty="0" smtClean="0">
                <a:latin typeface="Tw Cen MT" panose="020B0602020104020603" pitchFamily="34" charset="0"/>
              </a:rPr>
              <a:t>Tugtar oileán ar phíosa talaimh a bhfuil uisce </a:t>
            </a:r>
            <a:br>
              <a:rPr lang="ga-IE" altLang="en-US" sz="2800" dirty="0" smtClean="0">
                <a:latin typeface="Tw Cen MT" panose="020B0602020104020603" pitchFamily="34" charset="0"/>
              </a:rPr>
            </a:br>
            <a:r>
              <a:rPr lang="ga-IE" altLang="en-US" sz="2800" dirty="0" smtClean="0">
                <a:latin typeface="Tw Cen MT" panose="020B0602020104020603" pitchFamily="34" charset="0"/>
              </a:rPr>
              <a:t>ar gach taobh de.</a:t>
            </a:r>
            <a:r>
              <a:rPr lang="en-IE" altLang="en-US" sz="2800" dirty="0" smtClean="0">
                <a:latin typeface="Tw Cen MT" panose="020B0602020104020603" pitchFamily="34" charset="0"/>
              </a:rPr>
              <a:t> </a:t>
            </a:r>
            <a:r>
              <a:rPr lang="ga-IE" altLang="en-US" sz="2800" dirty="0" smtClean="0">
                <a:latin typeface="Tw Cen MT" panose="020B0602020104020603" pitchFamily="34" charset="0"/>
              </a:rPr>
              <a:t>Oileán is ea Éire. </a:t>
            </a:r>
            <a:endParaRPr lang="ga-IE" altLang="en-US" sz="2800" dirty="0">
              <a:latin typeface="Tw Cen MT" panose="020B0602020104020603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36000" y="4482115"/>
            <a:ext cx="7272000" cy="954107"/>
          </a:xfrm>
          <a:prstGeom prst="rect">
            <a:avLst/>
          </a:prstGeom>
          <a:solidFill>
            <a:schemeClr val="accent5">
              <a:lumMod val="75000"/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1349375" algn="l"/>
              </a:tabLst>
            </a:pPr>
            <a:r>
              <a:rPr lang="ga-IE" altLang="en-US" sz="2800" dirty="0" smtClean="0">
                <a:latin typeface="Tw Cen MT" panose="020B0602020104020603" pitchFamily="34" charset="0"/>
              </a:rPr>
              <a:t>Tá go leor oileán thart faoi chósta na hÉireann agus tá daoine ina gcónaí ar chuid acu.</a:t>
            </a:r>
            <a:endParaRPr lang="ga-IE" altLang="en-US" sz="28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96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7" b="99443" l="0" r="993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58344" y="-32718"/>
            <a:ext cx="5786472" cy="693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894040" y="694020"/>
            <a:ext cx="10264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200" b="1" dirty="0" smtClean="0">
                <a:latin typeface="Tw Cen MT" panose="020B0602020104020603" pitchFamily="34" charset="0"/>
              </a:rPr>
              <a:t>Árainn Mhór</a:t>
            </a:r>
            <a:endParaRPr lang="ga-IE" sz="1200" b="1" dirty="0">
              <a:latin typeface="Tw Cen MT" panose="020B0602020104020603" pitchFamily="34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225332" y="5671347"/>
            <a:ext cx="8061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200" b="1" dirty="0" smtClean="0">
                <a:latin typeface="Tw Cen MT" panose="020B0602020104020603" pitchFamily="34" charset="0"/>
              </a:rPr>
              <a:t>Dairbhre</a:t>
            </a:r>
            <a:endParaRPr lang="ga-IE" sz="1200" b="1" dirty="0">
              <a:latin typeface="Tw Cen MT" panose="020B0602020104020603" pitchFamily="34" charset="0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2139613" y="5162128"/>
            <a:ext cx="9909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200" b="1" dirty="0" smtClean="0">
                <a:latin typeface="Tw Cen MT" panose="020B0602020104020603" pitchFamily="34" charset="0"/>
              </a:rPr>
              <a:t>Na Blascaodaí </a:t>
            </a:r>
            <a:endParaRPr lang="ga-IE" sz="1200" b="1" dirty="0">
              <a:latin typeface="Tw Cen MT" panose="020B0602020104020603" pitchFamily="34" charset="0"/>
            </a:endParaRP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6296085" y="57664"/>
            <a:ext cx="9246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200" b="1" dirty="0" smtClean="0">
                <a:latin typeface="Tw Cen MT" panose="020B0602020104020603" pitchFamily="34" charset="0"/>
              </a:rPr>
              <a:t>Reachlainn</a:t>
            </a:r>
            <a:endParaRPr lang="ga-IE" sz="1200" b="1" dirty="0">
              <a:latin typeface="Tw Cen MT" panose="020B0602020104020603" pitchFamily="34" charset="0"/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3635896" y="6617970"/>
            <a:ext cx="7230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200" b="1" dirty="0" smtClean="0">
                <a:latin typeface="Tw Cen MT" panose="020B0602020104020603" pitchFamily="34" charset="0"/>
              </a:rPr>
              <a:t>Cléire</a:t>
            </a:r>
            <a:endParaRPr lang="ga-IE" sz="1200" b="1" dirty="0">
              <a:latin typeface="Tw Cen MT" panose="020B0602020104020603" pitchFamily="34" charset="0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2225332" y="5893710"/>
            <a:ext cx="9830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200" b="1" dirty="0" smtClean="0">
                <a:latin typeface="Tw Cen MT" panose="020B0602020104020603" pitchFamily="34" charset="0"/>
              </a:rPr>
              <a:t>Sceilg Mhichíl</a:t>
            </a:r>
            <a:endParaRPr lang="ga-IE" sz="1200" b="1" dirty="0">
              <a:latin typeface="Tw Cen MT" panose="020B0602020104020603" pitchFamily="34" charset="0"/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2696733" y="2314107"/>
            <a:ext cx="6647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200" b="1" dirty="0" smtClean="0">
                <a:latin typeface="Tw Cen MT" panose="020B0602020104020603" pitchFamily="34" charset="0"/>
              </a:rPr>
              <a:t>Acaill</a:t>
            </a:r>
            <a:endParaRPr lang="ga-IE" sz="1200" b="1" dirty="0">
              <a:latin typeface="Tw Cen MT" panose="020B0602020104020603" pitchFamily="34" charset="0"/>
            </a:endParaRP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2848936" y="2636912"/>
            <a:ext cx="6336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200" b="1" dirty="0" smtClean="0">
                <a:latin typeface="Tw Cen MT" panose="020B0602020104020603" pitchFamily="34" charset="0"/>
              </a:rPr>
              <a:t>Cliara</a:t>
            </a:r>
            <a:endParaRPr lang="ga-IE" sz="1200" b="1" dirty="0">
              <a:latin typeface="Tw Cen MT" panose="020B0602020104020603" pitchFamily="34" charset="0"/>
            </a:endParaRP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2533264" y="3787467"/>
            <a:ext cx="12649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200" b="1" dirty="0" smtClean="0">
                <a:latin typeface="Tw Cen MT" panose="020B0602020104020603" pitchFamily="34" charset="0"/>
              </a:rPr>
              <a:t>Oileáin Árann</a:t>
            </a:r>
            <a:endParaRPr lang="ga-IE" sz="1200" b="1" dirty="0">
              <a:latin typeface="Tw Cen MT" panose="020B0602020104020603" pitchFamily="34" charset="0"/>
            </a:endParaRPr>
          </a:p>
        </p:txBody>
      </p:sp>
      <p:sp>
        <p:nvSpPr>
          <p:cNvPr id="20" name="Horizontal Scroll 19"/>
          <p:cNvSpPr/>
          <p:nvPr/>
        </p:nvSpPr>
        <p:spPr>
          <a:xfrm>
            <a:off x="0" y="57664"/>
            <a:ext cx="4424452" cy="556751"/>
          </a:xfrm>
          <a:prstGeom prst="horizontalScroll">
            <a:avLst/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3200" dirty="0" smtClean="0">
                <a:latin typeface="Berlin Sans FB" panose="020E0602020502020306" pitchFamily="34" charset="0"/>
              </a:rPr>
              <a:t>Oileáin na hÉireann</a:t>
            </a:r>
            <a:endParaRPr lang="ga-IE" sz="3200" dirty="0">
              <a:latin typeface="Berlin Sans FB" panose="020E0602020502020306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21020885" flipH="1">
            <a:off x="5526389" y="5736142"/>
            <a:ext cx="3539759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 smtClean="0">
                <a:latin typeface="Tw Cen MT" panose="020B0602020104020603" pitchFamily="34" charset="0"/>
              </a:rPr>
              <a:t>Ainmnigh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na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hoileáin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ga-IE" sz="2400" dirty="0" smtClean="0">
                <a:latin typeface="Tw Cen MT" panose="020B0602020104020603" pitchFamily="34" charset="0"/>
              </a:rPr>
              <a:t/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en-GB" sz="2400" dirty="0" err="1" smtClean="0">
                <a:latin typeface="Tw Cen MT" panose="020B0602020104020603" pitchFamily="34" charset="0"/>
              </a:rPr>
              <a:t>i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ndeisceart</a:t>
            </a:r>
            <a:r>
              <a:rPr lang="en-GB" sz="2400" dirty="0" smtClean="0">
                <a:latin typeface="Tw Cen MT" panose="020B0602020104020603" pitchFamily="34" charset="0"/>
              </a:rPr>
              <a:t>  </a:t>
            </a:r>
            <a:r>
              <a:rPr lang="en-GB" sz="2400" dirty="0" err="1" smtClean="0">
                <a:latin typeface="Tw Cen MT" panose="020B0602020104020603" pitchFamily="34" charset="0"/>
              </a:rPr>
              <a:t>na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hÉireann</a:t>
            </a:r>
            <a:r>
              <a:rPr lang="en-GB" sz="2400" dirty="0" smtClean="0">
                <a:latin typeface="Tw Cen MT" panose="020B0602020104020603" pitchFamily="34" charset="0"/>
              </a:rPr>
              <a:t>. 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21020885" flipH="1">
            <a:off x="5526455" y="5728412"/>
            <a:ext cx="3530043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 smtClean="0">
                <a:latin typeface="Tw Cen MT" panose="020B0602020104020603" pitchFamily="34" charset="0"/>
              </a:rPr>
              <a:t>Ainmnigh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na</a:t>
            </a:r>
            <a:r>
              <a:rPr lang="en-GB" sz="2400" dirty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hoileáin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ga-IE" sz="2400" dirty="0" smtClean="0">
                <a:latin typeface="Tw Cen MT" panose="020B0602020104020603" pitchFamily="34" charset="0"/>
              </a:rPr>
              <a:t/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en-GB" sz="2400" dirty="0" err="1" smtClean="0">
                <a:latin typeface="Tw Cen MT" panose="020B0602020104020603" pitchFamily="34" charset="0"/>
              </a:rPr>
              <a:t>i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dtuaisceart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na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hÉireann</a:t>
            </a:r>
            <a:r>
              <a:rPr lang="en-GB" sz="2400" dirty="0" smtClean="0">
                <a:latin typeface="Tw Cen MT" panose="020B0602020104020603" pitchFamily="34" charset="0"/>
              </a:rPr>
              <a:t>. 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21020885" flipH="1">
            <a:off x="5526502" y="5728950"/>
            <a:ext cx="3523621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 smtClean="0">
                <a:latin typeface="Tw Cen MT" panose="020B0602020104020603" pitchFamily="34" charset="0"/>
              </a:rPr>
              <a:t>Ainmnigh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na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hoileáin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ga-IE" sz="2400" dirty="0" smtClean="0">
                <a:latin typeface="Tw Cen MT" panose="020B0602020104020603" pitchFamily="34" charset="0"/>
              </a:rPr>
              <a:t/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en-GB" sz="2400" dirty="0" smtClean="0">
                <a:latin typeface="Tw Cen MT" panose="020B0602020104020603" pitchFamily="34" charset="0"/>
              </a:rPr>
              <a:t>in </a:t>
            </a:r>
            <a:r>
              <a:rPr lang="en-GB" sz="2400" dirty="0" err="1" smtClean="0">
                <a:latin typeface="Tw Cen MT" panose="020B0602020104020603" pitchFamily="34" charset="0"/>
              </a:rPr>
              <a:t>iarthar</a:t>
            </a:r>
            <a:r>
              <a:rPr lang="ga-IE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na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hÉireann</a:t>
            </a:r>
            <a:r>
              <a:rPr lang="en-GB" sz="2400" dirty="0" smtClean="0">
                <a:latin typeface="Tw Cen MT" panose="020B0602020104020603" pitchFamily="34" charset="0"/>
              </a:rPr>
              <a:t>. 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 rot="21020885" flipH="1">
            <a:off x="5531333" y="5721633"/>
            <a:ext cx="3533038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 smtClean="0">
                <a:latin typeface="Tw Cen MT" panose="020B0602020104020603" pitchFamily="34" charset="0"/>
              </a:rPr>
              <a:t>Ainmnigh na hoileáin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in oirthear na hÉireann. 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77825" y="1384955"/>
            <a:ext cx="209443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Féach ar </a:t>
            </a:r>
            <a:br>
              <a:rPr lang="ga-IE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na hoileáin ar an léarscáil seo. </a:t>
            </a: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4797916" y="177135"/>
            <a:ext cx="68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200" b="1" dirty="0" smtClean="0">
                <a:latin typeface="Tw Cen MT" panose="020B0602020104020603" pitchFamily="34" charset="0"/>
              </a:rPr>
              <a:t>Toraigh</a:t>
            </a:r>
            <a:endParaRPr lang="ga-IE" sz="1200" b="1" dirty="0">
              <a:latin typeface="Tw Cen MT" panose="020B0602020104020603" pitchFamily="34" charset="0"/>
            </a:endParaRP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2286778" y="6305148"/>
            <a:ext cx="10746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200" b="1" dirty="0" smtClean="0">
                <a:latin typeface="Tw Cen MT" panose="020B0602020104020603" pitchFamily="34" charset="0"/>
              </a:rPr>
              <a:t>Oileán Baoi</a:t>
            </a:r>
            <a:endParaRPr lang="ga-IE" sz="1200" b="1" dirty="0">
              <a:latin typeface="Tw Cen MT" panose="020B0602020104020603" pitchFamily="34" charset="0"/>
            </a:endParaRPr>
          </a:p>
        </p:txBody>
      </p: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7123153" y="3060799"/>
            <a:ext cx="900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200" b="1" dirty="0" smtClean="0">
                <a:latin typeface="Tw Cen MT" panose="020B0602020104020603" pitchFamily="34" charset="0"/>
              </a:rPr>
              <a:t>Reachrainn</a:t>
            </a:r>
            <a:endParaRPr lang="ga-IE" sz="1200" b="1" dirty="0">
              <a:latin typeface="Tw Cen MT" panose="020B0602020104020603" pitchFamily="34" charset="0"/>
            </a:endParaRPr>
          </a:p>
        </p:txBody>
      </p:sp>
      <p:sp>
        <p:nvSpPr>
          <p:cNvPr id="55" name="Text Box 6"/>
          <p:cNvSpPr txBox="1">
            <a:spLocks noChangeArrowheads="1"/>
          </p:cNvSpPr>
          <p:nvPr/>
        </p:nvSpPr>
        <p:spPr bwMode="auto">
          <a:xfrm>
            <a:off x="6660232" y="5431336"/>
            <a:ext cx="9361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200" b="1" dirty="0" smtClean="0">
                <a:latin typeface="Tw Cen MT" panose="020B0602020104020603" pitchFamily="34" charset="0"/>
              </a:rPr>
              <a:t>Na Sailtí</a:t>
            </a:r>
            <a:endParaRPr lang="ga-IE" sz="1200" b="1" dirty="0">
              <a:latin typeface="Tw Cen MT" panose="020B0602020104020603" pitchFamily="34" charset="0"/>
            </a:endParaRPr>
          </a:p>
        </p:txBody>
      </p:sp>
      <p:sp>
        <p:nvSpPr>
          <p:cNvPr id="22" name="TextBox 53"/>
          <p:cNvSpPr txBox="1">
            <a:spLocks noChangeArrowheads="1"/>
          </p:cNvSpPr>
          <p:nvPr/>
        </p:nvSpPr>
        <p:spPr bwMode="auto">
          <a:xfrm>
            <a:off x="63910" y="3551307"/>
            <a:ext cx="209443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Cé acu is gaire do </a:t>
            </a:r>
            <a:r>
              <a:rPr lang="ga-IE" sz="2800" dirty="0" err="1" smtClean="0">
                <a:latin typeface="Tw Cen MT" panose="020B0602020104020603" pitchFamily="34" charset="0"/>
              </a:rPr>
              <a:t>do</a:t>
            </a:r>
            <a:r>
              <a:rPr lang="ga-IE" sz="2800" dirty="0" smtClean="0">
                <a:latin typeface="Tw Cen MT" panose="020B0602020104020603" pitchFamily="34" charset="0"/>
              </a:rPr>
              <a:t> theach féin</a:t>
            </a:r>
            <a:r>
              <a:rPr lang="ga-IE" sz="2000" dirty="0" smtClean="0">
                <a:latin typeface="Tw Cen MT" panose="020B0602020104020603" pitchFamily="34" charset="0"/>
              </a:rPr>
              <a:t>?</a:t>
            </a:r>
            <a:endParaRPr lang="ga-IE" sz="20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1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7" grpId="0"/>
      <p:bldP spid="28" grpId="0"/>
      <p:bldP spid="30" grpId="0"/>
      <p:bldP spid="33" grpId="0"/>
      <p:bldP spid="35" grpId="0"/>
      <p:bldP spid="37" grpId="0"/>
      <p:bldP spid="38" grpId="0"/>
      <p:bldP spid="23" grpId="0" animBg="1"/>
      <p:bldP spid="24" grpId="0" animBg="1"/>
      <p:bldP spid="26" grpId="0" animBg="1"/>
      <p:bldP spid="54" grpId="0"/>
      <p:bldP spid="32" grpId="0"/>
      <p:bldP spid="39" grpId="0"/>
      <p:bldP spid="46" grpId="0"/>
      <p:bldP spid="55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545273"/>
            <a:ext cx="5599441" cy="5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>
            <a:spLocks noChangeAspect="1"/>
          </p:cNvSpPr>
          <p:nvPr/>
        </p:nvSpPr>
        <p:spPr>
          <a:xfrm>
            <a:off x="5292080" y="2468327"/>
            <a:ext cx="3426624" cy="1495277"/>
          </a:xfrm>
          <a:prstGeom prst="wedgeEllipseCallout">
            <a:avLst>
              <a:gd name="adj1" fmla="val -89127"/>
              <a:gd name="adj2" fmla="val 897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5433342" y="2670942"/>
            <a:ext cx="316546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a-IE" sz="2600" dirty="0" smtClean="0">
                <a:latin typeface="Tw Cen MT" panose="020B0602020104020603" pitchFamily="34" charset="0"/>
              </a:rPr>
              <a:t>Conas a bhainfeá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na hoileáin amach, meas tú?</a:t>
            </a:r>
            <a:endParaRPr lang="ga-IE" sz="26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2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481" y="226907"/>
            <a:ext cx="3494162" cy="232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39349" y="327855"/>
            <a:ext cx="42862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Is féidir dul chuig na hoileáin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ar bhád farantóireachta.   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9348" y="1611103"/>
            <a:ext cx="4286250" cy="285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2882054"/>
            <a:ext cx="43598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Tá droichead idir roinnt oileán agus an mhórthír – Dairbhre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i gCo. Chiarraí agus Acaill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i gCo. Mhaigh Eo, mar shampla.</a:t>
            </a:r>
            <a:endParaRPr lang="ga-IE" sz="2600" dirty="0">
              <a:latin typeface="Tw Cen MT" panose="020B0602020104020603" pitchFamily="34" charset="0"/>
            </a:endParaRPr>
          </a:p>
        </p:txBody>
      </p:sp>
      <p:pic>
        <p:nvPicPr>
          <p:cNvPr id="10" name="Picture 9" descr="tn_112aerphort_jpg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1201" y="5176805"/>
            <a:ext cx="43942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076056" y="5182896"/>
            <a:ext cx="374954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Is féidir dul chuig Oileáin Árann ar eitleán chomh maith.</a:t>
            </a:r>
            <a:endParaRPr lang="ga-IE" sz="26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03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1755" y="1021248"/>
            <a:ext cx="5090037" cy="351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07765" y="5030417"/>
            <a:ext cx="70380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a-IE" sz="2600" dirty="0" smtClean="0">
                <a:latin typeface="Tw Cen MT" panose="020B0602020104020603" pitchFamily="34" charset="0"/>
              </a:rPr>
              <a:t>Is féidir dul isteach ar Oileán Baoi i gCo. Chorcaí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>
                <a:latin typeface="Tw Cen MT" panose="020B0602020104020603" pitchFamily="34" charset="0"/>
              </a:rPr>
              <a:t>i</a:t>
            </a:r>
            <a:r>
              <a:rPr lang="ga-IE" sz="2600" dirty="0" smtClean="0">
                <a:latin typeface="Tw Cen MT" panose="020B0602020104020603" pitchFamily="34" charset="0"/>
              </a:rPr>
              <a:t> gcarr cábla. Is é an t-aon charr cábla in Éirinn é. Timpeall </a:t>
            </a:r>
            <a:r>
              <a:rPr lang="ga-IE" sz="2600" dirty="0">
                <a:latin typeface="Tw Cen MT" panose="020B0602020104020603" pitchFamily="34" charset="0"/>
              </a:rPr>
              <a:t>deich </a:t>
            </a:r>
            <a:r>
              <a:rPr lang="ga-IE" sz="2600" dirty="0" smtClean="0">
                <a:latin typeface="Tw Cen MT" panose="020B0602020104020603" pitchFamily="34" charset="0"/>
              </a:rPr>
              <a:t>nóiméad a ghlacann </a:t>
            </a:r>
            <a:r>
              <a:rPr lang="ga-IE" sz="2600" dirty="0">
                <a:latin typeface="Tw Cen MT" panose="020B0602020104020603" pitchFamily="34" charset="0"/>
              </a:rPr>
              <a:t>an turas.  </a:t>
            </a:r>
          </a:p>
        </p:txBody>
      </p:sp>
    </p:spTree>
    <p:extLst>
      <p:ext uri="{BB962C8B-B14F-4D97-AF65-F5344CB8AC3E}">
        <p14:creationId xmlns:p14="http://schemas.microsoft.com/office/powerpoint/2010/main" val="59432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139952" y="944640"/>
            <a:ext cx="482487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Is iascairí iad cuid mhór de mhuintir na n-oileán. 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44406" y="2960244"/>
            <a:ext cx="3163149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Tá feirmeacha beaga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ag go leor daoine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ar na hoileáin freisin.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755" y="340572"/>
            <a:ext cx="3493124" cy="23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0059" y="2018537"/>
            <a:ext cx="3290624" cy="219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Horizontal Scroll 8"/>
          <p:cNvSpPr>
            <a:spLocks noChangeAspect="1"/>
          </p:cNvSpPr>
          <p:nvPr/>
        </p:nvSpPr>
        <p:spPr>
          <a:xfrm>
            <a:off x="4139952" y="188640"/>
            <a:ext cx="4788090" cy="756000"/>
          </a:xfrm>
          <a:prstGeom prst="horizontalScroll">
            <a:avLst/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3200" dirty="0" smtClean="0">
                <a:latin typeface="Berlin Sans FB" panose="020E0602020502020306" pitchFamily="34" charset="0"/>
              </a:rPr>
              <a:t>Fostaíocht ar na hOileáin </a:t>
            </a:r>
            <a:endParaRPr lang="ga-IE" sz="3200" dirty="0">
              <a:latin typeface="Berlin Sans FB" panose="020E0602020502020306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08720" y="4437112"/>
            <a:ext cx="48248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Bíonn go leor de mhuintir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na n-oileán ag obair i dtionscal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na turasóireachta.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1020885" flipH="1">
            <a:off x="4404320" y="5642339"/>
            <a:ext cx="4658734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 smtClean="0">
                <a:latin typeface="Tw Cen MT" panose="020B0602020104020603" pitchFamily="34" charset="0"/>
              </a:rPr>
              <a:t>Cén sórt seirbhísí a chuirtear ar fáil do thurasóirí ar na hoileáin, meas tú?</a:t>
            </a:r>
            <a:endParaRPr lang="ga-IE" sz="2400" dirty="0">
              <a:latin typeface="Tw Cen MT" panose="020B0602020104020603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604" y="4437112"/>
            <a:ext cx="2895426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56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9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8" descr="3980975228_de3f2b87d3_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14821">
            <a:off x="5744892" y="1465172"/>
            <a:ext cx="3252788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264510" y="4407081"/>
            <a:ext cx="5879490" cy="20950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Eagraítear turais timpeall na n-oileán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do thurasóirí. Cuirtear rothair ar cíos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ar fáil dóibh nó bíonn deis acu dul thart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ar an oileán i gcairt chapaill. Eagraítear ceolchoirmeacha dóibh san oíche.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95536" y="188640"/>
            <a:ext cx="8492495" cy="129484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Téann a lán turasóirí chuig na hoileáin gach bliain, go háirithe sa samhradh. I measc na seirbhísí atá ar fáil iontu tá tithe lóistín, bialanna, caiféanna agus tithe tábhairne.</a:t>
            </a:r>
            <a:endParaRPr lang="ga-IE" sz="2600" dirty="0">
              <a:latin typeface="Tw Cen MT" panose="020B0602020104020603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2581" y="2192951"/>
            <a:ext cx="2818583" cy="188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1" name="Picture 2" descr="http://www.inisoirr-island.com/images/tighcha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213324">
            <a:off x="115468" y="1786205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4699718"/>
            <a:ext cx="2266950" cy="15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83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7914</TotalTime>
  <Words>625</Words>
  <Application>Microsoft Office PowerPoint</Application>
  <PresentationFormat>Taispeántas ar scáileán</PresentationFormat>
  <Paragraphs>131</Paragraphs>
  <Slides>20</Slides>
  <Notes>14</Notes>
  <HiddenSlides>0</HiddenSlides>
  <MMClips>0</MMClips>
  <ScaleCrop>false</ScaleCrop>
  <HeadingPairs>
    <vt:vector size="4" baseType="variant">
      <vt:variant>
        <vt:lpstr>Téama</vt:lpstr>
      </vt:variant>
      <vt:variant>
        <vt:i4>1</vt:i4>
      </vt:variant>
      <vt:variant>
        <vt:lpstr>Teidil sleamhnáin</vt:lpstr>
      </vt:variant>
      <vt:variant>
        <vt:i4>20</vt:i4>
      </vt:variant>
    </vt:vector>
  </HeadingPairs>
  <TitlesOfParts>
    <vt:vector size="21" baseType="lpstr">
      <vt:lpstr>Office Theme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Gabhaimid buíochas leis na daoine agus leis na heagraíochtaí a leanas  a chuir íomhánna ar fáil do na sleamhnáin seo: Christine Warner, Jennifer Farley, John Chambers, Oxford University Press  Íomhánna eile: Shutterstock  Is le cead ó Oxford University Press a úsáideadh léarscáileanna ón Atlas Bunscoile (The Oxford Junior Atlas), cóipcheart © Oxford University Press 1993.  Rinneadh gach iarracht teacht ar úinéir an chóipchirt i gcás na n‑íomhánna atá ar na sleamhnáin seo. Má rinneadh faillí ar aon bhealach ó thaobh cóipchirt de ba cheart d’úinéir an chóipchirt teagmháil a dhéanamh leis  na foilsitheoirí. Beidh na foilsitheoirí lántoilteanach socruithe cuí  a dhéanamh leis.  © Foras na Gaeilge, 2016 An Gúm, 24-27 Sráid Fhreidric Thuaidh, Baile Átha Cliath 1 </vt:lpstr>
      <vt:lpstr>Láithreoireacht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Sléibhte na hÉireann</dc:title>
  <dc:creator>maire</dc:creator>
  <cp:lastModifiedBy>Kayla Reed</cp:lastModifiedBy>
  <cp:revision>483</cp:revision>
  <cp:lastPrinted>2013-08-20T07:45:12Z</cp:lastPrinted>
  <dcterms:created xsi:type="dcterms:W3CDTF">2012-12-08T16:20:54Z</dcterms:created>
  <dcterms:modified xsi:type="dcterms:W3CDTF">2017-01-18T10:31:32Z</dcterms:modified>
</cp:coreProperties>
</file>