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269" r:id="rId3"/>
    <p:sldId id="296" r:id="rId4"/>
    <p:sldId id="287" r:id="rId5"/>
    <p:sldId id="299" r:id="rId6"/>
    <p:sldId id="262" r:id="rId7"/>
    <p:sldId id="284" r:id="rId8"/>
    <p:sldId id="300" r:id="rId9"/>
    <p:sldId id="289" r:id="rId10"/>
    <p:sldId id="285" r:id="rId11"/>
    <p:sldId id="297" r:id="rId12"/>
    <p:sldId id="298" r:id="rId13"/>
    <p:sldId id="288" r:id="rId14"/>
    <p:sldId id="291" r:id="rId15"/>
    <p:sldId id="265" r:id="rId16"/>
    <p:sldId id="267" r:id="rId17"/>
    <p:sldId id="294" r:id="rId18"/>
    <p:sldId id="295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E52742-B3A7-4BD5-BE83-8D4DF20330F0}" type="datetimeFigureOut">
              <a:rPr lang="en-US"/>
              <a:pPr>
                <a:defRPr/>
              </a:pPr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03380-9402-4F06-914A-072DD872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6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6C1B9A-62F4-47E2-81E2-C37B90CF673F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CC71CA-610B-4531-AB47-327D2DFBEB7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BB814-55FE-4FDD-A6AD-9F43CA46D0C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07E5C-FC95-43C8-BAEC-A258B232300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9CE1A-90E3-4265-B9AB-3D2729AA298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A0C4B-5302-43BB-849E-1594EBCF8C3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E97038-4113-4CB2-8648-167740440D4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ADAE-A11E-42BF-ABFB-DCD0E55437EB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86C3-90B6-42CA-973C-933C0B15083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297E-8ECF-4858-878D-77C2C6D3F0AF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ED60-61C5-4CF3-B69D-68CB013B50D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A1A1-F97A-4CBE-BA55-6AF9811E5D29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5423-8E8D-43E6-A206-F50AFA63A28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B96C-F551-4CDC-834E-A6BE37BC6C7A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B87-FAFB-44DC-A42A-366C6B75C43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FDF4-2759-45D2-B4E5-6D3375199085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A856-14E2-4FC4-A566-E8DFB3F52A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FEBC-6E6C-4612-8EAA-755133A35F3C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D7-BB04-43EA-8C59-1EC5A80A7BE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AF39-8121-479C-AA8C-6A5D7AC46A46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8757-81A8-48C8-AF80-4E7381A56F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67B3-048B-46DE-A1B2-0EEAD7EB591D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1523-7119-4A51-8184-6C74F90879E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9CA0-0D9F-4CEC-88EB-4F8B9095B1F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0147-23FA-4986-8BCE-F902AEDAD40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DA39-991D-4845-BD5D-6FE8C6B91110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BC17-B57D-4675-8741-8C7BF029C1F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0219-6E5F-474A-8940-96F69A18FE7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EC7C-A830-4671-B114-F184E348304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5E648D-ED67-4789-A2E9-F56BD5A41F95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5DB93-E1F2-4C90-A929-D66E4983285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ngsofireland.ie/" TargetMode="External"/><Relationship Id="rId2" Type="http://schemas.openxmlformats.org/officeDocument/2006/relationships/hyperlink" Target="http://www.census.nationalarchives.i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gis.archaeology.ie/NationalMonuments/FlexViewer/" TargetMode="External"/><Relationship Id="rId4" Type="http://schemas.openxmlformats.org/officeDocument/2006/relationships/hyperlink" Target="http://archiseek.com/buildings/ireland-building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seandalaiocht-sa-seomra-ranga-lamhleabhar-.pdf" TargetMode="External"/><Relationship Id="rId2" Type="http://schemas.openxmlformats.org/officeDocument/2006/relationships/hyperlink" Target="http://www.museum.ie/ga/collection/faq/faqs-architecture.asp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013"/>
            <a:ext cx="42386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38613" y="2492375"/>
            <a:ext cx="48974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400" b="1">
                <a:latin typeface="Viner Hand ITC" pitchFamily="66" charset="0"/>
              </a:rPr>
              <a:t>Seanfhoirgneamh i mo Cheantar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601663" y="247650"/>
            <a:ext cx="7920037" cy="1033463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4188" y="471488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astellar" pitchFamily="18" charset="0"/>
              </a:rPr>
              <a:t>Stair an Fhoirgnimh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11538" y="3421063"/>
            <a:ext cx="2879725" cy="3370262"/>
          </a:xfrm>
          <a:prstGeom prst="irregularSeal1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Cén úsáid a bhaintí as fadó?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08400" y="1255713"/>
            <a:ext cx="2879725" cy="2333625"/>
          </a:xfrm>
          <a:prstGeom prst="irregularSeal1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Cé a thóg é?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400" y="1589088"/>
            <a:ext cx="3887788" cy="1768475"/>
          </a:xfrm>
          <a:prstGeom prst="irregularSeal2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Cathain a tógadh é?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427663" y="2781300"/>
            <a:ext cx="4194175" cy="2187575"/>
          </a:xfrm>
          <a:prstGeom prst="irregularSeal1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An bhfuil plaic eolais air?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4292600"/>
            <a:ext cx="2808287" cy="19462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000">
                <a:latin typeface="Comic Sans MS" pitchFamily="66" charset="0"/>
              </a:rPr>
              <a:t>Úsáideann an staraí foinsí éagsúla chun eolas a fháil ar stair an fhoirgnimh. Seo cuid de na ceisteanna  a chuireann sé.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build="allAtOnce" animBg="1"/>
      <p:bldP spid="11" grpId="0" build="allAtOnce" animBg="1"/>
      <p:bldP spid="12" grpId="0" build="allAtOnce" animBg="1"/>
      <p:bldP spid="19" grpId="0" build="allAtOnce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393825"/>
            <a:ext cx="3887788" cy="314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Roghnaigh foirgneamh amháin </a:t>
            </a: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i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do cheantar chun tionscadal </a:t>
            </a: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dhéanamh air.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Déan taighde ar stair an fhoirgnimh agus scríobh an t-eolas isteach ar leathanach </a:t>
            </a: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59 agus 60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i do leabhar oibre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Féach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na foinsí eolais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ar an gcéad sleamhnán eile agus tú ag déanamh taighde ar stair an fhoirgnimh.</a:t>
            </a:r>
            <a:endParaRPr lang="ga-IE" sz="20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588" y="1373188"/>
            <a:ext cx="4286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>
            <a:spLocks noChangeArrowheads="1"/>
          </p:cNvSpPr>
          <p:nvPr/>
        </p:nvSpPr>
        <p:spPr bwMode="auto">
          <a:xfrm>
            <a:off x="519113" y="3216275"/>
            <a:ext cx="8048625" cy="9144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 dirty="0">
                <a:latin typeface="Comic Sans MS" pitchFamily="66" charset="0"/>
              </a:rPr>
              <a:t>Lorg eolas faoin bhfoirgneamh sa leabharlann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áitiúil. </a:t>
            </a:r>
            <a:br>
              <a:rPr lang="ga-IE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B’fhéidir go bhfaighfeá seanghrianghraif den fhoirgneamh ansin. </a:t>
            </a:r>
          </a:p>
        </p:txBody>
      </p:sp>
      <p:sp>
        <p:nvSpPr>
          <p:cNvPr id="4" name="Horizontal Scroll 3"/>
          <p:cNvSpPr>
            <a:spLocks noChangeArrowheads="1"/>
          </p:cNvSpPr>
          <p:nvPr/>
        </p:nvSpPr>
        <p:spPr bwMode="auto">
          <a:xfrm>
            <a:off x="512763" y="4008438"/>
            <a:ext cx="8061325" cy="175895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Cliceáil ar an nasc seo thíos chun féachaint ar </a:t>
            </a:r>
            <a:r>
              <a:rPr lang="ga-IE" sz="2000" dirty="0" smtClean="0">
                <a:latin typeface="Comic Sans MS" pitchFamily="66" charset="0"/>
              </a:rPr>
              <a:t>dhaonáir</a:t>
            </a:r>
            <a:r>
              <a:rPr lang="en-IE" sz="2000" dirty="0" smtClean="0">
                <a:latin typeface="Comic Sans MS" pitchFamily="66" charset="0"/>
              </a:rPr>
              <a:t>i</a:t>
            </a:r>
            <a:r>
              <a:rPr lang="ga-IE" sz="2000" dirty="0" smtClean="0">
                <a:latin typeface="Comic Sans MS" pitchFamily="66" charset="0"/>
              </a:rPr>
              <a:t>mh </a:t>
            </a:r>
            <a:r>
              <a:rPr lang="ga-IE" sz="2000" dirty="0">
                <a:latin typeface="Comic Sans MS" pitchFamily="66" charset="0"/>
              </a:rPr>
              <a:t>na mblianta 1901 agus 1911. B’fhéidir go mbeadh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eolas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ar fáil ann faoi na daoine a bhí ina gcónaí san fhoirgneamh an t-am sin. </a:t>
            </a:r>
            <a:r>
              <a:rPr lang="en-IE" sz="2000" dirty="0">
                <a:latin typeface="Comic Sans MS" panose="030F0702030302020204" pitchFamily="66" charset="0"/>
                <a:hlinkClick r:id="rId2"/>
              </a:rPr>
              <a:t>http://www.census.nationalarchives.ie/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512763" y="5732463"/>
            <a:ext cx="8061325" cy="94138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Féach ar shuíomh idirlín an Chomhairle Contae. </a:t>
            </a:r>
            <a:br>
              <a:rPr lang="ga-IE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B’fhéidir go mbeadh eolas faoi stair do cheantair ar fáil ann.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581025" y="0"/>
            <a:ext cx="7920038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4775" y="193675"/>
            <a:ext cx="379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600" dirty="0">
                <a:latin typeface="Castellar" pitchFamily="18" charset="0"/>
              </a:rPr>
              <a:t>Foinsí Eolais</a:t>
            </a:r>
          </a:p>
        </p:txBody>
      </p:sp>
      <p:sp>
        <p:nvSpPr>
          <p:cNvPr id="2" name="Horizontal Scroll 1"/>
          <p:cNvSpPr>
            <a:spLocks noChangeArrowheads="1"/>
          </p:cNvSpPr>
          <p:nvPr/>
        </p:nvSpPr>
        <p:spPr bwMode="auto">
          <a:xfrm>
            <a:off x="509588" y="1046163"/>
            <a:ext cx="8064500" cy="216693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Féach na suíomhanna seo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thíos</a:t>
            </a:r>
            <a:r>
              <a:rPr lang="ga-IE" sz="2000" dirty="0">
                <a:latin typeface="Comic Sans MS" pitchFamily="66" charset="0"/>
              </a:rPr>
              <a:t> le heolas a fháil ar fhoirgnimh in Éirinn: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dirty="0">
                <a:latin typeface="Comic Sans MS" panose="030F0702030302020204" pitchFamily="66" charset="0"/>
                <a:hlinkClick r:id="rId3"/>
              </a:rPr>
              <a:t>http://www.buildingsofireland.ie/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dirty="0">
                <a:latin typeface="Comic Sans MS" panose="030F0702030302020204" pitchFamily="66" charset="0"/>
                <a:hlinkClick r:id="rId4"/>
              </a:rPr>
              <a:t>http://archiseek.com/buildings/ireland-buildings/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  <a:hlinkClick r:id="rId5"/>
              </a:rPr>
              <a:t>http://webgis.archaeology.ie/NationalMonuments/FlexViewer/</a:t>
            </a:r>
            <a:endParaRPr lang="en-IE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27" y="17462"/>
            <a:ext cx="93249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601663" y="247650"/>
            <a:ext cx="7920037" cy="1033463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542925"/>
            <a:ext cx="7920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>
                <a:latin typeface="Castellar" pitchFamily="18" charset="0"/>
              </a:rPr>
              <a:t>Tabhair Cuairt ar an bhfoirgneamh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82165">
            <a:off x="550863" y="1628775"/>
            <a:ext cx="38512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72225" y="4232275"/>
            <a:ext cx="248443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Cláraigh gnéithe an fhoirgnimh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 do leabhar oibre ar </a:t>
            </a:r>
            <a:r>
              <a:rPr lang="en-GB" sz="2400" dirty="0" err="1">
                <a:latin typeface="Comic Sans MS" pitchFamily="66" charset="0"/>
              </a:rPr>
              <a:t>leathanach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59 agus 60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370853">
            <a:off x="892175" y="2674938"/>
            <a:ext cx="31686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u="sng" dirty="0" err="1">
                <a:latin typeface="Viner Hand ITC" panose="03070502030502020203" pitchFamily="66" charset="0"/>
              </a:rPr>
              <a:t>Fearas</a:t>
            </a:r>
            <a:endParaRPr lang="en-GB" sz="2800" u="sng" dirty="0">
              <a:latin typeface="Viner Hand ITC" panose="03070502030502020203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800" dirty="0">
                <a:latin typeface="Viner Hand ITC" panose="03070502030502020203" pitchFamily="66" charset="0"/>
              </a:rPr>
              <a:t>Clár fáiscthe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Viner Hand ITC" panose="03070502030502020203" pitchFamily="66" charset="0"/>
              </a:rPr>
              <a:t>Do </a:t>
            </a:r>
            <a:r>
              <a:rPr lang="ga-IE" sz="2800" dirty="0">
                <a:latin typeface="Viner Hand ITC" panose="03070502030502020203" pitchFamily="66" charset="0"/>
              </a:rPr>
              <a:t>leabhar oibre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800" dirty="0">
                <a:latin typeface="Viner Hand ITC" panose="03070502030502020203" pitchFamily="66" charset="0"/>
              </a:rPr>
              <a:t>Pinn luaidhe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800" dirty="0">
                <a:latin typeface="Viner Hand ITC" panose="03070502030502020203" pitchFamily="66" charset="0"/>
              </a:rPr>
              <a:t>Criáin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800" dirty="0">
                <a:latin typeface="Viner Hand ITC" panose="03070502030502020203" pitchFamily="66" charset="0"/>
              </a:rPr>
              <a:t>Ceamara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68313" y="0"/>
            <a:ext cx="7920037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68413" y="19367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600" dirty="0">
                <a:latin typeface="Castellar" pitchFamily="18" charset="0"/>
              </a:rPr>
              <a:t>Rialacha na Siúlóide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1325" y="1196975"/>
            <a:ext cx="8064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400" dirty="0">
                <a:latin typeface="Comic Sans MS" pitchFamily="66" charset="0"/>
              </a:rPr>
              <a:t>Ba chóir tú féin a iompar mar is ceart </a:t>
            </a:r>
            <a:r>
              <a:rPr lang="en-GB" sz="2400" dirty="0" err="1">
                <a:latin typeface="Comic Sans MS" pitchFamily="66" charset="0"/>
              </a:rPr>
              <a:t>agus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tú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cuairt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chuig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seanfhoirgneamh</a:t>
            </a:r>
            <a:r>
              <a:rPr lang="ga-IE" sz="2400" dirty="0">
                <a:latin typeface="Comic Sans MS" pitchFamily="66" charset="0"/>
              </a:rPr>
              <a:t>. Ní ceart cur isteach ar an bhfoirgneamh ar bhealach ar bith.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400" dirty="0">
                <a:latin typeface="Comic Sans MS" pitchFamily="66" charset="0"/>
              </a:rPr>
              <a:t>Ní mór éisteacht leis an múinteoir i gcónaí agus </a:t>
            </a:r>
            <a:br>
              <a:rPr lang="ga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c(h)</a:t>
            </a:r>
            <a:r>
              <a:rPr lang="ga-IE" sz="2400" dirty="0" err="1">
                <a:latin typeface="Comic Sans MS" pitchFamily="66" charset="0"/>
              </a:rPr>
              <a:t>uid</a:t>
            </a:r>
            <a:r>
              <a:rPr lang="ga-IE" sz="2400" dirty="0">
                <a:latin typeface="Comic Sans MS" pitchFamily="66" charset="0"/>
              </a:rPr>
              <a:t> treoracha a leanúint. 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400" dirty="0">
                <a:latin typeface="Comic Sans MS" pitchFamily="66" charset="0"/>
              </a:rPr>
              <a:t>Ní mór siúl ar an gcosán i gcónaí. Ba cheart spás a fhágáil le go mbeidh coisithe eile in ann dul tharat.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400" dirty="0">
                <a:latin typeface="Comic Sans MS" pitchFamily="66" charset="0"/>
              </a:rPr>
              <a:t>Ná caith bruscar.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4652963"/>
            <a:ext cx="82407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6393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290513" y="115888"/>
            <a:ext cx="4895850" cy="103346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6100" y="309563"/>
            <a:ext cx="440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600">
                <a:latin typeface="Castellar" pitchFamily="18" charset="0"/>
              </a:rPr>
              <a:t>Ar ais sa </a:t>
            </a:r>
            <a:r>
              <a:rPr lang="en-IE" sz="3600">
                <a:latin typeface="Castellar" pitchFamily="18" charset="0"/>
              </a:rPr>
              <a:t>Rang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323850" y="3284538"/>
            <a:ext cx="86407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>
                <a:latin typeface="Comic Sans MS" pitchFamily="66" charset="0"/>
              </a:rPr>
              <a:t>Cuirigí le chéile taispeántas maidir leis an gcuairt chuig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an bhfoirgneamh. </a:t>
            </a:r>
            <a:endParaRPr lang="ga-IE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97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838" y="404813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Tá tuilleadh eolais le fáil ar an suíomh seo:</a:t>
            </a:r>
          </a:p>
          <a:p>
            <a:r>
              <a:rPr lang="ga-IE" sz="2400" dirty="0" smtClean="0">
                <a:latin typeface="Comic Sans MS" pitchFamily="66" charset="0"/>
                <a:hlinkClick r:id="rId2"/>
              </a:rPr>
              <a:t>http://www.museum.ie/ga/collection/faq/faqs-architecture.aspx</a:t>
            </a:r>
            <a:r>
              <a:rPr lang="ga-IE" sz="2400" dirty="0" smtClean="0">
                <a:latin typeface="Comic Sans MS" pitchFamily="66" charset="0"/>
              </a:rPr>
              <a:t> 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392" y="1988840"/>
            <a:ext cx="8235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Tuilleadh eolais don mhúinteoir le fáil ar an suíomh seo: </a:t>
            </a:r>
          </a:p>
          <a:p>
            <a:pPr lvl="0"/>
            <a:r>
              <a:rPr lang="ga-IE" sz="2400" dirty="0" smtClean="0">
                <a:solidFill>
                  <a:prstClr val="black"/>
                </a:solidFill>
                <a:latin typeface="Comic Sans MS" pitchFamily="66" charset="0"/>
                <a:hlinkClick r:id="rId3"/>
              </a:rPr>
              <a:t>http://www.cogg.ie/wp-content/uploads/seandalaiocht-sa-seomra-ranga-lamhleabhar-.pdf</a:t>
            </a:r>
            <a:endParaRPr lang="ga-IE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238" y="58738"/>
            <a:ext cx="17351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825" y="2620963"/>
            <a:ext cx="8209607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Tá go leor le foghlaim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again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ó na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seanfhoirgnimh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atá thart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timpea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l orainn.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ianaise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ea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iad ar an gcineál saoil a bhí ag daoine inár gceantar fadó. </a:t>
            </a:r>
            <a:endParaRPr lang="ga-IE" sz="2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4225580"/>
            <a:ext cx="3442499" cy="229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3927" y="1800"/>
            <a:ext cx="2669839" cy="2002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1656" y="22503"/>
            <a:ext cx="3652019" cy="264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55738" y="3676650"/>
            <a:ext cx="6232525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Cé na </a:t>
            </a:r>
            <a:r>
              <a:rPr lang="ga-IE" sz="2000" dirty="0" err="1">
                <a:latin typeface="Comic Sans MS" pitchFamily="66" charset="0"/>
              </a:rPr>
              <a:t>seanfhoirgnimh</a:t>
            </a:r>
            <a:r>
              <a:rPr lang="ga-IE" sz="2000" dirty="0">
                <a:latin typeface="Comic Sans MS" pitchFamily="66" charset="0"/>
              </a:rPr>
              <a:t> atá le feiceáil i do cheantar</a:t>
            </a:r>
            <a:r>
              <a:rPr lang="en-GB" sz="2000" dirty="0">
                <a:latin typeface="Comic Sans MS" pitchFamily="66" charset="0"/>
              </a:rPr>
              <a:t>?</a:t>
            </a:r>
            <a:endParaRPr lang="ga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2195513"/>
            <a:ext cx="1657350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Tithe móra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ga-IE" sz="20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6100" y="1778000"/>
            <a:ext cx="2160588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Tithe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ceann tuí?</a:t>
            </a:r>
            <a:endParaRPr lang="ga-IE" sz="20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6237288"/>
            <a:ext cx="2376487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Tithe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baile mhóir?</a:t>
            </a:r>
            <a:endParaRPr lang="ga-IE" sz="2000">
              <a:solidFill>
                <a:srgbClr val="000000"/>
              </a:solidFill>
            </a:endParaRPr>
          </a:p>
        </p:txBody>
      </p:sp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137025"/>
            <a:ext cx="17303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83350" y="6021388"/>
            <a:ext cx="1905000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Tithe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feirme?</a:t>
            </a:r>
            <a:endParaRPr lang="ga-IE" sz="20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750" y="1876425"/>
            <a:ext cx="1150938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Muilte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ga-IE" sz="2000">
              <a:solidFill>
                <a:srgbClr val="000000"/>
              </a:solidFill>
            </a:endParaRPr>
          </a:p>
        </p:txBody>
      </p:sp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538" y="4211638"/>
            <a:ext cx="157956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708400" y="6021388"/>
            <a:ext cx="1800225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Tithe c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úirte?</a:t>
            </a:r>
            <a:endParaRPr lang="ga-IE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1908175" y="2576513"/>
            <a:ext cx="5683250" cy="1212850"/>
          </a:xfr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ga-IE" sz="2400" smtClean="0">
                <a:latin typeface="Comic Sans MS" pitchFamily="66" charset="0"/>
              </a:rPr>
              <a:t>Úsáideann an staraí foinsí éagsúla ansin chun eolas a fháil ar stair an fhoirgnimh.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763688" y="1988840"/>
            <a:ext cx="5903913" cy="3416300"/>
          </a:xfrm>
          <a:solidFill>
            <a:srgbClr val="D9D9D9"/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ga-IE" sz="2400" dirty="0" smtClean="0">
                <a:latin typeface="Comic Sans MS" pitchFamily="66" charset="0"/>
              </a:rPr>
              <a:t>Nuair a bhíonn staidéar á dhéanamh ag staraí ar </a:t>
            </a:r>
            <a:r>
              <a:rPr lang="ga-IE" sz="2400" dirty="0" err="1" smtClean="0">
                <a:latin typeface="Comic Sans MS" pitchFamily="66" charset="0"/>
              </a:rPr>
              <a:t>sheanfhoirgneamh</a:t>
            </a:r>
            <a:r>
              <a:rPr lang="ga-IE" sz="2400" dirty="0" smtClean="0">
                <a:latin typeface="Comic Sans MS" pitchFamily="66" charset="0"/>
              </a:rPr>
              <a:t>, féachann sé ar na gnéithe seo a leanas:</a:t>
            </a:r>
          </a:p>
          <a:p>
            <a:pPr marL="358775" indent="-358775" eaLnBrk="1" hangingPunct="1">
              <a:defRPr/>
            </a:pPr>
            <a:r>
              <a:rPr lang="ga-IE" sz="2400" dirty="0" smtClean="0">
                <a:latin typeface="Comic Sans MS" pitchFamily="66" charset="0"/>
              </a:rPr>
              <a:t>Cé mhéad stór atá san fhoirgneamh?</a:t>
            </a:r>
          </a:p>
          <a:p>
            <a:pPr marL="358775" indent="-358775" eaLnBrk="1" hangingPunct="1">
              <a:defRPr/>
            </a:pPr>
            <a:r>
              <a:rPr lang="ga-IE" sz="2400" dirty="0" smtClean="0">
                <a:latin typeface="Comic Sans MS" pitchFamily="66" charset="0"/>
              </a:rPr>
              <a:t>Cé mhéad bá atá air?</a:t>
            </a:r>
          </a:p>
          <a:p>
            <a:pPr marL="358775" indent="-358775" eaLnBrk="1" hangingPunct="1">
              <a:defRPr/>
            </a:pPr>
            <a:r>
              <a:rPr lang="ga-IE" sz="2400" dirty="0" smtClean="0">
                <a:latin typeface="Comic Sans MS" pitchFamily="66" charset="0"/>
              </a:rPr>
              <a:t>Cén cruth atá ar an díon?</a:t>
            </a:r>
          </a:p>
          <a:p>
            <a:pPr marL="358775" indent="-358775" eaLnBrk="1" hangingPunct="1">
              <a:defRPr/>
            </a:pPr>
            <a:r>
              <a:rPr lang="ga-IE" sz="2400" dirty="0" smtClean="0">
                <a:latin typeface="Comic Sans MS" pitchFamily="66" charset="0"/>
              </a:rPr>
              <a:t>Cad as ar tógadh an díon?</a:t>
            </a:r>
          </a:p>
          <a:p>
            <a:pPr marL="358775" indent="-358775" eaLnBrk="1" hangingPunct="1">
              <a:defRPr/>
            </a:pPr>
            <a:r>
              <a:rPr lang="ga-IE" sz="2400" dirty="0" smtClean="0">
                <a:latin typeface="Comic Sans MS" pitchFamily="66" charset="0"/>
              </a:rPr>
              <a:t>Cad as ar tógadh an teach?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539552" y="234949"/>
            <a:ext cx="7920037" cy="145097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23764" y="549275"/>
            <a:ext cx="6551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>
                <a:latin typeface="Castellar" pitchFamily="18" charset="0"/>
              </a:rPr>
              <a:t>staidéar a dhéanamh ar </a:t>
            </a:r>
            <a:r>
              <a:rPr lang="ga-IE" sz="2400" dirty="0" err="1">
                <a:latin typeface="Castellar" pitchFamily="18" charset="0"/>
              </a:rPr>
              <a:t>sheanfhoirgneamh</a:t>
            </a:r>
            <a:endParaRPr lang="ga-IE" sz="2400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419475" y="5589588"/>
            <a:ext cx="2519363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Tá dhá stór </a:t>
            </a:r>
            <a:r>
              <a:rPr lang="en-GB" sz="2400" dirty="0" err="1">
                <a:latin typeface="Comic Sans MS" pitchFamily="66" charset="0"/>
              </a:rPr>
              <a:t>ann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40050" y="5445125"/>
            <a:ext cx="3478212" cy="8477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latin typeface="Comic Sans MS" pitchFamily="66" charset="0"/>
              </a:rPr>
              <a:t>Cé mhéad stór atá san fhoirgneamh seo?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60749" y="5629602"/>
            <a:ext cx="2436813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Tá cúig bhá air.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89721" y="5455404"/>
            <a:ext cx="337887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400">
                <a:latin typeface="Comic Sans MS" pitchFamily="66" charset="0"/>
              </a:rPr>
              <a:t>Cé mhéad bá atá ar an bhfoirgneamh seo?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79302" y="5230813"/>
            <a:ext cx="554414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>
                <a:latin typeface="Comic Sans MS" pitchFamily="66" charset="0"/>
              </a:rPr>
              <a:t>Anois féach ar an bhfoirgneamh.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Is féidir é a roinnt ina chodanna ingearacha. </a:t>
            </a:r>
            <a:r>
              <a:rPr lang="ga-IE" sz="2400" dirty="0">
                <a:solidFill>
                  <a:srgbClr val="FF0000"/>
                </a:solidFill>
                <a:latin typeface="Comic Sans MS" pitchFamily="66" charset="0"/>
              </a:rPr>
              <a:t>Bá </a:t>
            </a:r>
            <a:r>
              <a:rPr lang="ga-IE" sz="2400" dirty="0">
                <a:latin typeface="Comic Sans MS" pitchFamily="66" charset="0"/>
              </a:rPr>
              <a:t>a thugtar ar gach </a:t>
            </a:r>
            <a:r>
              <a:rPr lang="ga-IE" sz="2400" dirty="0" smtClean="0">
                <a:latin typeface="Comic Sans MS" pitchFamily="66" charset="0"/>
              </a:rPr>
              <a:t>cuid</a:t>
            </a:r>
            <a:r>
              <a:rPr lang="en-IE" sz="2400" dirty="0" smtClean="0">
                <a:latin typeface="Comic Sans MS" pitchFamily="66" charset="0"/>
              </a:rPr>
              <a:t> ingearach</a:t>
            </a:r>
            <a:r>
              <a:rPr lang="ga-IE" sz="2400" dirty="0" smtClean="0">
                <a:latin typeface="Comic Sans MS" pitchFamily="66" charset="0"/>
              </a:rPr>
              <a:t>.</a:t>
            </a:r>
            <a:endParaRPr lang="ga-IE" sz="2400" dirty="0">
              <a:latin typeface="Comic Sans MS" pitchFamily="66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1247775"/>
            <a:ext cx="4286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3402013" y="1079500"/>
            <a:ext cx="0" cy="396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5148263" y="1079500"/>
            <a:ext cx="0" cy="396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5867400" y="1079500"/>
            <a:ext cx="0" cy="396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4140200" y="1079500"/>
            <a:ext cx="0" cy="396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13" name="Right Arrow 12"/>
          <p:cNvSpPr/>
          <p:nvPr/>
        </p:nvSpPr>
        <p:spPr>
          <a:xfrm>
            <a:off x="1404938" y="3600450"/>
            <a:ext cx="9794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1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414463" y="27003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43213" y="169227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alibri" pitchFamily="34" charset="0"/>
              </a:rPr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22675" y="16906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alibri" pitchFamily="34" charset="0"/>
              </a:rPr>
              <a:t>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0563" y="16906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alibri" pitchFamily="34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76950" y="16906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alibri" pitchFamily="34" charset="0"/>
              </a:rPr>
              <a:t>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2575" y="169227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" grpId="0" animBg="1"/>
      <p:bldP spid="5" grpId="1" animBg="1"/>
      <p:bldP spid="24" grpId="0" animBg="1"/>
      <p:bldP spid="6" grpId="0" animBg="1"/>
      <p:bldP spid="6" grpId="1" animBg="1"/>
      <p:bldP spid="2" grpId="0" animBg="1"/>
      <p:bldP spid="2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544638"/>
            <a:ext cx="26511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413250"/>
            <a:ext cx="19462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688" y="4356100"/>
            <a:ext cx="30607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3850" y="1484313"/>
            <a:ext cx="417614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Cé mhéad </a:t>
            </a:r>
            <a:r>
              <a:rPr lang="ga-IE" sz="2400" dirty="0" smtClean="0">
                <a:solidFill>
                  <a:srgbClr val="000000"/>
                </a:solidFill>
                <a:latin typeface="Comic Sans MS" pitchFamily="66" charset="0"/>
              </a:rPr>
              <a:t>stór</a:t>
            </a:r>
            <a:r>
              <a:rPr lang="en-IE" sz="2400" dirty="0" smtClean="0">
                <a:solidFill>
                  <a:srgbClr val="000000"/>
                </a:solidFill>
                <a:latin typeface="Comic Sans MS" pitchFamily="66" charset="0"/>
              </a:rPr>
              <a:t> atá sna foirgnimh seo?</a:t>
            </a:r>
          </a:p>
          <a:p>
            <a:pPr>
              <a:defRPr/>
            </a:pPr>
            <a:r>
              <a:rPr lang="en-IE" sz="2400" dirty="0" smtClean="0">
                <a:solidFill>
                  <a:srgbClr val="000000"/>
                </a:solidFill>
                <a:latin typeface="Comic Sans MS" pitchFamily="66" charset="0"/>
              </a:rPr>
              <a:t>Cé mhéad</a:t>
            </a:r>
            <a:r>
              <a:rPr lang="ga-IE" sz="2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bá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atá </a:t>
            </a:r>
            <a:r>
              <a:rPr lang="en-IE" sz="2400" dirty="0" smtClean="0">
                <a:solidFill>
                  <a:srgbClr val="000000"/>
                </a:solidFill>
                <a:latin typeface="Comic Sans MS" pitchFamily="66" charset="0"/>
              </a:rPr>
              <a:t>orthu</a:t>
            </a:r>
            <a:r>
              <a:rPr lang="ga-IE" sz="2400" dirty="0" smtClean="0">
                <a:solidFill>
                  <a:srgbClr val="000000"/>
                </a:solidFill>
                <a:latin typeface="Comic Sans MS" pitchFamily="66" charset="0"/>
              </a:rPr>
              <a:t>? 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1575" y="2570163"/>
            <a:ext cx="638175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solidFill>
                  <a:srgbClr val="000000"/>
                </a:solidFill>
                <a:latin typeface="Comic Sans MS" pitchFamily="66" charset="0"/>
              </a:rPr>
              <a:t>stór</a:t>
            </a:r>
            <a:endParaRPr lang="en-IE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1575" y="2987675"/>
            <a:ext cx="439738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solidFill>
                  <a:srgbClr val="000000"/>
                </a:solidFill>
                <a:latin typeface="Comic Sans MS" pitchFamily="66" charset="0"/>
              </a:rPr>
              <a:t>bá</a:t>
            </a:r>
            <a:endParaRPr lang="en-IE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0338" y="5160963"/>
            <a:ext cx="638175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solidFill>
                  <a:srgbClr val="000000"/>
                </a:solidFill>
                <a:latin typeface="Comic Sans MS" pitchFamily="66" charset="0"/>
              </a:rPr>
              <a:t>stór</a:t>
            </a:r>
            <a:endParaRPr lang="en-IE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0338" y="5562600"/>
            <a:ext cx="439737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solidFill>
                  <a:srgbClr val="000000"/>
                </a:solidFill>
                <a:latin typeface="Comic Sans MS" pitchFamily="66" charset="0"/>
              </a:rPr>
              <a:t>bá</a:t>
            </a:r>
            <a:endParaRPr lang="en-IE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0938" y="5156200"/>
            <a:ext cx="638175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solidFill>
                  <a:srgbClr val="000000"/>
                </a:solidFill>
                <a:latin typeface="Comic Sans MS" pitchFamily="66" charset="0"/>
              </a:rPr>
              <a:t>stór</a:t>
            </a:r>
            <a:endParaRPr lang="en-IE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6175" y="5570538"/>
            <a:ext cx="479425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solidFill>
                  <a:srgbClr val="000000"/>
                </a:solidFill>
                <a:latin typeface="Comic Sans MS" pitchFamily="66" charset="0"/>
              </a:rPr>
              <a:t>bá</a:t>
            </a:r>
            <a:endParaRPr lang="en-IE" dirty="0">
              <a:latin typeface="+mn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73725" y="2570163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80075" y="2987675"/>
            <a:ext cx="3016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21063" y="5160963"/>
            <a:ext cx="30162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</a:rPr>
              <a:t>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645150" y="5156200"/>
            <a:ext cx="30162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5150" y="5567363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21063" y="5562600"/>
            <a:ext cx="3016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</a:rPr>
              <a:t>4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700338" y="376238"/>
            <a:ext cx="2232025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IE" sz="36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3600">
                <a:solidFill>
                  <a:srgbClr val="000000"/>
                </a:solidFill>
                <a:latin typeface="Comic Sans MS" pitchFamily="66" charset="0"/>
              </a:rPr>
              <a:t>Dul Siar!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8" y="3898900"/>
            <a:ext cx="42862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97450" y="4284663"/>
            <a:ext cx="4029075" cy="1939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Díon gabhal éadain </a:t>
            </a: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atá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ar an teach seo. Níl aon bhinn ar an teach, de bhrí go bhfuil cuid den díon ag gach taobh den teach.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109663"/>
            <a:ext cx="3454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4838" y="1250950"/>
            <a:ext cx="3967162" cy="193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Díon</a:t>
            </a:r>
            <a:r>
              <a:rPr lang="ga-IE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beannach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atá ar an teach seo. Tá binn ag dhá cheann an tí. Is é atá sa bhinn ná an balla ard ag ceann an tí.</a:t>
            </a:r>
          </a:p>
        </p:txBody>
      </p:sp>
      <p:grpSp>
        <p:nvGrpSpPr>
          <p:cNvPr id="21509" name="Group 2"/>
          <p:cNvGrpSpPr>
            <a:grpSpLocks/>
          </p:cNvGrpSpPr>
          <p:nvPr/>
        </p:nvGrpSpPr>
        <p:grpSpPr bwMode="auto">
          <a:xfrm>
            <a:off x="611188" y="0"/>
            <a:ext cx="7931150" cy="1033463"/>
            <a:chOff x="611560" y="0"/>
            <a:chExt cx="7930599" cy="1033463"/>
          </a:xfrm>
        </p:grpSpPr>
        <p:sp>
          <p:nvSpPr>
            <p:cNvPr id="8" name="Horizontal Scroll 7"/>
            <p:cNvSpPr/>
            <p:nvPr/>
          </p:nvSpPr>
          <p:spPr>
            <a:xfrm>
              <a:off x="611560" y="0"/>
              <a:ext cx="7919487" cy="1033463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ga-IE" dirty="0"/>
            </a:p>
          </p:txBody>
        </p:sp>
        <p:sp>
          <p:nvSpPr>
            <p:cNvPr id="21513" name="TextBox 12"/>
            <p:cNvSpPr txBox="1">
              <a:spLocks noChangeArrowheads="1"/>
            </p:cNvSpPr>
            <p:nvPr/>
          </p:nvSpPr>
          <p:spPr bwMode="auto">
            <a:xfrm>
              <a:off x="766138" y="224343"/>
              <a:ext cx="77760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ga-IE" sz="3200">
                  <a:latin typeface="Castellar" pitchFamily="18" charset="0"/>
                </a:rPr>
                <a:t>Cineálacha Díonta</a:t>
              </a:r>
              <a:r>
                <a:rPr lang="en-GB" sz="3200">
                  <a:latin typeface="Castellar" pitchFamily="18" charset="0"/>
                </a:rPr>
                <a:t> - </a:t>
              </a:r>
              <a:r>
                <a:rPr lang="ga-IE" sz="3200">
                  <a:latin typeface="Castellar" pitchFamily="18" charset="0"/>
                </a:rPr>
                <a:t>Cruth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5510213" y="1435100"/>
            <a:ext cx="334962" cy="3444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1900" y="1065213"/>
            <a:ext cx="647700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latin typeface="Comic Sans MS" panose="030F0702030302020204" pitchFamily="66" charset="0"/>
              </a:rPr>
              <a:t>binn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  <p:bldP spid="11" grpId="0" build="p" animBg="1" autoUpdateAnimBg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76463" y="6153150"/>
            <a:ext cx="4772025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Cad as ar tógadh na díonta seo?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113" y="1231900"/>
            <a:ext cx="28209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228725"/>
            <a:ext cx="27178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938" y="3657600"/>
            <a:ext cx="2717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113" y="3662363"/>
            <a:ext cx="28209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147888" y="2841625"/>
            <a:ext cx="1073150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Slinnte</a:t>
            </a:r>
            <a:endParaRPr lang="ga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1050" y="5389563"/>
            <a:ext cx="1296988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Comic Sans MS" pitchFamily="66" charset="0"/>
              </a:rPr>
              <a:t>Tíleanna</a:t>
            </a:r>
            <a:endParaRPr lang="ga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53175" y="5389563"/>
            <a:ext cx="6111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</a:rPr>
              <a:t>T</a:t>
            </a:r>
            <a:r>
              <a:rPr lang="ga-IE" sz="2000" dirty="0">
                <a:latin typeface="Comic Sans MS" pitchFamily="66" charset="0"/>
              </a:rPr>
              <a:t>uí</a:t>
            </a:r>
            <a:endParaRPr lang="ga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92775" y="2841625"/>
            <a:ext cx="1882775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Iarann rocach</a:t>
            </a:r>
            <a:endParaRPr lang="ga-IE" sz="2000" dirty="0"/>
          </a:p>
        </p:txBody>
      </p:sp>
      <p:sp>
        <p:nvSpPr>
          <p:cNvPr id="18" name="Horizontal Scroll 17"/>
          <p:cNvSpPr/>
          <p:nvPr/>
        </p:nvSpPr>
        <p:spPr>
          <a:xfrm>
            <a:off x="611188" y="0"/>
            <a:ext cx="7920037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228600"/>
            <a:ext cx="7775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astellar" pitchFamily="18" charset="0"/>
              </a:rPr>
              <a:t>Cineálacha Díonta</a:t>
            </a:r>
            <a:r>
              <a:rPr lang="en-GB" sz="3200">
                <a:latin typeface="Castellar" pitchFamily="18" charset="0"/>
              </a:rPr>
              <a:t> - </a:t>
            </a:r>
            <a:r>
              <a:rPr lang="ga-IE" sz="3200">
                <a:latin typeface="Castellar" pitchFamily="18" charset="0"/>
              </a:rPr>
              <a:t>ábhar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  <p:bldP spid="22" grpId="0" animBg="1"/>
      <p:bldP spid="23" grpId="0" animBg="1"/>
      <p:bldP spid="24" grpId="0" animBg="1"/>
      <p:bldP spid="25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4562475"/>
            <a:ext cx="30591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0325"/>
            <a:ext cx="26511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398713"/>
            <a:ext cx="19462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56325" y="2205038"/>
            <a:ext cx="2484438" cy="847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Cén cineál dín atá orthu seo?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4413" y="1152525"/>
            <a:ext cx="1719262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000000"/>
                </a:solidFill>
                <a:latin typeface="Comic Sans MS" pitchFamily="66" charset="0"/>
              </a:rPr>
              <a:t>Díon beannach</a:t>
            </a:r>
            <a:endParaRPr lang="ga-IE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50" y="3149600"/>
            <a:ext cx="171767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000000"/>
                </a:solidFill>
                <a:latin typeface="Comic Sans MS" pitchFamily="66" charset="0"/>
              </a:rPr>
              <a:t>Díon beannach</a:t>
            </a:r>
            <a:endParaRPr lang="ga-IE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50" y="5519738"/>
            <a:ext cx="2303463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000000"/>
                </a:solidFill>
                <a:latin typeface="Comic Sans MS" pitchFamily="66" charset="0"/>
              </a:rPr>
              <a:t>Díon gabhal éadain</a:t>
            </a:r>
            <a:endParaRPr lang="ga-IE" dirty="0"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 rot="1542861">
            <a:off x="49213" y="98425"/>
            <a:ext cx="534987" cy="34925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sp>
        <p:nvSpPr>
          <p:cNvPr id="31" name="Right Arrow 30"/>
          <p:cNvSpPr/>
          <p:nvPr/>
        </p:nvSpPr>
        <p:spPr>
          <a:xfrm rot="8730672">
            <a:off x="2608263" y="2397125"/>
            <a:ext cx="533400" cy="34925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sp>
        <p:nvSpPr>
          <p:cNvPr id="32" name="Right Arrow 31"/>
          <p:cNvSpPr/>
          <p:nvPr/>
        </p:nvSpPr>
        <p:spPr>
          <a:xfrm rot="1542861">
            <a:off x="444500" y="4895850"/>
            <a:ext cx="534988" cy="34925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140200" y="376238"/>
            <a:ext cx="2376488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IE" sz="36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3600">
                <a:solidFill>
                  <a:srgbClr val="000000"/>
                </a:solidFill>
                <a:latin typeface="Comic Sans MS" pitchFamily="66" charset="0"/>
              </a:rPr>
              <a:t>Dul Siar!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/>
      <p:bldP spid="20" grpId="0" animBg="1"/>
      <p:bldP spid="22" grpId="0" animBg="1"/>
      <p:bldP spid="24" grpId="0" animBg="1"/>
      <p:bldP spid="18" grpId="0" animBg="1"/>
      <p:bldP spid="31" grpId="0" animBg="1"/>
      <p:bldP spid="32" grpId="0" animBg="1"/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9813"/>
            <a:ext cx="91440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>
          <a:xfrm>
            <a:off x="581025" y="0"/>
            <a:ext cx="7920038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3788" y="193675"/>
            <a:ext cx="435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600">
                <a:latin typeface="Castellar" pitchFamily="18" charset="0"/>
              </a:rPr>
              <a:t>Ábhar Tógála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52538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54125"/>
            <a:ext cx="2530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52538"/>
            <a:ext cx="25241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44397" y="2890838"/>
            <a:ext cx="1152525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Eibhear</a:t>
            </a:r>
            <a:endParaRPr lang="ga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7788" y="2876550"/>
            <a:ext cx="1368425" cy="40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Aolchloch</a:t>
            </a:r>
            <a:endParaRPr lang="ga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4613" y="2890838"/>
            <a:ext cx="207645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Gaineamhchloch</a:t>
            </a:r>
            <a:endParaRPr lang="ga-IE" sz="20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23728" y="5828032"/>
            <a:ext cx="480655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An bhfuil a fhios agat cén cineál cloiche atá sna ballaí seo</a:t>
            </a:r>
            <a:r>
              <a:rPr lang="en-IE" sz="2400" dirty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778250"/>
            <a:ext cx="27686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572001" y="4221163"/>
            <a:ext cx="3384376" cy="1212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Uaireanta chlúdaítí na ballaí le plástar agus chuirtí péint orthu.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1421" y="5830939"/>
            <a:ext cx="480083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Fadó thógtaí foirgnimh as cloch a bhí ar fáil </a:t>
            </a:r>
            <a:r>
              <a:rPr lang="en-IE" sz="2400" dirty="0" smtClean="0">
                <a:solidFill>
                  <a:srgbClr val="000000"/>
                </a:solidFill>
                <a:latin typeface="Comic Sans MS" pitchFamily="66" charset="0"/>
              </a:rPr>
              <a:t>sa cheantar</a:t>
            </a:r>
            <a:r>
              <a:rPr lang="ga-IE" sz="24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 animBg="1"/>
      <p:bldP spid="16" grpId="0" animBg="1"/>
      <p:bldP spid="17" grpId="0" animBg="1"/>
      <p:bldP spid="18" grpId="0" animBg="1"/>
      <p:bldP spid="18" grpId="1" animBg="1"/>
      <p:bldP spid="21" grpId="0" build="p" animBg="1" autoUpdateAnimBg="0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677</Words>
  <Application>Microsoft Office PowerPoint</Application>
  <PresentationFormat>On-screen Show (4:3)</PresentationFormat>
  <Paragraphs>117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150</cp:revision>
  <cp:lastPrinted>2015-07-27T15:11:01Z</cp:lastPrinted>
  <dcterms:created xsi:type="dcterms:W3CDTF">2015-03-04T09:32:53Z</dcterms:created>
  <dcterms:modified xsi:type="dcterms:W3CDTF">2015-11-12T16:55:31Z</dcterms:modified>
</cp:coreProperties>
</file>