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29" r:id="rId2"/>
    <p:sldId id="301" r:id="rId3"/>
    <p:sldId id="317" r:id="rId4"/>
    <p:sldId id="352" r:id="rId5"/>
    <p:sldId id="349" r:id="rId6"/>
    <p:sldId id="353" r:id="rId7"/>
    <p:sldId id="344" r:id="rId8"/>
    <p:sldId id="328" r:id="rId9"/>
    <p:sldId id="354" r:id="rId10"/>
    <p:sldId id="337" r:id="rId11"/>
    <p:sldId id="323" r:id="rId12"/>
    <p:sldId id="360" r:id="rId13"/>
    <p:sldId id="331" r:id="rId14"/>
    <p:sldId id="332" r:id="rId15"/>
    <p:sldId id="357" r:id="rId16"/>
    <p:sldId id="334" r:id="rId17"/>
    <p:sldId id="336" r:id="rId18"/>
    <p:sldId id="257" r:id="rId19"/>
    <p:sldId id="338" r:id="rId20"/>
    <p:sldId id="339" r:id="rId21"/>
  </p:sldIdLst>
  <p:sldSz cx="12192000" cy="6858000"/>
  <p:notesSz cx="6797675" cy="9926638"/>
  <p:defaultTextStyle>
    <a:defPPr>
      <a:defRPr lang="ga-I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3" autoAdjust="0"/>
    <p:restoredTop sz="92121" autoAdjust="0"/>
  </p:normalViewPr>
  <p:slideViewPr>
    <p:cSldViewPr snapToGrid="0" showGuides="1">
      <p:cViewPr>
        <p:scale>
          <a:sx n="100" d="100"/>
          <a:sy n="100" d="100"/>
        </p:scale>
        <p:origin x="9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ceanntásc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Coinneálaí ionaid dá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3E646-ABD7-4D14-9710-AC0BBC35DF58}" type="datetimeFigureOut">
              <a:rPr lang="ga-IE" smtClean="0"/>
              <a:t>14/12/2023</a:t>
            </a:fld>
            <a:endParaRPr lang="ga-IE"/>
          </a:p>
        </p:txBody>
      </p:sp>
      <p:sp>
        <p:nvSpPr>
          <p:cNvPr id="4" name="Coinneálaí ionaid íomhá sleamhnáin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ga-IE"/>
          </a:p>
        </p:txBody>
      </p:sp>
      <p:sp>
        <p:nvSpPr>
          <p:cNvPr id="5" name="Coinneálaí ionaid nótaí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/>
              <a:t>Cliceáil chun stíleanna máistirthéacs a chur in eagar</a:t>
            </a:r>
          </a:p>
          <a:p>
            <a:pPr lvl="1"/>
            <a:r>
              <a:rPr lang="ga-IE"/>
              <a:t>Dara leibhéal</a:t>
            </a:r>
          </a:p>
          <a:p>
            <a:pPr lvl="2"/>
            <a:r>
              <a:rPr lang="ga-IE"/>
              <a:t>Tríú leibhéal</a:t>
            </a:r>
          </a:p>
          <a:p>
            <a:pPr lvl="3"/>
            <a:r>
              <a:rPr lang="ga-IE"/>
              <a:t>Ceathrú leibhéal</a:t>
            </a:r>
          </a:p>
          <a:p>
            <a:pPr lvl="4"/>
            <a:r>
              <a:rPr lang="ga-IE"/>
              <a:t>Cúigiú leibhéal</a:t>
            </a:r>
          </a:p>
        </p:txBody>
      </p:sp>
      <p:sp>
        <p:nvSpPr>
          <p:cNvPr id="6" name="Coinneálaí ionaid buntásc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7" name="Coinneálaí ionaid uimhir sleamhnáin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FE1A8-C12F-4CE7-BC8F-185967DB9BFD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415958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IE" sz="12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7884F-DF4B-4047-A7F3-91BBB912AFD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485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7884F-DF4B-4047-A7F3-91BBB912AFD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539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7884F-DF4B-4047-A7F3-91BBB912AFD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144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7884F-DF4B-4047-A7F3-91BBB912AFD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898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7884F-DF4B-4047-A7F3-91BBB912AFD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90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7884F-DF4B-4047-A7F3-91BBB912AFD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135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7884F-DF4B-4047-A7F3-91BBB912AFD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920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7884F-DF4B-4047-A7F3-91BBB912AFD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649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7884F-DF4B-4047-A7F3-91BBB912AFD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419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7884F-DF4B-4047-A7F3-91BBB912AFD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326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7884F-DF4B-4047-A7F3-91BBB912AFDA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127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51890-DF42-451F-908F-DD4A1BC30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63E3D-6B3E-49F3-8E56-F21A5DEB9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82270-1363-4107-A6E3-A03FC147E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3B24-7BB5-4B34-883F-BDA4F33EC7C2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C7667-D0D5-436B-AECE-4065ED446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939CA-17F0-4A08-BD6B-5E1F279B8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5621-E4FE-4E2E-8A57-630DB79351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335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22B15-233E-4D38-8585-8C72F948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4970B-BA64-4F36-A80F-8F17B825B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C2C13-8353-4507-9F8A-01EA8BE9C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3B24-7BB5-4B34-883F-BDA4F33EC7C2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9A223-D744-48B6-BDA1-BE981561C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533C5-BC70-4B8E-B723-3D1CE8BB7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5621-E4FE-4E2E-8A57-630DB79351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493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48904F-D197-4284-AD1D-06E2F2A436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6A74C1-0EC4-418D-9DAF-155A70B54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2252F-7D58-4DFC-AC6A-0B807D2C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3B24-7BB5-4B34-883F-BDA4F33EC7C2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F9CA5-475F-494F-B031-D4CCE6F92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CA655-B4C1-401C-AF3F-A7C3F5C2E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5621-E4FE-4E2E-8A57-630DB79351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039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D15EC-B026-48C9-A84E-002D5F0B5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6E9D1-82EA-4B83-B9ED-8DE098D6D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76149-E4C2-40F4-8470-2B102677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3B24-7BB5-4B34-883F-BDA4F33EC7C2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C70B6-E53A-4DDA-A19F-A709D67F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0CFC2-F095-4F47-A676-CE9AEA0D1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5621-E4FE-4E2E-8A57-630DB79351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445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F5ADE-1B29-4A27-943D-321E8D3D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61F9B-EB98-463E-9EEC-81A2CB34E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95025-C921-4F25-AF9A-38103471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3B24-7BB5-4B34-883F-BDA4F33EC7C2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FED57-1E33-4E2C-A032-695CADC5B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5525D-DB5C-4E6B-B90D-355DED1A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5621-E4FE-4E2E-8A57-630DB79351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064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EABE-0AF4-418E-97B1-89B353078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C2601-2FB7-4316-ADB7-64E053C0C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EDA935-A052-47C2-9A2A-B6D0C46D5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AA81F-5CC0-4ABA-998C-8C1DFE22C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3B24-7BB5-4B34-883F-BDA4F33EC7C2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376A0-1320-4BA0-9A05-AC8CECEC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94895-B23B-4916-9F27-99D47554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5621-E4FE-4E2E-8A57-630DB79351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12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7AC1-9D45-4800-A8C4-C8AB6DAB0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BCAA6-F1ED-483A-9B02-007AE6DD2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4EB5B-1ABA-4E7B-8862-860948594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C1631C-8A3D-4542-9BA2-0D2F7F03D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5E73D5-35A4-4133-AF6F-F316E9E59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C043F4-207D-45FB-B2CC-FC1105A7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3B24-7BB5-4B34-883F-BDA4F33EC7C2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55190-68DC-4C16-9687-B50C0813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EB00B4-0C4A-40B2-8C8D-73E308A14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5621-E4FE-4E2E-8A57-630DB79351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828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6F5EF-F95C-40A4-97E8-8A207D2BC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8DC7FC-87F3-493E-B164-DB3C5A2F0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3B24-7BB5-4B34-883F-BDA4F33EC7C2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4276B-3A56-4969-BAF8-A0B5A49B0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F33C5-5C3D-4178-9A94-32ADB1E8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5621-E4FE-4E2E-8A57-630DB79351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192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3F208A-1CE4-445F-B490-488EEDAA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3B24-7BB5-4B34-883F-BDA4F33EC7C2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60B200-C6E0-497F-8B15-3D5EC3C43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964CF-D672-4FF4-B9A5-4D4C4EFEB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5621-E4FE-4E2E-8A57-630DB79351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341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4E717-1041-4835-B5F2-9EFE68911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555A9-045A-4486-BD2F-FA9FD49B7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372B1-42BB-40A8-9EDF-20528B2CA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DA441-ABF8-402B-9E18-D46E891C1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3B24-7BB5-4B34-883F-BDA4F33EC7C2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540DA-D190-4DA7-813E-4526DE313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4C643-E16D-4BAE-AD0B-BE33AB07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5621-E4FE-4E2E-8A57-630DB79351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0607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2839C-6F46-4B9A-9B30-322E65331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BF9C15-9A6F-4B00-A5F8-98946AFD08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92BE5-8B9B-4115-9BA5-194640607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B1599-4B9F-4AB0-B2AB-D1C6B8080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53B24-7BB5-4B34-883F-BDA4F33EC7C2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00671-880E-49F4-B891-584F561AA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7497E-7928-4512-B182-1F1E30D06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5621-E4FE-4E2E-8A57-630DB79351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961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C82371-B25C-4EE5-B355-48202DDC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38DC1-B120-4A0C-BD7D-479C62239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006A0-9D87-4C45-B4D1-DB953D5224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53B24-7BB5-4B34-883F-BDA4F33EC7C2}" type="datetimeFigureOut">
              <a:rPr lang="en-IE" smtClean="0"/>
              <a:t>14/12/2023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528AF-6291-4C0E-AE09-91B4A6943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D260F-5B07-4DD8-8087-1DF3C7750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C5621-E4FE-4E2E-8A57-630DB79351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436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41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36.gif"/><Relationship Id="rId4" Type="http://schemas.openxmlformats.org/officeDocument/2006/relationships/image" Target="../media/image44.jpeg"/><Relationship Id="rId9" Type="http://schemas.openxmlformats.org/officeDocument/2006/relationships/image" Target="../media/image49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50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hyperlink" Target="https://maps.scoilnet.ie/OSiMaps/EsriVer17/index.html" TargetMode="External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52.png"/><Relationship Id="rId4" Type="http://schemas.openxmlformats.org/officeDocument/2006/relationships/image" Target="../media/image51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microsoft.com/office/2007/relationships/hdphoto" Target="../media/hdphoto8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4.tiff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microsoft.com/office/2007/relationships/hdphoto" Target="../media/hdphoto8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0.png"/><Relationship Id="rId5" Type="http://schemas.microsoft.com/office/2007/relationships/hdphoto" Target="../media/hdphoto10.wdp"/><Relationship Id="rId10" Type="http://schemas.openxmlformats.org/officeDocument/2006/relationships/image" Target="../media/image59.JPG"/><Relationship Id="rId4" Type="http://schemas.openxmlformats.org/officeDocument/2006/relationships/image" Target="../media/image56.png"/><Relationship Id="rId9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7" Type="http://schemas.microsoft.com/office/2007/relationships/hdphoto" Target="../media/hdphoto8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microsoft.com/office/2007/relationships/hdphoto" Target="../media/hdphoto9.wdp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hyperlink" Target="http://www.heritageinschools.ie/online-tutorials/how-to-make-a-biodiversity-map-of-your-garden" TargetMode="External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tiff"/><Relationship Id="rId5" Type="http://schemas.microsoft.com/office/2007/relationships/hdphoto" Target="../media/hdphoto9.wdp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itrimcoco.ie/eng/Community-Culture/Heritage/Publications/Gardening-for-Biodiversity-Irish-Language-Version.pdf" TargetMode="Externa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eritageinschools.ie/teachers-resources/p2?q=" TargetMode="External"/><Relationship Id="rId5" Type="http://schemas.openxmlformats.org/officeDocument/2006/relationships/hyperlink" Target="http://publications.europa.eu/resource/cellar/080dffa8-49c5-11e8-be1d-01aa75ed71a1.0012.03/DOC_2" TargetMode="External"/><Relationship Id="rId4" Type="http://schemas.openxmlformats.org/officeDocument/2006/relationships/hyperlink" Target="https://greenschoolsireland.org/wp-content/uploads/2021/12/habitat-mapping-seminar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gif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4">
            <a:extLst>
              <a:ext uri="{FF2B5EF4-FFF2-40B4-BE49-F238E27FC236}">
                <a16:creationId xmlns:a16="http://schemas.microsoft.com/office/drawing/2014/main" id="{0AB225BA-7412-4605-8E8D-5AED2BF56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ronuilleog 2">
            <a:extLst>
              <a:ext uri="{FF2B5EF4-FFF2-40B4-BE49-F238E27FC236}">
                <a16:creationId xmlns:a16="http://schemas.microsoft.com/office/drawing/2014/main" id="{78F0977E-FE4F-77B8-2307-3089BF21B3A0}"/>
              </a:ext>
            </a:extLst>
          </p:cNvPr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rgbClr val="CDE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3DC64F-9894-4780-A258-F8DBE68A7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934" y="-20062"/>
            <a:ext cx="10972131" cy="68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136">
            <a:extLst>
              <a:ext uri="{FF2B5EF4-FFF2-40B4-BE49-F238E27FC236}">
                <a16:creationId xmlns:a16="http://schemas.microsoft.com/office/drawing/2014/main" id="{604BB9CD-970D-4FE5-B4E3-D651735BF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5483AF-2613-49AF-8AFF-FE5668AB49C2}"/>
              </a:ext>
            </a:extLst>
          </p:cNvPr>
          <p:cNvSpPr txBox="1"/>
          <p:nvPr/>
        </p:nvSpPr>
        <p:spPr>
          <a:xfrm>
            <a:off x="901948" y="2533951"/>
            <a:ext cx="10388104" cy="2158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8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An Bhithéagsúlacht</a:t>
            </a:r>
          </a:p>
        </p:txBody>
      </p:sp>
      <p:sp>
        <p:nvSpPr>
          <p:cNvPr id="1030" name="Rectangle 138">
            <a:extLst>
              <a:ext uri="{FF2B5EF4-FFF2-40B4-BE49-F238E27FC236}">
                <a16:creationId xmlns:a16="http://schemas.microsoft.com/office/drawing/2014/main" id="{5E0D6276-8D53-4DDA-A15A-90E0831F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195574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1" name="Rectangle 140">
            <a:extLst>
              <a:ext uri="{FF2B5EF4-FFF2-40B4-BE49-F238E27FC236}">
                <a16:creationId xmlns:a16="http://schemas.microsoft.com/office/drawing/2014/main" id="{00C150C7-96FB-4EB9-BDF9-212535A60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808342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53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6FA44D1-96D4-4974-BCE4-6278C3491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238"/>
          <a:stretch/>
        </p:blipFill>
        <p:spPr bwMode="auto">
          <a:xfrm>
            <a:off x="5596647" y="340467"/>
            <a:ext cx="6595353" cy="573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E3EC84-4DEE-41AA-92CF-363600B03890}"/>
              </a:ext>
            </a:extLst>
          </p:cNvPr>
          <p:cNvSpPr txBox="1"/>
          <p:nvPr/>
        </p:nvSpPr>
        <p:spPr>
          <a:xfrm>
            <a:off x="27187" y="-13220"/>
            <a:ext cx="6215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 Fiadhúlra ar Thalamh na Scoile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-IE" sz="2000" dirty="0">
                <a:solidFill>
                  <a:prstClr val="black"/>
                </a:solidFill>
                <a:latin typeface="Tw Cen MT" panose="020B0602020104020603" pitchFamily="34" charset="0"/>
              </a:rPr>
              <a:t>Téigh amach ag siúl ar thalamh na scoile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. Cláraigh na speicis éagsúla a dtagann tú orthu ar leathanach </a:t>
            </a:r>
            <a:r>
              <a:rPr lang="ga-IE" sz="2000" dirty="0">
                <a:solidFill>
                  <a:prstClr val="black"/>
                </a:solidFill>
                <a:latin typeface="Tw Cen MT" panose="020B0602020104020603" pitchFamily="34" charset="0"/>
              </a:rPr>
              <a:t>10–11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b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 do leabhar oibre.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38325-DE79-4FEA-8722-22D5D1D187A3}"/>
              </a:ext>
            </a:extLst>
          </p:cNvPr>
          <p:cNvSpPr txBox="1"/>
          <p:nvPr/>
        </p:nvSpPr>
        <p:spPr>
          <a:xfrm>
            <a:off x="8276477" y="2794628"/>
            <a:ext cx="1334451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An Scoil</a:t>
            </a:r>
          </a:p>
        </p:txBody>
      </p:sp>
      <p:sp>
        <p:nvSpPr>
          <p:cNvPr id="3" name="Bosca téacs 2">
            <a:extLst>
              <a:ext uri="{FF2B5EF4-FFF2-40B4-BE49-F238E27FC236}">
                <a16:creationId xmlns:a16="http://schemas.microsoft.com/office/drawing/2014/main" id="{50F61D24-6F0D-7E85-3432-ACB31CA34E54}"/>
              </a:ext>
            </a:extLst>
          </p:cNvPr>
          <p:cNvSpPr txBox="1"/>
          <p:nvPr/>
        </p:nvSpPr>
        <p:spPr>
          <a:xfrm rot="20878765">
            <a:off x="8117764" y="5135158"/>
            <a:ext cx="3799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Déan é seo ó am go ham le linn </a:t>
            </a:r>
            <a:br>
              <a:rPr lang="en-US" sz="2000" dirty="0">
                <a:latin typeface="Tw Cen MT" panose="020B0602020104020603" pitchFamily="34" charset="0"/>
              </a:rPr>
            </a:br>
            <a:r>
              <a:rPr lang="ga-IE" sz="2000" dirty="0">
                <a:latin typeface="Tw Cen MT" panose="020B0602020104020603" pitchFamily="34" charset="0"/>
              </a:rPr>
              <a:t>na bliana. Gach seans go mbeidh speicis éagsúla le feiceáil ag amanna éagsúla den bhliain!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BBCF1AD-BA75-497E-88F1-9771D47D4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920632"/>
              </p:ext>
            </p:extLst>
          </p:nvPr>
        </p:nvGraphicFramePr>
        <p:xfrm>
          <a:off x="1188995" y="1654428"/>
          <a:ext cx="4396526" cy="5125078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822685">
                  <a:extLst>
                    <a:ext uri="{9D8B030D-6E8A-4147-A177-3AD203B41FA5}">
                      <a16:colId xmlns:a16="http://schemas.microsoft.com/office/drawing/2014/main" val="250672583"/>
                    </a:ext>
                  </a:extLst>
                </a:gridCol>
                <a:gridCol w="1968137">
                  <a:extLst>
                    <a:ext uri="{9D8B030D-6E8A-4147-A177-3AD203B41FA5}">
                      <a16:colId xmlns:a16="http://schemas.microsoft.com/office/drawing/2014/main" val="2482356393"/>
                    </a:ext>
                  </a:extLst>
                </a:gridCol>
                <a:gridCol w="1605704">
                  <a:extLst>
                    <a:ext uri="{9D8B030D-6E8A-4147-A177-3AD203B41FA5}">
                      <a16:colId xmlns:a16="http://schemas.microsoft.com/office/drawing/2014/main" val="1858579579"/>
                    </a:ext>
                  </a:extLst>
                </a:gridCol>
              </a:tblGrid>
              <a:tr h="3267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ga-IE" sz="1600" b="0" noProof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Dáta</a:t>
                      </a: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ga-IE" sz="1600" b="0" noProof="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 planda nó an </a:t>
                      </a:r>
                      <a:br>
                        <a:rPr lang="en-US" sz="1600" b="0" noProof="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0" noProof="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t-</a:t>
                      </a:r>
                      <a:r>
                        <a:rPr lang="ga-IE" sz="1600" b="0" noProof="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ainmhí a chonaic </a:t>
                      </a:r>
                      <a:r>
                        <a:rPr lang="en-US" sz="1600" b="0" noProof="0" dirty="0" err="1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</a:t>
                      </a:r>
                      <a:endParaRPr lang="ga-IE" sz="1600" b="0" noProof="0" dirty="0">
                        <a:effectLst/>
                        <a:latin typeface="Berlin Sans FB" panose="020E0602020502020306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marL="88900" indent="0" algn="l">
                        <a:lnSpc>
                          <a:spcPct val="107000"/>
                        </a:lnSpc>
                      </a:pPr>
                      <a:r>
                        <a:rPr lang="ga-IE" sz="1600" b="0" noProof="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 </a:t>
                      </a:r>
                      <a:r>
                        <a:rPr lang="ga-IE" sz="1600" b="0" noProof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áit a </a:t>
                      </a:r>
                      <a:r>
                        <a:rPr lang="ga-IE" sz="1600" b="0" noProof="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bhfaca </a:t>
                      </a:r>
                      <a:r>
                        <a:rPr lang="en-US" sz="1600" b="0" noProof="0" dirty="0" err="1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</a:t>
                      </a:r>
                      <a:r>
                        <a:rPr lang="ga-IE" sz="1600" b="0" noProof="0" dirty="0">
                          <a:effectLst/>
                          <a:latin typeface="Berlin Sans FB" panose="020E0602020502020306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é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04545"/>
                  </a:ext>
                </a:extLst>
              </a:tr>
              <a:tr h="2337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E" sz="1000" dirty="0">
                          <a:effectLst/>
                        </a:rPr>
                        <a:t> </a:t>
                      </a:r>
                      <a:endParaRPr lang="en-I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I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87484277"/>
                  </a:ext>
                </a:extLst>
              </a:tr>
              <a:tr h="2337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E" sz="1000">
                          <a:effectLst/>
                        </a:rPr>
                        <a:t> </a:t>
                      </a: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04313108"/>
                  </a:ext>
                </a:extLst>
              </a:tr>
              <a:tr h="2337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E" sz="1000">
                          <a:effectLst/>
                        </a:rPr>
                        <a:t> </a:t>
                      </a: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11512399"/>
                  </a:ext>
                </a:extLst>
              </a:tr>
              <a:tr h="2337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E" sz="1000">
                          <a:effectLst/>
                        </a:rPr>
                        <a:t> </a:t>
                      </a: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4348943"/>
                  </a:ext>
                </a:extLst>
              </a:tr>
              <a:tr h="2337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E" sz="1000" dirty="0">
                          <a:effectLst/>
                        </a:rPr>
                        <a:t> </a:t>
                      </a:r>
                      <a:endParaRPr lang="en-I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76427271"/>
                  </a:ext>
                </a:extLst>
              </a:tr>
              <a:tr h="4083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E" sz="1000">
                          <a:effectLst/>
                        </a:rPr>
                        <a:t> </a:t>
                      </a: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I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2838074"/>
                  </a:ext>
                </a:extLst>
              </a:tr>
              <a:tr h="2337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E" sz="1000">
                          <a:effectLst/>
                        </a:rPr>
                        <a:t> </a:t>
                      </a: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I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38633624"/>
                  </a:ext>
                </a:extLst>
              </a:tr>
              <a:tr h="2337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E" sz="1000">
                          <a:effectLst/>
                        </a:rPr>
                        <a:t> </a:t>
                      </a: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38118169"/>
                  </a:ext>
                </a:extLst>
              </a:tr>
              <a:tr h="2337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E" sz="1000">
                          <a:effectLst/>
                        </a:rPr>
                        <a:t> </a:t>
                      </a: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14578928"/>
                  </a:ext>
                </a:extLst>
              </a:tr>
              <a:tr h="2337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E" sz="1000">
                          <a:effectLst/>
                        </a:rPr>
                        <a:t> </a:t>
                      </a: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2355118"/>
                  </a:ext>
                </a:extLst>
              </a:tr>
              <a:tr h="2337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E" sz="1000">
                          <a:effectLst/>
                        </a:rPr>
                        <a:t> </a:t>
                      </a: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83128783"/>
                  </a:ext>
                </a:extLst>
              </a:tr>
              <a:tr h="2337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E" sz="1000">
                          <a:effectLst/>
                        </a:rPr>
                        <a:t> </a:t>
                      </a: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4740865"/>
                  </a:ext>
                </a:extLst>
              </a:tr>
              <a:tr h="2337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E" sz="1000">
                          <a:effectLst/>
                        </a:rPr>
                        <a:t> </a:t>
                      </a: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2980726"/>
                  </a:ext>
                </a:extLst>
              </a:tr>
              <a:tr h="2337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E" sz="1000">
                          <a:effectLst/>
                        </a:rPr>
                        <a:t> </a:t>
                      </a: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I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25004769"/>
                  </a:ext>
                </a:extLst>
              </a:tr>
              <a:tr h="2337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IE" sz="1000">
                          <a:effectLst/>
                        </a:rPr>
                        <a:t> </a:t>
                      </a: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I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37617328"/>
                  </a:ext>
                </a:extLst>
              </a:tr>
              <a:tr h="2337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4362757"/>
                  </a:ext>
                </a:extLst>
              </a:tr>
              <a:tr h="2337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78391839"/>
                  </a:ext>
                </a:extLst>
              </a:tr>
              <a:tr h="2337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E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18329834"/>
                  </a:ext>
                </a:extLst>
              </a:tr>
              <a:tr h="2337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83" marR="24183" marT="788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IE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64522744"/>
                  </a:ext>
                </a:extLst>
              </a:tr>
            </a:tbl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EB63984C-775A-0277-1F5F-93CE2C145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73" b="99491" l="9253" r="96560">
                        <a14:foregroundMark x1="38909" y1="9994" x2="60854" y2="2673"/>
                        <a14:foregroundMark x1="60854" y1="2673" x2="81851" y2="10885"/>
                        <a14:foregroundMark x1="81851" y1="10885" x2="82444" y2="14004"/>
                        <a14:foregroundMark x1="73903" y1="80013" x2="87900" y2="90261"/>
                        <a14:foregroundMark x1="87900" y1="90261" x2="85291" y2="77085"/>
                        <a14:foregroundMark x1="85291" y1="77085" x2="84342" y2="76448"/>
                        <a14:foregroundMark x1="52195" y1="91216" x2="70107" y2="99109"/>
                        <a14:foregroundMark x1="70107" y1="99109" x2="54093" y2="91216"/>
                        <a14:foregroundMark x1="93713" y1="83068" x2="96560" y2="84087"/>
                        <a14:foregroundMark x1="96441" y1="88797" x2="93713" y2="84214"/>
                        <a14:foregroundMark x1="52432" y1="98982" x2="41163" y2="99491"/>
                        <a14:backgroundMark x1="25623" y1="67346" x2="19929" y2="52578"/>
                        <a14:backgroundMark x1="36655" y1="43475" x2="36655" y2="444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701" r="-1168"/>
          <a:stretch/>
        </p:blipFill>
        <p:spPr bwMode="auto">
          <a:xfrm>
            <a:off x="5078860" y="3009323"/>
            <a:ext cx="2100154" cy="385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BDF49E5-3918-B0EE-0A4B-817D787E9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69" b="98713" l="8623" r="93041">
                        <a14:foregroundMark x1="44024" y1="10746" x2="28442" y2="6950"/>
                        <a14:foregroundMark x1="46293" y1="7851" x2="37368" y2="4569"/>
                        <a14:foregroundMark x1="13918" y1="26834" x2="8623" y2="14157"/>
                        <a14:foregroundMark x1="8623" y1="14157" x2="12859" y2="10746"/>
                        <a14:foregroundMark x1="72920" y1="47683" x2="64145" y2="49550"/>
                        <a14:foregroundMark x1="68533" y1="49550" x2="50681" y2="50965"/>
                        <a14:foregroundMark x1="20726" y1="91699" x2="40242" y2="99936"/>
                        <a14:foregroundMark x1="21936" y1="90669" x2="40242" y2="99936"/>
                        <a14:foregroundMark x1="21936" y1="90669" x2="21785" y2="91699"/>
                        <a14:foregroundMark x1="37368" y1="95495" x2="54009" y2="95946"/>
                        <a14:foregroundMark x1="39637" y1="98777" x2="49622" y2="95946"/>
                        <a14:foregroundMark x1="93041" y1="46718" x2="93041" y2="36293"/>
                        <a14:foregroundMark x1="49622" y1="48713" x2="88654" y2="40219"/>
                        <a14:foregroundMark x1="47504" y1="49678" x2="44175" y2="54891"/>
                        <a14:foregroundMark x1="41906" y1="58172" x2="46293" y2="55341"/>
                        <a14:foregroundMark x1="48563" y1="54891" x2="48563" y2="55341"/>
                        <a14:foregroundMark x1="51891" y1="56306" x2="89713" y2="45882"/>
                        <a14:backgroundMark x1="71861" y1="14994" x2="79728" y2="19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814"/>
          <a:stretch/>
        </p:blipFill>
        <p:spPr bwMode="auto">
          <a:xfrm>
            <a:off x="0" y="2675801"/>
            <a:ext cx="1747943" cy="418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261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4" name="Rectangle 123">
            <a:extLst>
              <a:ext uri="{FF2B5EF4-FFF2-40B4-BE49-F238E27FC236}">
                <a16:creationId xmlns:a16="http://schemas.microsoft.com/office/drawing/2014/main" id="{FF93924A-10DF-4647-8C7A-115C0175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0EFC39AA-FA05-48BA-B179-5AA5438CD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09748" y="179192"/>
            <a:ext cx="2719462" cy="192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5B1611A1-206C-4CED-87CA-77246B755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843285"/>
            <a:ext cx="3003103" cy="206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7F7F266-4E71-4B31-B690-AD6F4F874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257" y="1"/>
            <a:ext cx="3016307" cy="222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>
            <a:extLst>
              <a:ext uri="{FF2B5EF4-FFF2-40B4-BE49-F238E27FC236}">
                <a16:creationId xmlns:a16="http://schemas.microsoft.com/office/drawing/2014/main" id="{35CDCDAA-4A90-4589-A45A-02376C991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4079988"/>
            <a:ext cx="3003123" cy="27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9FAECF2D-AA87-4195-A4EA-1580571BF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256" y="2384215"/>
            <a:ext cx="3016307" cy="22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32CD753-C7D3-44C9-BA7E-BFE3DCB64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257" y="4790113"/>
            <a:ext cx="3016307" cy="206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F4C259-826F-4247-B367-871AABB80B11}"/>
              </a:ext>
            </a:extLst>
          </p:cNvPr>
          <p:cNvSpPr txBox="1"/>
          <p:nvPr/>
        </p:nvSpPr>
        <p:spPr>
          <a:xfrm>
            <a:off x="27498" y="39981"/>
            <a:ext cx="8444873" cy="24190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ga-I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BCC218-8220-4F86-A775-DF84A5028A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3392" y="179192"/>
            <a:ext cx="2849365" cy="1903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48573A-F8CF-44BB-9E26-21FC8E6D6A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0424" y="4262679"/>
            <a:ext cx="2872331" cy="2608076"/>
          </a:xfrm>
          <a:prstGeom prst="rect">
            <a:avLst/>
          </a:prstGeom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6C34F41-107D-494D-A0CF-EAA18E43320B}"/>
              </a:ext>
            </a:extLst>
          </p:cNvPr>
          <p:cNvSpPr/>
          <p:nvPr/>
        </p:nvSpPr>
        <p:spPr>
          <a:xfrm>
            <a:off x="3180255" y="3994962"/>
            <a:ext cx="874210" cy="446670"/>
          </a:xfrm>
          <a:custGeom>
            <a:avLst/>
            <a:gdLst>
              <a:gd name="connsiteX0" fmla="*/ 0 w 1371490"/>
              <a:gd name="connsiteY0" fmla="*/ 0 h 419456"/>
              <a:gd name="connsiteX1" fmla="*/ 1371490 w 1371490"/>
              <a:gd name="connsiteY1" fmla="*/ 0 h 419456"/>
              <a:gd name="connsiteX2" fmla="*/ 1371490 w 1371490"/>
              <a:gd name="connsiteY2" fmla="*/ 419456 h 419456"/>
              <a:gd name="connsiteX3" fmla="*/ 0 w 1371490"/>
              <a:gd name="connsiteY3" fmla="*/ 419456 h 419456"/>
              <a:gd name="connsiteX4" fmla="*/ 0 w 1371490"/>
              <a:gd name="connsiteY4" fmla="*/ 0 h 41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490" h="419456">
                <a:moveTo>
                  <a:pt x="0" y="0"/>
                </a:moveTo>
                <a:lnTo>
                  <a:pt x="1371490" y="0"/>
                </a:lnTo>
                <a:lnTo>
                  <a:pt x="1371490" y="419456"/>
                </a:lnTo>
                <a:lnTo>
                  <a:pt x="0" y="41945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17780" rIns="53340" bIns="0" numCol="1" spcCol="1270" anchor="b" anchorCtr="0">
            <a:no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Balla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6BDC7D78-D383-4A81-958F-DACBEA04C203}"/>
              </a:ext>
            </a:extLst>
          </p:cNvPr>
          <p:cNvSpPr/>
          <p:nvPr/>
        </p:nvSpPr>
        <p:spPr>
          <a:xfrm>
            <a:off x="20386" y="6268851"/>
            <a:ext cx="944255" cy="395563"/>
          </a:xfrm>
          <a:custGeom>
            <a:avLst/>
            <a:gdLst>
              <a:gd name="connsiteX0" fmla="*/ 0 w 3614004"/>
              <a:gd name="connsiteY0" fmla="*/ 0 h 628888"/>
              <a:gd name="connsiteX1" fmla="*/ 3614004 w 3614004"/>
              <a:gd name="connsiteY1" fmla="*/ 0 h 628888"/>
              <a:gd name="connsiteX2" fmla="*/ 3614004 w 3614004"/>
              <a:gd name="connsiteY2" fmla="*/ 628888 h 628888"/>
              <a:gd name="connsiteX3" fmla="*/ 0 w 3614004"/>
              <a:gd name="connsiteY3" fmla="*/ 628888 h 628888"/>
              <a:gd name="connsiteX4" fmla="*/ 0 w 3614004"/>
              <a:gd name="connsiteY4" fmla="*/ 0 h 62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4004" h="628888">
                <a:moveTo>
                  <a:pt x="0" y="0"/>
                </a:moveTo>
                <a:lnTo>
                  <a:pt x="3614004" y="0"/>
                </a:lnTo>
                <a:lnTo>
                  <a:pt x="3614004" y="628888"/>
                </a:lnTo>
                <a:lnTo>
                  <a:pt x="0" y="62888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17780" rIns="53340" bIns="0" numCol="1" spcCol="1270" anchor="b" anchorCtr="0">
            <a:no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Fál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DA980D2-4340-4A49-8BBE-616EEE7DDDB8}"/>
              </a:ext>
            </a:extLst>
          </p:cNvPr>
          <p:cNvSpPr/>
          <p:nvPr/>
        </p:nvSpPr>
        <p:spPr>
          <a:xfrm>
            <a:off x="4977633" y="6127800"/>
            <a:ext cx="1306297" cy="669689"/>
          </a:xfrm>
          <a:custGeom>
            <a:avLst/>
            <a:gdLst>
              <a:gd name="connsiteX0" fmla="*/ 0 w 3614004"/>
              <a:gd name="connsiteY0" fmla="*/ 0 h 628888"/>
              <a:gd name="connsiteX1" fmla="*/ 3614004 w 3614004"/>
              <a:gd name="connsiteY1" fmla="*/ 0 h 628888"/>
              <a:gd name="connsiteX2" fmla="*/ 3614004 w 3614004"/>
              <a:gd name="connsiteY2" fmla="*/ 628888 h 628888"/>
              <a:gd name="connsiteX3" fmla="*/ 0 w 3614004"/>
              <a:gd name="connsiteY3" fmla="*/ 628888 h 628888"/>
              <a:gd name="connsiteX4" fmla="*/ 0 w 3614004"/>
              <a:gd name="connsiteY4" fmla="*/ 0 h 62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4004" h="628888">
                <a:moveTo>
                  <a:pt x="0" y="0"/>
                </a:moveTo>
                <a:lnTo>
                  <a:pt x="3614004" y="0"/>
                </a:lnTo>
                <a:lnTo>
                  <a:pt x="3614004" y="628888"/>
                </a:lnTo>
                <a:lnTo>
                  <a:pt x="0" y="62888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17780" rIns="53340" bIns="0" numCol="1" spcCol="1270" anchor="b" anchorCtr="0">
            <a:no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Ceapach bláthanna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70669769-2CC5-489D-AC88-9D48BEC73E12}"/>
              </a:ext>
            </a:extLst>
          </p:cNvPr>
          <p:cNvSpPr/>
          <p:nvPr/>
        </p:nvSpPr>
        <p:spPr>
          <a:xfrm>
            <a:off x="7918895" y="1570943"/>
            <a:ext cx="1304202" cy="440316"/>
          </a:xfrm>
          <a:custGeom>
            <a:avLst/>
            <a:gdLst>
              <a:gd name="connsiteX0" fmla="*/ 0 w 3614004"/>
              <a:gd name="connsiteY0" fmla="*/ 0 h 628888"/>
              <a:gd name="connsiteX1" fmla="*/ 3614004 w 3614004"/>
              <a:gd name="connsiteY1" fmla="*/ 0 h 628888"/>
              <a:gd name="connsiteX2" fmla="*/ 3614004 w 3614004"/>
              <a:gd name="connsiteY2" fmla="*/ 628888 h 628888"/>
              <a:gd name="connsiteX3" fmla="*/ 0 w 3614004"/>
              <a:gd name="connsiteY3" fmla="*/ 628888 h 628888"/>
              <a:gd name="connsiteX4" fmla="*/ 0 w 3614004"/>
              <a:gd name="connsiteY4" fmla="*/ 0 h 62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4004" h="628888">
                <a:moveTo>
                  <a:pt x="0" y="0"/>
                </a:moveTo>
                <a:lnTo>
                  <a:pt x="3614004" y="0"/>
                </a:lnTo>
                <a:lnTo>
                  <a:pt x="3614004" y="628888"/>
                </a:lnTo>
                <a:lnTo>
                  <a:pt x="0" y="62888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17780" rIns="53340" bIns="0" numCol="1" spcCol="1270" anchor="b" anchorCtr="0">
            <a:no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Spás fiáin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E6D62341-C80B-4466-927C-A4A46F7E2A28}"/>
              </a:ext>
            </a:extLst>
          </p:cNvPr>
          <p:cNvSpPr/>
          <p:nvPr/>
        </p:nvSpPr>
        <p:spPr>
          <a:xfrm>
            <a:off x="2059121" y="3429000"/>
            <a:ext cx="944001" cy="444581"/>
          </a:xfrm>
          <a:custGeom>
            <a:avLst/>
            <a:gdLst>
              <a:gd name="connsiteX0" fmla="*/ 0 w 3614004"/>
              <a:gd name="connsiteY0" fmla="*/ 0 h 628888"/>
              <a:gd name="connsiteX1" fmla="*/ 3614004 w 3614004"/>
              <a:gd name="connsiteY1" fmla="*/ 0 h 628888"/>
              <a:gd name="connsiteX2" fmla="*/ 3614004 w 3614004"/>
              <a:gd name="connsiteY2" fmla="*/ 628888 h 628888"/>
              <a:gd name="connsiteX3" fmla="*/ 0 w 3614004"/>
              <a:gd name="connsiteY3" fmla="*/ 628888 h 628888"/>
              <a:gd name="connsiteX4" fmla="*/ 0 w 3614004"/>
              <a:gd name="connsiteY4" fmla="*/ 0 h 62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4004" h="628888">
                <a:moveTo>
                  <a:pt x="0" y="0"/>
                </a:moveTo>
                <a:lnTo>
                  <a:pt x="3614004" y="0"/>
                </a:lnTo>
                <a:lnTo>
                  <a:pt x="3614004" y="628888"/>
                </a:lnTo>
                <a:lnTo>
                  <a:pt x="0" y="62888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17780" rIns="53340" bIns="0" numCol="1" spcCol="1270" anchor="b" anchorCtr="0">
            <a:no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Crann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D9463506-2739-44E3-AB2F-60304937AD19}"/>
              </a:ext>
            </a:extLst>
          </p:cNvPr>
          <p:cNvSpPr/>
          <p:nvPr/>
        </p:nvSpPr>
        <p:spPr>
          <a:xfrm>
            <a:off x="9393648" y="1570943"/>
            <a:ext cx="1929285" cy="442039"/>
          </a:xfrm>
          <a:custGeom>
            <a:avLst/>
            <a:gdLst>
              <a:gd name="connsiteX0" fmla="*/ 0 w 3614004"/>
              <a:gd name="connsiteY0" fmla="*/ 0 h 628888"/>
              <a:gd name="connsiteX1" fmla="*/ 3614004 w 3614004"/>
              <a:gd name="connsiteY1" fmla="*/ 0 h 628888"/>
              <a:gd name="connsiteX2" fmla="*/ 3614004 w 3614004"/>
              <a:gd name="connsiteY2" fmla="*/ 628888 h 628888"/>
              <a:gd name="connsiteX3" fmla="*/ 0 w 3614004"/>
              <a:gd name="connsiteY3" fmla="*/ 628888 h 628888"/>
              <a:gd name="connsiteX4" fmla="*/ 0 w 3614004"/>
              <a:gd name="connsiteY4" fmla="*/ 0 h 62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4004" h="628888">
                <a:moveTo>
                  <a:pt x="0" y="0"/>
                </a:moveTo>
                <a:lnTo>
                  <a:pt x="3614004" y="0"/>
                </a:lnTo>
                <a:lnTo>
                  <a:pt x="3614004" y="628888"/>
                </a:lnTo>
                <a:lnTo>
                  <a:pt x="0" y="62888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17780" rIns="53340" bIns="0" numCol="1" spcCol="1270" anchor="b" anchorCtr="0">
            <a:no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Páirc imeartha</a:t>
            </a: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DD3352F8-DD52-44EA-BCE3-E7CD59388BCF}"/>
              </a:ext>
            </a:extLst>
          </p:cNvPr>
          <p:cNvSpPr/>
          <p:nvPr/>
        </p:nvSpPr>
        <p:spPr>
          <a:xfrm>
            <a:off x="5012744" y="1456257"/>
            <a:ext cx="986571" cy="669689"/>
          </a:xfrm>
          <a:custGeom>
            <a:avLst/>
            <a:gdLst>
              <a:gd name="connsiteX0" fmla="*/ 0 w 3614004"/>
              <a:gd name="connsiteY0" fmla="*/ 0 h 628888"/>
              <a:gd name="connsiteX1" fmla="*/ 3614004 w 3614004"/>
              <a:gd name="connsiteY1" fmla="*/ 0 h 628888"/>
              <a:gd name="connsiteX2" fmla="*/ 3614004 w 3614004"/>
              <a:gd name="connsiteY2" fmla="*/ 628888 h 628888"/>
              <a:gd name="connsiteX3" fmla="*/ 0 w 3614004"/>
              <a:gd name="connsiteY3" fmla="*/ 628888 h 628888"/>
              <a:gd name="connsiteX4" fmla="*/ 0 w 3614004"/>
              <a:gd name="connsiteY4" fmla="*/ 0 h 62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4004" h="628888">
                <a:moveTo>
                  <a:pt x="0" y="0"/>
                </a:moveTo>
                <a:lnTo>
                  <a:pt x="3614004" y="0"/>
                </a:lnTo>
                <a:lnTo>
                  <a:pt x="3614004" y="628888"/>
                </a:lnTo>
                <a:lnTo>
                  <a:pt x="0" y="62888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17780" rIns="53340" bIns="0" numCol="1" spcCol="1270" anchor="b" anchorCtr="0">
            <a:noAutofit/>
          </a:bodyPr>
          <a:lstStyle/>
          <a:p>
            <a:pPr marL="0" marR="0" lvl="0" indent="0" algn="l" defTabSz="1244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Lochán</a:t>
            </a: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E668B790-A17F-48B7-BB73-93929D2A1E55}"/>
              </a:ext>
            </a:extLst>
          </p:cNvPr>
          <p:cNvSpPr/>
          <p:nvPr/>
        </p:nvSpPr>
        <p:spPr>
          <a:xfrm>
            <a:off x="6049311" y="4163847"/>
            <a:ext cx="3156388" cy="446670"/>
          </a:xfrm>
          <a:custGeom>
            <a:avLst/>
            <a:gdLst>
              <a:gd name="connsiteX0" fmla="*/ 0 w 1371490"/>
              <a:gd name="connsiteY0" fmla="*/ 0 h 419456"/>
              <a:gd name="connsiteX1" fmla="*/ 1371490 w 1371490"/>
              <a:gd name="connsiteY1" fmla="*/ 0 h 419456"/>
              <a:gd name="connsiteX2" fmla="*/ 1371490 w 1371490"/>
              <a:gd name="connsiteY2" fmla="*/ 419456 h 419456"/>
              <a:gd name="connsiteX3" fmla="*/ 0 w 1371490"/>
              <a:gd name="connsiteY3" fmla="*/ 419456 h 419456"/>
              <a:gd name="connsiteX4" fmla="*/ 0 w 1371490"/>
              <a:gd name="connsiteY4" fmla="*/ 0 h 41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490" h="419456">
                <a:moveTo>
                  <a:pt x="0" y="0"/>
                </a:moveTo>
                <a:lnTo>
                  <a:pt x="1371490" y="0"/>
                </a:lnTo>
                <a:lnTo>
                  <a:pt x="1371490" y="419456"/>
                </a:lnTo>
                <a:lnTo>
                  <a:pt x="0" y="41945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17780" rIns="53340" bIns="0" numCol="1" spcCol="1270" anchor="b" anchorCtr="0">
            <a:noAutofit/>
          </a:bodyPr>
          <a:lstStyle/>
          <a:p>
            <a:pPr marL="0" marR="0" lvl="0" indent="0" algn="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Óstán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mionainmhithe</a:t>
            </a:r>
            <a:endParaRPr kumimoji="0" lang="ga-IE" sz="2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22" name="Picture 21" descr="C:\Users\maire\Pictures\fuinneamh\Q mark.gif">
            <a:extLst>
              <a:ext uri="{FF2B5EF4-FFF2-40B4-BE49-F238E27FC236}">
                <a16:creationId xmlns:a16="http://schemas.microsoft.com/office/drawing/2014/main" id="{085565B4-E0CD-4717-BAC6-3EBE46F9A4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C2D8B2"/>
              </a:clrFrom>
              <a:clrTo>
                <a:srgbClr val="C2D8B2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954" y="3733812"/>
            <a:ext cx="3211858" cy="321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osca téacs 1">
            <a:extLst>
              <a:ext uri="{FF2B5EF4-FFF2-40B4-BE49-F238E27FC236}">
                <a16:creationId xmlns:a16="http://schemas.microsoft.com/office/drawing/2014/main" id="{2F6B405E-179E-E805-BABD-22E494701ED3}"/>
              </a:ext>
            </a:extLst>
          </p:cNvPr>
          <p:cNvSpPr txBox="1"/>
          <p:nvPr/>
        </p:nvSpPr>
        <p:spPr>
          <a:xfrm>
            <a:off x="6320424" y="2583509"/>
            <a:ext cx="5053817" cy="1200329"/>
          </a:xfrm>
          <a:prstGeom prst="rect">
            <a:avLst/>
          </a:prstGeom>
          <a:solidFill>
            <a:srgbClr val="AFABAB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 bhfuil mórán bithéagsúlachta ag baint leis na gnáthóga atá ar thalamh na scoile?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407425-C1CE-4688-978A-807AE9D53BB6}"/>
              </a:ext>
            </a:extLst>
          </p:cNvPr>
          <p:cNvSpPr txBox="1"/>
          <p:nvPr/>
        </p:nvSpPr>
        <p:spPr>
          <a:xfrm>
            <a:off x="6320425" y="2282417"/>
            <a:ext cx="5512987" cy="1676140"/>
          </a:xfrm>
          <a:prstGeom prst="rect">
            <a:avLst/>
          </a:prstGeom>
          <a:solidFill>
            <a:srgbClr val="AFABAB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Bíonn </a:t>
            </a:r>
            <a:r>
              <a:rPr kumimoji="0" lang="ga-IE" sz="24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plandaí is ainmhithe éagsúla </a:t>
            </a:r>
            <a:br>
              <a:rPr kumimoji="0" lang="ga-IE" sz="24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</a:br>
            <a:r>
              <a:rPr kumimoji="0" lang="ga-IE" sz="24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ag maireachtáil i ngnáthóga éagsúla. Féach na gnáthóga seo. An bhfuil aon cheann </a:t>
            </a:r>
            <a:r>
              <a:rPr 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  <a:t>acu le feiceáil ar thalamh na scoile</a:t>
            </a:r>
            <a:r>
              <a:rPr kumimoji="0" lang="ga-IE" sz="24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?</a:t>
            </a:r>
            <a:endParaRPr kumimoji="0" lang="ga-IE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sp>
        <p:nvSpPr>
          <p:cNvPr id="3" name="Bosca téacs 2">
            <a:extLst>
              <a:ext uri="{FF2B5EF4-FFF2-40B4-BE49-F238E27FC236}">
                <a16:creationId xmlns:a16="http://schemas.microsoft.com/office/drawing/2014/main" id="{ACC88A0B-3B49-FBC7-11F9-A3BC2E69FF14}"/>
              </a:ext>
            </a:extLst>
          </p:cNvPr>
          <p:cNvSpPr txBox="1"/>
          <p:nvPr/>
        </p:nvSpPr>
        <p:spPr>
          <a:xfrm>
            <a:off x="216500" y="121933"/>
            <a:ext cx="2570119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Gnáthóga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ar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Thalamh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</a:t>
            </a:r>
            <a:r>
              <a:rPr kumimoji="0" lang="ga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na Scoile</a:t>
            </a:r>
          </a:p>
        </p:txBody>
      </p:sp>
    </p:spTree>
    <p:extLst>
      <p:ext uri="{BB962C8B-B14F-4D97-AF65-F5344CB8AC3E}">
        <p14:creationId xmlns:p14="http://schemas.microsoft.com/office/powerpoint/2010/main" val="2151842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78" grpId="0"/>
      <p:bldP spid="80" grpId="0"/>
      <p:bldP spid="81" grpId="0"/>
      <p:bldP spid="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ronuilleog 7">
            <a:extLst>
              <a:ext uri="{FF2B5EF4-FFF2-40B4-BE49-F238E27FC236}">
                <a16:creationId xmlns:a16="http://schemas.microsoft.com/office/drawing/2014/main" id="{3BA4C8AB-42BE-F4A2-B806-1E3D7FFEC2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osca téacs 1">
            <a:extLst>
              <a:ext uri="{FF2B5EF4-FFF2-40B4-BE49-F238E27FC236}">
                <a16:creationId xmlns:a16="http://schemas.microsoft.com/office/drawing/2014/main" id="{2C1F9DEB-5FCF-F104-9D0D-4E90F1E56CCC}"/>
              </a:ext>
            </a:extLst>
          </p:cNvPr>
          <p:cNvSpPr txBox="1"/>
          <p:nvPr/>
        </p:nvSpPr>
        <p:spPr>
          <a:xfrm>
            <a:off x="144105" y="57509"/>
            <a:ext cx="2291824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Gnáthóga ar Thalamh na Scoile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FA90012-8F36-6884-AA2D-40BE603D7686}"/>
              </a:ext>
            </a:extLst>
          </p:cNvPr>
          <p:cNvSpPr txBox="1"/>
          <p:nvPr/>
        </p:nvSpPr>
        <p:spPr>
          <a:xfrm>
            <a:off x="2580034" y="343023"/>
            <a:ext cx="43052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Téigh ar shiúlóid timpeall na scoile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. C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láraigh na gnáthóga a fheiceann tú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ar leathanach </a:t>
            </a:r>
            <a:r>
              <a:rPr lang="en-US" sz="2000" dirty="0">
                <a:solidFill>
                  <a:prstClr val="black"/>
                </a:solidFill>
                <a:latin typeface="Tw Cen MT" panose="020B0602020104020603" pitchFamily="34" charset="0"/>
              </a:rPr>
              <a:t>7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i do leabhar oibre.</a:t>
            </a: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AA1A975A-B721-8F69-388C-702E7E32D7F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43549348"/>
              </p:ext>
            </p:extLst>
          </p:nvPr>
        </p:nvGraphicFramePr>
        <p:xfrm>
          <a:off x="1683856" y="1701708"/>
          <a:ext cx="4352569" cy="4808722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3407968">
                  <a:extLst>
                    <a:ext uri="{9D8B030D-6E8A-4147-A177-3AD203B41FA5}">
                      <a16:colId xmlns:a16="http://schemas.microsoft.com/office/drawing/2014/main" val="3621048847"/>
                    </a:ext>
                  </a:extLst>
                </a:gridCol>
                <a:gridCol w="944601">
                  <a:extLst>
                    <a:ext uri="{9D8B030D-6E8A-4147-A177-3AD203B41FA5}">
                      <a16:colId xmlns:a16="http://schemas.microsoft.com/office/drawing/2014/main" val="1688960901"/>
                    </a:ext>
                  </a:extLst>
                </a:gridCol>
              </a:tblGrid>
              <a:tr h="272844">
                <a:tc>
                  <a:txBody>
                    <a:bodyPr/>
                    <a:lstStyle/>
                    <a:p>
                      <a:r>
                        <a:rPr lang="en-US" sz="1800" b="1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sz="1800" b="1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Gnáthóga </a:t>
                      </a:r>
                      <a:r>
                        <a:rPr lang="en-US" sz="1800" b="1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a </a:t>
                      </a:r>
                      <a:r>
                        <a:rPr lang="en-US" sz="1800" b="1" cap="none" spc="0" noProof="0" dirty="0" err="1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Chonaic</a:t>
                      </a:r>
                      <a:r>
                        <a:rPr lang="en-US" sz="1800" b="1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800" b="1" cap="none" spc="0" noProof="0" dirty="0" err="1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Mé</a:t>
                      </a:r>
                      <a:endParaRPr lang="ga-IE" sz="1800" b="1" cap="none" spc="0" noProof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4" marR="28994" marT="0" marB="0"/>
                </a:tc>
                <a:tc>
                  <a:txBody>
                    <a:bodyPr/>
                    <a:lstStyle/>
                    <a:p>
                      <a:r>
                        <a:rPr lang="ga-IE" sz="1800" b="1" cap="none" spc="0" noProof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ga-IE" sz="1800" b="1" cap="none" spc="0" noProof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  <a:sym typeface="Wingdings" panose="05000000000000000000" pitchFamily="2" charset="2"/>
                        </a:rPr>
                        <a:t>nó</a:t>
                      </a:r>
                      <a:r>
                        <a:rPr lang="ga-IE" sz="1800" b="1" cap="none" spc="0" noProof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sym typeface="Wingdings" panose="05000000000000000000" pitchFamily="2" charset="2"/>
                        </a:rPr>
                        <a:t> </a:t>
                      </a:r>
                      <a:r>
                        <a:rPr lang="ga-IE" sz="1800" b="1" cap="none" spc="0" noProof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endParaRPr lang="ga-IE" sz="1800" b="1" cap="none" spc="0" noProof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4" marR="28994" marT="0" marB="0"/>
                </a:tc>
                <a:extLst>
                  <a:ext uri="{0D108BD9-81ED-4DB2-BD59-A6C34878D82A}">
                    <a16:rowId xmlns:a16="http://schemas.microsoft.com/office/drawing/2014/main" val="2041674063"/>
                  </a:ext>
                </a:extLst>
              </a:tr>
              <a:tr h="245560">
                <a:tc>
                  <a:txBody>
                    <a:bodyPr/>
                    <a:lstStyle/>
                    <a:p>
                      <a:r>
                        <a:rPr lang="en-US" sz="1600" b="0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sz="1600" b="0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Páirc imeartha (an féar á bhaint)</a:t>
                      </a:r>
                      <a:endParaRPr lang="ga-IE" sz="1600" b="0" cap="none" spc="0" noProof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4" marR="28994" marT="0" marB="0"/>
                </a:tc>
                <a:tc>
                  <a:txBody>
                    <a:bodyPr/>
                    <a:lstStyle/>
                    <a:p>
                      <a:r>
                        <a:rPr lang="ga-IE" sz="400" b="0" cap="none" spc="0" noProof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ga-IE" sz="400" b="0" cap="none" spc="0" noProof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4" marR="28994" marT="0" marB="0"/>
                </a:tc>
                <a:extLst>
                  <a:ext uri="{0D108BD9-81ED-4DB2-BD59-A6C34878D82A}">
                    <a16:rowId xmlns:a16="http://schemas.microsoft.com/office/drawing/2014/main" val="1054992592"/>
                  </a:ext>
                </a:extLst>
              </a:tr>
              <a:tr h="245560">
                <a:tc>
                  <a:txBody>
                    <a:bodyPr/>
                    <a:lstStyle/>
                    <a:p>
                      <a:r>
                        <a:rPr lang="en-US" sz="1600" b="0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sz="1600" b="0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Spás fiáin (féar fada)</a:t>
                      </a:r>
                      <a:endParaRPr lang="ga-IE" sz="1600" b="0" cap="none" spc="0" noProof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4" marR="28994" marT="0" marB="0"/>
                </a:tc>
                <a:tc>
                  <a:txBody>
                    <a:bodyPr/>
                    <a:lstStyle/>
                    <a:p>
                      <a:r>
                        <a:rPr lang="ga-IE" sz="400" b="0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ga-IE" sz="400" b="0" cap="none" spc="0" noProof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4" marR="28994" marT="0" marB="0"/>
                </a:tc>
                <a:extLst>
                  <a:ext uri="{0D108BD9-81ED-4DB2-BD59-A6C34878D82A}">
                    <a16:rowId xmlns:a16="http://schemas.microsoft.com/office/drawing/2014/main" val="2628811826"/>
                  </a:ext>
                </a:extLst>
              </a:tr>
              <a:tr h="245560">
                <a:tc>
                  <a:txBody>
                    <a:bodyPr/>
                    <a:lstStyle/>
                    <a:p>
                      <a:r>
                        <a:rPr lang="en-US" sz="1600" b="0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sz="1600" b="0" cap="none" spc="0" noProof="0" dirty="0" err="1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Bláthbhosca</a:t>
                      </a:r>
                      <a:r>
                        <a:rPr lang="ga-IE" sz="1600" b="0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 fuinneoige</a:t>
                      </a:r>
                      <a:endParaRPr lang="ga-IE" sz="1600" b="0" cap="none" spc="0" noProof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4" marR="28994" marT="0" marB="0"/>
                </a:tc>
                <a:tc>
                  <a:txBody>
                    <a:bodyPr/>
                    <a:lstStyle/>
                    <a:p>
                      <a:r>
                        <a:rPr lang="ga-IE" sz="400" b="0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ga-IE" sz="400" b="0" cap="none" spc="0" noProof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4" marR="28994" marT="0" marB="0"/>
                </a:tc>
                <a:extLst>
                  <a:ext uri="{0D108BD9-81ED-4DB2-BD59-A6C34878D82A}">
                    <a16:rowId xmlns:a16="http://schemas.microsoft.com/office/drawing/2014/main" val="384829001"/>
                  </a:ext>
                </a:extLst>
              </a:tr>
              <a:tr h="245560">
                <a:tc>
                  <a:txBody>
                    <a:bodyPr/>
                    <a:lstStyle/>
                    <a:p>
                      <a:r>
                        <a:rPr lang="ga-IE" sz="1600" b="0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 Ceapach bláthanna</a:t>
                      </a:r>
                      <a:endParaRPr lang="ga-IE" sz="1600" b="0" cap="none" spc="0" noProof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4" marR="28994" marT="0" marB="0"/>
                </a:tc>
                <a:tc>
                  <a:txBody>
                    <a:bodyPr/>
                    <a:lstStyle/>
                    <a:p>
                      <a:r>
                        <a:rPr lang="ga-IE" sz="400" b="0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ga-IE" sz="400" b="0" cap="none" spc="0" noProof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4" marR="28994" marT="0" marB="0"/>
                </a:tc>
                <a:extLst>
                  <a:ext uri="{0D108BD9-81ED-4DB2-BD59-A6C34878D82A}">
                    <a16:rowId xmlns:a16="http://schemas.microsoft.com/office/drawing/2014/main" val="1363768020"/>
                  </a:ext>
                </a:extLst>
              </a:tr>
              <a:tr h="361601">
                <a:tc>
                  <a:txBody>
                    <a:bodyPr/>
                    <a:lstStyle/>
                    <a:p>
                      <a:r>
                        <a:rPr lang="ga-IE" sz="1600" b="0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cap="none" spc="0" noProof="0" dirty="0" err="1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Planda</a:t>
                      </a:r>
                      <a:r>
                        <a:rPr lang="en-US" sz="1600" b="0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cap="none" spc="0" noProof="0" dirty="0" err="1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pota</a:t>
                      </a:r>
                      <a:endParaRPr lang="ga-IE" sz="1600" b="0" cap="none" spc="0" noProof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4" marR="28994" marT="0" marB="0"/>
                </a:tc>
                <a:tc>
                  <a:txBody>
                    <a:bodyPr/>
                    <a:lstStyle/>
                    <a:p>
                      <a:r>
                        <a:rPr lang="ga-IE" sz="400" b="0" cap="none" spc="0" noProof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ga-IE" sz="400" b="0" cap="none" spc="0" noProof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4" marR="28994" marT="0" marB="0"/>
                </a:tc>
                <a:extLst>
                  <a:ext uri="{0D108BD9-81ED-4DB2-BD59-A6C34878D82A}">
                    <a16:rowId xmlns:a16="http://schemas.microsoft.com/office/drawing/2014/main" val="3408803503"/>
                  </a:ext>
                </a:extLst>
              </a:tr>
              <a:tr h="245560">
                <a:tc>
                  <a:txBody>
                    <a:bodyPr/>
                    <a:lstStyle/>
                    <a:p>
                      <a:r>
                        <a:rPr lang="ga-IE" sz="1600" b="0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 Garraí glasraí</a:t>
                      </a:r>
                      <a:endParaRPr lang="ga-IE" sz="1600" b="0" cap="none" spc="0" noProof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4" marR="28994" marT="0" marB="0"/>
                </a:tc>
                <a:tc>
                  <a:txBody>
                    <a:bodyPr/>
                    <a:lstStyle/>
                    <a:p>
                      <a:r>
                        <a:rPr lang="ga-IE" sz="400" b="0" cap="none" spc="0" noProof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ga-IE" sz="400" b="0" cap="none" spc="0" noProof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4" marR="28994" marT="0" marB="0"/>
                </a:tc>
                <a:extLst>
                  <a:ext uri="{0D108BD9-81ED-4DB2-BD59-A6C34878D82A}">
                    <a16:rowId xmlns:a16="http://schemas.microsoft.com/office/drawing/2014/main" val="3422004591"/>
                  </a:ext>
                </a:extLst>
              </a:tr>
              <a:tr h="245560">
                <a:tc>
                  <a:txBody>
                    <a:bodyPr/>
                    <a:lstStyle/>
                    <a:p>
                      <a:r>
                        <a:rPr lang="ga-IE" sz="1600" b="0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 Carn</a:t>
                      </a:r>
                      <a:r>
                        <a:rPr lang="en-US" sz="1600" b="0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cap="none" spc="0" noProof="0" dirty="0" err="1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nó</a:t>
                      </a:r>
                      <a:r>
                        <a:rPr lang="en-US" sz="1600" b="0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1600" b="0" cap="none" spc="0" noProof="0" dirty="0" err="1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araid</a:t>
                      </a:r>
                      <a:r>
                        <a:rPr lang="ga-IE" sz="1600" b="0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 m</a:t>
                      </a:r>
                      <a:r>
                        <a:rPr lang="en-US" sz="1600" b="0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h</a:t>
                      </a:r>
                      <a:r>
                        <a:rPr lang="ga-IE" sz="1600" b="0" cap="none" spc="0" noProof="0" dirty="0" err="1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uirín</a:t>
                      </a:r>
                      <a:endParaRPr lang="ga-IE" sz="1600" b="0" cap="none" spc="0" noProof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4" marR="28994" marT="0" marB="0"/>
                </a:tc>
                <a:tc>
                  <a:txBody>
                    <a:bodyPr/>
                    <a:lstStyle/>
                    <a:p>
                      <a:r>
                        <a:rPr lang="ga-IE" sz="400" b="0" cap="none" spc="0" noProof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ga-IE" sz="400" b="0" cap="none" spc="0" noProof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4" marR="28994" marT="0" marB="0"/>
                </a:tc>
                <a:extLst>
                  <a:ext uri="{0D108BD9-81ED-4DB2-BD59-A6C34878D82A}">
                    <a16:rowId xmlns:a16="http://schemas.microsoft.com/office/drawing/2014/main" val="2184408696"/>
                  </a:ext>
                </a:extLst>
              </a:tr>
              <a:tr h="245560">
                <a:tc>
                  <a:txBody>
                    <a:bodyPr/>
                    <a:lstStyle/>
                    <a:p>
                      <a:r>
                        <a:rPr lang="ga-IE" sz="1600" b="0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 Garraí luibheanna</a:t>
                      </a:r>
                      <a:endParaRPr lang="ga-IE" sz="1600" b="0" cap="none" spc="0" noProof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4" marR="28994" marT="0" marB="0"/>
                </a:tc>
                <a:tc>
                  <a:txBody>
                    <a:bodyPr/>
                    <a:lstStyle/>
                    <a:p>
                      <a:r>
                        <a:rPr lang="ga-IE" sz="400" b="0" cap="none" spc="0" noProof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ga-IE" sz="400" b="0" cap="none" spc="0" noProof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4" marR="28994" marT="0" marB="0"/>
                </a:tc>
                <a:extLst>
                  <a:ext uri="{0D108BD9-81ED-4DB2-BD59-A6C34878D82A}">
                    <a16:rowId xmlns:a16="http://schemas.microsoft.com/office/drawing/2014/main" val="891757690"/>
                  </a:ext>
                </a:extLst>
              </a:tr>
              <a:tr h="245560">
                <a:tc>
                  <a:txBody>
                    <a:bodyPr/>
                    <a:lstStyle/>
                    <a:p>
                      <a:r>
                        <a:rPr lang="ga-IE" sz="1600" b="0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 Crann </a:t>
                      </a:r>
                      <a:endParaRPr lang="ga-IE" sz="1600" b="0" cap="none" spc="0" noProof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4" marR="28994" marT="0" marB="0"/>
                </a:tc>
                <a:tc>
                  <a:txBody>
                    <a:bodyPr/>
                    <a:lstStyle/>
                    <a:p>
                      <a:r>
                        <a:rPr lang="ga-IE" sz="400" b="0" cap="none" spc="0" noProof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ga-IE" sz="400" b="0" cap="none" spc="0" noProof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4" marR="28994" marT="0" marB="0"/>
                </a:tc>
                <a:extLst>
                  <a:ext uri="{0D108BD9-81ED-4DB2-BD59-A6C34878D82A}">
                    <a16:rowId xmlns:a16="http://schemas.microsoft.com/office/drawing/2014/main" val="2137840624"/>
                  </a:ext>
                </a:extLst>
              </a:tr>
              <a:tr h="245560">
                <a:tc>
                  <a:txBody>
                    <a:bodyPr/>
                    <a:lstStyle/>
                    <a:p>
                      <a:r>
                        <a:rPr lang="ga-IE" sz="1600" b="0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 Fál </a:t>
                      </a:r>
                      <a:endParaRPr lang="ga-IE" sz="1600" b="0" cap="none" spc="0" noProof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4" marR="28994" marT="0" marB="0"/>
                </a:tc>
                <a:tc>
                  <a:txBody>
                    <a:bodyPr/>
                    <a:lstStyle/>
                    <a:p>
                      <a:r>
                        <a:rPr lang="ga-IE" sz="400" b="0" cap="none" spc="0" noProof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ga-IE" sz="400" b="0" cap="none" spc="0" noProof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4" marR="28994" marT="0" marB="0"/>
                </a:tc>
                <a:extLst>
                  <a:ext uri="{0D108BD9-81ED-4DB2-BD59-A6C34878D82A}">
                    <a16:rowId xmlns:a16="http://schemas.microsoft.com/office/drawing/2014/main" val="3079575337"/>
                  </a:ext>
                </a:extLst>
              </a:tr>
              <a:tr h="245560">
                <a:tc>
                  <a:txBody>
                    <a:bodyPr/>
                    <a:lstStyle/>
                    <a:p>
                      <a:r>
                        <a:rPr lang="ga-IE" sz="1600" b="0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 Balla </a:t>
                      </a:r>
                      <a:endParaRPr lang="ga-IE" sz="1600" b="0" cap="none" spc="0" noProof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4" marR="28994" marT="0" marB="0"/>
                </a:tc>
                <a:tc>
                  <a:txBody>
                    <a:bodyPr/>
                    <a:lstStyle/>
                    <a:p>
                      <a:r>
                        <a:rPr lang="ga-IE" sz="400" b="0" cap="none" spc="0" noProof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ga-IE" sz="400" b="0" cap="none" spc="0" noProof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4" marR="28994" marT="0" marB="0"/>
                </a:tc>
                <a:extLst>
                  <a:ext uri="{0D108BD9-81ED-4DB2-BD59-A6C34878D82A}">
                    <a16:rowId xmlns:a16="http://schemas.microsoft.com/office/drawing/2014/main" val="2320803818"/>
                  </a:ext>
                </a:extLst>
              </a:tr>
              <a:tr h="245560">
                <a:tc>
                  <a:txBody>
                    <a:bodyPr/>
                    <a:lstStyle/>
                    <a:p>
                      <a:r>
                        <a:rPr lang="ga-IE" sz="1600" b="0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 Eidhneán</a:t>
                      </a:r>
                      <a:endParaRPr lang="ga-IE" sz="1600" b="0" cap="none" spc="0" noProof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4" marR="28994" marT="0" marB="0"/>
                </a:tc>
                <a:tc>
                  <a:txBody>
                    <a:bodyPr/>
                    <a:lstStyle/>
                    <a:p>
                      <a:r>
                        <a:rPr lang="ga-IE" sz="400" b="0" cap="none" spc="0" noProof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ga-IE" sz="400" b="0" cap="none" spc="0" noProof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4" marR="28994" marT="0" marB="0"/>
                </a:tc>
                <a:extLst>
                  <a:ext uri="{0D108BD9-81ED-4DB2-BD59-A6C34878D82A}">
                    <a16:rowId xmlns:a16="http://schemas.microsoft.com/office/drawing/2014/main" val="3079117251"/>
                  </a:ext>
                </a:extLst>
              </a:tr>
              <a:tr h="112467">
                <a:tc>
                  <a:txBody>
                    <a:bodyPr/>
                    <a:lstStyle/>
                    <a:p>
                      <a:r>
                        <a:rPr lang="ga-IE" sz="1600" b="0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 Óstán </a:t>
                      </a:r>
                      <a:r>
                        <a:rPr lang="en-US" sz="1600" b="0" cap="none" spc="0" noProof="0" dirty="0" err="1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mionainmhithe</a:t>
                      </a:r>
                      <a:endParaRPr lang="ga-IE" sz="1600" b="0" cap="none" spc="0" noProof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4" marR="28994" marT="0" marB="0"/>
                </a:tc>
                <a:tc>
                  <a:txBody>
                    <a:bodyPr/>
                    <a:lstStyle/>
                    <a:p>
                      <a:r>
                        <a:rPr lang="ga-IE" sz="400" b="0" cap="none" spc="0" noProof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ga-IE" sz="400" b="0" cap="none" spc="0" noProof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4" marR="28994" marT="0" marB="0"/>
                </a:tc>
                <a:extLst>
                  <a:ext uri="{0D108BD9-81ED-4DB2-BD59-A6C34878D82A}">
                    <a16:rowId xmlns:a16="http://schemas.microsoft.com/office/drawing/2014/main" val="3805149275"/>
                  </a:ext>
                </a:extLst>
              </a:tr>
              <a:tr h="245560">
                <a:tc>
                  <a:txBody>
                    <a:bodyPr/>
                    <a:lstStyle/>
                    <a:p>
                      <a:r>
                        <a:rPr lang="en-US" sz="1600" b="0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sz="1600" b="0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Lochán</a:t>
                      </a:r>
                      <a:endParaRPr lang="ga-IE" sz="1600" b="0" cap="none" spc="0" noProof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4" marR="28994" marT="0" marB="0"/>
                </a:tc>
                <a:tc>
                  <a:txBody>
                    <a:bodyPr/>
                    <a:lstStyle/>
                    <a:p>
                      <a:r>
                        <a:rPr lang="ga-IE" sz="400" b="0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ga-IE" sz="400" b="0" cap="none" spc="0" noProof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4" marR="28994" marT="0" marB="0"/>
                </a:tc>
                <a:extLst>
                  <a:ext uri="{0D108BD9-81ED-4DB2-BD59-A6C34878D82A}">
                    <a16:rowId xmlns:a16="http://schemas.microsoft.com/office/drawing/2014/main" val="478394988"/>
                  </a:ext>
                </a:extLst>
              </a:tr>
              <a:tr h="982241">
                <a:tc>
                  <a:txBody>
                    <a:bodyPr/>
                    <a:lstStyle/>
                    <a:p>
                      <a:r>
                        <a:rPr lang="en-US" sz="1600" b="1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sz="1600" b="1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Gnáthóg</a:t>
                      </a:r>
                      <a:r>
                        <a:rPr lang="en-US" sz="1600" b="1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a</a:t>
                      </a:r>
                      <a:r>
                        <a:rPr lang="ga-IE" sz="1600" b="1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 eile</a:t>
                      </a:r>
                      <a:r>
                        <a:rPr lang="en-US" sz="1600" b="1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Tw Cen MT" panose="020B0602020104020603" pitchFamily="34" charset="0"/>
                        </a:rPr>
                        <a:t>:</a:t>
                      </a:r>
                      <a:endParaRPr lang="ga-IE" sz="1600" b="1" cap="none" spc="0" noProof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Tw Cen MT" panose="020B0602020104020603" pitchFamily="34" charset="0"/>
                      </a:endParaRPr>
                    </a:p>
                    <a:p>
                      <a:endParaRPr lang="ga-IE" sz="1600" b="1" cap="none" spc="0" noProof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ga-IE" sz="1600" b="1" cap="none" spc="0" noProof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4" marR="28994" marT="0" marB="0"/>
                </a:tc>
                <a:tc>
                  <a:txBody>
                    <a:bodyPr/>
                    <a:lstStyle/>
                    <a:p>
                      <a:r>
                        <a:rPr lang="ga-IE" sz="400" b="1" cap="none" spc="0" noProof="0" dirty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</a:rPr>
                        <a:t> </a:t>
                      </a:r>
                      <a:endParaRPr lang="ga-IE" sz="400" b="1" cap="none" spc="0" noProof="0" dirty="0">
                        <a:ln/>
                        <a:pattFill prst="dkUpDiag">
                          <a:fgClr>
                            <a:schemeClr val="bg1">
                              <a:lumMod val="50000"/>
                            </a:schemeClr>
                          </a:fgClr>
                          <a:bgClr>
                            <a:schemeClr val="tx1">
                              <a:lumMod val="75000"/>
                              <a:lumOff val="25000"/>
                            </a:schemeClr>
                          </a:bgClr>
                        </a:pattFill>
                        <a:effectLst>
                          <a:outerShdw blurRad="38100" dist="19050" dir="2700000" algn="tl" rotWithShape="0">
                            <a:schemeClr val="dk1">
                              <a:lumMod val="50000"/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94" marR="28994" marT="0" marB="0"/>
                </a:tc>
                <a:extLst>
                  <a:ext uri="{0D108BD9-81ED-4DB2-BD59-A6C34878D82A}">
                    <a16:rowId xmlns:a16="http://schemas.microsoft.com/office/drawing/2014/main" val="2941709550"/>
                  </a:ext>
                </a:extLst>
              </a:tr>
            </a:tbl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FF71AA24-3EA5-DD8A-F385-7B9C065302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69" b="98713" l="8623" r="93041">
                        <a14:foregroundMark x1="44024" y1="10746" x2="28442" y2="6950"/>
                        <a14:foregroundMark x1="46293" y1="7851" x2="37368" y2="4569"/>
                        <a14:foregroundMark x1="13918" y1="26834" x2="8623" y2="14157"/>
                        <a14:foregroundMark x1="8623" y1="14157" x2="12859" y2="10746"/>
                        <a14:foregroundMark x1="72920" y1="47683" x2="64145" y2="49550"/>
                        <a14:foregroundMark x1="68533" y1="49550" x2="50681" y2="50965"/>
                        <a14:foregroundMark x1="20726" y1="91699" x2="40242" y2="99936"/>
                        <a14:foregroundMark x1="21936" y1="90669" x2="40242" y2="99936"/>
                        <a14:foregroundMark x1="21936" y1="90669" x2="21785" y2="91699"/>
                        <a14:foregroundMark x1="37368" y1="95495" x2="54009" y2="95946"/>
                        <a14:foregroundMark x1="39637" y1="98777" x2="49622" y2="95946"/>
                        <a14:foregroundMark x1="93041" y1="46718" x2="93041" y2="36293"/>
                        <a14:foregroundMark x1="49622" y1="48713" x2="88654" y2="40219"/>
                        <a14:foregroundMark x1="47504" y1="49678" x2="44175" y2="54891"/>
                        <a14:foregroundMark x1="41906" y1="58172" x2="46293" y2="55341"/>
                        <a14:foregroundMark x1="48563" y1="54891" x2="48563" y2="55341"/>
                        <a14:foregroundMark x1="51891" y1="56306" x2="89713" y2="45882"/>
                        <a14:backgroundMark x1="71861" y1="14994" x2="79728" y2="19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814"/>
          <a:stretch/>
        </p:blipFill>
        <p:spPr bwMode="auto">
          <a:xfrm>
            <a:off x="26952" y="2671253"/>
            <a:ext cx="1747943" cy="418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B492E0C-DBA6-FAA8-602D-A7AF1962D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2467" y1="25283" x2="53800" y2="81887"/>
                        <a14:foregroundMark x1="34800" y1="53019" x2="68933" y2="53962"/>
                        <a14:foregroundMark x1="68933" y1="53962" x2="69133" y2="54151"/>
                        <a14:foregroundMark x1="34600" y1="66321" x2="65200" y2="67453"/>
                        <a14:foregroundMark x1="28133" y1="14245" x2="31247" y2="27717"/>
                        <a14:foregroundMark x1="18133" y1="33679" x2="18200" y2="45377"/>
                        <a14:foregroundMark x1="53067" y1="17264" x2="53867" y2="22642"/>
                        <a14:foregroundMark x1="79867" y1="21792" x2="80000" y2="33491"/>
                        <a14:foregroundMark x1="80000" y1="33491" x2="80067" y2="33396"/>
                        <a14:foregroundMark x1="80133" y1="18113" x2="80133" y2="18113"/>
                        <a14:foregroundMark x1="84600" y1="18962" x2="84600" y2="18962"/>
                        <a14:foregroundMark x1="85600" y1="24906" x2="85600" y2="24906"/>
                        <a14:foregroundMark x1="86200" y1="31509" x2="86200" y2="31509"/>
                        <a14:foregroundMark x1="83133" y1="35755" x2="83133" y2="35755"/>
                        <a14:foregroundMark x1="79733" y1="36981" x2="79733" y2="36981"/>
                        <a14:foregroundMark x1="76533" y1="36415" x2="76533" y2="36415"/>
                        <a14:foregroundMark x1="74200" y1="34057" x2="74200" y2="34057"/>
                        <a14:foregroundMark x1="73067" y1="29811" x2="73067" y2="29811"/>
                        <a14:foregroundMark x1="72933" y1="24340" x2="72933" y2="24340"/>
                        <a14:foregroundMark x1="74867" y1="19906" x2="74867" y2="19906"/>
                        <a14:foregroundMark x1="77200" y1="17830" x2="77200" y2="17830"/>
                        <a14:backgroundMark x1="31667" y1="29434" x2="31000" y2="28208"/>
                        <a14:backgroundMark x1="31867" y1="28962" x2="31200" y2="28585"/>
                        <a14:backgroundMark x1="31533" y1="29151" x2="31200" y2="28302"/>
                        <a14:backgroundMark x1="31200" y1="27736" x2="31933" y2="313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7391" y="708466"/>
            <a:ext cx="6138734" cy="433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093528EE-19E0-9A28-DCF1-DC79F7CA7A02}"/>
              </a:ext>
            </a:extLst>
          </p:cNvPr>
          <p:cNvSpPr txBox="1"/>
          <p:nvPr/>
        </p:nvSpPr>
        <p:spPr>
          <a:xfrm>
            <a:off x="9169400" y="2908262"/>
            <a:ext cx="84848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An Scoil</a:t>
            </a:r>
          </a:p>
        </p:txBody>
      </p:sp>
      <p:sp>
        <p:nvSpPr>
          <p:cNvPr id="12" name="Bosca téacs 11">
            <a:extLst>
              <a:ext uri="{FF2B5EF4-FFF2-40B4-BE49-F238E27FC236}">
                <a16:creationId xmlns:a16="http://schemas.microsoft.com/office/drawing/2014/main" id="{16F36CC0-112A-38F0-4CD5-BCA4C4064D5F}"/>
              </a:ext>
            </a:extLst>
          </p:cNvPr>
          <p:cNvSpPr txBox="1"/>
          <p:nvPr/>
        </p:nvSpPr>
        <p:spPr>
          <a:xfrm rot="20683638">
            <a:off x="8612732" y="5247139"/>
            <a:ext cx="337600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Anois úsáidfimid an t-eolas sin chun léarscáil bhithéagsúlachta </a:t>
            </a:r>
            <a:b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dhéanamh den scoil.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D9085A4-7EDB-541D-9403-3212AE472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73" b="99491" l="9253" r="96560">
                        <a14:foregroundMark x1="38909" y1="9994" x2="60854" y2="2673"/>
                        <a14:foregroundMark x1="60854" y1="2673" x2="81851" y2="10885"/>
                        <a14:foregroundMark x1="81851" y1="10885" x2="82444" y2="14004"/>
                        <a14:foregroundMark x1="73903" y1="80013" x2="87900" y2="90261"/>
                        <a14:foregroundMark x1="87900" y1="90261" x2="85291" y2="77085"/>
                        <a14:foregroundMark x1="85291" y1="77085" x2="84342" y2="76448"/>
                        <a14:foregroundMark x1="52195" y1="91216" x2="70107" y2="99109"/>
                        <a14:foregroundMark x1="70107" y1="99109" x2="54093" y2="91216"/>
                        <a14:foregroundMark x1="93713" y1="83068" x2="96560" y2="84087"/>
                        <a14:foregroundMark x1="96441" y1="88797" x2="93713" y2="84214"/>
                        <a14:foregroundMark x1="52432" y1="98982" x2="41163" y2="99491"/>
                        <a14:backgroundMark x1="25623" y1="67346" x2="19929" y2="52578"/>
                        <a14:backgroundMark x1="36655" y1="43475" x2="36655" y2="444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701" r="-1168"/>
          <a:stretch/>
        </p:blipFill>
        <p:spPr bwMode="auto">
          <a:xfrm>
            <a:off x="5620127" y="3046762"/>
            <a:ext cx="2100154" cy="385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213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BFA628-5DE4-4C98-BBB5-BCC9D0356526}"/>
              </a:ext>
            </a:extLst>
          </p:cNvPr>
          <p:cNvSpPr txBox="1"/>
          <p:nvPr/>
        </p:nvSpPr>
        <p:spPr>
          <a:xfrm>
            <a:off x="1174946" y="3120314"/>
            <a:ext cx="6773358" cy="11096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72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Cuardaigh do scoil ar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Google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maps nó ar 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  <a:hlinkClick r:id="rId3"/>
              </a:rPr>
              <a:t>https://maps.scoilnet.ie/OSiMaps/EsriVer17/index.html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</a:p>
          <a:p>
            <a:pPr marL="72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chun teacht ar radharc satailíte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di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.</a:t>
            </a:r>
            <a:endParaRPr kumimoji="0" lang="ga-I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A27FE4-789C-476D-946A-DD00AF869201}"/>
              </a:ext>
            </a:extLst>
          </p:cNvPr>
          <p:cNvSpPr txBox="1"/>
          <p:nvPr/>
        </p:nvSpPr>
        <p:spPr>
          <a:xfrm>
            <a:off x="385932" y="2492576"/>
            <a:ext cx="7399504" cy="3283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6858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ga-I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ga-I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E080565-75F0-439B-9C95-2FE0699EC742}"/>
              </a:ext>
            </a:extLst>
          </p:cNvPr>
          <p:cNvSpPr txBox="1"/>
          <p:nvPr/>
        </p:nvSpPr>
        <p:spPr>
          <a:xfrm>
            <a:off x="1879599" y="4188430"/>
            <a:ext cx="6936689" cy="2152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Déan sceitse garbh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den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scoil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ar leathanach bán.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Léirigh na gnéithe seo a leanas: 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Talamh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scoile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 scoil féin agus aon fhoirgneamh eile atá ar an láthair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Geata na scoile, an carrchlós agus aon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sainchomharthaí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b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eile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Fág go leor spáis ar an leathanach do na gnáthóga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chomh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maith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7000A7-9964-429B-86C0-39CE6C7CE001}"/>
              </a:ext>
            </a:extLst>
          </p:cNvPr>
          <p:cNvSpPr txBox="1"/>
          <p:nvPr/>
        </p:nvSpPr>
        <p:spPr>
          <a:xfrm>
            <a:off x="536297" y="2575894"/>
            <a:ext cx="1299600" cy="12983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ga-IE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Bosca téacs 22">
            <a:extLst>
              <a:ext uri="{FF2B5EF4-FFF2-40B4-BE49-F238E27FC236}">
                <a16:creationId xmlns:a16="http://schemas.microsoft.com/office/drawing/2014/main" id="{3912B8E0-2B4F-0DF9-E94D-9D4BB8F6BEA6}"/>
              </a:ext>
            </a:extLst>
          </p:cNvPr>
          <p:cNvSpPr txBox="1"/>
          <p:nvPr/>
        </p:nvSpPr>
        <p:spPr>
          <a:xfrm>
            <a:off x="1422090" y="2522484"/>
            <a:ext cx="6094378" cy="64633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2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A2ECAB60-FE0A-6DBB-B4FF-DF9E7A88D644}"/>
              </a:ext>
            </a:extLst>
          </p:cNvPr>
          <p:cNvSpPr txBox="1"/>
          <p:nvPr/>
        </p:nvSpPr>
        <p:spPr>
          <a:xfrm>
            <a:off x="690785" y="700847"/>
            <a:ext cx="6362504" cy="1426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Léarscáil Bhithéagsúlachta na Scoile</a:t>
            </a:r>
          </a:p>
        </p:txBody>
      </p:sp>
      <p:sp>
        <p:nvSpPr>
          <p:cNvPr id="5" name="Bosca téacs 4">
            <a:extLst>
              <a:ext uri="{FF2B5EF4-FFF2-40B4-BE49-F238E27FC236}">
                <a16:creationId xmlns:a16="http://schemas.microsoft.com/office/drawing/2014/main" id="{D818D7BD-B665-9CB1-C1C9-AECDBFBC3AFE}"/>
              </a:ext>
            </a:extLst>
          </p:cNvPr>
          <p:cNvSpPr txBox="1"/>
          <p:nvPr/>
        </p:nvSpPr>
        <p:spPr>
          <a:xfrm>
            <a:off x="1186097" y="2634111"/>
            <a:ext cx="529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Déan sceitse garbh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den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scoil</a:t>
            </a:r>
            <a: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9" name="Pictiúr 8">
            <a:extLst>
              <a:ext uri="{FF2B5EF4-FFF2-40B4-BE49-F238E27FC236}">
                <a16:creationId xmlns:a16="http://schemas.microsoft.com/office/drawing/2014/main" id="{D09F30C3-AAD9-9BF1-F486-1108A3E9E5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1791" y="2721580"/>
            <a:ext cx="3347847" cy="313182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1AD8E12-EAD2-ED65-967D-E7B073765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2467" y1="25283" x2="53800" y2="81887"/>
                        <a14:foregroundMark x1="34800" y1="53019" x2="68933" y2="53962"/>
                        <a14:foregroundMark x1="68933" y1="53962" x2="69133" y2="54151"/>
                        <a14:foregroundMark x1="34600" y1="66321" x2="65200" y2="67453"/>
                        <a14:foregroundMark x1="28133" y1="14245" x2="31247" y2="27717"/>
                        <a14:foregroundMark x1="18133" y1="33679" x2="18200" y2="45377"/>
                        <a14:foregroundMark x1="53067" y1="17264" x2="53867" y2="22642"/>
                        <a14:foregroundMark x1="79867" y1="21792" x2="80000" y2="33491"/>
                        <a14:foregroundMark x1="80000" y1="33491" x2="80067" y2="33396"/>
                        <a14:foregroundMark x1="80133" y1="18113" x2="80133" y2="18113"/>
                        <a14:foregroundMark x1="84600" y1="18962" x2="84600" y2="18962"/>
                        <a14:foregroundMark x1="85600" y1="24906" x2="85600" y2="24906"/>
                        <a14:foregroundMark x1="86200" y1="31509" x2="86200" y2="31509"/>
                        <a14:foregroundMark x1="83133" y1="35755" x2="83133" y2="35755"/>
                        <a14:foregroundMark x1="79733" y1="36981" x2="79733" y2="36981"/>
                        <a14:foregroundMark x1="76533" y1="36415" x2="76533" y2="36415"/>
                        <a14:foregroundMark x1="74200" y1="34057" x2="74200" y2="34057"/>
                        <a14:foregroundMark x1="73067" y1="29811" x2="73067" y2="29811"/>
                        <a14:foregroundMark x1="72933" y1="24340" x2="72933" y2="24340"/>
                        <a14:foregroundMark x1="74867" y1="19906" x2="74867" y2="19906"/>
                        <a14:foregroundMark x1="77200" y1="17830" x2="77200" y2="17830"/>
                        <a14:backgroundMark x1="31667" y1="29434" x2="31000" y2="28208"/>
                        <a14:backgroundMark x1="31867" y1="28962" x2="31200" y2="28585"/>
                        <a14:backgroundMark x1="31533" y1="29151" x2="31200" y2="28302"/>
                        <a14:backgroundMark x1="31200" y1="27736" x2="31933" y2="313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19300" y="514322"/>
            <a:ext cx="2669211" cy="188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B89EF07-B958-2C14-9D2A-4CCFFA9D9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1166" y1="32464" x2="11000" y2="32600"/>
                        <a14:foregroundMark x1="22000" y1="23600" x2="21664" y2="23875"/>
                        <a14:backgroundMark x1="17800" y1="27400" x2="13600" y2="28000"/>
                        <a14:backgroundMark x1="13600" y1="29600" x2="11400" y2="30000"/>
                        <a14:backgroundMark x1="22000" y1="26400" x2="20000" y2="25800"/>
                        <a14:backgroundMark x1="20000" y1="25800" x2="16200" y2="27400"/>
                        <a14:backgroundMark x1="14200" y1="29600" x2="16800" y2="27400"/>
                        <a14:backgroundMark x1="12000" y1="32600" x2="11400" y2="30600"/>
                        <a14:backgroundMark x1="22000" y1="24200" x2="22000" y2="24200"/>
                        <a14:backgroundMark x1="22000" y1="24200" x2="18800" y2="26400"/>
                        <a14:backgroundMark x1="11400" y1="32200" x2="11400" y2="30000"/>
                        <a14:backgroundMark x1="11400" y1="33200" x2="11400" y2="32200"/>
                        <a14:backgroundMark x1="13600" y1="32200" x2="13600" y2="32200"/>
                        <a14:backgroundMark x1="11400" y1="31600" x2="11400" y2="31600"/>
                        <a14:backgroundMark x1="11400" y1="32200" x2="11400" y2="32200"/>
                        <a14:backgroundMark x1="11400" y1="32200" x2="11400" y2="32200"/>
                        <a14:backgroundMark x1="11400" y1="30600" x2="11400" y2="32200"/>
                        <a14:backgroundMark x1="11400" y1="32200" x2="11400" y2="32200"/>
                        <a14:backgroundMark x1="11400" y1="32200" x2="11400" y2="32200"/>
                        <a14:backgroundMark x1="11400" y1="32200" x2="11400" y2="31000"/>
                        <a14:backgroundMark x1="11400" y1="32200" x2="11400" y2="32200"/>
                        <a14:backgroundMark x1="11400" y1="32200" x2="11400" y2="32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47426" y="555388"/>
            <a:ext cx="1798801" cy="179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9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9" grpId="0"/>
      <p:bldP spid="27" grpId="0" animBg="1"/>
      <p:bldP spid="2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17FB248-DAF6-4E9F-BF3F-AE28FB756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1166" y1="32464" x2="11000" y2="32600"/>
                        <a14:foregroundMark x1="22000" y1="23600" x2="21664" y2="23875"/>
                        <a14:backgroundMark x1="17800" y1="27400" x2="13600" y2="28000"/>
                        <a14:backgroundMark x1="13600" y1="29600" x2="11400" y2="30000"/>
                        <a14:backgroundMark x1="22000" y1="26400" x2="20000" y2="25800"/>
                        <a14:backgroundMark x1="20000" y1="25800" x2="16200" y2="27400"/>
                        <a14:backgroundMark x1="14200" y1="29600" x2="16800" y2="27400"/>
                        <a14:backgroundMark x1="12000" y1="32600" x2="11400" y2="30600"/>
                        <a14:backgroundMark x1="22000" y1="24200" x2="22000" y2="24200"/>
                        <a14:backgroundMark x1="22000" y1="24200" x2="18800" y2="26400"/>
                        <a14:backgroundMark x1="11400" y1="32200" x2="11400" y2="30000"/>
                        <a14:backgroundMark x1="11400" y1="33200" x2="11400" y2="32200"/>
                        <a14:backgroundMark x1="13600" y1="32200" x2="13600" y2="32200"/>
                        <a14:backgroundMark x1="11400" y1="31600" x2="11400" y2="31600"/>
                        <a14:backgroundMark x1="11400" y1="32200" x2="11400" y2="32200"/>
                        <a14:backgroundMark x1="11400" y1="32200" x2="11400" y2="32200"/>
                        <a14:backgroundMark x1="11400" y1="30600" x2="11400" y2="32200"/>
                        <a14:backgroundMark x1="11400" y1="32200" x2="11400" y2="32200"/>
                        <a14:backgroundMark x1="11400" y1="32200" x2="11400" y2="32200"/>
                        <a14:backgroundMark x1="11400" y1="32200" x2="11400" y2="31000"/>
                        <a14:backgroundMark x1="11400" y1="32200" x2="11400" y2="32200"/>
                        <a14:backgroundMark x1="11400" y1="32200" x2="11400" y2="32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47426" y="555388"/>
            <a:ext cx="1798801" cy="179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16">
            <a:extLst>
              <a:ext uri="{FF2B5EF4-FFF2-40B4-BE49-F238E27FC236}">
                <a16:creationId xmlns:a16="http://schemas.microsoft.com/office/drawing/2014/main" id="{E1E4C14C-488B-0172-5DEC-3738B8689933}"/>
              </a:ext>
            </a:extLst>
          </p:cNvPr>
          <p:cNvSpPr txBox="1"/>
          <p:nvPr/>
        </p:nvSpPr>
        <p:spPr>
          <a:xfrm>
            <a:off x="690785" y="700847"/>
            <a:ext cx="6362504" cy="1426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Léarscáil Bhithéagsúlachta na Scoile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60E16-288B-47B1-AE5E-99C87F09745C}"/>
              </a:ext>
            </a:extLst>
          </p:cNvPr>
          <p:cNvSpPr txBox="1"/>
          <p:nvPr/>
        </p:nvSpPr>
        <p:spPr>
          <a:xfrm>
            <a:off x="1209887" y="2504972"/>
            <a:ext cx="5201345" cy="474963"/>
          </a:xfrm>
          <a:prstGeom prst="rect">
            <a:avLst/>
          </a:prstGeom>
          <a:solidFill>
            <a:srgbClr val="E5E5E5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72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72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Déan</a:t>
            </a: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I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eochair</a:t>
            </a: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don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léarscáil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.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491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D0EEDBA-8266-4E9A-A9C9-353C5523E390}"/>
              </a:ext>
            </a:extLst>
          </p:cNvPr>
          <p:cNvSpPr txBox="1"/>
          <p:nvPr/>
        </p:nvSpPr>
        <p:spPr>
          <a:xfrm>
            <a:off x="543286" y="2606753"/>
            <a:ext cx="1299600" cy="12983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ga-IE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Bosca téacs 5">
            <a:extLst>
              <a:ext uri="{FF2B5EF4-FFF2-40B4-BE49-F238E27FC236}">
                <a16:creationId xmlns:a16="http://schemas.microsoft.com/office/drawing/2014/main" id="{06F946F4-3074-FECB-3988-9E9F8C239460}"/>
              </a:ext>
            </a:extLst>
          </p:cNvPr>
          <p:cNvSpPr txBox="1"/>
          <p:nvPr/>
        </p:nvSpPr>
        <p:spPr>
          <a:xfrm>
            <a:off x="1207024" y="2943935"/>
            <a:ext cx="54049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Féach arís </a:t>
            </a:r>
            <a:r>
              <a:rPr lang="en-US" sz="2000" dirty="0" err="1">
                <a:solidFill>
                  <a:prstClr val="black"/>
                </a:solidFill>
                <a:latin typeface="Tw Cen MT" panose="020B0602020104020603" pitchFamily="34" charset="0"/>
              </a:rPr>
              <a:t>ar</a:t>
            </a:r>
            <a:r>
              <a:rPr lang="en-US" sz="2000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w Cen MT" panose="020B0602020104020603" pitchFamily="34" charset="0"/>
              </a:rPr>
              <a:t>liosta</a:t>
            </a:r>
            <a:r>
              <a:rPr lang="en-US" sz="2000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w Cen MT" panose="020B0602020104020603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w Cen MT" panose="020B0602020104020603" pitchFamily="34" charset="0"/>
              </a:rPr>
              <a:t>ngnáthóg</a:t>
            </a:r>
            <a:r>
              <a:rPr lang="en-US" sz="2000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ar leathanach </a:t>
            </a:r>
            <a:r>
              <a:rPr lang="en-US" sz="2000" dirty="0">
                <a:solidFill>
                  <a:prstClr val="black"/>
                </a:solidFill>
                <a:latin typeface="Tw Cen MT" panose="020B0602020104020603" pitchFamily="34" charset="0"/>
              </a:rPr>
              <a:t>7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i do leabhar oibre.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Na gnáthóga ar chuir tú tic leo, sin iad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na gnáthóga a bheidh le léiriú agat ar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do léarscáil bhithéagsúlachta. 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osca téacs 3">
            <a:extLst>
              <a:ext uri="{FF2B5EF4-FFF2-40B4-BE49-F238E27FC236}">
                <a16:creationId xmlns:a16="http://schemas.microsoft.com/office/drawing/2014/main" id="{D8502F1B-5DE6-23B7-0288-2F462092BD0C}"/>
              </a:ext>
            </a:extLst>
          </p:cNvPr>
          <p:cNvSpPr txBox="1"/>
          <p:nvPr/>
        </p:nvSpPr>
        <p:spPr>
          <a:xfrm>
            <a:off x="1927252" y="2943935"/>
            <a:ext cx="4968907" cy="3016210"/>
          </a:xfrm>
          <a:prstGeom prst="rect">
            <a:avLst/>
          </a:prstGeom>
          <a:solidFill>
            <a:srgbClr val="E5E5E5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ga-IE" sz="1900" dirty="0">
                <a:solidFill>
                  <a:prstClr val="black"/>
                </a:solidFill>
                <a:latin typeface="Tw Cen MT" panose="020B0602020104020603" pitchFamily="34" charset="0"/>
              </a:rPr>
              <a:t>Déan leagan garbh d’eochair na léarscáile ar leathanach bán.</a:t>
            </a:r>
            <a:r>
              <a:rPr lang="en-US" sz="1900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ga-IE" sz="1900" dirty="0">
                <a:solidFill>
                  <a:prstClr val="black"/>
                </a:solidFill>
                <a:latin typeface="Tw Cen MT" panose="020B0602020104020603" pitchFamily="34" charset="0"/>
              </a:rPr>
              <a:t>I gcás gach gnáthóige: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ga-IE" sz="1900" dirty="0">
                <a:solidFill>
                  <a:prstClr val="black"/>
                </a:solidFill>
                <a:latin typeface="Tw Cen MT" panose="020B0602020104020603" pitchFamily="34" charset="0"/>
              </a:rPr>
              <a:t>scríobh ainm na gnáthóige agus cuir uimhir leis an ngnáthóg sin.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ga-IE" sz="1900" dirty="0">
                <a:solidFill>
                  <a:prstClr val="black"/>
                </a:solidFill>
                <a:latin typeface="Tw Cen MT" panose="020B0602020104020603" pitchFamily="34" charset="0"/>
              </a:rPr>
              <a:t>roghnaigh an tsiombail a </a:t>
            </a:r>
            <a:r>
              <a:rPr lang="ga-IE" sz="1900" dirty="0" err="1">
                <a:solidFill>
                  <a:prstClr val="black"/>
                </a:solidFill>
                <a:latin typeface="Tw Cen MT" panose="020B0602020104020603" pitchFamily="34" charset="0"/>
              </a:rPr>
              <a:t>úsáidfidh</a:t>
            </a:r>
            <a:r>
              <a:rPr lang="ga-IE" sz="1900" dirty="0">
                <a:solidFill>
                  <a:prstClr val="black"/>
                </a:solidFill>
                <a:latin typeface="Tw Cen MT" panose="020B0602020104020603" pitchFamily="34" charset="0"/>
              </a:rPr>
              <a:t> tú </a:t>
            </a:r>
            <a:br>
              <a:rPr lang="en-US" sz="1900" dirty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sz="1900" dirty="0">
                <a:solidFill>
                  <a:prstClr val="black"/>
                </a:solidFill>
                <a:latin typeface="Tw Cen MT" panose="020B0602020104020603" pitchFamily="34" charset="0"/>
              </a:rPr>
              <a:t>chun an ghnáthóg sin a léiriú.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ga-IE" sz="1900" dirty="0">
                <a:solidFill>
                  <a:prstClr val="black"/>
                </a:solidFill>
                <a:latin typeface="Tw Cen MT" panose="020B0602020104020603" pitchFamily="34" charset="0"/>
              </a:rPr>
              <a:t>roghnaigh an dath a chuirfidh tú ar </a:t>
            </a:r>
            <a:br>
              <a:rPr lang="en-US" sz="1900" dirty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sz="1900" dirty="0">
                <a:solidFill>
                  <a:prstClr val="black"/>
                </a:solidFill>
                <a:latin typeface="Tw Cen MT" panose="020B0602020104020603" pitchFamily="34" charset="0"/>
              </a:rPr>
              <a:t>gach siombail.</a:t>
            </a:r>
          </a:p>
          <a:p>
            <a:pPr lvl="0">
              <a:defRPr/>
            </a:pPr>
            <a:r>
              <a:rPr lang="ga-IE" sz="1900" dirty="0">
                <a:solidFill>
                  <a:prstClr val="black"/>
                </a:solidFill>
                <a:latin typeface="Tw Cen MT" panose="020B0602020104020603" pitchFamily="34" charset="0"/>
              </a:rPr>
              <a:t>Cinntigh go bhfuil éagsúlacht sna siombailí </a:t>
            </a:r>
            <a:br>
              <a:rPr lang="en-US" sz="1900" dirty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sz="1900" dirty="0">
                <a:solidFill>
                  <a:prstClr val="black"/>
                </a:solidFill>
                <a:latin typeface="Tw Cen MT" panose="020B0602020104020603" pitchFamily="34" charset="0"/>
              </a:rPr>
              <a:t>ó thaobh crutha agus datha de.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1D558AE-57FC-43D5-85DE-6D65FE17F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016321"/>
              </p:ext>
            </p:extLst>
          </p:nvPr>
        </p:nvGraphicFramePr>
        <p:xfrm>
          <a:off x="6715935" y="2672862"/>
          <a:ext cx="4932779" cy="3533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338">
                  <a:extLst>
                    <a:ext uri="{9D8B030D-6E8A-4147-A177-3AD203B41FA5}">
                      <a16:colId xmlns:a16="http://schemas.microsoft.com/office/drawing/2014/main" val="3219288774"/>
                    </a:ext>
                  </a:extLst>
                </a:gridCol>
                <a:gridCol w="2568465">
                  <a:extLst>
                    <a:ext uri="{9D8B030D-6E8A-4147-A177-3AD203B41FA5}">
                      <a16:colId xmlns:a16="http://schemas.microsoft.com/office/drawing/2014/main" val="1162769416"/>
                    </a:ext>
                  </a:extLst>
                </a:gridCol>
                <a:gridCol w="1519976">
                  <a:extLst>
                    <a:ext uri="{9D8B030D-6E8A-4147-A177-3AD203B41FA5}">
                      <a16:colId xmlns:a16="http://schemas.microsoft.com/office/drawing/2014/main" val="3643389015"/>
                    </a:ext>
                  </a:extLst>
                </a:gridCol>
              </a:tblGrid>
              <a:tr h="372255">
                <a:tc>
                  <a:txBody>
                    <a:bodyPr/>
                    <a:lstStyle/>
                    <a:p>
                      <a:r>
                        <a:rPr lang="ga-IE" b="1" noProof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Uimhir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ga-IE" b="1" noProof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Gnáthóg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0" dirty="0" err="1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Siombail</a:t>
                      </a:r>
                      <a:endParaRPr lang="ga-IE" b="1" noProof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833806"/>
                  </a:ext>
                </a:extLst>
              </a:tr>
              <a:tr h="378291">
                <a:tc>
                  <a:txBody>
                    <a:bodyPr/>
                    <a:lstStyle/>
                    <a:p>
                      <a:pPr algn="ctr"/>
                      <a:r>
                        <a:rPr lang="ga-IE" noProof="0"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ga-IE" b="0" noProof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Fál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ga-IE" b="0" noProof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656137"/>
                  </a:ext>
                </a:extLst>
              </a:tr>
              <a:tr h="406463">
                <a:tc>
                  <a:txBody>
                    <a:bodyPr/>
                    <a:lstStyle/>
                    <a:p>
                      <a:pPr algn="ctr"/>
                      <a:r>
                        <a:rPr lang="ga-IE" noProof="0"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ga-IE" noProof="0" dirty="0">
                          <a:latin typeface="Tw Cen MT" panose="020B0602020104020603" pitchFamily="34" charset="0"/>
                        </a:rPr>
                        <a:t>Crann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997573"/>
                  </a:ext>
                </a:extLst>
              </a:tr>
              <a:tr h="402438">
                <a:tc>
                  <a:txBody>
                    <a:bodyPr/>
                    <a:lstStyle/>
                    <a:p>
                      <a:pPr algn="ctr"/>
                      <a:r>
                        <a:rPr lang="ga-IE" noProof="0">
                          <a:latin typeface="Tw Cen MT" panose="020B0602020104020603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ga-IE" noProof="0">
                          <a:latin typeface="Tw Cen MT" panose="020B0602020104020603" pitchFamily="34" charset="0"/>
                        </a:rPr>
                        <a:t>Lochán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907796"/>
                  </a:ext>
                </a:extLst>
              </a:tr>
              <a:tr h="392377">
                <a:tc>
                  <a:txBody>
                    <a:bodyPr/>
                    <a:lstStyle/>
                    <a:p>
                      <a:pPr algn="ctr"/>
                      <a:r>
                        <a:rPr lang="ga-IE" noProof="0"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Tw Cen MT" panose="020B0602020104020603" pitchFamily="34" charset="0"/>
                        </a:rPr>
                        <a:t>Páirc </a:t>
                      </a:r>
                      <a:r>
                        <a:rPr lang="en-US" noProof="0" dirty="0" err="1">
                          <a:latin typeface="Tw Cen MT" panose="020B0602020104020603" pitchFamily="34" charset="0"/>
                        </a:rPr>
                        <a:t>imeartha</a:t>
                      </a:r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883563"/>
                  </a:ext>
                </a:extLst>
              </a:tr>
              <a:tr h="402438">
                <a:tc>
                  <a:txBody>
                    <a:bodyPr/>
                    <a:lstStyle/>
                    <a:p>
                      <a:pPr algn="ctr"/>
                      <a:r>
                        <a:rPr lang="ga-IE" noProof="0" dirty="0">
                          <a:latin typeface="Tw Cen MT" panose="020B0602020104020603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ga-IE" noProof="0" dirty="0">
                          <a:latin typeface="Tw Cen MT" panose="020B0602020104020603" pitchFamily="34" charset="0"/>
                        </a:rPr>
                        <a:t>Ceapach bláthanna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527861"/>
                  </a:ext>
                </a:extLst>
              </a:tr>
              <a:tr h="392377">
                <a:tc>
                  <a:txBody>
                    <a:bodyPr/>
                    <a:lstStyle/>
                    <a:p>
                      <a:pPr algn="ctr"/>
                      <a:r>
                        <a:rPr lang="ga-IE" noProof="0">
                          <a:latin typeface="Tw Cen MT" panose="020B0602020104020603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ga-IE" noProof="0">
                          <a:latin typeface="Tw Cen MT" panose="020B0602020104020603" pitchFamily="34" charset="0"/>
                        </a:rPr>
                        <a:t>Spás fiáin (féar fada)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ga-IE" noProof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15852"/>
                  </a:ext>
                </a:extLst>
              </a:tr>
              <a:tr h="392376">
                <a:tc>
                  <a:txBody>
                    <a:bodyPr/>
                    <a:lstStyle/>
                    <a:p>
                      <a:pPr algn="ctr"/>
                      <a:r>
                        <a:rPr lang="ga-IE" noProof="0">
                          <a:latin typeface="Tw Cen MT" panose="020B0602020104020603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ga-IE" noProof="0" dirty="0" err="1">
                          <a:latin typeface="Tw Cen MT" panose="020B0602020104020603" pitchFamily="34" charset="0"/>
                        </a:rPr>
                        <a:t>Bláthbhosca</a:t>
                      </a:r>
                      <a:r>
                        <a:rPr lang="en-US" noProof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noProof="0" dirty="0" err="1">
                          <a:latin typeface="Tw Cen MT" panose="020B0602020104020603" pitchFamily="34" charset="0"/>
                        </a:rPr>
                        <a:t>fuinneoige</a:t>
                      </a:r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2376463"/>
                  </a:ext>
                </a:extLst>
              </a:tr>
              <a:tr h="394979">
                <a:tc>
                  <a:txBody>
                    <a:bodyPr/>
                    <a:lstStyle/>
                    <a:p>
                      <a:pPr algn="ctr"/>
                      <a:r>
                        <a:rPr lang="ga-IE" noProof="0" dirty="0">
                          <a:latin typeface="Tw Cen MT" panose="020B0602020104020603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ga-IE" noProof="0" dirty="0">
                          <a:latin typeface="Tw Cen MT" panose="020B0602020104020603" pitchFamily="34" charset="0"/>
                        </a:rPr>
                        <a:t>Eidhneán ar bhalla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ga-IE" noProof="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258255"/>
                  </a:ext>
                </a:extLst>
              </a:tr>
            </a:tbl>
          </a:graphicData>
        </a:graphic>
      </p:graphicFrame>
      <p:pic>
        <p:nvPicPr>
          <p:cNvPr id="10" name="Pictiúr 9">
            <a:extLst>
              <a:ext uri="{FF2B5EF4-FFF2-40B4-BE49-F238E27FC236}">
                <a16:creationId xmlns:a16="http://schemas.microsoft.com/office/drawing/2014/main" id="{3BC404E4-830D-2315-A4EE-30B75E220377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10136525" y="3054698"/>
            <a:ext cx="1501200" cy="315215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E6A3F09-E4E9-747C-EF3C-E4DC6B0EA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2467" y1="25283" x2="53800" y2="81887"/>
                        <a14:foregroundMark x1="34800" y1="53019" x2="68933" y2="53962"/>
                        <a14:foregroundMark x1="68933" y1="53962" x2="69133" y2="54151"/>
                        <a14:foregroundMark x1="34600" y1="66321" x2="65200" y2="67453"/>
                        <a14:foregroundMark x1="28133" y1="14245" x2="31247" y2="27717"/>
                        <a14:foregroundMark x1="18133" y1="33679" x2="18200" y2="45377"/>
                        <a14:foregroundMark x1="53067" y1="17264" x2="53867" y2="22642"/>
                        <a14:foregroundMark x1="79867" y1="21792" x2="80000" y2="33491"/>
                        <a14:foregroundMark x1="80000" y1="33491" x2="80067" y2="33396"/>
                        <a14:foregroundMark x1="80133" y1="18113" x2="80133" y2="18113"/>
                        <a14:foregroundMark x1="84600" y1="18962" x2="84600" y2="18962"/>
                        <a14:foregroundMark x1="85600" y1="24906" x2="85600" y2="24906"/>
                        <a14:foregroundMark x1="86200" y1="31509" x2="86200" y2="31509"/>
                        <a14:foregroundMark x1="83133" y1="35755" x2="83133" y2="35755"/>
                        <a14:foregroundMark x1="79733" y1="36981" x2="79733" y2="36981"/>
                        <a14:foregroundMark x1="76533" y1="36415" x2="76533" y2="36415"/>
                        <a14:foregroundMark x1="74200" y1="34057" x2="74200" y2="34057"/>
                        <a14:foregroundMark x1="73067" y1="29811" x2="73067" y2="29811"/>
                        <a14:foregroundMark x1="72933" y1="24340" x2="72933" y2="24340"/>
                        <a14:foregroundMark x1="74867" y1="19906" x2="74867" y2="19906"/>
                        <a14:foregroundMark x1="77200" y1="17830" x2="77200" y2="17830"/>
                        <a14:backgroundMark x1="31667" y1="29434" x2="31000" y2="28208"/>
                        <a14:backgroundMark x1="31867" y1="28962" x2="31200" y2="28585"/>
                        <a14:backgroundMark x1="31533" y1="29151" x2="31200" y2="28302"/>
                        <a14:backgroundMark x1="31200" y1="27736" x2="31933" y2="313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19300" y="514322"/>
            <a:ext cx="2669211" cy="188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11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allAtOnce"/>
      <p:bldP spid="14" grpId="1" uiExpand="1" build="allAtOnce" animBg="1"/>
      <p:bldP spid="37" grpId="0" animBg="1"/>
      <p:bldP spid="6" grpId="0"/>
      <p:bldP spid="6" grpId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60E16-288B-47B1-AE5E-99C87F09745C}"/>
              </a:ext>
            </a:extLst>
          </p:cNvPr>
          <p:cNvSpPr txBox="1"/>
          <p:nvPr/>
        </p:nvSpPr>
        <p:spPr>
          <a:xfrm>
            <a:off x="1120648" y="3735545"/>
            <a:ext cx="4521931" cy="24216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72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Bailigh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na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nithe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 atá uait don tsiúlóid:</a:t>
            </a:r>
          </a:p>
          <a:p>
            <a:pPr marL="10800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Clár fáiscthe</a:t>
            </a:r>
          </a:p>
          <a:p>
            <a:pPr marL="10800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An léarscáil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gharbh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 agus </a:t>
            </a:r>
            <a:b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eochair na léarscáile</a:t>
            </a:r>
          </a:p>
          <a:p>
            <a:pPr marL="1080000" indent="-228600">
              <a:buFont typeface="Arial" panose="020B0604020202020204" pitchFamily="34" charset="0"/>
              <a:buChar char="•"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Peann luaidhe agus criáin nó </a:t>
            </a:r>
            <a:b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pinn luaidhe daite</a:t>
            </a:r>
            <a:endParaRPr lang="ga-IE" sz="20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10800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72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7200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7200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17FB248-DAF6-4E9F-BF3F-AE28FB756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8800" r="90000">
                        <a14:foregroundMark x1="8800" y1="27400" x2="12000" y2="27400"/>
                        <a14:foregroundMark x1="89800" y1="19400" x2="89800" y2="2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49046" y="555388"/>
            <a:ext cx="1798801" cy="179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1A6CD3-7428-42C8-BDF6-8386EC192EB0}"/>
              </a:ext>
            </a:extLst>
          </p:cNvPr>
          <p:cNvSpPr txBox="1"/>
          <p:nvPr/>
        </p:nvSpPr>
        <p:spPr>
          <a:xfrm>
            <a:off x="543711" y="2614215"/>
            <a:ext cx="1299600" cy="12983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8BAA102-F96A-4193-90E6-C0767410C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000" y1="42400" x2="5067" y2="5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64891" y="2162903"/>
            <a:ext cx="3028386" cy="403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77E6C2D7-E018-48EA-8C26-44BACD168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30600" y1="20659" x2="10800" y2="19461"/>
                        <a14:backgroundMark x1="10800" y1="19461" x2="10200" y2="18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73807" y="2787359"/>
            <a:ext cx="2474040" cy="165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6">
            <a:extLst>
              <a:ext uri="{FF2B5EF4-FFF2-40B4-BE49-F238E27FC236}">
                <a16:creationId xmlns:a16="http://schemas.microsoft.com/office/drawing/2014/main" id="{02DB60C9-B4B2-73CE-0DB3-823C54B1C490}"/>
              </a:ext>
            </a:extLst>
          </p:cNvPr>
          <p:cNvSpPr txBox="1"/>
          <p:nvPr/>
        </p:nvSpPr>
        <p:spPr>
          <a:xfrm>
            <a:off x="690785" y="700847"/>
            <a:ext cx="6362504" cy="1426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Léarscáil Bhithéagsúlachta na Scoile</a:t>
            </a:r>
          </a:p>
        </p:txBody>
      </p:sp>
      <p:sp>
        <p:nvSpPr>
          <p:cNvPr id="3" name="Bosca téacs 2">
            <a:extLst>
              <a:ext uri="{FF2B5EF4-FFF2-40B4-BE49-F238E27FC236}">
                <a16:creationId xmlns:a16="http://schemas.microsoft.com/office/drawing/2014/main" id="{54271B3B-4B23-7F29-45A5-E7C7FF23FF10}"/>
              </a:ext>
            </a:extLst>
          </p:cNvPr>
          <p:cNvSpPr txBox="1"/>
          <p:nvPr/>
        </p:nvSpPr>
        <p:spPr>
          <a:xfrm>
            <a:off x="1395431" y="2936063"/>
            <a:ext cx="4247148" cy="70788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marL="457200">
              <a:defRPr sz="2000" b="1">
                <a:latin typeface="Tw Cen MT" panose="020B0602020104020603" pitchFamily="34" charset="0"/>
              </a:defRPr>
            </a:lvl1pPr>
          </a:lstStyle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Ullmhaigh le dul ar shiúlóid timpeall na scoile.</a:t>
            </a:r>
          </a:p>
        </p:txBody>
      </p:sp>
      <p:pic>
        <p:nvPicPr>
          <p:cNvPr id="4" name="Pictiúr 3">
            <a:extLst>
              <a:ext uri="{FF2B5EF4-FFF2-40B4-BE49-F238E27FC236}">
                <a16:creationId xmlns:a16="http://schemas.microsoft.com/office/drawing/2014/main" id="{09C3776E-9515-8561-EF9A-175DEA8286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84" b="89826" l="10000" r="92000">
                        <a14:foregroundMark x1="50223" y1="27253" x2="44600" y2="28488"/>
                        <a14:backgroundMark x1="31600" y1="71221" x2="23800" y2="70349"/>
                        <a14:backgroundMark x1="23800" y1="71221" x2="18000" y2="62791"/>
                        <a14:backgroundMark x1="18000" y1="62791" x2="25000" y2="66570"/>
                        <a14:backgroundMark x1="25000" y1="66570" x2="32200" y2="70349"/>
                        <a14:backgroundMark x1="32200" y1="70349" x2="36600" y2="74128"/>
                        <a14:backgroundMark x1="15400" y1="61919" x2="18600" y2="62791"/>
                        <a14:backgroundMark x1="44400" y1="77907" x2="39200" y2="73256"/>
                        <a14:backgroundMark x1="18000" y1="60174" x2="12800" y2="60174"/>
                        <a14:backgroundMark x1="45000" y1="77035" x2="36600" y2="72384"/>
                        <a14:backgroundMark x1="94400" y1="72384" x2="86800" y2="74128"/>
                        <a14:backgroundMark x1="86800" y1="74128" x2="82200" y2="75872"/>
                        <a14:backgroundMark x1="61000" y1="24709" x2="57800" y2="27326"/>
                        <a14:backgroundMark x1="63600" y1="24128" x2="54600" y2="25291"/>
                        <a14:backgroundMark x1="54600" y1="25291" x2="54600" y2="25291"/>
                        <a14:backgroundMark x1="56400" y1="26744" x2="50000" y2="26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4986" y="4266384"/>
            <a:ext cx="3028386" cy="2083530"/>
          </a:xfrm>
          <a:prstGeom prst="rect">
            <a:avLst/>
          </a:prstGeom>
        </p:spPr>
      </p:pic>
      <p:pic>
        <p:nvPicPr>
          <p:cNvPr id="9" name="Pictiúr 8">
            <a:extLst>
              <a:ext uri="{FF2B5EF4-FFF2-40B4-BE49-F238E27FC236}">
                <a16:creationId xmlns:a16="http://schemas.microsoft.com/office/drawing/2014/main" id="{2ECD2063-3402-FEBD-585F-715C07A979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308" y="4529151"/>
            <a:ext cx="1587551" cy="1133965"/>
          </a:xfrm>
          <a:prstGeom prst="rect">
            <a:avLst/>
          </a:prstGeom>
        </p:spPr>
      </p:pic>
      <p:pic>
        <p:nvPicPr>
          <p:cNvPr id="6" name="Pictiúr 5">
            <a:extLst>
              <a:ext uri="{FF2B5EF4-FFF2-40B4-BE49-F238E27FC236}">
                <a16:creationId xmlns:a16="http://schemas.microsoft.com/office/drawing/2014/main" id="{41183EB5-99C0-8616-2B51-4AEBBDB4656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77" y="3163954"/>
            <a:ext cx="1363518" cy="1276063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517DAC5-E243-15B7-7B8B-D153FD064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52467" y1="25283" x2="53800" y2="81887"/>
                        <a14:foregroundMark x1="34800" y1="53019" x2="68933" y2="53962"/>
                        <a14:foregroundMark x1="68933" y1="53962" x2="69133" y2="54151"/>
                        <a14:foregroundMark x1="34600" y1="66321" x2="65200" y2="67453"/>
                        <a14:foregroundMark x1="28133" y1="14245" x2="31247" y2="27717"/>
                        <a14:foregroundMark x1="18133" y1="33679" x2="18200" y2="45377"/>
                        <a14:foregroundMark x1="53067" y1="17264" x2="53867" y2="22642"/>
                        <a14:foregroundMark x1="79867" y1="21792" x2="80000" y2="33491"/>
                        <a14:foregroundMark x1="80000" y1="33491" x2="80067" y2="33396"/>
                        <a14:foregroundMark x1="80133" y1="18113" x2="80133" y2="18113"/>
                        <a14:foregroundMark x1="84600" y1="18962" x2="84600" y2="18962"/>
                        <a14:foregroundMark x1="85600" y1="24906" x2="85600" y2="24906"/>
                        <a14:foregroundMark x1="86200" y1="31509" x2="86200" y2="31509"/>
                        <a14:foregroundMark x1="83133" y1="35755" x2="83133" y2="35755"/>
                        <a14:foregroundMark x1="79733" y1="36981" x2="79733" y2="36981"/>
                        <a14:foregroundMark x1="76533" y1="36415" x2="76533" y2="36415"/>
                        <a14:foregroundMark x1="74200" y1="34057" x2="74200" y2="34057"/>
                        <a14:foregroundMark x1="73067" y1="29811" x2="73067" y2="29811"/>
                        <a14:foregroundMark x1="72933" y1="24340" x2="72933" y2="24340"/>
                        <a14:foregroundMark x1="74867" y1="19906" x2="74867" y2="19906"/>
                        <a14:foregroundMark x1="77200" y1="17830" x2="77200" y2="17830"/>
                        <a14:backgroundMark x1="31667" y1="29434" x2="31000" y2="28208"/>
                        <a14:backgroundMark x1="31867" y1="28962" x2="31200" y2="28585"/>
                        <a14:backgroundMark x1="31533" y1="29151" x2="31200" y2="28302"/>
                        <a14:backgroundMark x1="31200" y1="27736" x2="31933" y2="313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19300" y="514322"/>
            <a:ext cx="2669211" cy="188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46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60E16-288B-47B1-AE5E-99C87F09745C}"/>
              </a:ext>
            </a:extLst>
          </p:cNvPr>
          <p:cNvSpPr txBox="1"/>
          <p:nvPr/>
        </p:nvSpPr>
        <p:spPr>
          <a:xfrm>
            <a:off x="1150967" y="3289610"/>
            <a:ext cx="5205227" cy="1471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72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Nuair a thagann tú ar ghnáthóg ar leith, déan an ghnáthóg sin 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mharcáil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 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léarscáil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gharbh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.</a:t>
            </a:r>
            <a:endParaRPr kumimoji="0" lang="ga-I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BA895C-9D13-48EA-8F86-F224E1827925}"/>
              </a:ext>
            </a:extLst>
          </p:cNvPr>
          <p:cNvSpPr txBox="1"/>
          <p:nvPr/>
        </p:nvSpPr>
        <p:spPr>
          <a:xfrm>
            <a:off x="501168" y="2586495"/>
            <a:ext cx="1299600" cy="12983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6336492B-D034-4DEC-AE53-46EE37A35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34042" y="3049186"/>
            <a:ext cx="4164161" cy="27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6">
            <a:extLst>
              <a:ext uri="{FF2B5EF4-FFF2-40B4-BE49-F238E27FC236}">
                <a16:creationId xmlns:a16="http://schemas.microsoft.com/office/drawing/2014/main" id="{8B648F9A-35D1-1D71-F5B4-C43EC2EA3A33}"/>
              </a:ext>
            </a:extLst>
          </p:cNvPr>
          <p:cNvSpPr txBox="1"/>
          <p:nvPr/>
        </p:nvSpPr>
        <p:spPr>
          <a:xfrm>
            <a:off x="690785" y="700847"/>
            <a:ext cx="6362504" cy="1426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Léarscáil Bhithéagsúlachta na Scoile</a:t>
            </a:r>
          </a:p>
        </p:txBody>
      </p:sp>
      <p:sp>
        <p:nvSpPr>
          <p:cNvPr id="17" name="Bosca téacs 16">
            <a:extLst>
              <a:ext uri="{FF2B5EF4-FFF2-40B4-BE49-F238E27FC236}">
                <a16:creationId xmlns:a16="http://schemas.microsoft.com/office/drawing/2014/main" id="{226D0F22-03F7-0961-E99F-72454B33D930}"/>
              </a:ext>
            </a:extLst>
          </p:cNvPr>
          <p:cNvSpPr txBox="1"/>
          <p:nvPr/>
        </p:nvSpPr>
        <p:spPr>
          <a:xfrm>
            <a:off x="1419494" y="2982559"/>
            <a:ext cx="4247148" cy="560793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marL="457200">
              <a:defRPr sz="2000" b="1">
                <a:latin typeface="Tw Cen MT" panose="020B0602020104020603" pitchFamily="34" charset="0"/>
              </a:defRPr>
            </a:lvl1pPr>
          </a:lstStyle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Téigh ar an tsiúlóid.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800346-05FE-CE93-DB4C-7D9494A00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800" r="90000">
                        <a14:foregroundMark x1="8800" y1="27400" x2="12000" y2="27400"/>
                        <a14:foregroundMark x1="89800" y1="19400" x2="89800" y2="2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49046" y="555388"/>
            <a:ext cx="1798801" cy="179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AD13718-67A8-6370-4995-F15B104A4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2467" y1="25283" x2="53800" y2="81887"/>
                        <a14:foregroundMark x1="34800" y1="53019" x2="68933" y2="53962"/>
                        <a14:foregroundMark x1="68933" y1="53962" x2="69133" y2="54151"/>
                        <a14:foregroundMark x1="34600" y1="66321" x2="65200" y2="67453"/>
                        <a14:foregroundMark x1="28133" y1="14245" x2="31247" y2="27717"/>
                        <a14:foregroundMark x1="18133" y1="33679" x2="18200" y2="45377"/>
                        <a14:foregroundMark x1="53067" y1="17264" x2="53867" y2="22642"/>
                        <a14:foregroundMark x1="79867" y1="21792" x2="80000" y2="33491"/>
                        <a14:foregroundMark x1="80000" y1="33491" x2="80067" y2="33396"/>
                        <a14:foregroundMark x1="80133" y1="18113" x2="80133" y2="18113"/>
                        <a14:foregroundMark x1="84600" y1="18962" x2="84600" y2="18962"/>
                        <a14:foregroundMark x1="85600" y1="24906" x2="85600" y2="24906"/>
                        <a14:foregroundMark x1="86200" y1="31509" x2="86200" y2="31509"/>
                        <a14:foregroundMark x1="83133" y1="35755" x2="83133" y2="35755"/>
                        <a14:foregroundMark x1="79733" y1="36981" x2="79733" y2="36981"/>
                        <a14:foregroundMark x1="76533" y1="36415" x2="76533" y2="36415"/>
                        <a14:foregroundMark x1="74200" y1="34057" x2="74200" y2="34057"/>
                        <a14:foregroundMark x1="73067" y1="29811" x2="73067" y2="29811"/>
                        <a14:foregroundMark x1="72933" y1="24340" x2="72933" y2="24340"/>
                        <a14:foregroundMark x1="74867" y1="19906" x2="74867" y2="19906"/>
                        <a14:foregroundMark x1="77200" y1="17830" x2="77200" y2="17830"/>
                        <a14:backgroundMark x1="31667" y1="29434" x2="31000" y2="28208"/>
                        <a14:backgroundMark x1="31867" y1="28962" x2="31200" y2="28585"/>
                        <a14:backgroundMark x1="31533" y1="29151" x2="31200" y2="28302"/>
                        <a14:backgroundMark x1="31200" y1="27736" x2="31933" y2="313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19300" y="514322"/>
            <a:ext cx="2669211" cy="188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79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60E16-288B-47B1-AE5E-99C87F09745C}"/>
              </a:ext>
            </a:extLst>
          </p:cNvPr>
          <p:cNvSpPr txBox="1"/>
          <p:nvPr/>
        </p:nvSpPr>
        <p:spPr>
          <a:xfrm>
            <a:off x="1157989" y="3370011"/>
            <a:ext cx="5351668" cy="18218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72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</a:endParaRPr>
          </a:p>
          <a:p>
            <a:pPr marL="720000" lvl="0">
              <a:defRPr/>
            </a:pPr>
            <a:r>
              <a:rPr kumimoji="0" lang="ga-IE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Agus tú ar ais sa rang, tarraing an leagan deireanach </a:t>
            </a:r>
            <a:r>
              <a:rPr lang="ga-IE" sz="2000" dirty="0">
                <a:solidFill>
                  <a:prstClr val="black"/>
                </a:solidFill>
                <a:latin typeface="Tw Cen MT" panose="020B0602020104020603" pitchFamily="34" charset="0"/>
              </a:rPr>
              <a:t>den léarscáil bhithéagsúlachta agus den </a:t>
            </a:r>
            <a:r>
              <a:rPr kumimoji="0" lang="ga-IE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eochair</a:t>
            </a:r>
            <a:r>
              <a:rPr kumimoji="0" lang="ga-IE" sz="20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 </a:t>
            </a:r>
            <a:r>
              <a:rPr kumimoji="0" lang="ga-IE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ar leathanach </a:t>
            </a:r>
            <a:r>
              <a:rPr lang="en-US" sz="2000" dirty="0">
                <a:solidFill>
                  <a:prstClr val="black"/>
                </a:solidFill>
                <a:latin typeface="Tw Cen MT" panose="020B0602020104020603" pitchFamily="34" charset="0"/>
              </a:rPr>
              <a:t>8–9</a:t>
            </a:r>
            <a:r>
              <a:rPr kumimoji="0" lang="ga-IE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 i do leabhar oibre. </a:t>
            </a:r>
          </a:p>
          <a:p>
            <a:pPr marL="72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7200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ga-I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D9F9A6-2538-447B-9654-AB132786BF64}"/>
              </a:ext>
            </a:extLst>
          </p:cNvPr>
          <p:cNvSpPr txBox="1"/>
          <p:nvPr/>
        </p:nvSpPr>
        <p:spPr>
          <a:xfrm>
            <a:off x="547874" y="2647925"/>
            <a:ext cx="1299600" cy="12983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77D43E-D912-4B07-86D9-F5F4BC4FB978}"/>
              </a:ext>
            </a:extLst>
          </p:cNvPr>
          <p:cNvSpPr txBox="1"/>
          <p:nvPr/>
        </p:nvSpPr>
        <p:spPr>
          <a:xfrm>
            <a:off x="315686" y="5353839"/>
            <a:ext cx="6193971" cy="1200329"/>
          </a:xfrm>
          <a:custGeom>
            <a:avLst/>
            <a:gdLst>
              <a:gd name="connsiteX0" fmla="*/ 0 w 5600067"/>
              <a:gd name="connsiteY0" fmla="*/ 0 h 923330"/>
              <a:gd name="connsiteX1" fmla="*/ 560007 w 5600067"/>
              <a:gd name="connsiteY1" fmla="*/ 0 h 923330"/>
              <a:gd name="connsiteX2" fmla="*/ 1008012 w 5600067"/>
              <a:gd name="connsiteY2" fmla="*/ 0 h 923330"/>
              <a:gd name="connsiteX3" fmla="*/ 1400017 w 5600067"/>
              <a:gd name="connsiteY3" fmla="*/ 0 h 923330"/>
              <a:gd name="connsiteX4" fmla="*/ 2072025 w 5600067"/>
              <a:gd name="connsiteY4" fmla="*/ 0 h 923330"/>
              <a:gd name="connsiteX5" fmla="*/ 2576031 w 5600067"/>
              <a:gd name="connsiteY5" fmla="*/ 0 h 923330"/>
              <a:gd name="connsiteX6" fmla="*/ 3136038 w 5600067"/>
              <a:gd name="connsiteY6" fmla="*/ 0 h 923330"/>
              <a:gd name="connsiteX7" fmla="*/ 3696044 w 5600067"/>
              <a:gd name="connsiteY7" fmla="*/ 0 h 923330"/>
              <a:gd name="connsiteX8" fmla="*/ 4200050 w 5600067"/>
              <a:gd name="connsiteY8" fmla="*/ 0 h 923330"/>
              <a:gd name="connsiteX9" fmla="*/ 4816058 w 5600067"/>
              <a:gd name="connsiteY9" fmla="*/ 0 h 923330"/>
              <a:gd name="connsiteX10" fmla="*/ 5600067 w 5600067"/>
              <a:gd name="connsiteY10" fmla="*/ 0 h 923330"/>
              <a:gd name="connsiteX11" fmla="*/ 5600067 w 5600067"/>
              <a:gd name="connsiteY11" fmla="*/ 470898 h 923330"/>
              <a:gd name="connsiteX12" fmla="*/ 5600067 w 5600067"/>
              <a:gd name="connsiteY12" fmla="*/ 923330 h 923330"/>
              <a:gd name="connsiteX13" fmla="*/ 5208062 w 5600067"/>
              <a:gd name="connsiteY13" fmla="*/ 923330 h 923330"/>
              <a:gd name="connsiteX14" fmla="*/ 4536054 w 5600067"/>
              <a:gd name="connsiteY14" fmla="*/ 923330 h 923330"/>
              <a:gd name="connsiteX15" fmla="*/ 4088049 w 5600067"/>
              <a:gd name="connsiteY15" fmla="*/ 923330 h 923330"/>
              <a:gd name="connsiteX16" fmla="*/ 3696044 w 5600067"/>
              <a:gd name="connsiteY16" fmla="*/ 923330 h 923330"/>
              <a:gd name="connsiteX17" fmla="*/ 3024036 w 5600067"/>
              <a:gd name="connsiteY17" fmla="*/ 923330 h 923330"/>
              <a:gd name="connsiteX18" fmla="*/ 2408029 w 5600067"/>
              <a:gd name="connsiteY18" fmla="*/ 923330 h 923330"/>
              <a:gd name="connsiteX19" fmla="*/ 1736021 w 5600067"/>
              <a:gd name="connsiteY19" fmla="*/ 923330 h 923330"/>
              <a:gd name="connsiteX20" fmla="*/ 1120013 w 5600067"/>
              <a:gd name="connsiteY20" fmla="*/ 923330 h 923330"/>
              <a:gd name="connsiteX21" fmla="*/ 616007 w 5600067"/>
              <a:gd name="connsiteY21" fmla="*/ 923330 h 923330"/>
              <a:gd name="connsiteX22" fmla="*/ 0 w 5600067"/>
              <a:gd name="connsiteY22" fmla="*/ 923330 h 923330"/>
              <a:gd name="connsiteX23" fmla="*/ 0 w 5600067"/>
              <a:gd name="connsiteY23" fmla="*/ 480132 h 923330"/>
              <a:gd name="connsiteX24" fmla="*/ 0 w 5600067"/>
              <a:gd name="connsiteY2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600067" h="923330" fill="none" extrusionOk="0">
                <a:moveTo>
                  <a:pt x="0" y="0"/>
                </a:moveTo>
                <a:cubicBezTo>
                  <a:pt x="152749" y="-45172"/>
                  <a:pt x="310739" y="21141"/>
                  <a:pt x="560007" y="0"/>
                </a:cubicBezTo>
                <a:cubicBezTo>
                  <a:pt x="809275" y="-21141"/>
                  <a:pt x="914070" y="39798"/>
                  <a:pt x="1008012" y="0"/>
                </a:cubicBezTo>
                <a:cubicBezTo>
                  <a:pt x="1101955" y="-39798"/>
                  <a:pt x="1294717" y="44818"/>
                  <a:pt x="1400017" y="0"/>
                </a:cubicBezTo>
                <a:cubicBezTo>
                  <a:pt x="1505318" y="-44818"/>
                  <a:pt x="1741511" y="24409"/>
                  <a:pt x="2072025" y="0"/>
                </a:cubicBezTo>
                <a:cubicBezTo>
                  <a:pt x="2402539" y="-24409"/>
                  <a:pt x="2463656" y="29537"/>
                  <a:pt x="2576031" y="0"/>
                </a:cubicBezTo>
                <a:cubicBezTo>
                  <a:pt x="2688406" y="-29537"/>
                  <a:pt x="2973770" y="28845"/>
                  <a:pt x="3136038" y="0"/>
                </a:cubicBezTo>
                <a:cubicBezTo>
                  <a:pt x="3298306" y="-28845"/>
                  <a:pt x="3422463" y="62474"/>
                  <a:pt x="3696044" y="0"/>
                </a:cubicBezTo>
                <a:cubicBezTo>
                  <a:pt x="3969625" y="-62474"/>
                  <a:pt x="4093383" y="31620"/>
                  <a:pt x="4200050" y="0"/>
                </a:cubicBezTo>
                <a:cubicBezTo>
                  <a:pt x="4306717" y="-31620"/>
                  <a:pt x="4605577" y="70254"/>
                  <a:pt x="4816058" y="0"/>
                </a:cubicBezTo>
                <a:cubicBezTo>
                  <a:pt x="5026539" y="-70254"/>
                  <a:pt x="5380754" y="24572"/>
                  <a:pt x="5600067" y="0"/>
                </a:cubicBezTo>
                <a:cubicBezTo>
                  <a:pt x="5627090" y="198658"/>
                  <a:pt x="5562898" y="359426"/>
                  <a:pt x="5600067" y="470898"/>
                </a:cubicBezTo>
                <a:cubicBezTo>
                  <a:pt x="5637236" y="582370"/>
                  <a:pt x="5578149" y="743421"/>
                  <a:pt x="5600067" y="923330"/>
                </a:cubicBezTo>
                <a:cubicBezTo>
                  <a:pt x="5504016" y="968078"/>
                  <a:pt x="5370442" y="908183"/>
                  <a:pt x="5208062" y="923330"/>
                </a:cubicBezTo>
                <a:cubicBezTo>
                  <a:pt x="5045682" y="938477"/>
                  <a:pt x="4734395" y="904778"/>
                  <a:pt x="4536054" y="923330"/>
                </a:cubicBezTo>
                <a:cubicBezTo>
                  <a:pt x="4337713" y="941882"/>
                  <a:pt x="4309331" y="922790"/>
                  <a:pt x="4088049" y="923330"/>
                </a:cubicBezTo>
                <a:cubicBezTo>
                  <a:pt x="3866768" y="923870"/>
                  <a:pt x="3819708" y="888152"/>
                  <a:pt x="3696044" y="923330"/>
                </a:cubicBezTo>
                <a:cubicBezTo>
                  <a:pt x="3572380" y="958508"/>
                  <a:pt x="3195559" y="874446"/>
                  <a:pt x="3024036" y="923330"/>
                </a:cubicBezTo>
                <a:cubicBezTo>
                  <a:pt x="2852513" y="972214"/>
                  <a:pt x="2588581" y="885748"/>
                  <a:pt x="2408029" y="923330"/>
                </a:cubicBezTo>
                <a:cubicBezTo>
                  <a:pt x="2227477" y="960912"/>
                  <a:pt x="2071314" y="884172"/>
                  <a:pt x="1736021" y="923330"/>
                </a:cubicBezTo>
                <a:cubicBezTo>
                  <a:pt x="1400728" y="962488"/>
                  <a:pt x="1338653" y="894504"/>
                  <a:pt x="1120013" y="923330"/>
                </a:cubicBezTo>
                <a:cubicBezTo>
                  <a:pt x="901373" y="952156"/>
                  <a:pt x="793725" y="902483"/>
                  <a:pt x="616007" y="923330"/>
                </a:cubicBezTo>
                <a:cubicBezTo>
                  <a:pt x="438289" y="944177"/>
                  <a:pt x="268446" y="914298"/>
                  <a:pt x="0" y="923330"/>
                </a:cubicBezTo>
                <a:cubicBezTo>
                  <a:pt x="-31743" y="752180"/>
                  <a:pt x="17564" y="683548"/>
                  <a:pt x="0" y="480132"/>
                </a:cubicBezTo>
                <a:cubicBezTo>
                  <a:pt x="-17564" y="276716"/>
                  <a:pt x="10494" y="153154"/>
                  <a:pt x="0" y="0"/>
                </a:cubicBezTo>
                <a:close/>
              </a:path>
              <a:path w="5600067" h="923330" stroke="0" extrusionOk="0">
                <a:moveTo>
                  <a:pt x="0" y="0"/>
                </a:moveTo>
                <a:cubicBezTo>
                  <a:pt x="249237" y="-1129"/>
                  <a:pt x="434763" y="39579"/>
                  <a:pt x="672008" y="0"/>
                </a:cubicBezTo>
                <a:cubicBezTo>
                  <a:pt x="909253" y="-39579"/>
                  <a:pt x="1064974" y="53260"/>
                  <a:pt x="1232015" y="0"/>
                </a:cubicBezTo>
                <a:cubicBezTo>
                  <a:pt x="1399056" y="-53260"/>
                  <a:pt x="1581824" y="24948"/>
                  <a:pt x="1792021" y="0"/>
                </a:cubicBezTo>
                <a:cubicBezTo>
                  <a:pt x="2002218" y="-24948"/>
                  <a:pt x="2049284" y="39407"/>
                  <a:pt x="2240027" y="0"/>
                </a:cubicBezTo>
                <a:cubicBezTo>
                  <a:pt x="2430770" y="-39407"/>
                  <a:pt x="2591410" y="52645"/>
                  <a:pt x="2688032" y="0"/>
                </a:cubicBezTo>
                <a:cubicBezTo>
                  <a:pt x="2784654" y="-52645"/>
                  <a:pt x="3069648" y="61482"/>
                  <a:pt x="3360040" y="0"/>
                </a:cubicBezTo>
                <a:cubicBezTo>
                  <a:pt x="3650432" y="-61482"/>
                  <a:pt x="3758275" y="20842"/>
                  <a:pt x="3920047" y="0"/>
                </a:cubicBezTo>
                <a:cubicBezTo>
                  <a:pt x="4081819" y="-20842"/>
                  <a:pt x="4175783" y="21572"/>
                  <a:pt x="4424053" y="0"/>
                </a:cubicBezTo>
                <a:cubicBezTo>
                  <a:pt x="4672323" y="-21572"/>
                  <a:pt x="4849463" y="73709"/>
                  <a:pt x="5040060" y="0"/>
                </a:cubicBezTo>
                <a:cubicBezTo>
                  <a:pt x="5230657" y="-73709"/>
                  <a:pt x="5389107" y="63301"/>
                  <a:pt x="5600067" y="0"/>
                </a:cubicBezTo>
                <a:cubicBezTo>
                  <a:pt x="5604508" y="92924"/>
                  <a:pt x="5595348" y="326930"/>
                  <a:pt x="5600067" y="452432"/>
                </a:cubicBezTo>
                <a:cubicBezTo>
                  <a:pt x="5604786" y="577934"/>
                  <a:pt x="5588045" y="688894"/>
                  <a:pt x="5600067" y="923330"/>
                </a:cubicBezTo>
                <a:cubicBezTo>
                  <a:pt x="5368472" y="997439"/>
                  <a:pt x="5115020" y="875418"/>
                  <a:pt x="4928059" y="923330"/>
                </a:cubicBezTo>
                <a:cubicBezTo>
                  <a:pt x="4741098" y="971242"/>
                  <a:pt x="4619831" y="877621"/>
                  <a:pt x="4368052" y="923330"/>
                </a:cubicBezTo>
                <a:cubicBezTo>
                  <a:pt x="4116273" y="969039"/>
                  <a:pt x="4148767" y="904542"/>
                  <a:pt x="3976048" y="923330"/>
                </a:cubicBezTo>
                <a:cubicBezTo>
                  <a:pt x="3803329" y="942118"/>
                  <a:pt x="3666790" y="914262"/>
                  <a:pt x="3416041" y="923330"/>
                </a:cubicBezTo>
                <a:cubicBezTo>
                  <a:pt x="3165292" y="932398"/>
                  <a:pt x="3203252" y="887135"/>
                  <a:pt x="3024036" y="923330"/>
                </a:cubicBezTo>
                <a:cubicBezTo>
                  <a:pt x="2844820" y="959525"/>
                  <a:pt x="2744333" y="899755"/>
                  <a:pt x="2632031" y="923330"/>
                </a:cubicBezTo>
                <a:cubicBezTo>
                  <a:pt x="2519730" y="946905"/>
                  <a:pt x="2205043" y="854167"/>
                  <a:pt x="1960023" y="923330"/>
                </a:cubicBezTo>
                <a:cubicBezTo>
                  <a:pt x="1715003" y="992493"/>
                  <a:pt x="1695358" y="872782"/>
                  <a:pt x="1456017" y="923330"/>
                </a:cubicBezTo>
                <a:cubicBezTo>
                  <a:pt x="1216676" y="973878"/>
                  <a:pt x="986211" y="900875"/>
                  <a:pt x="784009" y="923330"/>
                </a:cubicBezTo>
                <a:cubicBezTo>
                  <a:pt x="581807" y="945785"/>
                  <a:pt x="270402" y="872573"/>
                  <a:pt x="0" y="923330"/>
                </a:cubicBezTo>
                <a:cubicBezTo>
                  <a:pt x="-55202" y="828467"/>
                  <a:pt x="1921" y="634114"/>
                  <a:pt x="0" y="452432"/>
                </a:cubicBezTo>
                <a:cubicBezTo>
                  <a:pt x="-1921" y="270750"/>
                  <a:pt x="25585" y="17993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61058248">
                  <a:custGeom>
                    <a:avLst/>
                    <a:gdLst>
                      <a:gd name="connsiteX0" fmla="*/ 0 w 6193971"/>
                      <a:gd name="connsiteY0" fmla="*/ 0 h 1200329"/>
                      <a:gd name="connsiteX1" fmla="*/ 619397 w 6193971"/>
                      <a:gd name="connsiteY1" fmla="*/ 0 h 1200329"/>
                      <a:gd name="connsiteX2" fmla="*/ 1114914 w 6193971"/>
                      <a:gd name="connsiteY2" fmla="*/ 0 h 1200329"/>
                      <a:gd name="connsiteX3" fmla="*/ 1548493 w 6193971"/>
                      <a:gd name="connsiteY3" fmla="*/ 0 h 1200329"/>
                      <a:gd name="connsiteX4" fmla="*/ 2291769 w 6193971"/>
                      <a:gd name="connsiteY4" fmla="*/ 0 h 1200329"/>
                      <a:gd name="connsiteX5" fmla="*/ 2849226 w 6193971"/>
                      <a:gd name="connsiteY5" fmla="*/ 0 h 1200329"/>
                      <a:gd name="connsiteX6" fmla="*/ 3468624 w 6193971"/>
                      <a:gd name="connsiteY6" fmla="*/ 0 h 1200329"/>
                      <a:gd name="connsiteX7" fmla="*/ 4088020 w 6193971"/>
                      <a:gd name="connsiteY7" fmla="*/ 0 h 1200329"/>
                      <a:gd name="connsiteX8" fmla="*/ 4645477 w 6193971"/>
                      <a:gd name="connsiteY8" fmla="*/ 0 h 1200329"/>
                      <a:gd name="connsiteX9" fmla="*/ 5326815 w 6193971"/>
                      <a:gd name="connsiteY9" fmla="*/ 0 h 1200329"/>
                      <a:gd name="connsiteX10" fmla="*/ 6193971 w 6193971"/>
                      <a:gd name="connsiteY10" fmla="*/ 0 h 1200329"/>
                      <a:gd name="connsiteX11" fmla="*/ 6193971 w 6193971"/>
                      <a:gd name="connsiteY11" fmla="*/ 612167 h 1200329"/>
                      <a:gd name="connsiteX12" fmla="*/ 6193971 w 6193971"/>
                      <a:gd name="connsiteY12" fmla="*/ 1200329 h 1200329"/>
                      <a:gd name="connsiteX13" fmla="*/ 5760392 w 6193971"/>
                      <a:gd name="connsiteY13" fmla="*/ 1200329 h 1200329"/>
                      <a:gd name="connsiteX14" fmla="*/ 5017116 w 6193971"/>
                      <a:gd name="connsiteY14" fmla="*/ 1200329 h 1200329"/>
                      <a:gd name="connsiteX15" fmla="*/ 4521598 w 6193971"/>
                      <a:gd name="connsiteY15" fmla="*/ 1200329 h 1200329"/>
                      <a:gd name="connsiteX16" fmla="*/ 4088020 w 6193971"/>
                      <a:gd name="connsiteY16" fmla="*/ 1200329 h 1200329"/>
                      <a:gd name="connsiteX17" fmla="*/ 3344744 w 6193971"/>
                      <a:gd name="connsiteY17" fmla="*/ 1200329 h 1200329"/>
                      <a:gd name="connsiteX18" fmla="*/ 2663407 w 6193971"/>
                      <a:gd name="connsiteY18" fmla="*/ 1200329 h 1200329"/>
                      <a:gd name="connsiteX19" fmla="*/ 1920131 w 6193971"/>
                      <a:gd name="connsiteY19" fmla="*/ 1200329 h 1200329"/>
                      <a:gd name="connsiteX20" fmla="*/ 1238793 w 6193971"/>
                      <a:gd name="connsiteY20" fmla="*/ 1200329 h 1200329"/>
                      <a:gd name="connsiteX21" fmla="*/ 681336 w 6193971"/>
                      <a:gd name="connsiteY21" fmla="*/ 1200329 h 1200329"/>
                      <a:gd name="connsiteX22" fmla="*/ 0 w 6193971"/>
                      <a:gd name="connsiteY22" fmla="*/ 1200329 h 1200329"/>
                      <a:gd name="connsiteX23" fmla="*/ 0 w 6193971"/>
                      <a:gd name="connsiteY23" fmla="*/ 624171 h 1200329"/>
                      <a:gd name="connsiteX24" fmla="*/ 0 w 6193971"/>
                      <a:gd name="connsiteY24" fmla="*/ 0 h 1200329"/>
                      <a:gd name="connsiteX0" fmla="*/ 0 w 6193971"/>
                      <a:gd name="connsiteY0" fmla="*/ 0 h 1200329"/>
                      <a:gd name="connsiteX1" fmla="*/ 743276 w 6193971"/>
                      <a:gd name="connsiteY1" fmla="*/ 0 h 1200329"/>
                      <a:gd name="connsiteX2" fmla="*/ 1362673 w 6193971"/>
                      <a:gd name="connsiteY2" fmla="*/ 0 h 1200329"/>
                      <a:gd name="connsiteX3" fmla="*/ 1982070 w 6193971"/>
                      <a:gd name="connsiteY3" fmla="*/ 0 h 1200329"/>
                      <a:gd name="connsiteX4" fmla="*/ 2477588 w 6193971"/>
                      <a:gd name="connsiteY4" fmla="*/ 0 h 1200329"/>
                      <a:gd name="connsiteX5" fmla="*/ 2973105 w 6193971"/>
                      <a:gd name="connsiteY5" fmla="*/ 0 h 1200329"/>
                      <a:gd name="connsiteX6" fmla="*/ 3716382 w 6193971"/>
                      <a:gd name="connsiteY6" fmla="*/ 0 h 1200329"/>
                      <a:gd name="connsiteX7" fmla="*/ 4335779 w 6193971"/>
                      <a:gd name="connsiteY7" fmla="*/ 0 h 1200329"/>
                      <a:gd name="connsiteX8" fmla="*/ 4893237 w 6193971"/>
                      <a:gd name="connsiteY8" fmla="*/ 0 h 1200329"/>
                      <a:gd name="connsiteX9" fmla="*/ 5574573 w 6193971"/>
                      <a:gd name="connsiteY9" fmla="*/ 0 h 1200329"/>
                      <a:gd name="connsiteX10" fmla="*/ 6193971 w 6193971"/>
                      <a:gd name="connsiteY10" fmla="*/ 0 h 1200329"/>
                      <a:gd name="connsiteX11" fmla="*/ 6193971 w 6193971"/>
                      <a:gd name="connsiteY11" fmla="*/ 588161 h 1200329"/>
                      <a:gd name="connsiteX12" fmla="*/ 6193971 w 6193971"/>
                      <a:gd name="connsiteY12" fmla="*/ 1200329 h 1200329"/>
                      <a:gd name="connsiteX13" fmla="*/ 5450694 w 6193971"/>
                      <a:gd name="connsiteY13" fmla="*/ 1200329 h 1200329"/>
                      <a:gd name="connsiteX14" fmla="*/ 4831297 w 6193971"/>
                      <a:gd name="connsiteY14" fmla="*/ 1200329 h 1200329"/>
                      <a:gd name="connsiteX15" fmla="*/ 4397719 w 6193971"/>
                      <a:gd name="connsiteY15" fmla="*/ 1200329 h 1200329"/>
                      <a:gd name="connsiteX16" fmla="*/ 3778322 w 6193971"/>
                      <a:gd name="connsiteY16" fmla="*/ 1200329 h 1200329"/>
                      <a:gd name="connsiteX17" fmla="*/ 3344744 w 6193971"/>
                      <a:gd name="connsiteY17" fmla="*/ 1200329 h 1200329"/>
                      <a:gd name="connsiteX18" fmla="*/ 2911165 w 6193971"/>
                      <a:gd name="connsiteY18" fmla="*/ 1200329 h 1200329"/>
                      <a:gd name="connsiteX19" fmla="*/ 2167889 w 6193971"/>
                      <a:gd name="connsiteY19" fmla="*/ 1200329 h 1200329"/>
                      <a:gd name="connsiteX20" fmla="*/ 1610431 w 6193971"/>
                      <a:gd name="connsiteY20" fmla="*/ 1200329 h 1200329"/>
                      <a:gd name="connsiteX21" fmla="*/ 867155 w 6193971"/>
                      <a:gd name="connsiteY21" fmla="*/ 1200329 h 1200329"/>
                      <a:gd name="connsiteX22" fmla="*/ 0 w 6193971"/>
                      <a:gd name="connsiteY22" fmla="*/ 1200329 h 1200329"/>
                      <a:gd name="connsiteX23" fmla="*/ 0 w 6193971"/>
                      <a:gd name="connsiteY23" fmla="*/ 588161 h 1200329"/>
                      <a:gd name="connsiteX24" fmla="*/ 0 w 6193971"/>
                      <a:gd name="connsiteY24" fmla="*/ 0 h 1200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193971" h="1200329" fill="none" extrusionOk="0">
                        <a:moveTo>
                          <a:pt x="0" y="0"/>
                        </a:moveTo>
                        <a:cubicBezTo>
                          <a:pt x="183722" y="-45798"/>
                          <a:pt x="384740" y="26969"/>
                          <a:pt x="619397" y="0"/>
                        </a:cubicBezTo>
                        <a:cubicBezTo>
                          <a:pt x="881367" y="-29566"/>
                          <a:pt x="1025044" y="67737"/>
                          <a:pt x="1114914" y="0"/>
                        </a:cubicBezTo>
                        <a:cubicBezTo>
                          <a:pt x="1222763" y="-43614"/>
                          <a:pt x="1454058" y="51298"/>
                          <a:pt x="1548493" y="0"/>
                        </a:cubicBezTo>
                        <a:cubicBezTo>
                          <a:pt x="1708987" y="-47323"/>
                          <a:pt x="1936450" y="-16682"/>
                          <a:pt x="2291769" y="0"/>
                        </a:cubicBezTo>
                        <a:cubicBezTo>
                          <a:pt x="2672597" y="-32720"/>
                          <a:pt x="2718839" y="47708"/>
                          <a:pt x="2849226" y="0"/>
                        </a:cubicBezTo>
                        <a:cubicBezTo>
                          <a:pt x="2984770" y="-40456"/>
                          <a:pt x="3259365" y="47090"/>
                          <a:pt x="3468624" y="0"/>
                        </a:cubicBezTo>
                        <a:cubicBezTo>
                          <a:pt x="3654727" y="7274"/>
                          <a:pt x="3809401" y="43776"/>
                          <a:pt x="4088020" y="0"/>
                        </a:cubicBezTo>
                        <a:cubicBezTo>
                          <a:pt x="4372844" y="-52546"/>
                          <a:pt x="4510633" y="25621"/>
                          <a:pt x="4645477" y="0"/>
                        </a:cubicBezTo>
                        <a:cubicBezTo>
                          <a:pt x="4764456" y="-86160"/>
                          <a:pt x="5108610" y="109238"/>
                          <a:pt x="5326815" y="0"/>
                        </a:cubicBezTo>
                        <a:cubicBezTo>
                          <a:pt x="5551680" y="-122154"/>
                          <a:pt x="5952413" y="58510"/>
                          <a:pt x="6193971" y="0"/>
                        </a:cubicBezTo>
                        <a:cubicBezTo>
                          <a:pt x="6228404" y="242379"/>
                          <a:pt x="6136093" y="504561"/>
                          <a:pt x="6193971" y="612167"/>
                        </a:cubicBezTo>
                        <a:cubicBezTo>
                          <a:pt x="6270401" y="714114"/>
                          <a:pt x="6186047" y="918744"/>
                          <a:pt x="6193971" y="1200329"/>
                        </a:cubicBezTo>
                        <a:cubicBezTo>
                          <a:pt x="6081214" y="1240256"/>
                          <a:pt x="5909577" y="1155250"/>
                          <a:pt x="5760392" y="1200329"/>
                        </a:cubicBezTo>
                        <a:cubicBezTo>
                          <a:pt x="5547901" y="1259866"/>
                          <a:pt x="5235820" y="1184831"/>
                          <a:pt x="5017116" y="1200329"/>
                        </a:cubicBezTo>
                        <a:cubicBezTo>
                          <a:pt x="4802905" y="1222893"/>
                          <a:pt x="4764473" y="1198566"/>
                          <a:pt x="4521598" y="1200329"/>
                        </a:cubicBezTo>
                        <a:cubicBezTo>
                          <a:pt x="4274913" y="1199691"/>
                          <a:pt x="4229771" y="1153259"/>
                          <a:pt x="4088020" y="1200329"/>
                        </a:cubicBezTo>
                        <a:cubicBezTo>
                          <a:pt x="3938902" y="1246645"/>
                          <a:pt x="3524738" y="1153946"/>
                          <a:pt x="3344744" y="1200329"/>
                        </a:cubicBezTo>
                        <a:cubicBezTo>
                          <a:pt x="3111366" y="1248434"/>
                          <a:pt x="2880401" y="1130345"/>
                          <a:pt x="2663407" y="1200329"/>
                        </a:cubicBezTo>
                        <a:cubicBezTo>
                          <a:pt x="2460116" y="1243310"/>
                          <a:pt x="2239555" y="1126834"/>
                          <a:pt x="1920131" y="1200329"/>
                        </a:cubicBezTo>
                        <a:cubicBezTo>
                          <a:pt x="1563714" y="1249063"/>
                          <a:pt x="1469463" y="1169110"/>
                          <a:pt x="1238793" y="1200329"/>
                        </a:cubicBezTo>
                        <a:cubicBezTo>
                          <a:pt x="992983" y="1250763"/>
                          <a:pt x="880762" y="1143592"/>
                          <a:pt x="681336" y="1200329"/>
                        </a:cubicBezTo>
                        <a:cubicBezTo>
                          <a:pt x="452269" y="1249325"/>
                          <a:pt x="303725" y="1171856"/>
                          <a:pt x="0" y="1200329"/>
                        </a:cubicBezTo>
                        <a:cubicBezTo>
                          <a:pt x="-56726" y="984657"/>
                          <a:pt x="26672" y="867088"/>
                          <a:pt x="0" y="624171"/>
                        </a:cubicBezTo>
                        <a:cubicBezTo>
                          <a:pt x="-45659" y="387064"/>
                          <a:pt x="7340" y="203035"/>
                          <a:pt x="0" y="0"/>
                        </a:cubicBezTo>
                        <a:close/>
                      </a:path>
                      <a:path w="6193971" h="1200329" stroke="0" extrusionOk="0">
                        <a:moveTo>
                          <a:pt x="0" y="0"/>
                        </a:moveTo>
                        <a:cubicBezTo>
                          <a:pt x="232252" y="-14839"/>
                          <a:pt x="542959" y="60375"/>
                          <a:pt x="743276" y="0"/>
                        </a:cubicBezTo>
                        <a:cubicBezTo>
                          <a:pt x="1031823" y="-21404"/>
                          <a:pt x="1165319" y="119067"/>
                          <a:pt x="1362673" y="0"/>
                        </a:cubicBezTo>
                        <a:cubicBezTo>
                          <a:pt x="1534847" y="-26231"/>
                          <a:pt x="1737350" y="72337"/>
                          <a:pt x="1982070" y="0"/>
                        </a:cubicBezTo>
                        <a:cubicBezTo>
                          <a:pt x="2212498" y="-52124"/>
                          <a:pt x="2248028" y="71944"/>
                          <a:pt x="2477588" y="0"/>
                        </a:cubicBezTo>
                        <a:cubicBezTo>
                          <a:pt x="2689329" y="-66192"/>
                          <a:pt x="2862902" y="60408"/>
                          <a:pt x="2973105" y="0"/>
                        </a:cubicBezTo>
                        <a:cubicBezTo>
                          <a:pt x="3116434" y="-87618"/>
                          <a:pt x="3438164" y="154676"/>
                          <a:pt x="3716382" y="0"/>
                        </a:cubicBezTo>
                        <a:cubicBezTo>
                          <a:pt x="4010065" y="-42357"/>
                          <a:pt x="4174536" y="-2079"/>
                          <a:pt x="4335779" y="0"/>
                        </a:cubicBezTo>
                        <a:cubicBezTo>
                          <a:pt x="4500424" y="-17049"/>
                          <a:pt x="4625017" y="29681"/>
                          <a:pt x="4893237" y="0"/>
                        </a:cubicBezTo>
                        <a:cubicBezTo>
                          <a:pt x="5169658" y="-53756"/>
                          <a:pt x="5378096" y="77993"/>
                          <a:pt x="5574573" y="0"/>
                        </a:cubicBezTo>
                        <a:cubicBezTo>
                          <a:pt x="5765153" y="-155473"/>
                          <a:pt x="5905594" y="46443"/>
                          <a:pt x="6193971" y="0"/>
                        </a:cubicBezTo>
                        <a:cubicBezTo>
                          <a:pt x="6180579" y="101466"/>
                          <a:pt x="6168239" y="423433"/>
                          <a:pt x="6193971" y="588161"/>
                        </a:cubicBezTo>
                        <a:cubicBezTo>
                          <a:pt x="6208538" y="741654"/>
                          <a:pt x="6197302" y="902613"/>
                          <a:pt x="6193971" y="1200329"/>
                        </a:cubicBezTo>
                        <a:cubicBezTo>
                          <a:pt x="5924724" y="1281375"/>
                          <a:pt x="5644038" y="1132324"/>
                          <a:pt x="5450694" y="1200329"/>
                        </a:cubicBezTo>
                        <a:cubicBezTo>
                          <a:pt x="5259014" y="1288147"/>
                          <a:pt x="5148704" y="1135225"/>
                          <a:pt x="4831297" y="1200329"/>
                        </a:cubicBezTo>
                        <a:cubicBezTo>
                          <a:pt x="4561926" y="1252120"/>
                          <a:pt x="4592166" y="1170941"/>
                          <a:pt x="4397719" y="1200329"/>
                        </a:cubicBezTo>
                        <a:cubicBezTo>
                          <a:pt x="4209268" y="1222620"/>
                          <a:pt x="4022670" y="1219201"/>
                          <a:pt x="3778322" y="1200329"/>
                        </a:cubicBezTo>
                        <a:cubicBezTo>
                          <a:pt x="3504049" y="1226506"/>
                          <a:pt x="3531803" y="1143590"/>
                          <a:pt x="3344744" y="1200329"/>
                        </a:cubicBezTo>
                        <a:cubicBezTo>
                          <a:pt x="3152167" y="1224338"/>
                          <a:pt x="3071164" y="1173326"/>
                          <a:pt x="2911165" y="1200329"/>
                        </a:cubicBezTo>
                        <a:cubicBezTo>
                          <a:pt x="2809261" y="1225134"/>
                          <a:pt x="2460869" y="1119489"/>
                          <a:pt x="2167889" y="1200329"/>
                        </a:cubicBezTo>
                        <a:cubicBezTo>
                          <a:pt x="1890465" y="1290649"/>
                          <a:pt x="1830255" y="1140564"/>
                          <a:pt x="1610431" y="1200329"/>
                        </a:cubicBezTo>
                        <a:cubicBezTo>
                          <a:pt x="1358779" y="1265885"/>
                          <a:pt x="1120634" y="1183385"/>
                          <a:pt x="867155" y="1200329"/>
                        </a:cubicBezTo>
                        <a:cubicBezTo>
                          <a:pt x="594757" y="1160806"/>
                          <a:pt x="319423" y="1129227"/>
                          <a:pt x="0" y="1200329"/>
                        </a:cubicBezTo>
                        <a:cubicBezTo>
                          <a:pt x="-49562" y="1111901"/>
                          <a:pt x="-8974" y="876545"/>
                          <a:pt x="0" y="588161"/>
                        </a:cubicBezTo>
                        <a:cubicBezTo>
                          <a:pt x="-16580" y="353989"/>
                          <a:pt x="63337" y="225177"/>
                          <a:pt x="0" y="0"/>
                        </a:cubicBezTo>
                        <a:close/>
                      </a:path>
                      <a:path w="6193971" h="1200329" fill="none" stroke="0" extrusionOk="0">
                        <a:moveTo>
                          <a:pt x="0" y="0"/>
                        </a:moveTo>
                        <a:cubicBezTo>
                          <a:pt x="118426" y="-41796"/>
                          <a:pt x="351975" y="-2517"/>
                          <a:pt x="619397" y="0"/>
                        </a:cubicBezTo>
                        <a:cubicBezTo>
                          <a:pt x="863051" y="-22131"/>
                          <a:pt x="1030717" y="49298"/>
                          <a:pt x="1114914" y="0"/>
                        </a:cubicBezTo>
                        <a:cubicBezTo>
                          <a:pt x="1205312" y="-52534"/>
                          <a:pt x="1439238" y="88591"/>
                          <a:pt x="1548493" y="0"/>
                        </a:cubicBezTo>
                        <a:cubicBezTo>
                          <a:pt x="1653610" y="-36541"/>
                          <a:pt x="1859174" y="1386"/>
                          <a:pt x="2291769" y="0"/>
                        </a:cubicBezTo>
                        <a:cubicBezTo>
                          <a:pt x="2664958" y="-42239"/>
                          <a:pt x="2719343" y="21744"/>
                          <a:pt x="2849226" y="0"/>
                        </a:cubicBezTo>
                        <a:cubicBezTo>
                          <a:pt x="2955509" y="-49445"/>
                          <a:pt x="3298344" y="43495"/>
                          <a:pt x="3468624" y="0"/>
                        </a:cubicBezTo>
                        <a:cubicBezTo>
                          <a:pt x="3686032" y="-44885"/>
                          <a:pt x="3779365" y="44694"/>
                          <a:pt x="4088020" y="0"/>
                        </a:cubicBezTo>
                        <a:cubicBezTo>
                          <a:pt x="4377910" y="-77734"/>
                          <a:pt x="4532178" y="44465"/>
                          <a:pt x="4645477" y="0"/>
                        </a:cubicBezTo>
                        <a:cubicBezTo>
                          <a:pt x="4765689" y="-47786"/>
                          <a:pt x="5147971" y="81323"/>
                          <a:pt x="5326815" y="0"/>
                        </a:cubicBezTo>
                        <a:cubicBezTo>
                          <a:pt x="5544003" y="-90169"/>
                          <a:pt x="5897099" y="63171"/>
                          <a:pt x="6193971" y="0"/>
                        </a:cubicBezTo>
                        <a:cubicBezTo>
                          <a:pt x="6244706" y="297869"/>
                          <a:pt x="6127864" y="456931"/>
                          <a:pt x="6193971" y="612167"/>
                        </a:cubicBezTo>
                        <a:cubicBezTo>
                          <a:pt x="6194788" y="796565"/>
                          <a:pt x="6149654" y="989554"/>
                          <a:pt x="6193971" y="1200329"/>
                        </a:cubicBezTo>
                        <a:cubicBezTo>
                          <a:pt x="6073679" y="1256465"/>
                          <a:pt x="5963722" y="1156142"/>
                          <a:pt x="5760392" y="1200329"/>
                        </a:cubicBezTo>
                        <a:cubicBezTo>
                          <a:pt x="5583677" y="1224482"/>
                          <a:pt x="5229667" y="1149693"/>
                          <a:pt x="5017116" y="1200329"/>
                        </a:cubicBezTo>
                        <a:cubicBezTo>
                          <a:pt x="4797458" y="1221959"/>
                          <a:pt x="4767844" y="1200009"/>
                          <a:pt x="4521598" y="1200329"/>
                        </a:cubicBezTo>
                        <a:cubicBezTo>
                          <a:pt x="4279659" y="1208682"/>
                          <a:pt x="4221351" y="1171385"/>
                          <a:pt x="4088020" y="1200329"/>
                        </a:cubicBezTo>
                        <a:cubicBezTo>
                          <a:pt x="3940732" y="1225234"/>
                          <a:pt x="3539445" y="1105677"/>
                          <a:pt x="3344744" y="1200329"/>
                        </a:cubicBezTo>
                        <a:cubicBezTo>
                          <a:pt x="3160686" y="1260102"/>
                          <a:pt x="2846378" y="1167840"/>
                          <a:pt x="2663407" y="1200329"/>
                        </a:cubicBezTo>
                        <a:cubicBezTo>
                          <a:pt x="2439514" y="1271158"/>
                          <a:pt x="2313281" y="1184725"/>
                          <a:pt x="1920131" y="1200329"/>
                        </a:cubicBezTo>
                        <a:cubicBezTo>
                          <a:pt x="1552945" y="1232871"/>
                          <a:pt x="1456732" y="1159023"/>
                          <a:pt x="1238793" y="1200329"/>
                        </a:cubicBezTo>
                        <a:cubicBezTo>
                          <a:pt x="999227" y="1227762"/>
                          <a:pt x="865752" y="1200856"/>
                          <a:pt x="681336" y="1200329"/>
                        </a:cubicBezTo>
                        <a:cubicBezTo>
                          <a:pt x="459579" y="1224521"/>
                          <a:pt x="353130" y="1189365"/>
                          <a:pt x="0" y="1200329"/>
                        </a:cubicBezTo>
                        <a:cubicBezTo>
                          <a:pt x="-27822" y="997739"/>
                          <a:pt x="9924" y="900762"/>
                          <a:pt x="0" y="624171"/>
                        </a:cubicBezTo>
                        <a:cubicBezTo>
                          <a:pt x="-11134" y="359157"/>
                          <a:pt x="-11448" y="20570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ga-IE" dirty="0">
                <a:solidFill>
                  <a:prstClr val="black"/>
                </a:solidFill>
                <a:latin typeface="Tw Cen MT" panose="020B0602020104020603" pitchFamily="34" charset="0"/>
              </a:rPr>
              <a:t>Cliceáil ar an nasc seo chun féachaint ar fhíseán maidir le léarscáil bhithéagsúlachta a dhéanamh de do ghairdín sa bhaile</a:t>
            </a:r>
            <a:r>
              <a:rPr lang="en-US" dirty="0">
                <a:solidFill>
                  <a:prstClr val="black"/>
                </a:solidFill>
                <a:latin typeface="Tw Cen MT" panose="020B0602020104020603" pitchFamily="34" charset="0"/>
              </a:rPr>
              <a:t>: </a:t>
            </a: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  <a:hlinkClick r:id="rId3"/>
              </a:rPr>
              <a:t>http://www.heritageinschools.ie/online-tutorials/how-to-make-a-biodiversity-map-of-your-garden</a:t>
            </a: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3A2D849F-7E39-46AE-6902-D66FAE7E8FDC}"/>
              </a:ext>
            </a:extLst>
          </p:cNvPr>
          <p:cNvSpPr txBox="1"/>
          <p:nvPr/>
        </p:nvSpPr>
        <p:spPr>
          <a:xfrm>
            <a:off x="690785" y="700847"/>
            <a:ext cx="6362504" cy="1426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Léarscáil Bhithéagsúlachta na Scoile</a:t>
            </a:r>
          </a:p>
        </p:txBody>
      </p:sp>
      <p:sp>
        <p:nvSpPr>
          <p:cNvPr id="17" name="Bosca téacs 16">
            <a:extLst>
              <a:ext uri="{FF2B5EF4-FFF2-40B4-BE49-F238E27FC236}">
                <a16:creationId xmlns:a16="http://schemas.microsoft.com/office/drawing/2014/main" id="{89E1F0B2-1C64-237E-FFA5-98EE0D9F2CB4}"/>
              </a:ext>
            </a:extLst>
          </p:cNvPr>
          <p:cNvSpPr txBox="1"/>
          <p:nvPr/>
        </p:nvSpPr>
        <p:spPr>
          <a:xfrm>
            <a:off x="1419494" y="2982559"/>
            <a:ext cx="4247148" cy="560793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marL="457200">
              <a:defRPr sz="2000" b="1">
                <a:latin typeface="Tw Cen MT" panose="020B0602020104020603" pitchFamily="34" charset="0"/>
              </a:defRPr>
            </a:lvl1pPr>
          </a:lstStyle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Tarraing an leagan deireanach den léarscáil i do leabhar oibre.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FF7A85-405C-A1AB-B512-2D866E7EA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800" r="90000">
                        <a14:foregroundMark x1="8800" y1="27400" x2="12000" y2="27400"/>
                        <a14:foregroundMark x1="89800" y1="19400" x2="89800" y2="2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49046" y="555388"/>
            <a:ext cx="1798801" cy="179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iúr 4">
            <a:extLst>
              <a:ext uri="{FF2B5EF4-FFF2-40B4-BE49-F238E27FC236}">
                <a16:creationId xmlns:a16="http://schemas.microsoft.com/office/drawing/2014/main" id="{C4F24974-875E-5B6B-C65A-8C21A5E09F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8273" y="2705055"/>
            <a:ext cx="3710990" cy="350645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709F3F9-2F31-71DF-CCD6-9E49F4686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2467" y1="25283" x2="53800" y2="81887"/>
                        <a14:foregroundMark x1="34800" y1="53019" x2="68933" y2="53962"/>
                        <a14:foregroundMark x1="68933" y1="53962" x2="69133" y2="54151"/>
                        <a14:foregroundMark x1="34600" y1="66321" x2="65200" y2="67453"/>
                        <a14:foregroundMark x1="28133" y1="14245" x2="31247" y2="27717"/>
                        <a14:foregroundMark x1="18133" y1="33679" x2="18200" y2="45377"/>
                        <a14:foregroundMark x1="53067" y1="17264" x2="53867" y2="22642"/>
                        <a14:foregroundMark x1="79867" y1="21792" x2="80000" y2="33491"/>
                        <a14:foregroundMark x1="80000" y1="33491" x2="80067" y2="33396"/>
                        <a14:foregroundMark x1="80133" y1="18113" x2="80133" y2="18113"/>
                        <a14:foregroundMark x1="84600" y1="18962" x2="84600" y2="18962"/>
                        <a14:foregroundMark x1="85600" y1="24906" x2="85600" y2="24906"/>
                        <a14:foregroundMark x1="86200" y1="31509" x2="86200" y2="31509"/>
                        <a14:foregroundMark x1="83133" y1="35755" x2="83133" y2="35755"/>
                        <a14:foregroundMark x1="79733" y1="36981" x2="79733" y2="36981"/>
                        <a14:foregroundMark x1="76533" y1="36415" x2="76533" y2="36415"/>
                        <a14:foregroundMark x1="74200" y1="34057" x2="74200" y2="34057"/>
                        <a14:foregroundMark x1="73067" y1="29811" x2="73067" y2="29811"/>
                        <a14:foregroundMark x1="72933" y1="24340" x2="72933" y2="24340"/>
                        <a14:foregroundMark x1="74867" y1="19906" x2="74867" y2="19906"/>
                        <a14:foregroundMark x1="77200" y1="17830" x2="77200" y2="17830"/>
                        <a14:backgroundMark x1="31667" y1="29434" x2="31000" y2="28208"/>
                        <a14:backgroundMark x1="31867" y1="28962" x2="31200" y2="28585"/>
                        <a14:backgroundMark x1="31533" y1="29151" x2="31200" y2="28302"/>
                        <a14:backgroundMark x1="31200" y1="27736" x2="31933" y2="313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19300" y="514322"/>
            <a:ext cx="2669211" cy="188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35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 animBg="1"/>
      <p:bldP spid="15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7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4C6A84-18FB-4C70-8DEE-859A76A8A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" name="Rectangle 7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9" name="Rectangle 7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0" name="Rectangle 8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CEA7EE-B7EE-49BA-8F4F-7EF10E8FD5BA}"/>
              </a:ext>
            </a:extLst>
          </p:cNvPr>
          <p:cNvSpPr txBox="1"/>
          <p:nvPr/>
        </p:nvSpPr>
        <p:spPr>
          <a:xfrm>
            <a:off x="371094" y="2718053"/>
            <a:ext cx="6607574" cy="38328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Tuilleadh eolais: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  <a:hlinkClick r:id="rId3"/>
              </a:rPr>
              <a:t>https://leitrimcoco.ie/eng/Community-Culture/Heritage/Publications/Gardening-for-Biodiversity-Irish-Language-Version.pdf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  <a:hlinkClick r:id="rId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  <a:hlinkClick r:id="rId4"/>
              </a:rPr>
              <a:t>https://greenschoolsireland.org/wp-content/uploads/2021/12/habitat-mapping-seminar.pdf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  <a:hlinkClick r:id="rId5"/>
              </a:rPr>
              <a:t>http://publications.europa.eu/resource/cellar/080dffa8-49c5-11e8-be1d-01aa75ed71a1.0012.03/DOC_2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  <a:hlinkClick r:id="rId6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  <a:hlinkClick r:id="rId6"/>
              </a:rPr>
              <a:t>http://www.heritageinschools.ie/teachers-resources/p2?q=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1B1494-5DE3-41DF-B85C-07DDE8AC7D49}"/>
              </a:ext>
            </a:extLst>
          </p:cNvPr>
          <p:cNvSpPr txBox="1"/>
          <p:nvPr/>
        </p:nvSpPr>
        <p:spPr>
          <a:xfrm>
            <a:off x="598259" y="843534"/>
            <a:ext cx="660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639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7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8" name="Rectangle 7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1B1494-5DE3-41DF-B85C-07DDE8AC7D49}"/>
              </a:ext>
            </a:extLst>
          </p:cNvPr>
          <p:cNvSpPr txBox="1"/>
          <p:nvPr/>
        </p:nvSpPr>
        <p:spPr>
          <a:xfrm>
            <a:off x="2700014" y="3776250"/>
            <a:ext cx="660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F0C9455C-4190-A16A-B436-24D0B8014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33" y="729262"/>
            <a:ext cx="576986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Ealaín: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Christine Warner</a:t>
            </a:r>
            <a:endParaRPr kumimoji="0" lang="ga-IE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Íomhánna eile: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Shutterstock</a:t>
            </a:r>
            <a:endParaRPr kumimoji="0" lang="ga-IE" sz="16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l</a:t>
            </a: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í ar aon bhealach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ó thaobh cóipchirt de ba cheart d’úinéir an chóipchirt teagmháil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a dhéanamh leis na foilsitheoirí.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Beidh na foilsitheoirí lántoilteanach socruithe cuí a dhéanamh leis.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© Foras na Gaeilge, 20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23</a:t>
            </a:r>
            <a:endParaRPr kumimoji="0" lang="ga-I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An Gúm, Foras na Gaeilge, 63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–</a:t>
            </a: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66 Sráid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 Amiens</a:t>
            </a: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, Baile Átha Cliath 1 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043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Rectangle 78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CC8BB98D-96E1-49D2-AEFB-1CEC251C8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9902" y="-1"/>
            <a:ext cx="2970465" cy="338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EA9F493-0C39-40E4-A215-70022DEB2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18" y="-1"/>
            <a:ext cx="2970465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>
            <a:extLst>
              <a:ext uri="{FF2B5EF4-FFF2-40B4-BE49-F238E27FC236}">
                <a16:creationId xmlns:a16="http://schemas.microsoft.com/office/drawing/2014/main" id="{922F472C-C13B-4A78-BC4D-C5D8DE604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45909" y="10"/>
            <a:ext cx="297180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1FDA550-AFE1-41D5-B972-A9911C258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20200" y="10"/>
            <a:ext cx="297180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DE11F6D-5065-4C8C-966E-87ED96011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17" y="3474720"/>
            <a:ext cx="2970465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" name="Rectangle 80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6B8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6CD18339-C7D5-4FDE-A3B2-F55C8445C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9902" y="3474718"/>
            <a:ext cx="2970466" cy="338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osca téacs 3">
            <a:extLst>
              <a:ext uri="{FF2B5EF4-FFF2-40B4-BE49-F238E27FC236}">
                <a16:creationId xmlns:a16="http://schemas.microsoft.com/office/drawing/2014/main" id="{17E9D36A-8AF4-5596-9287-510967CF0C59}"/>
              </a:ext>
            </a:extLst>
          </p:cNvPr>
          <p:cNvSpPr txBox="1"/>
          <p:nvPr/>
        </p:nvSpPr>
        <p:spPr>
          <a:xfrm>
            <a:off x="6362654" y="3689478"/>
            <a:ext cx="5669512" cy="2862322"/>
          </a:xfrm>
          <a:prstGeom prst="rect">
            <a:avLst/>
          </a:prstGeom>
          <a:solidFill>
            <a:srgbClr val="6B81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Táimid ag maireachtáil i ndomhan atá lán de nithe beo – plandaí, ainmhithe, baictéir agus fungais ina measc. Maireann na nithe beo nó </a:t>
            </a:r>
            <a: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na horgánaigh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sin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b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 ngach cearn den domhan ó bhun na farraige go barr na sléibhte agus gach áit idir eatarthu.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Ní fios go fóill cé mhéad cineál orgánach atá </a:t>
            </a:r>
            <a:b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ar domhan. Tá eolaithe i ndiaidh teacht ar 1.7 milliún speiceas éagsúil go dtí seo, ach creidtear go bhfuil na milliúin speiceas eile ann nár thángthas orthu go fóill. </a:t>
            </a:r>
          </a:p>
        </p:txBody>
      </p:sp>
    </p:spTree>
    <p:extLst>
      <p:ext uri="{BB962C8B-B14F-4D97-AF65-F5344CB8AC3E}">
        <p14:creationId xmlns:p14="http://schemas.microsoft.com/office/powerpoint/2010/main" val="175551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7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8" name="Rectangle 7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1B1494-5DE3-41DF-B85C-07DDE8AC7D49}"/>
              </a:ext>
            </a:extLst>
          </p:cNvPr>
          <p:cNvSpPr txBox="1"/>
          <p:nvPr/>
        </p:nvSpPr>
        <p:spPr>
          <a:xfrm>
            <a:off x="2700014" y="3776250"/>
            <a:ext cx="6607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Ubhchruth 5">
            <a:extLst>
              <a:ext uri="{FF2B5EF4-FFF2-40B4-BE49-F238E27FC236}">
                <a16:creationId xmlns:a16="http://schemas.microsoft.com/office/drawing/2014/main" id="{15AF52CD-B2D7-B106-8D69-18A9610E6C5D}"/>
              </a:ext>
            </a:extLst>
          </p:cNvPr>
          <p:cNvSpPr/>
          <p:nvPr/>
        </p:nvSpPr>
        <p:spPr>
          <a:xfrm>
            <a:off x="3779096" y="2722033"/>
            <a:ext cx="4752623" cy="14139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DCA97F7-09F7-AFED-AAF5-72F9AD522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615" y="3124460"/>
            <a:ext cx="33195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1520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0" name="Rectangle 90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31" name="Rectangle 92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117FB79-E628-49FD-81C4-37FD127B2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6656" y="2427694"/>
            <a:ext cx="2249424" cy="200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EA20F847-4630-4AEF-AB99-3E47D5856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3951" y="348680"/>
            <a:ext cx="2249425" cy="199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22E26144-58D2-4430-9A65-14593928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22157" y="343665"/>
            <a:ext cx="2243723" cy="200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E4AB576-2BD1-468A-9766-8B7D80682DC9}"/>
              </a:ext>
            </a:extLst>
          </p:cNvPr>
          <p:cNvSpPr txBox="1"/>
          <p:nvPr/>
        </p:nvSpPr>
        <p:spPr>
          <a:xfrm>
            <a:off x="640828" y="659725"/>
            <a:ext cx="3931300" cy="29882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 measc na speiceas a mhaireann </a:t>
            </a:r>
            <a:br>
              <a:rPr kumimoji="0" lang="en-US" sz="2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in Éirinn tá: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a-IE" sz="2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breis is 400 cineál éin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a-IE" sz="2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thart ar </a:t>
            </a:r>
            <a:r>
              <a:rPr kumimoji="0" lang="en-US" sz="2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4</a:t>
            </a:r>
            <a:r>
              <a:rPr kumimoji="0" lang="ga-IE" sz="2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000 cineál planda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a-IE" sz="2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timpeall 3000 cineál fungais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a-IE" sz="2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33 mamach talún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a-IE" sz="2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26 mamach mara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a-IE" sz="2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na mílte cineál </a:t>
            </a:r>
            <a:r>
              <a:rPr kumimoji="0" lang="ga-IE" sz="2000" b="0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inveirteabraigh</a:t>
            </a:r>
            <a:endParaRPr kumimoji="0" lang="ga-IE" sz="20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a-IE" sz="2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suas le 30 cineál éisc fionnuisce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030DCCD-B3C9-40D6-A8CB-CA477B977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6656" y="343665"/>
            <a:ext cx="2249424" cy="200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1785DAC0-627A-4921-B40B-AABB064E7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6656" y="4505579"/>
            <a:ext cx="2249424" cy="200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C2946FA8-A1A2-47DF-8CB4-1F94A966D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95203" y="2406036"/>
            <a:ext cx="4570677" cy="412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912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ronuilleog 12">
            <a:extLst>
              <a:ext uri="{FF2B5EF4-FFF2-40B4-BE49-F238E27FC236}">
                <a16:creationId xmlns:a16="http://schemas.microsoft.com/office/drawing/2014/main" id="{994478B3-0A82-EB55-6711-C735B43D985A}"/>
              </a:ext>
            </a:extLst>
          </p:cNvPr>
          <p:cNvSpPr/>
          <p:nvPr/>
        </p:nvSpPr>
        <p:spPr>
          <a:xfrm>
            <a:off x="0" y="10"/>
            <a:ext cx="12192000" cy="68579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Bosca téacs 2">
            <a:extLst>
              <a:ext uri="{FF2B5EF4-FFF2-40B4-BE49-F238E27FC236}">
                <a16:creationId xmlns:a16="http://schemas.microsoft.com/office/drawing/2014/main" id="{6E885003-B821-94CD-71F8-B91C7A978D32}"/>
              </a:ext>
            </a:extLst>
          </p:cNvPr>
          <p:cNvSpPr txBox="1"/>
          <p:nvPr/>
        </p:nvSpPr>
        <p:spPr>
          <a:xfrm>
            <a:off x="346083" y="235780"/>
            <a:ext cx="3656998" cy="2862322"/>
          </a:xfrm>
          <a:prstGeom prst="rect">
            <a:avLst/>
          </a:prstGeom>
          <a:solidFill>
            <a:srgbClr val="54823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Gnáthóg </a:t>
            </a:r>
            <a:r>
              <a:rPr kumimoji="0" lang="ga-IE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thugtar ar an áit ina maireann planda, ainmhí nó orgánach eile – fásach, foraois, lochán, páirc, abhainn, an fharraige, mar shampla. Bíonn plandaí, ainmhithe agus orgánaigh eile ag maireachtáil le chéile i ngnáthóga éagsúla ar fud an domhain.</a:t>
            </a:r>
          </a:p>
        </p:txBody>
      </p:sp>
      <p:sp>
        <p:nvSpPr>
          <p:cNvPr id="4" name="Bosca téacs 3">
            <a:extLst>
              <a:ext uri="{FF2B5EF4-FFF2-40B4-BE49-F238E27FC236}">
                <a16:creationId xmlns:a16="http://schemas.microsoft.com/office/drawing/2014/main" id="{EB97F6AF-61C0-9300-A706-5F1EB95DB965}"/>
              </a:ext>
            </a:extLst>
          </p:cNvPr>
          <p:cNvSpPr txBox="1"/>
          <p:nvPr/>
        </p:nvSpPr>
        <p:spPr>
          <a:xfrm>
            <a:off x="346083" y="3233528"/>
            <a:ext cx="4021904" cy="3477875"/>
          </a:xfrm>
          <a:prstGeom prst="rect">
            <a:avLst/>
          </a:prstGeom>
          <a:solidFill>
            <a:srgbClr val="54823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Bíonn na horgánaigh atá in aon ghnáthóg lena chéile ag brath ar </a:t>
            </a:r>
            <a:b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chéile chun maireachtáil. </a:t>
            </a:r>
            <a: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Idirspleáchas</a:t>
            </a:r>
            <a: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thugtar air sin. Mar shampla, is minic a bhíonn éin agus ainmhithe beaga eile ag brath ar chrainn is ar phlandaí chun foscadh agus bia a chur ar fáil dóibh. Anuas air sin, cuidíonn na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héin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agus na hainmhithe beaga le síolta na bplandaí is na gcrann a scaipeadh.</a:t>
            </a:r>
            <a:endParaRPr kumimoji="0" lang="ga-I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iúr 4">
            <a:extLst>
              <a:ext uri="{FF2B5EF4-FFF2-40B4-BE49-F238E27FC236}">
                <a16:creationId xmlns:a16="http://schemas.microsoft.com/office/drawing/2014/main" id="{415D3416-1199-F237-13CC-79B26ACAFF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391"/>
          <a:stretch/>
        </p:blipFill>
        <p:spPr>
          <a:xfrm>
            <a:off x="8273890" y="459902"/>
            <a:ext cx="3572027" cy="2386114"/>
          </a:xfrm>
          <a:prstGeom prst="rect">
            <a:avLst/>
          </a:prstGeom>
        </p:spPr>
      </p:pic>
      <p:pic>
        <p:nvPicPr>
          <p:cNvPr id="8" name="Pictiúr 7">
            <a:extLst>
              <a:ext uri="{FF2B5EF4-FFF2-40B4-BE49-F238E27FC236}">
                <a16:creationId xmlns:a16="http://schemas.microsoft.com/office/drawing/2014/main" id="{622E1177-F2E1-B276-9140-86F7E4846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9523" y="894112"/>
            <a:ext cx="3698078" cy="2278016"/>
          </a:xfrm>
          <a:prstGeom prst="rect">
            <a:avLst/>
          </a:prstGeom>
        </p:spPr>
      </p:pic>
      <p:pic>
        <p:nvPicPr>
          <p:cNvPr id="11" name="Pictiúr 10">
            <a:extLst>
              <a:ext uri="{FF2B5EF4-FFF2-40B4-BE49-F238E27FC236}">
                <a16:creationId xmlns:a16="http://schemas.microsoft.com/office/drawing/2014/main" id="{8A63F372-EF8A-FFC5-5ADA-3DA9203B0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793" y="3069366"/>
            <a:ext cx="4253031" cy="2424226"/>
          </a:xfrm>
          <a:prstGeom prst="rect">
            <a:avLst/>
          </a:prstGeom>
        </p:spPr>
      </p:pic>
      <p:pic>
        <p:nvPicPr>
          <p:cNvPr id="10" name="Pictiúr 9">
            <a:extLst>
              <a:ext uri="{FF2B5EF4-FFF2-40B4-BE49-F238E27FC236}">
                <a16:creationId xmlns:a16="http://schemas.microsoft.com/office/drawing/2014/main" id="{CC4755BC-A27E-E62F-B933-A1320AAA2D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2626" y="2336015"/>
            <a:ext cx="4017485" cy="2683680"/>
          </a:xfrm>
          <a:prstGeom prst="rect">
            <a:avLst/>
          </a:prstGeom>
        </p:spPr>
      </p:pic>
      <p:sp>
        <p:nvSpPr>
          <p:cNvPr id="2" name="Bosca téacs 1">
            <a:extLst>
              <a:ext uri="{FF2B5EF4-FFF2-40B4-BE49-F238E27FC236}">
                <a16:creationId xmlns:a16="http://schemas.microsoft.com/office/drawing/2014/main" id="{227F2CBC-9913-79A7-EE7A-43999454AF72}"/>
              </a:ext>
            </a:extLst>
          </p:cNvPr>
          <p:cNvSpPr txBox="1"/>
          <p:nvPr/>
        </p:nvSpPr>
        <p:spPr>
          <a:xfrm rot="20778445">
            <a:off x="6999651" y="5056646"/>
            <a:ext cx="5073076" cy="101566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 bhfuil tú in ann smaoineamh ar aon bhealach eile 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mbíonn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na horgánaigh i ngnáthóga ag brath ar a chéile chun maireachtáil?</a:t>
            </a:r>
          </a:p>
        </p:txBody>
      </p:sp>
    </p:spTree>
    <p:extLst>
      <p:ext uri="{BB962C8B-B14F-4D97-AF65-F5344CB8AC3E}">
        <p14:creationId xmlns:p14="http://schemas.microsoft.com/office/powerpoint/2010/main" val="902428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ronuilleog 4">
            <a:extLst>
              <a:ext uri="{FF2B5EF4-FFF2-40B4-BE49-F238E27FC236}">
                <a16:creationId xmlns:a16="http://schemas.microsoft.com/office/drawing/2014/main" id="{1DE0C496-C443-8740-32B3-5EEB9B64F853}"/>
              </a:ext>
            </a:extLst>
          </p:cNvPr>
          <p:cNvSpPr/>
          <p:nvPr/>
        </p:nvSpPr>
        <p:spPr>
          <a:xfrm>
            <a:off x="0" y="10"/>
            <a:ext cx="12192000" cy="68579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osca téacs 3">
            <a:extLst>
              <a:ext uri="{FF2B5EF4-FFF2-40B4-BE49-F238E27FC236}">
                <a16:creationId xmlns:a16="http://schemas.microsoft.com/office/drawing/2014/main" id="{E189C092-D48C-1CF7-98F2-E6E2AC39EDF8}"/>
              </a:ext>
            </a:extLst>
          </p:cNvPr>
          <p:cNvSpPr txBox="1"/>
          <p:nvPr/>
        </p:nvSpPr>
        <p:spPr>
          <a:xfrm>
            <a:off x="994573" y="5933017"/>
            <a:ext cx="10202854" cy="707886"/>
          </a:xfrm>
          <a:prstGeom prst="rect">
            <a:avLst/>
          </a:prstGeom>
          <a:solidFill>
            <a:srgbClr val="54823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Nuair a bhíonn bithéagsúlacht ag baint le gnáthóg, is é sin, nuair a bhíonn go leor speicis éagsúla</a:t>
            </a:r>
            <a:b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ag maireachtáil inti, cuireann sin le seasmhacht agus le folláine na gnáthóige.</a:t>
            </a:r>
          </a:p>
        </p:txBody>
      </p:sp>
      <p:sp>
        <p:nvSpPr>
          <p:cNvPr id="2" name="Bosca téacs 1">
            <a:extLst>
              <a:ext uri="{FF2B5EF4-FFF2-40B4-BE49-F238E27FC236}">
                <a16:creationId xmlns:a16="http://schemas.microsoft.com/office/drawing/2014/main" id="{CEDABAAC-00F5-16A6-248A-C36CE6247630}"/>
              </a:ext>
            </a:extLst>
          </p:cNvPr>
          <p:cNvSpPr txBox="1"/>
          <p:nvPr/>
        </p:nvSpPr>
        <p:spPr>
          <a:xfrm>
            <a:off x="7731994" y="112870"/>
            <a:ext cx="4237200" cy="1323439"/>
          </a:xfrm>
          <a:prstGeom prst="rect">
            <a:avLst/>
          </a:prstGeom>
          <a:solidFill>
            <a:srgbClr val="54823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Nuair a bhíonn go leor speicis éagsúla de phlandaí, ainmhithe, agus nithe beo </a:t>
            </a:r>
            <a:b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eile ag maireachtáil ina dtimpeallacht nádúrtha, tugtar </a:t>
            </a:r>
            <a: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bithéagsúlacht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air sin.</a:t>
            </a:r>
          </a:p>
        </p:txBody>
      </p:sp>
      <p:pic>
        <p:nvPicPr>
          <p:cNvPr id="7" name="Pictiúr 6">
            <a:extLst>
              <a:ext uri="{FF2B5EF4-FFF2-40B4-BE49-F238E27FC236}">
                <a16:creationId xmlns:a16="http://schemas.microsoft.com/office/drawing/2014/main" id="{D3929839-2067-6D8E-9C9E-8B5CC252D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9" b="91043" l="8067" r="93000">
                        <a14:foregroundMark x1="67667" y1="42577" x2="65867" y2="40613"/>
                        <a14:foregroundMark x1="87200" y1="58773" x2="85000" y2="59632"/>
                        <a14:foregroundMark x1="53333" y1="20859" x2="51600" y2="28466"/>
                        <a14:foregroundMark x1="49000" y1="21963" x2="44800" y2="19141"/>
                        <a14:foregroundMark x1="18667" y1="55583" x2="17800" y2="55583"/>
                        <a14:foregroundMark x1="36667" y1="34601" x2="34067" y2="35337"/>
                        <a14:foregroundMark x1="50933" y1="17546" x2="49200" y2="14356"/>
                        <a14:foregroundMark x1="31000" y1="17546" x2="29667" y2="18405"/>
                        <a14:foregroundMark x1="16267" y1="41350" x2="15200" y2="42209"/>
                        <a14:foregroundMark x1="14067" y1="44294" x2="13400" y2="44294"/>
                        <a14:foregroundMark x1="13400" y1="44663" x2="12533" y2="46626"/>
                        <a14:foregroundMark x1="9000" y1="58773" x2="8133" y2="59632"/>
                        <a14:foregroundMark x1="82133" y1="36196" x2="82800" y2="41840"/>
                        <a14:foregroundMark x1="88267" y1="46626" x2="87800" y2="50307"/>
                        <a14:foregroundMark x1="20200" y1="40245" x2="19533" y2="40613"/>
                        <a14:foregroundMark x1="86267" y1="44294" x2="84533" y2="43436"/>
                        <a14:foregroundMark x1="55133" y1="91043" x2="52933" y2="90307"/>
                        <a14:foregroundMark x1="92600" y1="59755" x2="92467" y2="60245"/>
                        <a14:backgroundMark x1="8333" y1="11534" x2="12533" y2="11534"/>
                        <a14:backgroundMark x1="19533" y1="34601" x2="18667" y2="33742"/>
                        <a14:backgroundMark x1="16067" y1="33374" x2="16067" y2="34969"/>
                        <a14:backgroundMark x1="18933" y1="34969" x2="18267" y2="36196"/>
                        <a14:backgroundMark x1="93000" y1="58282" x2="93000" y2="59264"/>
                        <a14:backgroundMark x1="92867" y1="58773" x2="92867" y2="59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9753" y="1177164"/>
            <a:ext cx="8862893" cy="4815505"/>
          </a:xfrm>
          <a:prstGeom prst="rect">
            <a:avLst/>
          </a:prstGeom>
        </p:spPr>
      </p:pic>
      <p:sp>
        <p:nvSpPr>
          <p:cNvPr id="8" name="Bosca téacs 7">
            <a:extLst>
              <a:ext uri="{FF2B5EF4-FFF2-40B4-BE49-F238E27FC236}">
                <a16:creationId xmlns:a16="http://schemas.microsoft.com/office/drawing/2014/main" id="{6E3B5CA9-26C9-A154-EEBE-E2244EEDEE46}"/>
              </a:ext>
            </a:extLst>
          </p:cNvPr>
          <p:cNvSpPr txBox="1"/>
          <p:nvPr/>
        </p:nvSpPr>
        <p:spPr>
          <a:xfrm>
            <a:off x="384972" y="217097"/>
            <a:ext cx="7202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An Bhithéagsúlacht</a:t>
            </a:r>
            <a:endParaRPr kumimoji="0" lang="ga-I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984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iúr 5">
            <a:extLst>
              <a:ext uri="{FF2B5EF4-FFF2-40B4-BE49-F238E27FC236}">
                <a16:creationId xmlns:a16="http://schemas.microsoft.com/office/drawing/2014/main" id="{7E1E513B-7EB7-7CDB-4C89-156E1772DC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7210853"/>
          </a:xfrm>
          <a:prstGeom prst="rect">
            <a:avLst/>
          </a:prstGeom>
        </p:spPr>
      </p:pic>
      <p:sp>
        <p:nvSpPr>
          <p:cNvPr id="3" name="Bosca téacs 2">
            <a:extLst>
              <a:ext uri="{FF2B5EF4-FFF2-40B4-BE49-F238E27FC236}">
                <a16:creationId xmlns:a16="http://schemas.microsoft.com/office/drawing/2014/main" id="{0ADA64F5-04B7-39B6-1743-2E57254DD387}"/>
              </a:ext>
            </a:extLst>
          </p:cNvPr>
          <p:cNvSpPr txBox="1"/>
          <p:nvPr/>
        </p:nvSpPr>
        <p:spPr>
          <a:xfrm>
            <a:off x="102558" y="5660236"/>
            <a:ext cx="11986883" cy="1015663"/>
          </a:xfrm>
          <a:prstGeom prst="rect">
            <a:avLst/>
          </a:prstGeom>
          <a:solidFill>
            <a:srgbClr val="54823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Tóg gnáthóg foraoise, mar shampla. Mura mbeadh sa ghnáthóg ach cineál amháin crainn, bheadh an ghnáthóg féin i mbaol dá mbuailfeadh galar an crann sin. Dá mbeadh go leor cineálacha éagsúla crann san fhoraois, áfach, bheadh an ghnáthóg slán fiú amháin sa chás go mbuailfeadh galar speiceas amháin.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B894EB1-DAD2-3E78-C0F5-953797D39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00" b="90000" l="10000" r="90000">
                        <a14:foregroundMark x1="51800" y1="83200" x2="51800" y2="76400"/>
                        <a14:foregroundMark x1="50800" y1="70600" x2="48200" y2="58800"/>
                        <a14:foregroundMark x1="48200" y1="61800" x2="40600" y2="41000"/>
                        <a14:foregroundMark x1="39600" y1="44800" x2="32800" y2="46400"/>
                        <a14:foregroundMark x1="32800" y1="46400" x2="26400" y2="53000"/>
                        <a14:foregroundMark x1="26400" y1="53000" x2="25600" y2="53200"/>
                        <a14:foregroundMark x1="25600" y1="55400" x2="23000" y2="63200"/>
                        <a14:foregroundMark x1="23000" y1="63200" x2="28000" y2="56000"/>
                        <a14:foregroundMark x1="20600" y1="69000" x2="24000" y2="73000"/>
                        <a14:foregroundMark x1="28400" y1="78200" x2="30400" y2="75000"/>
                        <a14:foregroundMark x1="69600" y1="65600" x2="68600" y2="65600"/>
                        <a14:foregroundMark x1="53800" y1="8600" x2="51200" y2="8600"/>
                        <a14:foregroundMark x1="45000" y1="23400" x2="43600" y2="26000"/>
                        <a14:foregroundMark x1="60000" y1="45200" x2="59400" y2="55000"/>
                        <a14:foregroundMark x1="57200" y1="68000" x2="57000" y2="76000"/>
                        <a14:foregroundMark x1="49200" y1="70200" x2="46000" y2="66200"/>
                        <a14:backgroundMark x1="15000" y1="33600" x2="19200" y2="26000"/>
                        <a14:backgroundMark x1="19200" y1="26000" x2="19200" y2="26000"/>
                        <a14:backgroundMark x1="45000" y1="84200" x2="45000" y2="84200"/>
                        <a14:backgroundMark x1="45000" y1="84200" x2="43000" y2="84200"/>
                        <a14:backgroundMark x1="41200" y1="84200" x2="36800" y2="82200"/>
                        <a14:backgroundMark x1="36800" y1="82200" x2="33200" y2="81200"/>
                        <a14:backgroundMark x1="30800" y1="79800" x2="30000" y2="7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0870" y="865649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13">
            <a:extLst>
              <a:ext uri="{FF2B5EF4-FFF2-40B4-BE49-F238E27FC236}">
                <a16:creationId xmlns:a16="http://schemas.microsoft.com/office/drawing/2014/main" id="{1FBB7D86-F9B7-3825-684B-5D8B8008ADE1}"/>
              </a:ext>
            </a:extLst>
          </p:cNvPr>
          <p:cNvSpPr>
            <a:spLocks noChangeAspect="1"/>
          </p:cNvSpPr>
          <p:nvPr/>
        </p:nvSpPr>
        <p:spPr>
          <a:xfrm>
            <a:off x="7346633" y="182101"/>
            <a:ext cx="4742807" cy="2488910"/>
          </a:xfrm>
          <a:prstGeom prst="wedgeEllipseCallout">
            <a:avLst>
              <a:gd name="adj1" fmla="val -80283"/>
              <a:gd name="adj2" fmla="val 53109"/>
            </a:avLst>
          </a:prstGeom>
          <a:solidFill>
            <a:srgbClr val="54823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Tá go leor cúiseanna a bhfuil an bhithéagsúlacht tábhachtach don </a:t>
            </a:r>
            <a:r>
              <a:rPr kumimoji="0" lang="ga-I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chine</a:t>
            </a:r>
            <a:r>
              <a:rPr kumimoji="0" lang="ga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daonna. An bhfuil a fhios agat cad iad?</a:t>
            </a:r>
          </a:p>
        </p:txBody>
      </p:sp>
    </p:spTree>
    <p:extLst>
      <p:ext uri="{BB962C8B-B14F-4D97-AF65-F5344CB8AC3E}">
        <p14:creationId xmlns:p14="http://schemas.microsoft.com/office/powerpoint/2010/main" val="1767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onuilleog 1">
            <a:extLst>
              <a:ext uri="{FF2B5EF4-FFF2-40B4-BE49-F238E27FC236}">
                <a16:creationId xmlns:a16="http://schemas.microsoft.com/office/drawing/2014/main" id="{73FE6094-5618-5CDC-3BF2-9245541EA8E3}"/>
              </a:ext>
            </a:extLst>
          </p:cNvPr>
          <p:cNvSpPr/>
          <p:nvPr/>
        </p:nvSpPr>
        <p:spPr>
          <a:xfrm>
            <a:off x="0" y="0"/>
            <a:ext cx="12192000" cy="68579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E118E9F-1626-CCE0-6929-1DB4C0F37CF0}"/>
              </a:ext>
            </a:extLst>
          </p:cNvPr>
          <p:cNvSpPr/>
          <p:nvPr/>
        </p:nvSpPr>
        <p:spPr>
          <a:xfrm>
            <a:off x="1519001" y="5238638"/>
            <a:ext cx="2693500" cy="1487015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Úsáidimid adhmad ó chrainn chun troscán a dhéanamh agus mar ábhar tógála do thithe.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FA42B2C7-47BD-7E05-084D-937CC048F849}"/>
              </a:ext>
            </a:extLst>
          </p:cNvPr>
          <p:cNvSpPr/>
          <p:nvPr/>
        </p:nvSpPr>
        <p:spPr>
          <a:xfrm>
            <a:off x="68538" y="2793077"/>
            <a:ext cx="2580833" cy="810777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Ithimid plandaí agus ainmhithe mar b</a:t>
            </a: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h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ia.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5E81F243-CBE5-E65C-22E1-A3FA902C9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6759" y="3290554"/>
            <a:ext cx="1741319" cy="176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7F5508F3-34EF-0957-6381-E28475CD6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02382" y="10"/>
            <a:ext cx="2041039" cy="232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osca téacs 12">
            <a:extLst>
              <a:ext uri="{FF2B5EF4-FFF2-40B4-BE49-F238E27FC236}">
                <a16:creationId xmlns:a16="http://schemas.microsoft.com/office/drawing/2014/main" id="{4963F8E9-7115-994E-AF53-7B6F28118E2C}"/>
              </a:ext>
            </a:extLst>
          </p:cNvPr>
          <p:cNvSpPr txBox="1"/>
          <p:nvPr/>
        </p:nvSpPr>
        <p:spPr>
          <a:xfrm>
            <a:off x="5695326" y="957642"/>
            <a:ext cx="2189868" cy="1323439"/>
          </a:xfrm>
          <a:prstGeom prst="rect">
            <a:avLst/>
          </a:prstGeom>
          <a:solidFill>
            <a:srgbClr val="54823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Is ó phlandaí a tháinig go leor de na cógais atá againn ar domhan. </a:t>
            </a:r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id="{D035338E-38C6-25FB-A755-93DBBADD1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42039" y="3497586"/>
            <a:ext cx="297180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2648B754-668C-D23C-B1B2-3A995BDE8434}"/>
              </a:ext>
            </a:extLst>
          </p:cNvPr>
          <p:cNvSpPr/>
          <p:nvPr/>
        </p:nvSpPr>
        <p:spPr>
          <a:xfrm>
            <a:off x="6842867" y="5325252"/>
            <a:ext cx="2693500" cy="1487015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Cuidíonn plandaí agus ainmhithe ar nós péisteanna chun uisce glan a chur ar fáil dúinn.</a:t>
            </a:r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id="{DD05470D-2A29-9FF4-0B1E-8E813CCFF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02382" y="4533309"/>
            <a:ext cx="1707713" cy="194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3197FFEF-06EB-C1D1-E75A-E8E700070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741319" cy="198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1">
            <a:extLst>
              <a:ext uri="{FF2B5EF4-FFF2-40B4-BE49-F238E27FC236}">
                <a16:creationId xmlns:a16="http://schemas.microsoft.com/office/drawing/2014/main" id="{B1122635-F147-3813-1B6E-315F412DA814}"/>
              </a:ext>
            </a:extLst>
          </p:cNvPr>
          <p:cNvSpPr/>
          <p:nvPr/>
        </p:nvSpPr>
        <p:spPr>
          <a:xfrm>
            <a:off x="1012315" y="1541323"/>
            <a:ext cx="2229894" cy="810777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Cuireann plandaí aer úr ar fáil dúinn.</a:t>
            </a:r>
          </a:p>
        </p:txBody>
      </p:sp>
      <p:pic>
        <p:nvPicPr>
          <p:cNvPr id="3" name="Pictiúr 2">
            <a:extLst>
              <a:ext uri="{FF2B5EF4-FFF2-40B4-BE49-F238E27FC236}">
                <a16:creationId xmlns:a16="http://schemas.microsoft.com/office/drawing/2014/main" id="{BCC4014E-52C1-0EB6-9A42-F1DF60716C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6505" y="1275341"/>
            <a:ext cx="2394731" cy="2153653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90991F2B-2B5F-F5CF-9E77-E8D023F68D1D}"/>
              </a:ext>
            </a:extLst>
          </p:cNvPr>
          <p:cNvSpPr/>
          <p:nvPr/>
        </p:nvSpPr>
        <p:spPr>
          <a:xfrm>
            <a:off x="9557394" y="253154"/>
            <a:ext cx="2488364" cy="1408976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Déanann beacha agus feithidí eile pailniú </a:t>
            </a:r>
            <a:b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ar phlandaí. Gan iad bheimis gann ar bhia.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3547E42-3D77-E038-B6A5-CB090630B511}"/>
              </a:ext>
            </a:extLst>
          </p:cNvPr>
          <p:cNvSpPr/>
          <p:nvPr/>
        </p:nvSpPr>
        <p:spPr>
          <a:xfrm>
            <a:off x="4355158" y="2388901"/>
            <a:ext cx="3254266" cy="19441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Tábhacht na Bithéagsúlachta don Duine</a:t>
            </a:r>
          </a:p>
        </p:txBody>
      </p:sp>
    </p:spTree>
    <p:extLst>
      <p:ext uri="{BB962C8B-B14F-4D97-AF65-F5344CB8AC3E}">
        <p14:creationId xmlns:p14="http://schemas.microsoft.com/office/powerpoint/2010/main" val="253649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8" grpId="0" animBg="1"/>
      <p:bldP spid="2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858F0B-EED8-4C60-9360-0844C772D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668" y="85050"/>
            <a:ext cx="11972664" cy="668790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ADBF8E-48C2-49E1-988C-43A311A6CF8B}"/>
              </a:ext>
            </a:extLst>
          </p:cNvPr>
          <p:cNvSpPr txBox="1"/>
          <p:nvPr/>
        </p:nvSpPr>
        <p:spPr>
          <a:xfrm>
            <a:off x="512356" y="197150"/>
            <a:ext cx="11164238" cy="101208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Uaireanta scriosann daoine gnáthóga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, </a:t>
            </a:r>
            <a:r>
              <a:rPr kumimoji="0" lang="ga-IE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chun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teach nó bóthar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thógáil, mar shampla. Má ligtear dó, áfach, tagann an dúlra ar ais. Féach an seanteach seo, mar shampla. Is gnáthóg é atá lán den bhithéagsúlacht. Cén cineál fiadhúlra a bheadh ag maireachtáil ann, meas tú?</a:t>
            </a:r>
          </a:p>
        </p:txBody>
      </p:sp>
      <p:pic>
        <p:nvPicPr>
          <p:cNvPr id="46" name="Picture 10">
            <a:extLst>
              <a:ext uri="{FF2B5EF4-FFF2-40B4-BE49-F238E27FC236}">
                <a16:creationId xmlns:a16="http://schemas.microsoft.com/office/drawing/2014/main" id="{207FF336-53F3-4148-95F6-17A8397E6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3593" y="4617145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>
            <a:extLst>
              <a:ext uri="{FF2B5EF4-FFF2-40B4-BE49-F238E27FC236}">
                <a16:creationId xmlns:a16="http://schemas.microsoft.com/office/drawing/2014/main" id="{97908EA9-C3E6-4BF5-85D9-477CD8A6F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98765" y="4617145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>
            <a:extLst>
              <a:ext uri="{FF2B5EF4-FFF2-40B4-BE49-F238E27FC236}">
                <a16:creationId xmlns:a16="http://schemas.microsoft.com/office/drawing/2014/main" id="{FF31A641-DCCF-40D7-A688-456D1A1D5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70381" y="4626873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>
            <a:extLst>
              <a:ext uri="{FF2B5EF4-FFF2-40B4-BE49-F238E27FC236}">
                <a16:creationId xmlns:a16="http://schemas.microsoft.com/office/drawing/2014/main" id="{DC0D9DBB-7ED6-4E0B-9C8B-D6FE9BC32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35618" y="4617145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>
            <a:extLst>
              <a:ext uri="{FF2B5EF4-FFF2-40B4-BE49-F238E27FC236}">
                <a16:creationId xmlns:a16="http://schemas.microsoft.com/office/drawing/2014/main" id="{D048D13E-AC62-457D-9392-C3C5DAB4F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91127" y="463660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>
            <a:extLst>
              <a:ext uri="{FF2B5EF4-FFF2-40B4-BE49-F238E27FC236}">
                <a16:creationId xmlns:a16="http://schemas.microsoft.com/office/drawing/2014/main" id="{AC0432D4-872E-459A-B99F-9639CC3E2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57039" y="4617145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E77943-B87F-45C9-8EB0-065B0688143F}"/>
              </a:ext>
            </a:extLst>
          </p:cNvPr>
          <p:cNvSpPr txBox="1"/>
          <p:nvPr/>
        </p:nvSpPr>
        <p:spPr>
          <a:xfrm>
            <a:off x="512356" y="1338682"/>
            <a:ext cx="4704173" cy="292049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D’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fhéadfa</a:t>
            </a:r>
            <a:r>
              <a:rPr lang="ga-IE" sz="2000" dirty="0">
                <a:solidFill>
                  <a:prstClr val="black"/>
                </a:solidFill>
                <a:latin typeface="Tw Cen MT" panose="020B0602020104020603" pitchFamily="34" charset="0"/>
              </a:rPr>
              <a:t>dh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 go leor cineálacha éagsúla </a:t>
            </a:r>
            <a:b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orgánach a bheith ag maireachtáil ann,</a:t>
            </a:r>
            <a:b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</a:b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mar shampla: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Ialtóga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Damháin alla agus 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inveirteabraigh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 eile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Ulchabháin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Raithneach, caonach nó plandaí eile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Fáinleoga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rPr>
              <a:t>Laghairteanna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  <p:pic>
        <p:nvPicPr>
          <p:cNvPr id="58" name="Picture 57" descr="C:\Users\maire\Pictures\fuinneamh\Q mark.gif">
            <a:extLst>
              <a:ext uri="{FF2B5EF4-FFF2-40B4-BE49-F238E27FC236}">
                <a16:creationId xmlns:a16="http://schemas.microsoft.com/office/drawing/2014/main" id="{34A1CB06-011D-4B10-83B6-CFB0F3A98D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clrChange>
              <a:clrFrom>
                <a:srgbClr val="C2D8B2"/>
              </a:clrFrom>
              <a:clrTo>
                <a:srgbClr val="C2D8B2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631" y="1012684"/>
            <a:ext cx="1852220" cy="185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ronuilleog 7">
            <a:extLst>
              <a:ext uri="{FF2B5EF4-FFF2-40B4-BE49-F238E27FC236}">
                <a16:creationId xmlns:a16="http://schemas.microsoft.com/office/drawing/2014/main" id="{3BA4C8AB-42BE-F4A2-B806-1E3D7FFEC2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iúr 1">
            <a:extLst>
              <a:ext uri="{FF2B5EF4-FFF2-40B4-BE49-F238E27FC236}">
                <a16:creationId xmlns:a16="http://schemas.microsoft.com/office/drawing/2014/main" id="{F7A473B8-89B1-8B00-99F2-6D48EC339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44780"/>
            <a:ext cx="8713657" cy="5768440"/>
          </a:xfrm>
          <a:prstGeom prst="rect">
            <a:avLst/>
          </a:prstGeom>
        </p:spPr>
      </p:pic>
      <p:pic>
        <p:nvPicPr>
          <p:cNvPr id="7" name="Pictiúr 6">
            <a:extLst>
              <a:ext uri="{FF2B5EF4-FFF2-40B4-BE49-F238E27FC236}">
                <a16:creationId xmlns:a16="http://schemas.microsoft.com/office/drawing/2014/main" id="{A6053D85-D13D-37DA-4BDF-71484334D7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84200" y1="70600" x2="76800" y2="3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6248" y="2797928"/>
            <a:ext cx="4219595" cy="4219595"/>
          </a:xfrm>
          <a:prstGeom prst="rect">
            <a:avLst/>
          </a:prstGeom>
        </p:spPr>
      </p:pic>
      <p:sp>
        <p:nvSpPr>
          <p:cNvPr id="5" name="Thought Bubble: Cloud 5">
            <a:extLst>
              <a:ext uri="{FF2B5EF4-FFF2-40B4-BE49-F238E27FC236}">
                <a16:creationId xmlns:a16="http://schemas.microsoft.com/office/drawing/2014/main" id="{836D3AC5-4363-C899-30EB-E6EC78520B57}"/>
              </a:ext>
            </a:extLst>
          </p:cNvPr>
          <p:cNvSpPr>
            <a:spLocks noChangeAspect="1"/>
          </p:cNvSpPr>
          <p:nvPr/>
        </p:nvSpPr>
        <p:spPr>
          <a:xfrm>
            <a:off x="6580682" y="228601"/>
            <a:ext cx="3820344" cy="3080084"/>
          </a:xfrm>
          <a:prstGeom prst="cloudCallout">
            <a:avLst>
              <a:gd name="adj1" fmla="val 40829"/>
              <a:gd name="adj2" fmla="val 701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>
                <a:solidFill>
                  <a:schemeClr val="tx1"/>
                </a:solidFill>
                <a:latin typeface="Tw Cen MT" panose="020B0602020104020603" pitchFamily="34" charset="0"/>
              </a:rPr>
              <a:t>Chuirfeadh sé iontas ort in amanna an áit ina </a:t>
            </a:r>
            <a:r>
              <a:rPr lang="ga-IE" dirty="0" err="1">
                <a:solidFill>
                  <a:schemeClr val="tx1"/>
                </a:solidFill>
                <a:latin typeface="Tw Cen MT" panose="020B0602020104020603" pitchFamily="34" charset="0"/>
              </a:rPr>
              <a:t>bhfeicfeá</a:t>
            </a:r>
            <a:r>
              <a:rPr lang="ga-IE" dirty="0">
                <a:solidFill>
                  <a:schemeClr val="tx1"/>
                </a:solidFill>
                <a:latin typeface="Tw Cen MT" panose="020B0602020104020603" pitchFamily="34" charset="0"/>
              </a:rPr>
              <a:t> an fiadhúlra. Smaoinigh ar do scoil féin. An bhfuil aon fhiadhúlra ag maireachtáil ar thalamh na scoile, meas tú? </a:t>
            </a:r>
          </a:p>
        </p:txBody>
      </p:sp>
    </p:spTree>
    <p:extLst>
      <p:ext uri="{BB962C8B-B14F-4D97-AF65-F5344CB8AC3E}">
        <p14:creationId xmlns:p14="http://schemas.microsoft.com/office/powerpoint/2010/main" val="2470285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éa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1472</Words>
  <Application>Microsoft Office PowerPoint</Application>
  <PresentationFormat>Scáileán leathan</PresentationFormat>
  <Paragraphs>210</Paragraphs>
  <Slides>20</Slides>
  <Notes>11</Notes>
  <HiddenSlides>0</HiddenSlides>
  <MMClips>0</MMClips>
  <ScaleCrop>false</ScaleCrop>
  <HeadingPairs>
    <vt:vector size="6" baseType="variant">
      <vt:variant>
        <vt:lpstr>Clófhoirne a úsáideadh</vt:lpstr>
      </vt:variant>
      <vt:variant>
        <vt:i4>11</vt:i4>
      </vt:variant>
      <vt:variant>
        <vt:lpstr>Téama</vt:lpstr>
      </vt:variant>
      <vt:variant>
        <vt:i4>1</vt:i4>
      </vt:variant>
      <vt:variant>
        <vt:lpstr>Teidil sleamhnáin</vt:lpstr>
      </vt:variant>
      <vt:variant>
        <vt:i4>20</vt:i4>
      </vt:variant>
    </vt:vector>
  </HeadingPairs>
  <TitlesOfParts>
    <vt:vector size="32" baseType="lpstr">
      <vt:lpstr>Arial</vt:lpstr>
      <vt:lpstr>Berlin Sans FB</vt:lpstr>
      <vt:lpstr>Calibri</vt:lpstr>
      <vt:lpstr>Calibri Light</vt:lpstr>
      <vt:lpstr>Comic Sans MS</vt:lpstr>
      <vt:lpstr>Courier New</vt:lpstr>
      <vt:lpstr>Forte</vt:lpstr>
      <vt:lpstr>Segoe Print</vt:lpstr>
      <vt:lpstr>Times New Roman</vt:lpstr>
      <vt:lpstr>Tw Cen MT</vt:lpstr>
      <vt:lpstr>Wingdings</vt:lpstr>
      <vt:lpstr>Office Theme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Láithreoireacht PowerPoint</dc:title>
  <dc:creator>Cáit Nic Fhionnlaoich</dc:creator>
  <cp:lastModifiedBy>Cáit Nic Fhionnlaoich</cp:lastModifiedBy>
  <cp:revision>136</cp:revision>
  <dcterms:created xsi:type="dcterms:W3CDTF">2022-10-24T10:06:33Z</dcterms:created>
  <dcterms:modified xsi:type="dcterms:W3CDTF">2023-12-14T11:56:50Z</dcterms:modified>
</cp:coreProperties>
</file>