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88" r:id="rId3"/>
    <p:sldId id="265" r:id="rId4"/>
    <p:sldId id="303" r:id="rId5"/>
    <p:sldId id="304" r:id="rId6"/>
    <p:sldId id="285" r:id="rId7"/>
    <p:sldId id="289" r:id="rId8"/>
    <p:sldId id="284" r:id="rId9"/>
    <p:sldId id="283" r:id="rId10"/>
    <p:sldId id="296" r:id="rId11"/>
    <p:sldId id="295" r:id="rId12"/>
    <p:sldId id="293" r:id="rId13"/>
    <p:sldId id="291" r:id="rId14"/>
    <p:sldId id="268" r:id="rId15"/>
    <p:sldId id="302" r:id="rId16"/>
    <p:sldId id="301" r:id="rId17"/>
  </p:sldIdLst>
  <p:sldSz cx="12192000" cy="6858000"/>
  <p:notesSz cx="6797675" cy="9926638"/>
  <p:defaultTextStyle>
    <a:defPPr>
      <a:defRPr lang="ga-I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144" autoAdjust="0"/>
  </p:normalViewPr>
  <p:slideViewPr>
    <p:cSldViewPr snapToGrid="0" showGuides="1">
      <p:cViewPr varScale="1">
        <p:scale>
          <a:sx n="52" d="100"/>
          <a:sy n="52" d="100"/>
        </p:scale>
        <p:origin x="11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ceanntásc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Coinneálaí ionaid dá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F65E9-4A45-43B3-B020-D79927469C08}" type="datetimeFigureOut">
              <a:rPr lang="ga-IE" smtClean="0"/>
              <a:t>05/12/2023</a:t>
            </a:fld>
            <a:endParaRPr lang="ga-IE"/>
          </a:p>
        </p:txBody>
      </p:sp>
      <p:sp>
        <p:nvSpPr>
          <p:cNvPr id="4" name="Coinneálaí ionaid íomhá sleamhnáin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ga-IE"/>
          </a:p>
        </p:txBody>
      </p:sp>
      <p:sp>
        <p:nvSpPr>
          <p:cNvPr id="5" name="Coinneálaí ionaid nótaí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/>
              <a:t>Cliceáil chun stíleanna máistirthéacs a chur in eagar</a:t>
            </a:r>
          </a:p>
          <a:p>
            <a:pPr lvl="1"/>
            <a:r>
              <a:rPr lang="ga-IE"/>
              <a:t>Dara leibhéal</a:t>
            </a:r>
          </a:p>
          <a:p>
            <a:pPr lvl="2"/>
            <a:r>
              <a:rPr lang="ga-IE"/>
              <a:t>Tríú leibhéal</a:t>
            </a:r>
          </a:p>
          <a:p>
            <a:pPr lvl="3"/>
            <a:r>
              <a:rPr lang="ga-IE"/>
              <a:t>Ceathrú leibhéal</a:t>
            </a:r>
          </a:p>
          <a:p>
            <a:pPr lvl="4"/>
            <a:r>
              <a:rPr lang="ga-IE"/>
              <a:t>Cúigiú leibhéal</a:t>
            </a:r>
          </a:p>
        </p:txBody>
      </p:sp>
      <p:sp>
        <p:nvSpPr>
          <p:cNvPr id="6" name="Coinneálaí ionaid buntásc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7" name="Coinneálaí ionaid uimhir sleamhnáin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BD074-4D3C-4AD3-9436-ACE7837AA786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122355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4C9C45-92DE-46FD-93E2-C9B1B7488787}" type="slidenum">
              <a:rPr kumimoji="0" lang="ga-I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ga-I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213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4C9C45-92DE-46FD-93E2-C9B1B7488787}" type="slidenum">
              <a:rPr kumimoji="0" lang="ga-I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ga-I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588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4C9C45-92DE-46FD-93E2-C9B1B7488787}" type="slidenum">
              <a:rPr kumimoji="0" lang="ga-I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ga-I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021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4C9C45-92DE-46FD-93E2-C9B1B7488787}" type="slidenum">
              <a:rPr kumimoji="0" lang="ga-I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ga-I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660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4C9C45-92DE-46FD-93E2-C9B1B7488787}" type="slidenum">
              <a:rPr kumimoji="0" lang="ga-I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ga-I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92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4C9C45-92DE-46FD-93E2-C9B1B7488787}" type="slidenum">
              <a:rPr kumimoji="0" lang="ga-I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ga-I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490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4C9C45-92DE-46FD-93E2-C9B1B7488787}" type="slidenum">
              <a:rPr kumimoji="0" lang="ga-I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ga-I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82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BD074-4D3C-4AD3-9436-ACE7837AA786}" type="slidenum">
              <a:rPr lang="ga-IE" smtClean="0"/>
              <a:t>15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996201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DF361-C214-4589-ACC0-66D9F9662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96AF8-88A3-48B3-B76D-1BBE09DE2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7344E-C99F-429D-9D30-BB75F86A6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BE43-1103-4486-B2FE-55F6FA1C7B14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83362-3914-4421-B2B8-3AD0527A8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F7B28-E580-4DA1-ADC6-BDE40AE5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82D6-A4E6-4368-82AD-3BBD281941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260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DE11C-E4E9-4762-9842-96C163FFA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D0D7E-2A3D-46D7-9CFB-1E27EBBF9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1BCEA-2883-4606-BC16-E51C423B1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BE43-1103-4486-B2FE-55F6FA1C7B14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022EA-5C62-4A8B-9564-8611FE14C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D4B95-437C-490D-B94F-E81B660C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82D6-A4E6-4368-82AD-3BBD281941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162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9489BA-AD07-4C4B-A243-29CECF8A50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490D92-61C3-472E-B012-9C526E9C5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4F405-3BC5-4C10-A2DF-83BA56148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BE43-1103-4486-B2FE-55F6FA1C7B14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8FBFB-9E3B-403A-9F6B-8FB65B2B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AF6E9-9F15-4165-BCB6-BDF65E68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82D6-A4E6-4368-82AD-3BBD281941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6834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839C6-0046-4BBD-094C-7C29FFCE3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3B81C-64FF-5ADF-2188-EC53C1C3E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105A1-1204-164D-E135-B82C699A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4F87-987F-4F2F-97A2-5346B42E2F7D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7250F-D94D-7A81-0FC2-22373970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CB431-B7E0-4215-E49D-A0C0BBC76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FC20-404B-4B49-823F-9807E8AFF5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162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68CD4-4032-A80F-647F-F905D2227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20443-9A51-1AAE-766E-37C9B4B8B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7BA85-2E22-0E24-E493-D6285D05C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4F87-987F-4F2F-97A2-5346B42E2F7D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6E5C7-EAD0-8CF7-2098-6FBD94479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F6025-5A64-4EE1-6B0F-8C1F8C11E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FC20-404B-4B49-823F-9807E8AFF5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4382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B309D-D7E2-7AB6-1D24-399AA7197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AA2DF-98E3-7EF2-2CDD-CB7C71A8B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057E9-70C0-878D-BD2E-BE923D6D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4F87-987F-4F2F-97A2-5346B42E2F7D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7C529-F159-C181-4034-86E698B8B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55D5A-2A84-E6ED-8BFB-BD3AC76C6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FC20-404B-4B49-823F-9807E8AFF5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4350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D5546-3C44-9F4C-96ED-413650BA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F8BEA-D85A-DB90-3938-B37F8EB39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0439F-949B-F565-E7C5-76B444127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6FB1B-F983-90CD-994D-8D35FB831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4F87-987F-4F2F-97A2-5346B42E2F7D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EAF1B-D5F3-E9CA-D904-778D16223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C38FE-B8FB-C36C-D303-03AA6D4C9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FC20-404B-4B49-823F-9807E8AFF5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1142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2FC9D-2F1C-F19E-B64B-4BFE1C2A6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A1E1E-B338-4D63-4A93-0D546AA54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B7440-43FC-6E9D-F922-C0F14BED1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D9E92A-7128-C9A1-E734-B14C6540C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E05C35-76BB-8E89-9F82-3736C5711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E5B59E-F839-DA85-DCF9-F99E331F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4F87-987F-4F2F-97A2-5346B42E2F7D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A97CED-9E43-C2C3-1C62-726E42366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A8D926-C184-ADDF-A20C-142653C2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FC20-404B-4B49-823F-9807E8AFF5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0755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2D28-38B8-58CB-FC36-BD1B349E4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2D4CD-56B7-5758-261C-74920A84B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4F87-987F-4F2F-97A2-5346B42E2F7D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875FB-E3B2-082E-0169-5195001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407D3-2D2A-4EA3-FA7F-0F1FE6BB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FC20-404B-4B49-823F-9807E8AFF5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4534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CC7E69-1F82-763F-38AB-3F502C1A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4F87-987F-4F2F-97A2-5346B42E2F7D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C50512-63EA-C97E-1E59-6B9618914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3E12F-3AE3-F711-C191-8F1E802C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FC20-404B-4B49-823F-9807E8AFF5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8002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E08F8-A660-8E63-B12E-717D0579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3C30B-D0F8-B40D-1024-38D335FD2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D0283-758B-AB58-7DBF-4E5DE2B9B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0776C-DCE7-0409-3F78-7E73DA90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4F87-987F-4F2F-97A2-5346B42E2F7D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BAED1-5228-B5C6-FBEC-56634F42B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134D1-EFE7-3ED0-17B9-1E9652D3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FC20-404B-4B49-823F-9807E8AFF5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37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172C5-F625-40EF-B77C-B8B5F874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6C225-3D4B-47AC-8563-D9E71B216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157B7-C15E-4085-924D-C5B90B98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BE43-1103-4486-B2FE-55F6FA1C7B14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7A88E-51DB-4BFB-A641-C6DADD224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83766-1112-4692-9C82-74331FC82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82D6-A4E6-4368-82AD-3BBD281941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1663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158C1-9D51-1792-37D0-1578AF4E1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9F21E-8499-98D4-BA58-B9BB1BC599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7FCDF-48E0-C293-3964-B6FA331F2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2E1E0-252B-C145-4B5E-653D7EA5E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4F87-987F-4F2F-97A2-5346B42E2F7D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94334-E29E-E0C0-69B0-F83BF9CE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BA752-136C-0639-1456-314C2FA23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FC20-404B-4B49-823F-9807E8AFF5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5287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FCC8C-E541-0332-8141-EDF7E57C5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0140D1-3B58-F730-C262-2978B650A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E4347-0E94-9F02-2CA9-C91F67741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4F87-987F-4F2F-97A2-5346B42E2F7D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F34FD-97BC-056F-1799-A778641B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03D85-A970-D631-CBC6-283E60156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FC20-404B-4B49-823F-9807E8AFF5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7508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4460FD-F4A9-68CE-FEFF-54928F5AA8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1D6B2-49E3-36D3-53EE-3C79D33F8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897CA-4BEF-85D4-22CB-FBDCC3C9F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4F87-987F-4F2F-97A2-5346B42E2F7D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08A52-46C7-456E-75B5-2D83C978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36B98-523A-C91A-3A9F-55386B9ED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FC20-404B-4B49-823F-9807E8AFF5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792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EE11D-B3EF-46C8-B609-9489EC682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85190-A658-427F-8031-B636CF86C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4ECDC-4D24-4F57-A49C-FDEF1ADB1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BE43-1103-4486-B2FE-55F6FA1C7B14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F7244-8FC4-4CA6-AD33-D505080C1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5532B-5D5B-4844-A485-128874D6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82D6-A4E6-4368-82AD-3BBD281941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795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E805-151F-450A-8BE6-AA4F5AC79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FBA57-B1AE-4616-80DB-2A53030A3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7CEB7-D997-46BA-8EDC-F99FD1A44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C8537-2FEC-4738-8F51-E0035BD2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BE43-1103-4486-B2FE-55F6FA1C7B14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C21F6-F526-484A-8E04-14F24A29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ECD25E-824F-45AF-8D1D-044F82A2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82D6-A4E6-4368-82AD-3BBD281941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516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35F3B-AE91-4A28-BCDC-2FCA96AEA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B90B8-6C49-4052-8E1E-562BD118A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8A22D-4545-44B3-A778-EB95BC050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A3331D-0998-46B9-9C9B-9E8472914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ED677E-BBCF-4198-8E6B-DA3933919B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AC305A-1B8A-4659-B90F-4E6BEE65C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BE43-1103-4486-B2FE-55F6FA1C7B14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AAD7B4-F26D-4872-82C3-BEDE574F2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BCEC7F-35AF-44C3-B594-109463F4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82D6-A4E6-4368-82AD-3BBD281941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890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67029-1409-4724-93E7-21995FC0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2D2652-ECA9-4EB1-B4D0-2BE055EF2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BE43-1103-4486-B2FE-55F6FA1C7B14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E9C85-54CB-4D79-A405-0D91C4045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75DE8-FBCB-4AD1-A3D1-3787CE43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82D6-A4E6-4368-82AD-3BBD281941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014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1637A4-96CE-4589-BE44-2BEE8ED5B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BE43-1103-4486-B2FE-55F6FA1C7B14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FAD3C6-D7FA-4399-B3DC-2036BE5C3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20341-2FDF-415F-9760-B93CFA106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82D6-A4E6-4368-82AD-3BBD281941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621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80536-CA9D-46A5-838D-90D5C3A70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BE68E-2A4F-42FA-888D-245BF6F2A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3E2F6-937B-4FB0-A34D-3A2ADC0E9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441C4-DC7B-4466-9991-3C831D40E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BE43-1103-4486-B2FE-55F6FA1C7B14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365EE-8AEE-48CD-BA28-164883FDD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6E9E3-0F9D-41AC-B5B9-CF223C14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82D6-A4E6-4368-82AD-3BBD281941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443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CE682-E3C8-49E5-A335-7D75540AD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27DE21-3D5A-4764-B99D-83C6FC6CD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A3866-5EAA-4263-8531-F33F3940A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E170F-D320-4F0F-BC74-CD01FFFF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BE43-1103-4486-B2FE-55F6FA1C7B14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493B4-8D1F-476B-A63E-317E1DAA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6AF53-D83F-42A9-9B41-D7D884F2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82D6-A4E6-4368-82AD-3BBD281941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218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14F37D-883D-4F81-8D2D-547CC0D38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03231-1666-409C-8FFF-C283576EC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0E9ED-1018-410C-9BD4-41755961A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1BE43-1103-4486-B2FE-55F6FA1C7B14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EFCDE-888A-49CD-B194-2C02DCA05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F3C9C-BDA2-46E0-9C13-BFC4A060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B82D6-A4E6-4368-82AD-3BBD281941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364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7E5F2A-F83E-C94D-A128-47600EE1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8BDB6-21B2-C1E8-9821-214CA55B6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B1C87-62B2-2F17-8BA7-EBC70A1B3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B4F87-987F-4F2F-97A2-5346B42E2F7D}" type="datetimeFigureOut">
              <a:rPr lang="en-IE" smtClean="0"/>
              <a:t>05/12/2023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A1A4C-D681-6949-8699-EA933FFA8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EC736-6D17-257F-2BAE-21A31B9F6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FFC20-404B-4B49-823F-9807E8AFF5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093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8AiZfN0Nr0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gg.ie/wp-content/uploads/eureka-3-20.pdf" TargetMode="External"/><Relationship Id="rId2" Type="http://schemas.openxmlformats.org/officeDocument/2006/relationships/hyperlink" Target="https://www.cogg.ie/wp-content/uploads/eureka_irish_10.11.pd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3241AC4-69F1-418E-A0D4-876888AB5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8" b="22108"/>
          <a:stretch/>
        </p:blipFill>
        <p:spPr bwMode="auto">
          <a:xfrm>
            <a:off x="320040" y="320040"/>
            <a:ext cx="11548872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7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DBED2B-F1D3-413B-9320-E1456DB9332D}"/>
              </a:ext>
            </a:extLst>
          </p:cNvPr>
          <p:cNvSpPr txBox="1"/>
          <p:nvPr/>
        </p:nvSpPr>
        <p:spPr>
          <a:xfrm>
            <a:off x="2606040" y="5015032"/>
            <a:ext cx="697687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Tuaslagáin</a:t>
            </a:r>
          </a:p>
        </p:txBody>
      </p:sp>
    </p:spTree>
    <p:extLst>
      <p:ext uri="{BB962C8B-B14F-4D97-AF65-F5344CB8AC3E}">
        <p14:creationId xmlns:p14="http://schemas.microsoft.com/office/powerpoint/2010/main" val="3423354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white plate on a wood surface&#10;&#10;Description automatically generated with medium confidence">
            <a:extLst>
              <a:ext uri="{FF2B5EF4-FFF2-40B4-BE49-F238E27FC236}">
                <a16:creationId xmlns:a16="http://schemas.microsoft.com/office/drawing/2014/main" id="{BD3386D5-0B0C-4A5D-A11A-D1F7E290C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r="21539"/>
          <a:stretch/>
        </p:blipFill>
        <p:spPr>
          <a:xfrm>
            <a:off x="1" y="10"/>
            <a:ext cx="5681097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5862A5-CEFD-48EB-81CE-CA09D2A2A35E}"/>
              </a:ext>
            </a:extLst>
          </p:cNvPr>
          <p:cNvSpPr txBox="1"/>
          <p:nvPr/>
        </p:nvSpPr>
        <p:spPr>
          <a:xfrm>
            <a:off x="6767207" y="273430"/>
            <a:ext cx="4884189" cy="1059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Ní </a:t>
            </a:r>
            <a:r>
              <a:rPr kumimoji="0" lang="ga-IE" sz="2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bheidh</a:t>
            </a: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fágtha ar an bhfochupán tar éis cúpla lá ach salann. Céard a tharla don uisce, meas tú?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11B43C4-1CE3-4E8D-A2E9-488E4E7FCB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815"/>
          <a:stretch/>
        </p:blipFill>
        <p:spPr>
          <a:xfrm>
            <a:off x="2785874" y="4448810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1248158-03D2-47C1-BFBF-2FEC47123AB3}"/>
              </a:ext>
            </a:extLst>
          </p:cNvPr>
          <p:cNvSpPr txBox="1"/>
          <p:nvPr/>
        </p:nvSpPr>
        <p:spPr>
          <a:xfrm>
            <a:off x="6767207" y="1282441"/>
            <a:ext cx="2894378" cy="434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Ghalaigh an t-uisce.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38B396A-BC1B-4EF7-B0D1-EFBEAC0E032C}"/>
              </a:ext>
            </a:extLst>
          </p:cNvPr>
          <p:cNvSpPr txBox="1"/>
          <p:nvPr/>
        </p:nvSpPr>
        <p:spPr>
          <a:xfrm>
            <a:off x="6767207" y="2264578"/>
            <a:ext cx="479660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Galú</a:t>
            </a: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 thugtar ar an bpróiseas trína ndéantar gal d’uisce. Nuair a deirimid gur ghalaigh an t-uisce, ciallaíonn sin gur athraigh an t-uisce ina ghal.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8C75A5-D877-45F7-B165-AAB940EA8FA3}"/>
              </a:ext>
            </a:extLst>
          </p:cNvPr>
          <p:cNvSpPr txBox="1"/>
          <p:nvPr/>
        </p:nvSpPr>
        <p:spPr>
          <a:xfrm>
            <a:off x="7934796" y="3793393"/>
            <a:ext cx="41148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Ghreamaigh cáithníní an tsalainn </a:t>
            </a:r>
            <a:b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dá</a:t>
            </a: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chéile chun criostail a dhéanamh. Scrúdaigh na criostail salainn leis an ngloine mhéadaithe go bhfeicfidh tú cén cruth atá orthu. </a:t>
            </a:r>
          </a:p>
        </p:txBody>
      </p:sp>
      <p:sp>
        <p:nvSpPr>
          <p:cNvPr id="4" name="Bosca téacs 3">
            <a:extLst>
              <a:ext uri="{FF2B5EF4-FFF2-40B4-BE49-F238E27FC236}">
                <a16:creationId xmlns:a16="http://schemas.microsoft.com/office/drawing/2014/main" id="{4A22EF6F-7B78-4631-B9A4-ADD4B9A5AE6C}"/>
              </a:ext>
            </a:extLst>
          </p:cNvPr>
          <p:cNvSpPr txBox="1"/>
          <p:nvPr/>
        </p:nvSpPr>
        <p:spPr>
          <a:xfrm rot="20975006">
            <a:off x="9105311" y="5759900"/>
            <a:ext cx="2898613" cy="769441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cuimhin leat céard is galú ann? </a:t>
            </a:r>
          </a:p>
        </p:txBody>
      </p:sp>
    </p:spTree>
    <p:extLst>
      <p:ext uri="{BB962C8B-B14F-4D97-AF65-F5344CB8AC3E}">
        <p14:creationId xmlns:p14="http://schemas.microsoft.com/office/powerpoint/2010/main" val="2184205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1A375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C196B3C5-0823-4240-93F1-5DC084D2A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r="4633"/>
          <a:stretch/>
        </p:blipFill>
        <p:spPr bwMode="auto">
          <a:xfrm>
            <a:off x="337803" y="318316"/>
            <a:ext cx="7042235" cy="409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6A64CA-82DA-441C-873F-97529D1AE040}"/>
              </a:ext>
            </a:extLst>
          </p:cNvPr>
          <p:cNvSpPr txBox="1"/>
          <p:nvPr/>
        </p:nvSpPr>
        <p:spPr>
          <a:xfrm>
            <a:off x="431960" y="4572000"/>
            <a:ext cx="6699842" cy="1964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Nuair a ghalaíonn uisce, athraíonn an leacht (uisce) ina ghás (gal uisce). An cuimhin leat conas mar a bhíonn na cáithníní ceangailte dá chéile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ga-IE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 leacht agus i ngás? </a:t>
            </a:r>
            <a:endParaRPr kumimoji="0" lang="ga-IE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79686F18-C845-456E-8983-52224639177F}"/>
              </a:ext>
            </a:extLst>
          </p:cNvPr>
          <p:cNvSpPr txBox="1"/>
          <p:nvPr/>
        </p:nvSpPr>
        <p:spPr>
          <a:xfrm>
            <a:off x="9223743" y="952423"/>
            <a:ext cx="2593983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Ní bhíonn na cáithníní </a:t>
            </a:r>
            <a:b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 leachtanna ceangailte </a:t>
            </a:r>
            <a:b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go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dlúth dá chéile. Is féidir leo bogadh thart. 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054199B3-55B9-41B5-B5FF-210E05D1E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8" t="15610" r="34226" b="24257"/>
          <a:stretch/>
        </p:blipFill>
        <p:spPr bwMode="auto">
          <a:xfrm>
            <a:off x="7639740" y="886281"/>
            <a:ext cx="1531461" cy="17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6">
            <a:extLst>
              <a:ext uri="{FF2B5EF4-FFF2-40B4-BE49-F238E27FC236}">
                <a16:creationId xmlns:a16="http://schemas.microsoft.com/office/drawing/2014/main" id="{5669E3E0-D5AF-4574-ADA1-DD023C3C6609}"/>
              </a:ext>
            </a:extLst>
          </p:cNvPr>
          <p:cNvSpPr txBox="1"/>
          <p:nvPr/>
        </p:nvSpPr>
        <p:spPr>
          <a:xfrm>
            <a:off x="9223743" y="3335038"/>
            <a:ext cx="2593983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Ní bhíonn na cáithníní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 ngás ceangailte dá chéile in aon chor. Scinneann siad thart </a:t>
            </a:r>
            <a:b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ar fud na háite. 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DCC30878-492D-4DCC-BF1D-8734D5339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15323" r="3069" b="23891"/>
          <a:stretch/>
        </p:blipFill>
        <p:spPr bwMode="auto">
          <a:xfrm>
            <a:off x="7670547" y="3268896"/>
            <a:ext cx="1511572" cy="17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0">
            <a:extLst>
              <a:ext uri="{FF2B5EF4-FFF2-40B4-BE49-F238E27FC236}">
                <a16:creationId xmlns:a16="http://schemas.microsoft.com/office/drawing/2014/main" id="{5430A222-0AD1-495A-820F-1E3CB258E949}"/>
              </a:ext>
            </a:extLst>
          </p:cNvPr>
          <p:cNvSpPr txBox="1"/>
          <p:nvPr/>
        </p:nvSpPr>
        <p:spPr>
          <a:xfrm>
            <a:off x="9393424" y="2807508"/>
            <a:ext cx="730133" cy="400110"/>
          </a:xfrm>
          <a:prstGeom prst="rect">
            <a:avLst/>
          </a:prstGeom>
          <a:solidFill>
            <a:srgbClr val="73ADC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Gás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005451DE-EA8B-41BB-80D9-4F7C6E522D60}"/>
              </a:ext>
            </a:extLst>
          </p:cNvPr>
          <p:cNvSpPr txBox="1"/>
          <p:nvPr/>
        </p:nvSpPr>
        <p:spPr>
          <a:xfrm>
            <a:off x="9223743" y="434484"/>
            <a:ext cx="899814" cy="400110"/>
          </a:xfrm>
          <a:prstGeom prst="rect">
            <a:avLst/>
          </a:prstGeom>
          <a:solidFill>
            <a:srgbClr val="73ADC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Leacht</a:t>
            </a: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CBA2DEF1-5B38-40A7-89E8-5050D017536F}"/>
              </a:ext>
            </a:extLst>
          </p:cNvPr>
          <p:cNvSpPr txBox="1"/>
          <p:nvPr/>
        </p:nvSpPr>
        <p:spPr>
          <a:xfrm>
            <a:off x="9279952" y="5058762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Galú</a:t>
            </a:r>
            <a:endParaRPr kumimoji="0" lang="en-I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sp>
        <p:nvSpPr>
          <p:cNvPr id="21" name="Arrow: Right 2">
            <a:extLst>
              <a:ext uri="{FF2B5EF4-FFF2-40B4-BE49-F238E27FC236}">
                <a16:creationId xmlns:a16="http://schemas.microsoft.com/office/drawing/2014/main" id="{A87968FD-20CF-4F4F-BFBB-04E8D7D91E13}"/>
              </a:ext>
            </a:extLst>
          </p:cNvPr>
          <p:cNvSpPr/>
          <p:nvPr/>
        </p:nvSpPr>
        <p:spPr>
          <a:xfrm>
            <a:off x="9286437" y="5647258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iúr 2">
            <a:extLst>
              <a:ext uri="{FF2B5EF4-FFF2-40B4-BE49-F238E27FC236}">
                <a16:creationId xmlns:a16="http://schemas.microsoft.com/office/drawing/2014/main" id="{F1D73F76-FD4A-8486-FE24-8A64BD2513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5" t="21201" r="39007" b="37763"/>
          <a:stretch/>
        </p:blipFill>
        <p:spPr>
          <a:xfrm>
            <a:off x="7742693" y="5536895"/>
            <a:ext cx="1335706" cy="802552"/>
          </a:xfrm>
          <a:prstGeom prst="rect">
            <a:avLst/>
          </a:prstGeom>
        </p:spPr>
      </p:pic>
      <p:pic>
        <p:nvPicPr>
          <p:cNvPr id="5" name="Pictiúr 4">
            <a:extLst>
              <a:ext uri="{FF2B5EF4-FFF2-40B4-BE49-F238E27FC236}">
                <a16:creationId xmlns:a16="http://schemas.microsoft.com/office/drawing/2014/main" id="{D4E43FBC-77BF-7FB7-2B31-60891BC0B3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39" t="15171" r="12485" b="36933"/>
          <a:stretch/>
        </p:blipFill>
        <p:spPr>
          <a:xfrm>
            <a:off x="10399703" y="5557977"/>
            <a:ext cx="1335706" cy="78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13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6" grpId="0" animBg="1"/>
      <p:bldP spid="18" grpId="0" animBg="1"/>
      <p:bldP spid="19" grpId="0" animBg="1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87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0F3790-486E-49F8-81C9-E31F02638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7" b="5637"/>
          <a:stretch/>
        </p:blipFill>
        <p:spPr bwMode="auto">
          <a:xfrm>
            <a:off x="603671" y="-1"/>
            <a:ext cx="11588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6" name="Rectangle 89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7" name="Rectangle 91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2" name="Rectangle 115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A3990D-8B8C-4E38-B93F-37E5E12B79DB}"/>
              </a:ext>
            </a:extLst>
          </p:cNvPr>
          <p:cNvSpPr txBox="1"/>
          <p:nvPr/>
        </p:nvSpPr>
        <p:spPr>
          <a:xfrm>
            <a:off x="868565" y="1067118"/>
            <a:ext cx="4312177" cy="3892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Feirm shalainn san Áise atá ann.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Ar fheirmeacha den chineál seo, baineann na feirmeoirí salann as </a:t>
            </a:r>
            <a:r>
              <a:rPr kumimoji="0" lang="ga-I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uisce</a:t>
            </a: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sáile. </a:t>
            </a:r>
            <a:r>
              <a:rPr kumimoji="0" lang="ga-I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Líonann</a:t>
            </a: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ga-I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siad</a:t>
            </a: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locháin mhóra éadoimhne le sáile. Galaíonn an sáile faoin ngrian ansin. Nuair a bhíonn an t-uisce ar fad athraithe ina ghal, ní bhíonn fágtha ach an salann. Bailí</a:t>
            </a:r>
            <a:r>
              <a:rPr kumimoji="0" lang="ga-I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onn</a:t>
            </a:r>
            <a:r>
              <a:rPr kumimoji="0" lang="ga-IE" sz="2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ga-IE" sz="2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na</a:t>
            </a:r>
            <a:r>
              <a:rPr kumimoji="0" lang="ga-IE" sz="2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ga-IE" sz="2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feirmeoirí</a:t>
            </a: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an salann ansin chun é a dhíol. </a:t>
            </a:r>
            <a:r>
              <a:rPr kumimoji="0" lang="ga-IE" sz="2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Seo sampla amháin de bhia a chruthaítear trí thuaslagáit a dheighilt ó thuaslagán!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A126E65-D5AA-4479-B37E-94592E1EA31E}"/>
              </a:ext>
            </a:extLst>
          </p:cNvPr>
          <p:cNvSpPr txBox="1"/>
          <p:nvPr/>
        </p:nvSpPr>
        <p:spPr>
          <a:xfrm>
            <a:off x="1115503" y="5335741"/>
            <a:ext cx="6144833" cy="10562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Cliceáil ar an nasc seo thíos chun féachaint ar fhíseán faoi fheirm shalainn: </a:t>
            </a: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  <a:hlinkClick r:id="rId3"/>
              </a:rPr>
              <a:t>www.youtube.com/watch?v=d8AiZfN0Nr0</a:t>
            </a: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endParaRPr kumimoji="0" lang="ga-IE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6DA9264-A86A-4DAF-9342-AD917167BD4D}"/>
              </a:ext>
            </a:extLst>
          </p:cNvPr>
          <p:cNvSpPr txBox="1"/>
          <p:nvPr/>
        </p:nvSpPr>
        <p:spPr>
          <a:xfrm>
            <a:off x="868565" y="106065"/>
            <a:ext cx="4172813" cy="854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Cad atá le feiceáil sa phictiúr seo, meas tú?</a:t>
            </a:r>
          </a:p>
        </p:txBody>
      </p:sp>
    </p:spTree>
    <p:extLst>
      <p:ext uri="{BB962C8B-B14F-4D97-AF65-F5344CB8AC3E}">
        <p14:creationId xmlns:p14="http://schemas.microsoft.com/office/powerpoint/2010/main" val="3833760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3" grpId="0" animBg="1"/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D4D5DD-A357-4EBA-857B-387D58A9D826}"/>
              </a:ext>
            </a:extLst>
          </p:cNvPr>
          <p:cNvSpPr txBox="1"/>
          <p:nvPr/>
        </p:nvSpPr>
        <p:spPr>
          <a:xfrm>
            <a:off x="2731049" y="1316133"/>
            <a:ext cx="898323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Tuilleadh eolais:</a:t>
            </a:r>
            <a:endParaRPr kumimoji="0" lang="ga-IE" sz="28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https://www.cogg.ie/wp-content/uploads/eureka_irish_10.11.pdf</a:t>
            </a: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  <a:hlinkClick r:id="rId3"/>
              </a:rPr>
              <a:t>https://www.cogg.ie/wp-content/uploads/</a:t>
            </a:r>
            <a:b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  <a:hlinkClick r:id="rId3"/>
              </a:rPr>
            </a:b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  <a:hlinkClick r:id="rId3"/>
              </a:rPr>
              <a:t>eureka-3-20.pdf</a:t>
            </a: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6802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28C0FF2C-D95F-425C-99B8-30EE3AB54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280" y="1086895"/>
            <a:ext cx="827105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Íomhánna: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Conor Fagan, Shutterstock</a:t>
            </a:r>
            <a:endParaRPr kumimoji="0" lang="ga-IE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l</a:t>
            </a: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í ar aon bhealach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ó thaobh cóipchirt de ba cheart d’úinéir an chóipchirt teagmháil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a dhéanamh leis na foilsitheoirí.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Beidh na foilsitheoirí lántoilteanach socruithe cuí a dhéanamh leis.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© Foras na Gaeilge, 20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23</a:t>
            </a:r>
            <a:endParaRPr kumimoji="0" lang="ga-I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An Gúm, Foras na Gaeilge, 63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–</a:t>
            </a: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66 Sráid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 Amiens</a:t>
            </a: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, Baile Átha Cliath 1 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151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Ubhchruth 1">
            <a:extLst>
              <a:ext uri="{FF2B5EF4-FFF2-40B4-BE49-F238E27FC236}">
                <a16:creationId xmlns:a16="http://schemas.microsoft.com/office/drawing/2014/main" id="{B314E208-75F4-4BAD-B5D3-FDCF62C7B7E5}"/>
              </a:ext>
            </a:extLst>
          </p:cNvPr>
          <p:cNvSpPr/>
          <p:nvPr/>
        </p:nvSpPr>
        <p:spPr>
          <a:xfrm>
            <a:off x="3861788" y="2859665"/>
            <a:ext cx="4587240" cy="11582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1770C4-3C48-41BE-81C2-A68DFA270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615" y="3124460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1836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15" name="Rectangle 75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38B2BDD5-6472-4E7D-86B9-2F1AE688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0" b="5570"/>
          <a:stretch/>
        </p:blipFill>
        <p:spPr bwMode="auto">
          <a:xfrm>
            <a:off x="603671" y="-1"/>
            <a:ext cx="11588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16" name="Rectangle 76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17" name="Rectangle 7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218" name="Group 80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19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20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21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22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223" name="Rectangle 10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DEE820-8F53-4459-ADB5-ECCA6D26440E}"/>
              </a:ext>
            </a:extLst>
          </p:cNvPr>
          <p:cNvSpPr txBox="1"/>
          <p:nvPr/>
        </p:nvSpPr>
        <p:spPr>
          <a:xfrm>
            <a:off x="792236" y="2162347"/>
            <a:ext cx="4253025" cy="1266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Tá a fhios againn go bhfuil salann </a:t>
            </a:r>
            <a:b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in uisce na farraige ach ní féidir linn an salann sin a fheiceáil. Cén fáth, meas tú?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AA43071-6E03-48C9-865C-7B4C5CFC5FC2}"/>
              </a:ext>
            </a:extLst>
          </p:cNvPr>
          <p:cNvSpPr txBox="1"/>
          <p:nvPr/>
        </p:nvSpPr>
        <p:spPr>
          <a:xfrm>
            <a:off x="792235" y="3568431"/>
            <a:ext cx="4253025" cy="2128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Tá an salann </a:t>
            </a:r>
            <a:r>
              <a:rPr kumimoji="0" lang="ga-IE" sz="2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tuaslagtha</a:t>
            </a: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san uisce. Ciallaíonn sé sin go bhfuil an salann measctha leis an uisce sa dóigh is go bhfuil sé imithe as radharc.</a:t>
            </a:r>
          </a:p>
        </p:txBody>
      </p:sp>
      <p:sp>
        <p:nvSpPr>
          <p:cNvPr id="3" name="Bosca téacs 2">
            <a:extLst>
              <a:ext uri="{FF2B5EF4-FFF2-40B4-BE49-F238E27FC236}">
                <a16:creationId xmlns:a16="http://schemas.microsoft.com/office/drawing/2014/main" id="{08740195-69E1-4289-8A97-38F2AFF58B0A}"/>
              </a:ext>
            </a:extLst>
          </p:cNvPr>
          <p:cNvSpPr txBox="1"/>
          <p:nvPr/>
        </p:nvSpPr>
        <p:spPr>
          <a:xfrm rot="21007080">
            <a:off x="7915443" y="5312694"/>
            <a:ext cx="4029075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bhfuil a fhios agat cén t-ainm a thugtar ar uisce na farraige? </a:t>
            </a:r>
          </a:p>
        </p:txBody>
      </p:sp>
      <p:sp>
        <p:nvSpPr>
          <p:cNvPr id="31" name="Bosca téacs 30">
            <a:extLst>
              <a:ext uri="{FF2B5EF4-FFF2-40B4-BE49-F238E27FC236}">
                <a16:creationId xmlns:a16="http://schemas.microsoft.com/office/drawing/2014/main" id="{E5E7B2A9-E8CA-4F18-AB1B-2DDDF0B38F7D}"/>
              </a:ext>
            </a:extLst>
          </p:cNvPr>
          <p:cNvSpPr txBox="1"/>
          <p:nvPr/>
        </p:nvSpPr>
        <p:spPr>
          <a:xfrm rot="21007080">
            <a:off x="7669381" y="5143417"/>
            <a:ext cx="4277780" cy="110799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200" b="1" i="0" u="none" strike="noStrike" kern="1200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Sáile</a:t>
            </a:r>
            <a:r>
              <a:rPr kumimoji="0" lang="ga-IE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 thugtar ar uisce na farraige. Tuaslagán is ea an sáile. Meascán d’uisce agus de shalann atá ann.</a:t>
            </a:r>
          </a:p>
        </p:txBody>
      </p:sp>
    </p:spTree>
    <p:extLst>
      <p:ext uri="{BB962C8B-B14F-4D97-AF65-F5344CB8AC3E}">
        <p14:creationId xmlns:p14="http://schemas.microsoft.com/office/powerpoint/2010/main" val="1825860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3" grpId="0" animBg="1"/>
      <p:bldP spid="3" grpId="1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ronuilleog 9">
            <a:extLst>
              <a:ext uri="{FF2B5EF4-FFF2-40B4-BE49-F238E27FC236}">
                <a16:creationId xmlns:a16="http://schemas.microsoft.com/office/drawing/2014/main" id="{42F4049A-C971-3CE1-AEF8-3AB4CDFFD041}"/>
              </a:ext>
            </a:extLst>
          </p:cNvPr>
          <p:cNvSpPr/>
          <p:nvPr/>
        </p:nvSpPr>
        <p:spPr>
          <a:xfrm>
            <a:off x="1385503" y="3757254"/>
            <a:ext cx="9287246" cy="287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Dronuilleog 8">
            <a:extLst>
              <a:ext uri="{FF2B5EF4-FFF2-40B4-BE49-F238E27FC236}">
                <a16:creationId xmlns:a16="http://schemas.microsoft.com/office/drawing/2014/main" id="{34147A09-09AB-1E56-1F4A-BFC5EA57EA50}"/>
              </a:ext>
            </a:extLst>
          </p:cNvPr>
          <p:cNvSpPr/>
          <p:nvPr/>
        </p:nvSpPr>
        <p:spPr>
          <a:xfrm>
            <a:off x="856853" y="895350"/>
            <a:ext cx="10344547" cy="26766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7CD5C5-9903-4DCD-85A6-0873841DBF08}"/>
              </a:ext>
            </a:extLst>
          </p:cNvPr>
          <p:cNvSpPr txBox="1"/>
          <p:nvPr/>
        </p:nvSpPr>
        <p:spPr>
          <a:xfrm>
            <a:off x="856853" y="197089"/>
            <a:ext cx="7952189" cy="57714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Faightear </a:t>
            </a: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tuaslagán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nuair a mheasctar </a:t>
            </a: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tuaslagáit</a:t>
            </a: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agus </a:t>
            </a: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tuaslagóir</a:t>
            </a: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le chéile.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31AA931-DDA6-4C0F-84F1-4D92682F2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50445" y="1000759"/>
            <a:ext cx="1741925" cy="174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C02B4D44-9C53-4EB6-9C6A-41C67727E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2504" y="919909"/>
            <a:ext cx="1741925" cy="174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A08D1976-E641-4B60-A5A5-526BC5386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2"/>
          <a:stretch/>
        </p:blipFill>
        <p:spPr bwMode="auto">
          <a:xfrm>
            <a:off x="9127553" y="979711"/>
            <a:ext cx="1741925" cy="1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CC507B-0377-4202-A464-151107225B82}"/>
              </a:ext>
            </a:extLst>
          </p:cNvPr>
          <p:cNvSpPr txBox="1"/>
          <p:nvPr/>
        </p:nvSpPr>
        <p:spPr>
          <a:xfrm>
            <a:off x="5309567" y="2891928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Tuaslagóir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6DCF44-DBE4-42ED-AB12-EA2040F10BF2}"/>
              </a:ext>
            </a:extLst>
          </p:cNvPr>
          <p:cNvSpPr txBox="1"/>
          <p:nvPr/>
        </p:nvSpPr>
        <p:spPr>
          <a:xfrm>
            <a:off x="1450723" y="2922706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Tuaslagáit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3C71E3-F22D-4A09-A429-5D1F2EAC70D7}"/>
              </a:ext>
            </a:extLst>
          </p:cNvPr>
          <p:cNvSpPr txBox="1"/>
          <p:nvPr/>
        </p:nvSpPr>
        <p:spPr>
          <a:xfrm>
            <a:off x="9213685" y="2922706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Tuaslagán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2" name="Plus Sign 1">
            <a:extLst>
              <a:ext uri="{FF2B5EF4-FFF2-40B4-BE49-F238E27FC236}">
                <a16:creationId xmlns:a16="http://schemas.microsoft.com/office/drawing/2014/main" id="{4E59FF91-63CD-4ECF-A902-D4B5D3BFA691}"/>
              </a:ext>
            </a:extLst>
          </p:cNvPr>
          <p:cNvSpPr/>
          <p:nvPr/>
        </p:nvSpPr>
        <p:spPr>
          <a:xfrm>
            <a:off x="3713130" y="1197620"/>
            <a:ext cx="727350" cy="813508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lus Sign 16">
            <a:extLst>
              <a:ext uri="{FF2B5EF4-FFF2-40B4-BE49-F238E27FC236}">
                <a16:creationId xmlns:a16="http://schemas.microsoft.com/office/drawing/2014/main" id="{F479DC52-BF37-4C0F-B83F-CA08C08DDD58}"/>
              </a:ext>
            </a:extLst>
          </p:cNvPr>
          <p:cNvSpPr/>
          <p:nvPr/>
        </p:nvSpPr>
        <p:spPr>
          <a:xfrm>
            <a:off x="3713130" y="2607793"/>
            <a:ext cx="727350" cy="813508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quals 3">
            <a:extLst>
              <a:ext uri="{FF2B5EF4-FFF2-40B4-BE49-F238E27FC236}">
                <a16:creationId xmlns:a16="http://schemas.microsoft.com/office/drawing/2014/main" id="{D29D79B2-1DC1-4EAE-958C-ABF45CC8D7A9}"/>
              </a:ext>
            </a:extLst>
          </p:cNvPr>
          <p:cNvSpPr/>
          <p:nvPr/>
        </p:nvSpPr>
        <p:spPr>
          <a:xfrm>
            <a:off x="7769961" y="1197620"/>
            <a:ext cx="756053" cy="745839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quals 18">
            <a:extLst>
              <a:ext uri="{FF2B5EF4-FFF2-40B4-BE49-F238E27FC236}">
                <a16:creationId xmlns:a16="http://schemas.microsoft.com/office/drawing/2014/main" id="{7A387161-25F4-48B3-9787-F320B2A7F810}"/>
              </a:ext>
            </a:extLst>
          </p:cNvPr>
          <p:cNvSpPr/>
          <p:nvPr/>
        </p:nvSpPr>
        <p:spPr>
          <a:xfrm>
            <a:off x="7769961" y="2661834"/>
            <a:ext cx="756053" cy="745839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Bosca téacs 4">
            <a:extLst>
              <a:ext uri="{FF2B5EF4-FFF2-40B4-BE49-F238E27FC236}">
                <a16:creationId xmlns:a16="http://schemas.microsoft.com/office/drawing/2014/main" id="{6CBDBBB3-AB2C-4B2D-8EBA-F9C1449FF350}"/>
              </a:ext>
            </a:extLst>
          </p:cNvPr>
          <p:cNvSpPr txBox="1"/>
          <p:nvPr/>
        </p:nvSpPr>
        <p:spPr>
          <a:xfrm>
            <a:off x="5238750" y="4002229"/>
            <a:ext cx="5257800" cy="22788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defRPr/>
            </a:pPr>
            <a:r>
              <a:rPr lang="ga-IE" sz="2000" dirty="0">
                <a:solidFill>
                  <a:prstClr val="black"/>
                </a:solidFill>
                <a:latin typeface="Tw Cen MT" panose="020B0602020104020603" pitchFamily="34" charset="0"/>
              </a:rPr>
              <a:t>Mar atá feicthe againn is féidir salann agus uisce a mheascadh le chéile chun tuaslagán a dhéanamh. Sa chás seo, is é an salann an tuaslagáit agus is é an t-uisce an tuaslagóir. </a:t>
            </a:r>
            <a:br>
              <a:rPr lang="ga-IE" sz="2000" dirty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prstClr val="black"/>
                </a:solidFill>
                <a:latin typeface="Tw Cen MT" panose="020B0602020104020603" pitchFamily="34" charset="0"/>
              </a:rPr>
              <a:t>Nuair a mheasctar an salann agus an t-uisce </a:t>
            </a:r>
            <a:br>
              <a:rPr lang="en-US" sz="2000" dirty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prstClr val="black"/>
                </a:solidFill>
                <a:latin typeface="Tw Cen MT" panose="020B0602020104020603" pitchFamily="34" charset="0"/>
              </a:rPr>
              <a:t>le chéile, tuaslagann an salann san uisce, agus déantar tuaslagán.</a:t>
            </a:r>
          </a:p>
        </p:txBody>
      </p:sp>
      <p:pic>
        <p:nvPicPr>
          <p:cNvPr id="16" name="Pictiúr 15">
            <a:extLst>
              <a:ext uri="{FF2B5EF4-FFF2-40B4-BE49-F238E27FC236}">
                <a16:creationId xmlns:a16="http://schemas.microsoft.com/office/drawing/2014/main" id="{BA4BF6D4-5FA4-ACB7-14C9-8664BAF12A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8" t="37408" r="39717" b="24446"/>
          <a:stretch/>
        </p:blipFill>
        <p:spPr>
          <a:xfrm>
            <a:off x="1980723" y="4009388"/>
            <a:ext cx="2852224" cy="22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57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3" grpId="0" animBg="1"/>
      <p:bldP spid="12" grpId="0"/>
      <p:bldP spid="13" grpId="0"/>
      <p:bldP spid="14" grpId="0"/>
      <p:bldP spid="2" grpId="0" animBg="1"/>
      <p:bldP spid="17" grpId="0" animBg="1"/>
      <p:bldP spid="4" grpId="0" animBg="1"/>
      <p:bldP spid="19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ronuilleog 27">
            <a:extLst>
              <a:ext uri="{FF2B5EF4-FFF2-40B4-BE49-F238E27FC236}">
                <a16:creationId xmlns:a16="http://schemas.microsoft.com/office/drawing/2014/main" id="{300E14A3-6B73-1EFB-B65D-FC49B99CE138}"/>
              </a:ext>
            </a:extLst>
          </p:cNvPr>
          <p:cNvSpPr/>
          <p:nvPr/>
        </p:nvSpPr>
        <p:spPr>
          <a:xfrm>
            <a:off x="856853" y="895350"/>
            <a:ext cx="10344547" cy="26766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Bosca téacs 9">
            <a:extLst>
              <a:ext uri="{FF2B5EF4-FFF2-40B4-BE49-F238E27FC236}">
                <a16:creationId xmlns:a16="http://schemas.microsoft.com/office/drawing/2014/main" id="{3E9507E3-0D60-9B9F-EAE9-17D8669C47CB}"/>
              </a:ext>
            </a:extLst>
          </p:cNvPr>
          <p:cNvSpPr txBox="1"/>
          <p:nvPr/>
        </p:nvSpPr>
        <p:spPr>
          <a:xfrm>
            <a:off x="899949" y="3779120"/>
            <a:ext cx="234675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Tuaslagáit: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Seo</a:t>
            </a: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tsubstaint a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thuaslagann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sa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tuaslagóir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  </a:t>
            </a:r>
          </a:p>
        </p:txBody>
      </p:sp>
      <p:sp>
        <p:nvSpPr>
          <p:cNvPr id="15" name="Bosca téacs 14">
            <a:extLst>
              <a:ext uri="{FF2B5EF4-FFF2-40B4-BE49-F238E27FC236}">
                <a16:creationId xmlns:a16="http://schemas.microsoft.com/office/drawing/2014/main" id="{40376325-6957-FD78-A180-85142E3B08C4}"/>
              </a:ext>
            </a:extLst>
          </p:cNvPr>
          <p:cNvSpPr txBox="1"/>
          <p:nvPr/>
        </p:nvSpPr>
        <p:spPr>
          <a:xfrm>
            <a:off x="4874800" y="3779120"/>
            <a:ext cx="234675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Tuaslagóir: </a:t>
            </a:r>
            <a:b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Seo an tsubstaint ina dtuaslagann an tuaslagáit.</a:t>
            </a:r>
          </a:p>
        </p:txBody>
      </p:sp>
      <p:sp>
        <p:nvSpPr>
          <p:cNvPr id="9" name="Bosca téacs 14">
            <a:extLst>
              <a:ext uri="{FF2B5EF4-FFF2-40B4-BE49-F238E27FC236}">
                <a16:creationId xmlns:a16="http://schemas.microsoft.com/office/drawing/2014/main" id="{85256E36-05B1-7627-F537-5FC22D6C85E0}"/>
              </a:ext>
            </a:extLst>
          </p:cNvPr>
          <p:cNvSpPr txBox="1"/>
          <p:nvPr/>
        </p:nvSpPr>
        <p:spPr>
          <a:xfrm>
            <a:off x="8873677" y="3779120"/>
            <a:ext cx="23472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Tuaslagán: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Seo 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rud a fhaightear nuair a mheasctar tuaslagáit agus </a:t>
            </a:r>
            <a:r>
              <a:rPr kumimoji="0" lang="ga-IE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tuaslagóir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le chéile.</a:t>
            </a:r>
          </a:p>
        </p:txBody>
      </p:sp>
      <p:sp>
        <p:nvSpPr>
          <p:cNvPr id="5" name="Bosca téacs 4">
            <a:extLst>
              <a:ext uri="{FF2B5EF4-FFF2-40B4-BE49-F238E27FC236}">
                <a16:creationId xmlns:a16="http://schemas.microsoft.com/office/drawing/2014/main" id="{29A2B874-942C-8B2F-0F1B-0343BB4D4387}"/>
              </a:ext>
            </a:extLst>
          </p:cNvPr>
          <p:cNvSpPr txBox="1"/>
          <p:nvPr/>
        </p:nvSpPr>
        <p:spPr>
          <a:xfrm>
            <a:off x="899949" y="5171597"/>
            <a:ext cx="234675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De ghnáth is </a:t>
            </a: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solad 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bhíonn sa tuaslagáit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Bosca téacs 10">
            <a:extLst>
              <a:ext uri="{FF2B5EF4-FFF2-40B4-BE49-F238E27FC236}">
                <a16:creationId xmlns:a16="http://schemas.microsoft.com/office/drawing/2014/main" id="{FCFBE9E0-EF4B-0582-DBF3-94DD674C3763}"/>
              </a:ext>
            </a:extLst>
          </p:cNvPr>
          <p:cNvSpPr txBox="1"/>
          <p:nvPr/>
        </p:nvSpPr>
        <p:spPr>
          <a:xfrm>
            <a:off x="4873032" y="5171597"/>
            <a:ext cx="234675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De ghnáth is </a:t>
            </a: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leacht 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bhíonn sa tuaslagóir. 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ED66373B-2633-D882-E0D5-EF449C29B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50445" y="1000759"/>
            <a:ext cx="1741925" cy="174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88AA3EA2-9A1C-ED59-07C0-AAF9FB0C7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2504" y="919909"/>
            <a:ext cx="1741925" cy="174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18E0C52C-D962-5C19-E4F7-A95E17E5A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2"/>
          <a:stretch/>
        </p:blipFill>
        <p:spPr bwMode="auto">
          <a:xfrm>
            <a:off x="9127553" y="979711"/>
            <a:ext cx="1741925" cy="1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11">
            <a:extLst>
              <a:ext uri="{FF2B5EF4-FFF2-40B4-BE49-F238E27FC236}">
                <a16:creationId xmlns:a16="http://schemas.microsoft.com/office/drawing/2014/main" id="{8C74E62C-5CA8-CC03-C54D-3F05869080C1}"/>
              </a:ext>
            </a:extLst>
          </p:cNvPr>
          <p:cNvSpPr txBox="1"/>
          <p:nvPr/>
        </p:nvSpPr>
        <p:spPr>
          <a:xfrm>
            <a:off x="5309567" y="2891928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Tuaslagóir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C8C50F04-2B4E-9530-7AC7-00FA3C9FE89B}"/>
              </a:ext>
            </a:extLst>
          </p:cNvPr>
          <p:cNvSpPr txBox="1"/>
          <p:nvPr/>
        </p:nvSpPr>
        <p:spPr>
          <a:xfrm>
            <a:off x="1450723" y="2922706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Tuaslagáit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F5AF6A07-52EE-FC21-E2B7-A043BBD2DD1F}"/>
              </a:ext>
            </a:extLst>
          </p:cNvPr>
          <p:cNvSpPr txBox="1"/>
          <p:nvPr/>
        </p:nvSpPr>
        <p:spPr>
          <a:xfrm>
            <a:off x="9213685" y="2922706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Tuaslagán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24" name="Plus Sign 1">
            <a:extLst>
              <a:ext uri="{FF2B5EF4-FFF2-40B4-BE49-F238E27FC236}">
                <a16:creationId xmlns:a16="http://schemas.microsoft.com/office/drawing/2014/main" id="{6A592978-D7B3-E0DD-3738-E9704C3008E0}"/>
              </a:ext>
            </a:extLst>
          </p:cNvPr>
          <p:cNvSpPr/>
          <p:nvPr/>
        </p:nvSpPr>
        <p:spPr>
          <a:xfrm>
            <a:off x="3713130" y="1197620"/>
            <a:ext cx="727350" cy="813508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Plus Sign 16">
            <a:extLst>
              <a:ext uri="{FF2B5EF4-FFF2-40B4-BE49-F238E27FC236}">
                <a16:creationId xmlns:a16="http://schemas.microsoft.com/office/drawing/2014/main" id="{0D75D034-056A-6455-8A05-2509624461D8}"/>
              </a:ext>
            </a:extLst>
          </p:cNvPr>
          <p:cNvSpPr/>
          <p:nvPr/>
        </p:nvSpPr>
        <p:spPr>
          <a:xfrm>
            <a:off x="3713130" y="2607793"/>
            <a:ext cx="727350" cy="813508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Equals 3">
            <a:extLst>
              <a:ext uri="{FF2B5EF4-FFF2-40B4-BE49-F238E27FC236}">
                <a16:creationId xmlns:a16="http://schemas.microsoft.com/office/drawing/2014/main" id="{63C8F0D1-3D20-6370-259A-60C80DE90B19}"/>
              </a:ext>
            </a:extLst>
          </p:cNvPr>
          <p:cNvSpPr/>
          <p:nvPr/>
        </p:nvSpPr>
        <p:spPr>
          <a:xfrm>
            <a:off x="7769961" y="1197620"/>
            <a:ext cx="756053" cy="745839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Equals 18">
            <a:extLst>
              <a:ext uri="{FF2B5EF4-FFF2-40B4-BE49-F238E27FC236}">
                <a16:creationId xmlns:a16="http://schemas.microsoft.com/office/drawing/2014/main" id="{12797766-47B8-F2F1-5035-EC751FDAD9E9}"/>
              </a:ext>
            </a:extLst>
          </p:cNvPr>
          <p:cNvSpPr/>
          <p:nvPr/>
        </p:nvSpPr>
        <p:spPr>
          <a:xfrm>
            <a:off x="7769961" y="2661834"/>
            <a:ext cx="756053" cy="745839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24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9" grpId="0" animBg="1"/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53A96F-6DB6-45B8-A9EB-9ED445DD1D0F}"/>
              </a:ext>
            </a:extLst>
          </p:cNvPr>
          <p:cNvSpPr txBox="1"/>
          <p:nvPr/>
        </p:nvSpPr>
        <p:spPr>
          <a:xfrm>
            <a:off x="2106294" y="5169519"/>
            <a:ext cx="7979411" cy="1473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Féach na tuaslagáin seo thuas. </a:t>
            </a:r>
            <a:br>
              <a:rPr kumimoji="0" lang="ga-I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féidir leat an tuaslagóir agus an tuaslagáit a ainmniú i ngach cás?</a:t>
            </a:r>
            <a:br>
              <a:rPr kumimoji="0" lang="ga-I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endParaRPr kumimoji="0" lang="ga-I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cxnSp>
        <p:nvCxnSpPr>
          <p:cNvPr id="1077" name="Straight Connector 74">
            <a:extLst>
              <a:ext uri="{FF2B5EF4-FFF2-40B4-BE49-F238E27FC236}">
                <a16:creationId xmlns:a16="http://schemas.microsoft.com/office/drawing/2014/main" id="{564940E8-4031-4205-8D84-CBBB398C9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12212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8" name="Straight Connector 76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63558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05D09EE0-05CE-4A94-8F29-7F82929BFFB4}"/>
              </a:ext>
            </a:extLst>
          </p:cNvPr>
          <p:cNvSpPr/>
          <p:nvPr/>
        </p:nvSpPr>
        <p:spPr>
          <a:xfrm>
            <a:off x="642598" y="3811796"/>
            <a:ext cx="29273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Tuaslagán – tae milis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Tuaslagóir – tae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te</a:t>
            </a: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Tuaslagáit – siúcra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3FB0B6E-8B20-415E-A905-43527CB7A7AB}"/>
              </a:ext>
            </a:extLst>
          </p:cNvPr>
          <p:cNvSpPr/>
          <p:nvPr/>
        </p:nvSpPr>
        <p:spPr>
          <a:xfrm>
            <a:off x="8222987" y="3811796"/>
            <a:ext cx="36472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Tuaslagán – caife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Tuaslagóir – uisce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te</a:t>
            </a: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Tuaslagáit – </a:t>
            </a:r>
            <a:r>
              <a:rPr kumimoji="0" lang="ga-I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gráinníní</a:t>
            </a: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 caife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47915D3-ED2F-4783-8467-5D38A0AD2109}"/>
              </a:ext>
            </a:extLst>
          </p:cNvPr>
          <p:cNvSpPr/>
          <p:nvPr/>
        </p:nvSpPr>
        <p:spPr>
          <a:xfrm>
            <a:off x="4271647" y="3816097"/>
            <a:ext cx="36472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Tuaslagán – uisce folctha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Tuaslagóir – uisce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te</a:t>
            </a: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Tuaslagáit – salann folctha</a:t>
            </a:r>
          </a:p>
        </p:txBody>
      </p:sp>
      <p:pic>
        <p:nvPicPr>
          <p:cNvPr id="4" name="Pictiúr 3">
            <a:extLst>
              <a:ext uri="{FF2B5EF4-FFF2-40B4-BE49-F238E27FC236}">
                <a16:creationId xmlns:a16="http://schemas.microsoft.com/office/drawing/2014/main" id="{61F39F28-BE50-4B48-B983-7E61F779A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5" b="9775"/>
          <a:stretch/>
        </p:blipFill>
        <p:spPr>
          <a:xfrm>
            <a:off x="772334" y="566902"/>
            <a:ext cx="2667919" cy="3213121"/>
          </a:xfrm>
          <a:prstGeom prst="rect">
            <a:avLst/>
          </a:prstGeom>
        </p:spPr>
      </p:pic>
      <p:pic>
        <p:nvPicPr>
          <p:cNvPr id="6" name="Pictiúr 5">
            <a:extLst>
              <a:ext uri="{FF2B5EF4-FFF2-40B4-BE49-F238E27FC236}">
                <a16:creationId xmlns:a16="http://schemas.microsoft.com/office/drawing/2014/main" id="{B6BDFE28-700C-4B9E-8F3B-4CD61EC3F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/>
        </p:blipFill>
        <p:spPr>
          <a:xfrm>
            <a:off x="4343424" y="818099"/>
            <a:ext cx="3503720" cy="2710725"/>
          </a:xfrm>
          <a:prstGeom prst="rect">
            <a:avLst/>
          </a:prstGeom>
        </p:spPr>
      </p:pic>
      <p:pic>
        <p:nvPicPr>
          <p:cNvPr id="7" name="Pictiúr 6">
            <a:extLst>
              <a:ext uri="{FF2B5EF4-FFF2-40B4-BE49-F238E27FC236}">
                <a16:creationId xmlns:a16="http://schemas.microsoft.com/office/drawing/2014/main" id="{C3CEED33-F361-480A-BF97-646EAD0972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1888" y="615704"/>
            <a:ext cx="3109472" cy="310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52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uiExpand="1" build="p" animBg="1"/>
      <p:bldP spid="74" grpId="0" uiExpand="1" build="p" animBg="1"/>
      <p:bldP spid="7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A211069-0CE7-4560-86EC-F9D7F7B19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" t="16784" r="46835" b="-7"/>
          <a:stretch/>
        </p:blipFill>
        <p:spPr bwMode="auto">
          <a:xfrm>
            <a:off x="542034" y="1577711"/>
            <a:ext cx="2944492" cy="463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851CA7D1-31CD-42F6-A42A-C1BE75971B2A}"/>
              </a:ext>
            </a:extLst>
          </p:cNvPr>
          <p:cNvSpPr txBox="1">
            <a:spLocks/>
          </p:cNvSpPr>
          <p:nvPr/>
        </p:nvSpPr>
        <p:spPr>
          <a:xfrm>
            <a:off x="4119740" y="1835485"/>
            <a:ext cx="7425827" cy="31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ga-IE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cuimhin leat conas mar a bhíonn na cáithníní ceangailte </a:t>
            </a:r>
            <a:b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dá chéile i solad agus i leacht?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AC1C1-BC3E-40B5-ABA9-C732E7711015}"/>
              </a:ext>
            </a:extLst>
          </p:cNvPr>
          <p:cNvSpPr txBox="1"/>
          <p:nvPr/>
        </p:nvSpPr>
        <p:spPr>
          <a:xfrm>
            <a:off x="5078303" y="5197006"/>
            <a:ext cx="2725554" cy="1323439"/>
          </a:xfrm>
          <a:prstGeom prst="rect">
            <a:avLst/>
          </a:prstGeom>
          <a:solidFill>
            <a:srgbClr val="73ADC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Bíonn na cáithníní i solaid ceangailte go dlúth dá chéile agus ní bhogann siad thart mórán.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AF89F2-0D75-4B9A-876B-B61F3776554C}"/>
              </a:ext>
            </a:extLst>
          </p:cNvPr>
          <p:cNvSpPr txBox="1"/>
          <p:nvPr/>
        </p:nvSpPr>
        <p:spPr>
          <a:xfrm>
            <a:off x="8484623" y="5197006"/>
            <a:ext cx="3259686" cy="1631216"/>
          </a:xfrm>
          <a:prstGeom prst="rect">
            <a:avLst/>
          </a:prstGeom>
          <a:solidFill>
            <a:srgbClr val="73ADC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Ní bhíonn na cáithníní </a:t>
            </a:r>
            <a:b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 leachtanna ceangailte </a:t>
            </a:r>
            <a:b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chomh dlúth céanna dá chéile. </a:t>
            </a:r>
            <a:b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Bíonn spás eatarthu agus is féidir leo bogadh thart.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2CF55E-1349-491F-92AD-5FA2B2C0591E}"/>
              </a:ext>
            </a:extLst>
          </p:cNvPr>
          <p:cNvSpPr txBox="1"/>
          <p:nvPr/>
        </p:nvSpPr>
        <p:spPr>
          <a:xfrm>
            <a:off x="9639552" y="2656461"/>
            <a:ext cx="899814" cy="400110"/>
          </a:xfrm>
          <a:prstGeom prst="rect">
            <a:avLst/>
          </a:prstGeom>
          <a:solidFill>
            <a:srgbClr val="73ADC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Leacht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725590-8107-4EF3-927E-1A0319A7AA15}"/>
              </a:ext>
            </a:extLst>
          </p:cNvPr>
          <p:cNvSpPr txBox="1"/>
          <p:nvPr/>
        </p:nvSpPr>
        <p:spPr>
          <a:xfrm>
            <a:off x="5997589" y="2672926"/>
            <a:ext cx="816643" cy="400110"/>
          </a:xfrm>
          <a:prstGeom prst="rect">
            <a:avLst/>
          </a:prstGeom>
          <a:solidFill>
            <a:srgbClr val="73ADC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Solad 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D7C21306-181D-4848-B225-2EA2519FF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14788" r="65373" b="24073"/>
          <a:stretch/>
        </p:blipFill>
        <p:spPr bwMode="auto">
          <a:xfrm>
            <a:off x="5674704" y="3197947"/>
            <a:ext cx="1462415" cy="17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4163260-E0FD-491C-A72B-D2EBA055D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8" t="15610" r="34226" b="24257"/>
          <a:stretch/>
        </p:blipFill>
        <p:spPr bwMode="auto">
          <a:xfrm>
            <a:off x="9323729" y="3140445"/>
            <a:ext cx="1531461" cy="17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AA4CE49E-3DB0-46F1-91FB-5B60918189E6}"/>
              </a:ext>
            </a:extLst>
          </p:cNvPr>
          <p:cNvSpPr txBox="1">
            <a:spLocks/>
          </p:cNvSpPr>
          <p:nvPr/>
        </p:nvSpPr>
        <p:spPr>
          <a:xfrm>
            <a:off x="4119740" y="257774"/>
            <a:ext cx="7822324" cy="1319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ga-IE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Féach an léaráid seo ar chlé. Tá salann agus uisce á meascadh le chéile chun tuaslagán a dhéanamh. Solad is ea ceann amháin de na nithe sa tuaslagán, agus leacht is ea an ceann eile. Cé acu an solad agus cé acu an leacht?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6B6FD3-414B-4389-B854-AF6576AB08A5}"/>
              </a:ext>
            </a:extLst>
          </p:cNvPr>
          <p:cNvSpPr txBox="1"/>
          <p:nvPr/>
        </p:nvSpPr>
        <p:spPr>
          <a:xfrm>
            <a:off x="1345855" y="1835485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Solad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8FD900-2BBA-4E3E-BD21-BAFA328A4BDE}"/>
              </a:ext>
            </a:extLst>
          </p:cNvPr>
          <p:cNvSpPr txBox="1"/>
          <p:nvPr/>
        </p:nvSpPr>
        <p:spPr>
          <a:xfrm>
            <a:off x="1814830" y="4451385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Leacht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831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 animBg="1"/>
      <p:bldP spid="11" grpId="0" animBg="1"/>
      <p:bldP spid="13" grpId="0" animBg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D7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D1E5D09-6828-4EAF-9B4B-8FE9BE03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920" y="2611466"/>
            <a:ext cx="6541501" cy="34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83C524FD-09BF-4F83-A462-4F706095269C}"/>
              </a:ext>
            </a:extLst>
          </p:cNvPr>
          <p:cNvSpPr txBox="1">
            <a:spLocks/>
          </p:cNvSpPr>
          <p:nvPr/>
        </p:nvSpPr>
        <p:spPr>
          <a:xfrm>
            <a:off x="7616053" y="1395045"/>
            <a:ext cx="4201909" cy="411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ga-IE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</a:rPr>
              <a:t>Mar atá feicthe againn, bíonn spás idir na cáithníní i leacht. Nuair a thuaslagann solad i leacht, mar sin,  líonann cáithníní an tsolaid an spás idir cáithníní an leachta.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ga-IE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</a:rPr>
              <a:t>Féach an sampla seo ar chlé,</a:t>
            </a:r>
            <a:r>
              <a:rPr kumimoji="0" lang="ga-IE" altLang="en-US" sz="2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</a:rPr>
              <a:t> </a:t>
            </a:r>
            <a:r>
              <a:rPr kumimoji="0" lang="ga-IE" alt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</a:rPr>
              <a:t>áit</a:t>
            </a:r>
            <a:r>
              <a:rPr kumimoji="0" lang="ga-IE" altLang="en-US" sz="2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</a:rPr>
              <a:t> a </a:t>
            </a:r>
            <a:r>
              <a:rPr kumimoji="0" lang="ga-IE" alt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</a:rPr>
              <a:t>bhfuil</a:t>
            </a:r>
            <a:r>
              <a:rPr kumimoji="0" lang="ga-IE" altLang="en-US" sz="2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</a:rPr>
              <a:t> </a:t>
            </a:r>
            <a:r>
              <a:rPr kumimoji="0" lang="ga-IE" alt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</a:rPr>
              <a:t>uisce</a:t>
            </a:r>
            <a:r>
              <a:rPr kumimoji="0" lang="ga-IE" altLang="en-US" sz="2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</a:rPr>
              <a:t> </a:t>
            </a:r>
            <a:r>
              <a:rPr kumimoji="0" lang="ga-IE" alt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</a:rPr>
              <a:t>agus</a:t>
            </a:r>
            <a:r>
              <a:rPr kumimoji="0" lang="ga-IE" altLang="en-US" sz="2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</a:rPr>
              <a:t> </a:t>
            </a:r>
            <a:r>
              <a:rPr kumimoji="0" lang="ga-IE" alt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</a:rPr>
              <a:t>salann</a:t>
            </a:r>
            <a:r>
              <a:rPr kumimoji="0" lang="ga-IE" altLang="en-US" sz="2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</a:rPr>
              <a:t> á </a:t>
            </a:r>
            <a:r>
              <a:rPr kumimoji="0" lang="ga-IE" alt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</a:rPr>
              <a:t>meascadh</a:t>
            </a:r>
            <a:r>
              <a:rPr kumimoji="0" lang="ga-IE" altLang="en-US" sz="2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</a:rPr>
              <a:t> le </a:t>
            </a:r>
            <a:r>
              <a:rPr kumimoji="0" lang="ga-IE" alt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</a:rPr>
              <a:t>chéile</a:t>
            </a:r>
            <a:r>
              <a:rPr lang="ga-IE" altLang="en-US" sz="2200" dirty="0">
                <a:solidFill>
                  <a:srgbClr val="FFFFFF"/>
                </a:solidFill>
                <a:latin typeface="Tw Cen MT" panose="020B0602020104020603" pitchFamily="34" charset="0"/>
              </a:rPr>
              <a:t>.</a:t>
            </a:r>
            <a:r>
              <a:rPr kumimoji="0" lang="ga-IE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</a:rPr>
              <a:t> Nuair a </a:t>
            </a:r>
            <a:r>
              <a:rPr kumimoji="0" lang="ga-IE" alt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</a:rPr>
              <a:t>thuaslagann</a:t>
            </a:r>
            <a:r>
              <a:rPr kumimoji="0" lang="ga-IE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</a:rPr>
              <a:t> an </a:t>
            </a:r>
            <a:r>
              <a:rPr kumimoji="0" lang="ga-IE" altLang="en-US" sz="2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</a:rPr>
              <a:t>salann</a:t>
            </a:r>
            <a:r>
              <a:rPr kumimoji="0" lang="ga-IE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</a:rPr>
              <a:t> san </a:t>
            </a:r>
            <a:r>
              <a:rPr kumimoji="0" lang="ga-IE" alt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</a:rPr>
              <a:t>uisce</a:t>
            </a:r>
            <a:r>
              <a:rPr kumimoji="0" lang="ga-IE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</a:rPr>
              <a:t>, líonann cáithníní an tsalainn an spás idir cáithníní an uisce. Bíonn cáithníní an tsalainn measctha go cothrom tríd an uisce. </a:t>
            </a:r>
            <a:endParaRPr kumimoji="0" lang="ga-IE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37DD1-789F-4B1C-833B-A10C401D7659}"/>
              </a:ext>
            </a:extLst>
          </p:cNvPr>
          <p:cNvSpPr txBox="1"/>
          <p:nvPr/>
        </p:nvSpPr>
        <p:spPr>
          <a:xfrm>
            <a:off x="514276" y="1112656"/>
            <a:ext cx="6712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Na cáithníní i dtuaslagán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966A7D-92D6-4395-BE5B-3F9962066308}"/>
              </a:ext>
            </a:extLst>
          </p:cNvPr>
          <p:cNvSpPr txBox="1"/>
          <p:nvPr/>
        </p:nvSpPr>
        <p:spPr>
          <a:xfrm>
            <a:off x="3123393" y="5586095"/>
            <a:ext cx="8082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Salann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A3F191-6665-4BA6-83A3-DA8FFAE71584}"/>
              </a:ext>
            </a:extLst>
          </p:cNvPr>
          <p:cNvSpPr txBox="1"/>
          <p:nvPr/>
        </p:nvSpPr>
        <p:spPr>
          <a:xfrm>
            <a:off x="4342593" y="5586095"/>
            <a:ext cx="6559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Uisce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DCD713-8156-4A0D-9C0C-05AEED4C2882}"/>
              </a:ext>
            </a:extLst>
          </p:cNvPr>
          <p:cNvSpPr txBox="1"/>
          <p:nvPr/>
        </p:nvSpPr>
        <p:spPr>
          <a:xfrm>
            <a:off x="2607017" y="5142467"/>
            <a:ext cx="24713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salann ag tuaslagadh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D5B202-7F38-4962-953F-9C791C3AE05F}"/>
              </a:ext>
            </a:extLst>
          </p:cNvPr>
          <p:cNvSpPr txBox="1"/>
          <p:nvPr/>
        </p:nvSpPr>
        <p:spPr>
          <a:xfrm>
            <a:off x="765542" y="5142467"/>
            <a:ext cx="157976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Salann in uisce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3DCEDF-E50C-444F-AAFF-D480E767886C}"/>
              </a:ext>
            </a:extLst>
          </p:cNvPr>
          <p:cNvSpPr txBox="1"/>
          <p:nvPr/>
        </p:nvSpPr>
        <p:spPr>
          <a:xfrm>
            <a:off x="5568462" y="5142467"/>
            <a:ext cx="128953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Tuaslagán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83CAEF-DCD5-4E3D-95AD-1B6FCBD22736}"/>
              </a:ext>
            </a:extLst>
          </p:cNvPr>
          <p:cNvSpPr txBox="1"/>
          <p:nvPr/>
        </p:nvSpPr>
        <p:spPr>
          <a:xfrm>
            <a:off x="2252920" y="3912250"/>
            <a:ext cx="87047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Tuaslagóir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23826B-CFBB-41AD-987A-362988D39CF0}"/>
              </a:ext>
            </a:extLst>
          </p:cNvPr>
          <p:cNvSpPr txBox="1"/>
          <p:nvPr/>
        </p:nvSpPr>
        <p:spPr>
          <a:xfrm>
            <a:off x="2252921" y="4791373"/>
            <a:ext cx="870472" cy="292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Tuaslagáit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5EE3FE-0554-4B49-9883-09621E1F23C3}"/>
              </a:ext>
            </a:extLst>
          </p:cNvPr>
          <p:cNvSpPr txBox="1"/>
          <p:nvPr/>
        </p:nvSpPr>
        <p:spPr>
          <a:xfrm>
            <a:off x="2474994" y="2751994"/>
            <a:ext cx="2787472" cy="4872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75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71" name="Rectangle 9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5864697A-7DAF-43C2-8223-67540E8F9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r="7841"/>
          <a:stretch/>
        </p:blipFill>
        <p:spPr bwMode="auto">
          <a:xfrm>
            <a:off x="4157470" y="10"/>
            <a:ext cx="80345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72" name="Rectangle 10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6476B-2384-4330-A539-364F6003C392}"/>
              </a:ext>
            </a:extLst>
          </p:cNvPr>
          <p:cNvSpPr txBox="1"/>
          <p:nvPr/>
        </p:nvSpPr>
        <p:spPr>
          <a:xfrm>
            <a:off x="424815" y="1174024"/>
            <a:ext cx="4971092" cy="1232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Tuaslagán de shalann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uisce</a:t>
            </a: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atá istigh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sa ghloine seo. Ach an féidir an salann a dheighilt ón uisce arís, meas tú?</a:t>
            </a:r>
          </a:p>
        </p:txBody>
      </p:sp>
      <p:pic>
        <p:nvPicPr>
          <p:cNvPr id="44" name="Picture 8">
            <a:extLst>
              <a:ext uri="{FF2B5EF4-FFF2-40B4-BE49-F238E27FC236}">
                <a16:creationId xmlns:a16="http://schemas.microsoft.com/office/drawing/2014/main" id="{4D60941B-D27B-436C-B4C7-50DB7908F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0" y="3728701"/>
            <a:ext cx="2155450" cy="31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167E6C96-5C24-4504-8498-EFACA4A95F74}"/>
              </a:ext>
            </a:extLst>
          </p:cNvPr>
          <p:cNvSpPr>
            <a:spLocks noChangeAspect="1"/>
          </p:cNvSpPr>
          <p:nvPr/>
        </p:nvSpPr>
        <p:spPr>
          <a:xfrm>
            <a:off x="2651140" y="3879586"/>
            <a:ext cx="2464711" cy="1523564"/>
          </a:xfrm>
          <a:prstGeom prst="wedgeEllipseCallout">
            <a:avLst>
              <a:gd name="adj1" fmla="val -101260"/>
              <a:gd name="adj2" fmla="val 516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Light ITC" panose="020B0402030504020804" pitchFamily="34" charset="0"/>
                <a:ea typeface="+mn-ea"/>
                <a:cs typeface="+mn-cs"/>
              </a:rPr>
              <a:t>Déan an chéad ghníomhaíocht eile go bhfeicfidh tú!</a:t>
            </a:r>
          </a:p>
        </p:txBody>
      </p:sp>
      <p:sp>
        <p:nvSpPr>
          <p:cNvPr id="46" name="Speech Bubble: Oval 45">
            <a:extLst>
              <a:ext uri="{FF2B5EF4-FFF2-40B4-BE49-F238E27FC236}">
                <a16:creationId xmlns:a16="http://schemas.microsoft.com/office/drawing/2014/main" id="{CA900B0D-DBFD-42E9-882D-24AAB6D4DC73}"/>
              </a:ext>
            </a:extLst>
          </p:cNvPr>
          <p:cNvSpPr>
            <a:spLocks noChangeAspect="1"/>
          </p:cNvSpPr>
          <p:nvPr/>
        </p:nvSpPr>
        <p:spPr>
          <a:xfrm>
            <a:off x="2651141" y="3870670"/>
            <a:ext cx="2464711" cy="1523564"/>
          </a:xfrm>
          <a:prstGeom prst="wedgeEllipseCallout">
            <a:avLst>
              <a:gd name="adj1" fmla="val -104589"/>
              <a:gd name="adj2" fmla="val 539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Light ITC" panose="020B0402030504020804" pitchFamily="34" charset="0"/>
                <a:ea typeface="+mn-ea"/>
                <a:cs typeface="+mn-cs"/>
              </a:rPr>
              <a:t>An bhfuil aon tuairim agat conas a dhéanfaí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Light ITC" panose="020B0402030504020804" pitchFamily="34" charset="0"/>
                <a:ea typeface="+mn-ea"/>
                <a:cs typeface="+mn-cs"/>
              </a:rPr>
              <a:t> é</a:t>
            </a:r>
            <a:r>
              <a:rPr kumimoji="0" lang="ga-I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Light ITC" panose="020B0402030504020804" pitchFamily="34" charset="0"/>
                <a:ea typeface="+mn-ea"/>
                <a:cs typeface="+mn-cs"/>
              </a:rPr>
              <a:t> sin?</a:t>
            </a:r>
          </a:p>
        </p:txBody>
      </p:sp>
    </p:spTree>
    <p:extLst>
      <p:ext uri="{BB962C8B-B14F-4D97-AF65-F5344CB8AC3E}">
        <p14:creationId xmlns:p14="http://schemas.microsoft.com/office/powerpoint/2010/main" val="4260385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>
            <a:extLst>
              <a:ext uri="{FF2B5EF4-FFF2-40B4-BE49-F238E27FC236}">
                <a16:creationId xmlns:a16="http://schemas.microsoft.com/office/drawing/2014/main" id="{911BE883-46B4-412C-B6C3-88A2FF74B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393564-3BBC-4F68-9F21-737048C0E2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6" t="21021" r="29667"/>
          <a:stretch/>
        </p:blipFill>
        <p:spPr>
          <a:xfrm>
            <a:off x="723698" y="1041704"/>
            <a:ext cx="5505003" cy="4735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5862A5-CEFD-48EB-81CE-CA09D2A2A35E}"/>
              </a:ext>
            </a:extLst>
          </p:cNvPr>
          <p:cNvSpPr txBox="1"/>
          <p:nvPr/>
        </p:nvSpPr>
        <p:spPr>
          <a:xfrm>
            <a:off x="7655917" y="86597"/>
            <a:ext cx="3667036" cy="2953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Fearas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Uisce te 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Salann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Próca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Taespúnóg (5 ml) agus spúnóg bhoird (15 ml)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Fochupán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Gloine mhéadaithe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CD6550-5426-479F-9192-4DEBFFF09543}"/>
              </a:ext>
            </a:extLst>
          </p:cNvPr>
          <p:cNvSpPr txBox="1"/>
          <p:nvPr/>
        </p:nvSpPr>
        <p:spPr>
          <a:xfrm>
            <a:off x="582184" y="598705"/>
            <a:ext cx="6337745" cy="964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Turgnamh: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S</a:t>
            </a:r>
            <a:r>
              <a:rPr kumimoji="0" lang="ga-IE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alann</a:t>
            </a:r>
            <a:r>
              <a:rPr kumimoji="0" lang="ga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a dheighilt ó thuaslagán de shalann in uisce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28C79B-EEC1-4651-BCC8-17C1D879A9F7}"/>
              </a:ext>
            </a:extLst>
          </p:cNvPr>
          <p:cNvSpPr txBox="1"/>
          <p:nvPr/>
        </p:nvSpPr>
        <p:spPr>
          <a:xfrm>
            <a:off x="7655917" y="3048259"/>
            <a:ext cx="441800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Modh</a:t>
            </a:r>
            <a:r>
              <a:rPr kumimoji="0" lang="ga-I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Cuir cúig spúnóg bhoird d’uisce </a:t>
            </a:r>
            <a:b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te isteach sa </a:t>
            </a:r>
            <a:r>
              <a:rPr kumimoji="0" lang="ga-I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phróca</a:t>
            </a: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Cuir cúig thaespúnóg de shalann isteach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uisce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agus corraigh go dtí go dtuaslagann an salann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ann</a:t>
            </a: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Doirt roinnt den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tuaslagán</a:t>
            </a: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ar an bhfochupán. Fág in áit </a:t>
            </a:r>
            <a:r>
              <a:rPr kumimoji="0" lang="ga-I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theolaí</a:t>
            </a: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é ar feadh timpeall dhá lá.</a:t>
            </a:r>
          </a:p>
        </p:txBody>
      </p:sp>
      <p:pic>
        <p:nvPicPr>
          <p:cNvPr id="11" name="Picture 10" descr="C:\Users\maire\Pictures\fuinneamh\Q mark.gif">
            <a:extLst>
              <a:ext uri="{FF2B5EF4-FFF2-40B4-BE49-F238E27FC236}">
                <a16:creationId xmlns:a16="http://schemas.microsoft.com/office/drawing/2014/main" id="{5FDBA2B9-E892-4F22-95E5-F9BAEBC819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C2D8B2"/>
              </a:clrFrom>
              <a:clrTo>
                <a:srgbClr val="C2D8B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1713" y="3640072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02BCD8A-99A0-4AFE-8460-3F7665845FB5}"/>
              </a:ext>
            </a:extLst>
          </p:cNvPr>
          <p:cNvSpPr>
            <a:spLocks noChangeAspect="1"/>
          </p:cNvSpPr>
          <p:nvPr/>
        </p:nvSpPr>
        <p:spPr>
          <a:xfrm>
            <a:off x="118080" y="5488243"/>
            <a:ext cx="4015410" cy="915094"/>
          </a:xfrm>
          <a:prstGeom prst="rect">
            <a:avLst/>
          </a:prstGeom>
          <a:noFill/>
          <a:ln>
            <a:noFill/>
            <a:prstDash val="lgDash"/>
            <a:extLst>
              <a:ext uri="{C807C97D-BFC1-408E-A445-0C87EB9F89A2}">
                <ask:lineSketchStyleProps xmlns:ask="http://schemas.microsoft.com/office/drawing/2018/sketchyshapes" sd="657299846">
                  <a:custGeom>
                    <a:avLst/>
                    <a:gdLst>
                      <a:gd name="connsiteX0" fmla="*/ 0 w 4015410"/>
                      <a:gd name="connsiteY0" fmla="*/ 228774 h 915094"/>
                      <a:gd name="connsiteX1" fmla="*/ 486241 w 4015410"/>
                      <a:gd name="connsiteY1" fmla="*/ 228774 h 915094"/>
                      <a:gd name="connsiteX2" fmla="*/ 1150376 w 4015410"/>
                      <a:gd name="connsiteY2" fmla="*/ 228774 h 915094"/>
                      <a:gd name="connsiteX3" fmla="*/ 1743353 w 4015410"/>
                      <a:gd name="connsiteY3" fmla="*/ 228774 h 915094"/>
                      <a:gd name="connsiteX4" fmla="*/ 2229594 w 4015410"/>
                      <a:gd name="connsiteY4" fmla="*/ 228774 h 915094"/>
                      <a:gd name="connsiteX5" fmla="*/ 2893729 w 4015410"/>
                      <a:gd name="connsiteY5" fmla="*/ 228774 h 915094"/>
                      <a:gd name="connsiteX6" fmla="*/ 3557863 w 4015410"/>
                      <a:gd name="connsiteY6" fmla="*/ 228774 h 915094"/>
                      <a:gd name="connsiteX7" fmla="*/ 3557863 w 4015410"/>
                      <a:gd name="connsiteY7" fmla="*/ 0 h 915094"/>
                      <a:gd name="connsiteX8" fmla="*/ 3782061 w 4015410"/>
                      <a:gd name="connsiteY8" fmla="*/ 224198 h 915094"/>
                      <a:gd name="connsiteX9" fmla="*/ 4015410 w 4015410"/>
                      <a:gd name="connsiteY9" fmla="*/ 457547 h 915094"/>
                      <a:gd name="connsiteX10" fmla="*/ 3800363 w 4015410"/>
                      <a:gd name="connsiteY10" fmla="*/ 672594 h 915094"/>
                      <a:gd name="connsiteX11" fmla="*/ 3557863 w 4015410"/>
                      <a:gd name="connsiteY11" fmla="*/ 915094 h 915094"/>
                      <a:gd name="connsiteX12" fmla="*/ 3557863 w 4015410"/>
                      <a:gd name="connsiteY12" fmla="*/ 686321 h 915094"/>
                      <a:gd name="connsiteX13" fmla="*/ 3000464 w 4015410"/>
                      <a:gd name="connsiteY13" fmla="*/ 686321 h 915094"/>
                      <a:gd name="connsiteX14" fmla="*/ 2336330 w 4015410"/>
                      <a:gd name="connsiteY14" fmla="*/ 686321 h 915094"/>
                      <a:gd name="connsiteX15" fmla="*/ 1672196 w 4015410"/>
                      <a:gd name="connsiteY15" fmla="*/ 686321 h 915094"/>
                      <a:gd name="connsiteX16" fmla="*/ 1008061 w 4015410"/>
                      <a:gd name="connsiteY16" fmla="*/ 686321 h 915094"/>
                      <a:gd name="connsiteX17" fmla="*/ 0 w 4015410"/>
                      <a:gd name="connsiteY17" fmla="*/ 686321 h 915094"/>
                      <a:gd name="connsiteX18" fmla="*/ 0 w 4015410"/>
                      <a:gd name="connsiteY18" fmla="*/ 228774 h 915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015410" h="915094" fill="none" extrusionOk="0">
                        <a:moveTo>
                          <a:pt x="0" y="228774"/>
                        </a:moveTo>
                        <a:cubicBezTo>
                          <a:pt x="224075" y="178099"/>
                          <a:pt x="334712" y="234806"/>
                          <a:pt x="486241" y="228774"/>
                        </a:cubicBezTo>
                        <a:cubicBezTo>
                          <a:pt x="637770" y="222742"/>
                          <a:pt x="916412" y="305927"/>
                          <a:pt x="1150376" y="228774"/>
                        </a:cubicBezTo>
                        <a:cubicBezTo>
                          <a:pt x="1384340" y="151621"/>
                          <a:pt x="1574743" y="254877"/>
                          <a:pt x="1743353" y="228774"/>
                        </a:cubicBezTo>
                        <a:cubicBezTo>
                          <a:pt x="1911963" y="202671"/>
                          <a:pt x="1988358" y="238849"/>
                          <a:pt x="2229594" y="228774"/>
                        </a:cubicBezTo>
                        <a:cubicBezTo>
                          <a:pt x="2470830" y="218699"/>
                          <a:pt x="2598640" y="257412"/>
                          <a:pt x="2893729" y="228774"/>
                        </a:cubicBezTo>
                        <a:cubicBezTo>
                          <a:pt x="3188818" y="200136"/>
                          <a:pt x="3306913" y="273054"/>
                          <a:pt x="3557863" y="228774"/>
                        </a:cubicBezTo>
                        <a:cubicBezTo>
                          <a:pt x="3535476" y="172627"/>
                          <a:pt x="3582100" y="87210"/>
                          <a:pt x="3557863" y="0"/>
                        </a:cubicBezTo>
                        <a:cubicBezTo>
                          <a:pt x="3663797" y="84869"/>
                          <a:pt x="3684727" y="161215"/>
                          <a:pt x="3782061" y="224198"/>
                        </a:cubicBezTo>
                        <a:cubicBezTo>
                          <a:pt x="3879395" y="287181"/>
                          <a:pt x="3950880" y="402614"/>
                          <a:pt x="4015410" y="457547"/>
                        </a:cubicBezTo>
                        <a:cubicBezTo>
                          <a:pt x="3978027" y="530620"/>
                          <a:pt x="3876848" y="571676"/>
                          <a:pt x="3800363" y="672594"/>
                        </a:cubicBezTo>
                        <a:cubicBezTo>
                          <a:pt x="3723878" y="773512"/>
                          <a:pt x="3591153" y="840451"/>
                          <a:pt x="3557863" y="915094"/>
                        </a:cubicBezTo>
                        <a:cubicBezTo>
                          <a:pt x="3536728" y="821799"/>
                          <a:pt x="3582540" y="791694"/>
                          <a:pt x="3557863" y="686321"/>
                        </a:cubicBezTo>
                        <a:cubicBezTo>
                          <a:pt x="3327087" y="753000"/>
                          <a:pt x="3252549" y="658866"/>
                          <a:pt x="3000464" y="686321"/>
                        </a:cubicBezTo>
                        <a:cubicBezTo>
                          <a:pt x="2748379" y="713776"/>
                          <a:pt x="2577503" y="606683"/>
                          <a:pt x="2336330" y="686321"/>
                        </a:cubicBezTo>
                        <a:cubicBezTo>
                          <a:pt x="2095157" y="765959"/>
                          <a:pt x="1948302" y="624874"/>
                          <a:pt x="1672196" y="686321"/>
                        </a:cubicBezTo>
                        <a:cubicBezTo>
                          <a:pt x="1396090" y="747768"/>
                          <a:pt x="1174520" y="630969"/>
                          <a:pt x="1008061" y="686321"/>
                        </a:cubicBezTo>
                        <a:cubicBezTo>
                          <a:pt x="841602" y="741673"/>
                          <a:pt x="273218" y="608675"/>
                          <a:pt x="0" y="686321"/>
                        </a:cubicBezTo>
                        <a:cubicBezTo>
                          <a:pt x="-2194" y="567170"/>
                          <a:pt x="8972" y="373975"/>
                          <a:pt x="0" y="228774"/>
                        </a:cubicBezTo>
                        <a:close/>
                      </a:path>
                      <a:path w="4015410" h="915094" stroke="0" extrusionOk="0">
                        <a:moveTo>
                          <a:pt x="0" y="228774"/>
                        </a:moveTo>
                        <a:cubicBezTo>
                          <a:pt x="217234" y="198351"/>
                          <a:pt x="306133" y="248351"/>
                          <a:pt x="521820" y="228774"/>
                        </a:cubicBezTo>
                        <a:cubicBezTo>
                          <a:pt x="737507" y="209197"/>
                          <a:pt x="836142" y="290109"/>
                          <a:pt x="1114797" y="228774"/>
                        </a:cubicBezTo>
                        <a:cubicBezTo>
                          <a:pt x="1393452" y="167439"/>
                          <a:pt x="1564547" y="259208"/>
                          <a:pt x="1707774" y="228774"/>
                        </a:cubicBezTo>
                        <a:cubicBezTo>
                          <a:pt x="1851001" y="198340"/>
                          <a:pt x="2180992" y="263933"/>
                          <a:pt x="2371909" y="228774"/>
                        </a:cubicBezTo>
                        <a:cubicBezTo>
                          <a:pt x="2562826" y="193615"/>
                          <a:pt x="2675792" y="283317"/>
                          <a:pt x="2893729" y="228774"/>
                        </a:cubicBezTo>
                        <a:cubicBezTo>
                          <a:pt x="3111666" y="174231"/>
                          <a:pt x="3318700" y="249960"/>
                          <a:pt x="3557863" y="228774"/>
                        </a:cubicBezTo>
                        <a:cubicBezTo>
                          <a:pt x="3540532" y="180757"/>
                          <a:pt x="3571389" y="93840"/>
                          <a:pt x="3557863" y="0"/>
                        </a:cubicBezTo>
                        <a:cubicBezTo>
                          <a:pt x="3640613" y="56358"/>
                          <a:pt x="3660460" y="121094"/>
                          <a:pt x="3772910" y="215047"/>
                        </a:cubicBezTo>
                        <a:cubicBezTo>
                          <a:pt x="3885360" y="309000"/>
                          <a:pt x="3947680" y="421244"/>
                          <a:pt x="4015410" y="457547"/>
                        </a:cubicBezTo>
                        <a:cubicBezTo>
                          <a:pt x="3931473" y="580678"/>
                          <a:pt x="3840067" y="616189"/>
                          <a:pt x="3782061" y="690896"/>
                        </a:cubicBezTo>
                        <a:cubicBezTo>
                          <a:pt x="3724055" y="765603"/>
                          <a:pt x="3630345" y="828045"/>
                          <a:pt x="3557863" y="915094"/>
                        </a:cubicBezTo>
                        <a:cubicBezTo>
                          <a:pt x="3541652" y="860615"/>
                          <a:pt x="3573609" y="768648"/>
                          <a:pt x="3557863" y="686321"/>
                        </a:cubicBezTo>
                        <a:cubicBezTo>
                          <a:pt x="3389464" y="700191"/>
                          <a:pt x="3180306" y="659475"/>
                          <a:pt x="3036043" y="686321"/>
                        </a:cubicBezTo>
                        <a:cubicBezTo>
                          <a:pt x="2891780" y="713167"/>
                          <a:pt x="2700498" y="662479"/>
                          <a:pt x="2478645" y="686321"/>
                        </a:cubicBezTo>
                        <a:cubicBezTo>
                          <a:pt x="2256792" y="710163"/>
                          <a:pt x="2068910" y="632800"/>
                          <a:pt x="1885667" y="686321"/>
                        </a:cubicBezTo>
                        <a:cubicBezTo>
                          <a:pt x="1702424" y="739842"/>
                          <a:pt x="1508502" y="615301"/>
                          <a:pt x="1221533" y="686321"/>
                        </a:cubicBezTo>
                        <a:cubicBezTo>
                          <a:pt x="934564" y="757341"/>
                          <a:pt x="839215" y="649687"/>
                          <a:pt x="735292" y="686321"/>
                        </a:cubicBezTo>
                        <a:cubicBezTo>
                          <a:pt x="631369" y="722955"/>
                          <a:pt x="219652" y="638015"/>
                          <a:pt x="0" y="686321"/>
                        </a:cubicBezTo>
                        <a:cubicBezTo>
                          <a:pt x="-25559" y="549449"/>
                          <a:pt x="54054" y="327241"/>
                          <a:pt x="0" y="22877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Cad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tharlóidh</a:t>
            </a:r>
            <a:r>
              <a:rPr kumimoji="0" lang="ga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, meas tú?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41FA3A-8119-4276-A789-5FDB92B59168}"/>
              </a:ext>
            </a:extLst>
          </p:cNvPr>
          <p:cNvSpPr txBox="1">
            <a:spLocks noChangeAspect="1"/>
          </p:cNvSpPr>
          <p:nvPr/>
        </p:nvSpPr>
        <p:spPr>
          <a:xfrm rot="20191811">
            <a:off x="4955806" y="1455696"/>
            <a:ext cx="2011123" cy="1200329"/>
          </a:xfrm>
          <a:custGeom>
            <a:avLst/>
            <a:gdLst>
              <a:gd name="connsiteX0" fmla="*/ 0 w 1762224"/>
              <a:gd name="connsiteY0" fmla="*/ 0 h 954107"/>
              <a:gd name="connsiteX1" fmla="*/ 605030 w 1762224"/>
              <a:gd name="connsiteY1" fmla="*/ 0 h 954107"/>
              <a:gd name="connsiteX2" fmla="*/ 1139572 w 1762224"/>
              <a:gd name="connsiteY2" fmla="*/ 0 h 954107"/>
              <a:gd name="connsiteX3" fmla="*/ 1762224 w 1762224"/>
              <a:gd name="connsiteY3" fmla="*/ 0 h 954107"/>
              <a:gd name="connsiteX4" fmla="*/ 1762224 w 1762224"/>
              <a:gd name="connsiteY4" fmla="*/ 457971 h 954107"/>
              <a:gd name="connsiteX5" fmla="*/ 1762224 w 1762224"/>
              <a:gd name="connsiteY5" fmla="*/ 954107 h 954107"/>
              <a:gd name="connsiteX6" fmla="*/ 1192438 w 1762224"/>
              <a:gd name="connsiteY6" fmla="*/ 954107 h 954107"/>
              <a:gd name="connsiteX7" fmla="*/ 605030 w 1762224"/>
              <a:gd name="connsiteY7" fmla="*/ 954107 h 954107"/>
              <a:gd name="connsiteX8" fmla="*/ 0 w 1762224"/>
              <a:gd name="connsiteY8" fmla="*/ 954107 h 954107"/>
              <a:gd name="connsiteX9" fmla="*/ 0 w 1762224"/>
              <a:gd name="connsiteY9" fmla="*/ 457971 h 954107"/>
              <a:gd name="connsiteX10" fmla="*/ 0 w 1762224"/>
              <a:gd name="connsiteY10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62224" h="954107" fill="none" extrusionOk="0">
                <a:moveTo>
                  <a:pt x="0" y="0"/>
                </a:moveTo>
                <a:cubicBezTo>
                  <a:pt x="246301" y="-14840"/>
                  <a:pt x="380342" y="53166"/>
                  <a:pt x="605030" y="0"/>
                </a:cubicBezTo>
                <a:cubicBezTo>
                  <a:pt x="829718" y="-53166"/>
                  <a:pt x="1012362" y="6792"/>
                  <a:pt x="1139572" y="0"/>
                </a:cubicBezTo>
                <a:cubicBezTo>
                  <a:pt x="1266782" y="-6792"/>
                  <a:pt x="1580349" y="62930"/>
                  <a:pt x="1762224" y="0"/>
                </a:cubicBezTo>
                <a:cubicBezTo>
                  <a:pt x="1777357" y="149109"/>
                  <a:pt x="1713907" y="295227"/>
                  <a:pt x="1762224" y="457971"/>
                </a:cubicBezTo>
                <a:cubicBezTo>
                  <a:pt x="1810541" y="620715"/>
                  <a:pt x="1734271" y="765215"/>
                  <a:pt x="1762224" y="954107"/>
                </a:cubicBezTo>
                <a:cubicBezTo>
                  <a:pt x="1570471" y="1010682"/>
                  <a:pt x="1449595" y="887093"/>
                  <a:pt x="1192438" y="954107"/>
                </a:cubicBezTo>
                <a:cubicBezTo>
                  <a:pt x="935281" y="1021121"/>
                  <a:pt x="819898" y="944023"/>
                  <a:pt x="605030" y="954107"/>
                </a:cubicBezTo>
                <a:cubicBezTo>
                  <a:pt x="390162" y="964191"/>
                  <a:pt x="283156" y="922216"/>
                  <a:pt x="0" y="954107"/>
                </a:cubicBezTo>
                <a:cubicBezTo>
                  <a:pt x="-41992" y="774416"/>
                  <a:pt x="39179" y="656351"/>
                  <a:pt x="0" y="457971"/>
                </a:cubicBezTo>
                <a:cubicBezTo>
                  <a:pt x="-39179" y="259591"/>
                  <a:pt x="31500" y="97309"/>
                  <a:pt x="0" y="0"/>
                </a:cubicBezTo>
                <a:close/>
              </a:path>
              <a:path w="1762224" h="954107" stroke="0" extrusionOk="0">
                <a:moveTo>
                  <a:pt x="0" y="0"/>
                </a:moveTo>
                <a:cubicBezTo>
                  <a:pt x="209931" y="-9353"/>
                  <a:pt x="275015" y="30985"/>
                  <a:pt x="534541" y="0"/>
                </a:cubicBezTo>
                <a:cubicBezTo>
                  <a:pt x="794067" y="-30985"/>
                  <a:pt x="884354" y="56307"/>
                  <a:pt x="1069083" y="0"/>
                </a:cubicBezTo>
                <a:cubicBezTo>
                  <a:pt x="1253812" y="-56307"/>
                  <a:pt x="1502940" y="16959"/>
                  <a:pt x="1762224" y="0"/>
                </a:cubicBezTo>
                <a:cubicBezTo>
                  <a:pt x="1803906" y="173826"/>
                  <a:pt x="1754333" y="301440"/>
                  <a:pt x="1762224" y="457971"/>
                </a:cubicBezTo>
                <a:cubicBezTo>
                  <a:pt x="1770115" y="614502"/>
                  <a:pt x="1724791" y="783843"/>
                  <a:pt x="1762224" y="954107"/>
                </a:cubicBezTo>
                <a:cubicBezTo>
                  <a:pt x="1493868" y="979201"/>
                  <a:pt x="1464348" y="907172"/>
                  <a:pt x="1174816" y="954107"/>
                </a:cubicBezTo>
                <a:cubicBezTo>
                  <a:pt x="885284" y="1001042"/>
                  <a:pt x="722542" y="941908"/>
                  <a:pt x="587408" y="954107"/>
                </a:cubicBezTo>
                <a:cubicBezTo>
                  <a:pt x="452274" y="966306"/>
                  <a:pt x="153176" y="885075"/>
                  <a:pt x="0" y="954107"/>
                </a:cubicBezTo>
                <a:cubicBezTo>
                  <a:pt x="-42790" y="811126"/>
                  <a:pt x="43962" y="709216"/>
                  <a:pt x="0" y="486595"/>
                </a:cubicBezTo>
                <a:cubicBezTo>
                  <a:pt x="-43962" y="263974"/>
                  <a:pt x="1496" y="170349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048302887">
                  <a:custGeom>
                    <a:avLst/>
                    <a:gdLst>
                      <a:gd name="connsiteX0" fmla="*/ 0 w 2011123"/>
                      <a:gd name="connsiteY0" fmla="*/ 0 h 1200329"/>
                      <a:gd name="connsiteX1" fmla="*/ 690485 w 2011123"/>
                      <a:gd name="connsiteY1" fmla="*/ 0 h 1200329"/>
                      <a:gd name="connsiteX2" fmla="*/ 1300526 w 2011123"/>
                      <a:gd name="connsiteY2" fmla="*/ 0 h 1200329"/>
                      <a:gd name="connsiteX3" fmla="*/ 2011123 w 2011123"/>
                      <a:gd name="connsiteY3" fmla="*/ 0 h 1200329"/>
                      <a:gd name="connsiteX4" fmla="*/ 2011123 w 2011123"/>
                      <a:gd name="connsiteY4" fmla="*/ 576157 h 1200329"/>
                      <a:gd name="connsiteX5" fmla="*/ 2011123 w 2011123"/>
                      <a:gd name="connsiteY5" fmla="*/ 1200329 h 1200329"/>
                      <a:gd name="connsiteX6" fmla="*/ 1360859 w 2011123"/>
                      <a:gd name="connsiteY6" fmla="*/ 1200329 h 1200329"/>
                      <a:gd name="connsiteX7" fmla="*/ 690485 w 2011123"/>
                      <a:gd name="connsiteY7" fmla="*/ 1200329 h 1200329"/>
                      <a:gd name="connsiteX8" fmla="*/ 0 w 2011123"/>
                      <a:gd name="connsiteY8" fmla="*/ 1200329 h 1200329"/>
                      <a:gd name="connsiteX9" fmla="*/ 0 w 2011123"/>
                      <a:gd name="connsiteY9" fmla="*/ 576157 h 1200329"/>
                      <a:gd name="connsiteX10" fmla="*/ 0 w 2011123"/>
                      <a:gd name="connsiteY10" fmla="*/ 0 h 1200329"/>
                      <a:gd name="connsiteX0" fmla="*/ 0 w 2011123"/>
                      <a:gd name="connsiteY0" fmla="*/ 0 h 1200329"/>
                      <a:gd name="connsiteX1" fmla="*/ 610040 w 2011123"/>
                      <a:gd name="connsiteY1" fmla="*/ 0 h 1200329"/>
                      <a:gd name="connsiteX2" fmla="*/ 1220081 w 2011123"/>
                      <a:gd name="connsiteY2" fmla="*/ 0 h 1200329"/>
                      <a:gd name="connsiteX3" fmla="*/ 2011123 w 2011123"/>
                      <a:gd name="connsiteY3" fmla="*/ 0 h 1200329"/>
                      <a:gd name="connsiteX4" fmla="*/ 2011123 w 2011123"/>
                      <a:gd name="connsiteY4" fmla="*/ 576157 h 1200329"/>
                      <a:gd name="connsiteX5" fmla="*/ 2011123 w 2011123"/>
                      <a:gd name="connsiteY5" fmla="*/ 1200329 h 1200329"/>
                      <a:gd name="connsiteX6" fmla="*/ 1340748 w 2011123"/>
                      <a:gd name="connsiteY6" fmla="*/ 1200329 h 1200329"/>
                      <a:gd name="connsiteX7" fmla="*/ 670374 w 2011123"/>
                      <a:gd name="connsiteY7" fmla="*/ 1200329 h 1200329"/>
                      <a:gd name="connsiteX8" fmla="*/ 0 w 2011123"/>
                      <a:gd name="connsiteY8" fmla="*/ 1200329 h 1200329"/>
                      <a:gd name="connsiteX9" fmla="*/ 0 w 2011123"/>
                      <a:gd name="connsiteY9" fmla="*/ 612168 h 1200329"/>
                      <a:gd name="connsiteX10" fmla="*/ 0 w 2011123"/>
                      <a:gd name="connsiteY10" fmla="*/ 0 h 1200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11123" h="1200329" fill="none" extrusionOk="0">
                        <a:moveTo>
                          <a:pt x="0" y="0"/>
                        </a:moveTo>
                        <a:cubicBezTo>
                          <a:pt x="241333" y="-6582"/>
                          <a:pt x="423289" y="74435"/>
                          <a:pt x="690485" y="0"/>
                        </a:cubicBezTo>
                        <a:cubicBezTo>
                          <a:pt x="931355" y="-92392"/>
                          <a:pt x="1165722" y="17492"/>
                          <a:pt x="1300526" y="0"/>
                        </a:cubicBezTo>
                        <a:cubicBezTo>
                          <a:pt x="1438172" y="-26083"/>
                          <a:pt x="1818372" y="137482"/>
                          <a:pt x="2011123" y="0"/>
                        </a:cubicBezTo>
                        <a:cubicBezTo>
                          <a:pt x="1974683" y="200055"/>
                          <a:pt x="1953568" y="352818"/>
                          <a:pt x="2011123" y="576157"/>
                        </a:cubicBezTo>
                        <a:cubicBezTo>
                          <a:pt x="2061455" y="772488"/>
                          <a:pt x="1993623" y="947813"/>
                          <a:pt x="2011123" y="1200329"/>
                        </a:cubicBezTo>
                        <a:cubicBezTo>
                          <a:pt x="1816523" y="1274895"/>
                          <a:pt x="1665460" y="1090372"/>
                          <a:pt x="1360859" y="1200329"/>
                        </a:cubicBezTo>
                        <a:cubicBezTo>
                          <a:pt x="1041924" y="1291924"/>
                          <a:pt x="922784" y="1181814"/>
                          <a:pt x="690485" y="1200329"/>
                        </a:cubicBezTo>
                        <a:cubicBezTo>
                          <a:pt x="424740" y="1197527"/>
                          <a:pt x="297694" y="1168799"/>
                          <a:pt x="0" y="1200329"/>
                        </a:cubicBezTo>
                        <a:cubicBezTo>
                          <a:pt x="-77797" y="943538"/>
                          <a:pt x="42843" y="806880"/>
                          <a:pt x="0" y="576157"/>
                        </a:cubicBezTo>
                        <a:cubicBezTo>
                          <a:pt x="-51089" y="331902"/>
                          <a:pt x="46896" y="112154"/>
                          <a:pt x="0" y="0"/>
                        </a:cubicBezTo>
                        <a:close/>
                      </a:path>
                      <a:path w="2011123" h="1200329" stroke="0" extrusionOk="0">
                        <a:moveTo>
                          <a:pt x="0" y="0"/>
                        </a:moveTo>
                        <a:cubicBezTo>
                          <a:pt x="259783" y="-29045"/>
                          <a:pt x="311510" y="35890"/>
                          <a:pt x="610040" y="0"/>
                        </a:cubicBezTo>
                        <a:cubicBezTo>
                          <a:pt x="933842" y="-30377"/>
                          <a:pt x="1017544" y="73102"/>
                          <a:pt x="1220081" y="0"/>
                        </a:cubicBezTo>
                        <a:cubicBezTo>
                          <a:pt x="1468335" y="-110998"/>
                          <a:pt x="1742830" y="-11950"/>
                          <a:pt x="2011123" y="0"/>
                        </a:cubicBezTo>
                        <a:cubicBezTo>
                          <a:pt x="2054465" y="233585"/>
                          <a:pt x="2018719" y="417046"/>
                          <a:pt x="2011123" y="576157"/>
                        </a:cubicBezTo>
                        <a:cubicBezTo>
                          <a:pt x="1971063" y="794860"/>
                          <a:pt x="1960473" y="976192"/>
                          <a:pt x="2011123" y="1200329"/>
                        </a:cubicBezTo>
                        <a:cubicBezTo>
                          <a:pt x="1713133" y="1241191"/>
                          <a:pt x="1654523" y="1142291"/>
                          <a:pt x="1340748" y="1200329"/>
                        </a:cubicBezTo>
                        <a:cubicBezTo>
                          <a:pt x="1014000" y="1264590"/>
                          <a:pt x="824409" y="1177721"/>
                          <a:pt x="670374" y="1200329"/>
                        </a:cubicBezTo>
                        <a:cubicBezTo>
                          <a:pt x="528237" y="1204594"/>
                          <a:pt x="184524" y="1071324"/>
                          <a:pt x="0" y="1200329"/>
                        </a:cubicBezTo>
                        <a:cubicBezTo>
                          <a:pt x="-76197" y="1000433"/>
                          <a:pt x="80684" y="915047"/>
                          <a:pt x="0" y="612168"/>
                        </a:cubicBezTo>
                        <a:cubicBezTo>
                          <a:pt x="-19833" y="340898"/>
                          <a:pt x="-6315" y="215086"/>
                          <a:pt x="0" y="0"/>
                        </a:cubicBezTo>
                        <a:close/>
                      </a:path>
                      <a:path w="2011123" h="1200329" fill="none" stroke="0" extrusionOk="0">
                        <a:moveTo>
                          <a:pt x="0" y="0"/>
                        </a:moveTo>
                        <a:cubicBezTo>
                          <a:pt x="300399" y="-63112"/>
                          <a:pt x="460471" y="71658"/>
                          <a:pt x="690485" y="0"/>
                        </a:cubicBezTo>
                        <a:cubicBezTo>
                          <a:pt x="971386" y="-58580"/>
                          <a:pt x="1171272" y="20242"/>
                          <a:pt x="1300526" y="0"/>
                        </a:cubicBezTo>
                        <a:cubicBezTo>
                          <a:pt x="1501154" y="27046"/>
                          <a:pt x="1807171" y="74134"/>
                          <a:pt x="2011123" y="0"/>
                        </a:cubicBezTo>
                        <a:cubicBezTo>
                          <a:pt x="2042071" y="195593"/>
                          <a:pt x="1998792" y="338590"/>
                          <a:pt x="2011123" y="576157"/>
                        </a:cubicBezTo>
                        <a:cubicBezTo>
                          <a:pt x="2032351" y="827120"/>
                          <a:pt x="1967733" y="933517"/>
                          <a:pt x="2011123" y="1200329"/>
                        </a:cubicBezTo>
                        <a:cubicBezTo>
                          <a:pt x="1745990" y="1269350"/>
                          <a:pt x="1664577" y="1130296"/>
                          <a:pt x="1360859" y="1200329"/>
                        </a:cubicBezTo>
                        <a:cubicBezTo>
                          <a:pt x="1059722" y="1286828"/>
                          <a:pt x="956661" y="1194115"/>
                          <a:pt x="690485" y="1200329"/>
                        </a:cubicBezTo>
                        <a:cubicBezTo>
                          <a:pt x="436560" y="1207614"/>
                          <a:pt x="290444" y="1147388"/>
                          <a:pt x="0" y="1200329"/>
                        </a:cubicBezTo>
                        <a:cubicBezTo>
                          <a:pt x="-23640" y="958232"/>
                          <a:pt x="45879" y="845320"/>
                          <a:pt x="0" y="576157"/>
                        </a:cubicBezTo>
                        <a:cubicBezTo>
                          <a:pt x="-55088" y="333978"/>
                          <a:pt x="53791" y="139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AIRE</a:t>
            </a: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: IARR AR DHUINE FÁSTA CABHRÚ LEAT LEIS AN UISCE TE.</a:t>
            </a:r>
          </a:p>
        </p:txBody>
      </p:sp>
    </p:spTree>
    <p:extLst>
      <p:ext uri="{BB962C8B-B14F-4D97-AF65-F5344CB8AC3E}">
        <p14:creationId xmlns:p14="http://schemas.microsoft.com/office/powerpoint/2010/main" val="387714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4" grpId="0" uiExpand="1" build="p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aincheapadh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C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éa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1057</Words>
  <Application>Microsoft Office PowerPoint</Application>
  <PresentationFormat>Scáileán leathan</PresentationFormat>
  <Paragraphs>100</Paragraphs>
  <Slides>15</Slides>
  <Notes>8</Notes>
  <HiddenSlides>0</HiddenSlides>
  <MMClips>0</MMClips>
  <ScaleCrop>false</ScaleCrop>
  <HeadingPairs>
    <vt:vector size="6" baseType="variant">
      <vt:variant>
        <vt:lpstr>Clófhoirne a úsáideadh</vt:lpstr>
      </vt:variant>
      <vt:variant>
        <vt:i4>10</vt:i4>
      </vt:variant>
      <vt:variant>
        <vt:lpstr>Téama</vt:lpstr>
      </vt:variant>
      <vt:variant>
        <vt:i4>2</vt:i4>
      </vt:variant>
      <vt:variant>
        <vt:lpstr>Teidil sleamhnáin</vt:lpstr>
      </vt:variant>
      <vt:variant>
        <vt:i4>15</vt:i4>
      </vt:variant>
    </vt:vector>
  </HeadingPairs>
  <TitlesOfParts>
    <vt:vector size="27" baseType="lpstr">
      <vt:lpstr>Arial</vt:lpstr>
      <vt:lpstr>Berlin Sans FB</vt:lpstr>
      <vt:lpstr>Bradley Hand ITC</vt:lpstr>
      <vt:lpstr>Calibri</vt:lpstr>
      <vt:lpstr>Calibri Light</vt:lpstr>
      <vt:lpstr>Comic Sans MS</vt:lpstr>
      <vt:lpstr>Eras Light ITC</vt:lpstr>
      <vt:lpstr>Ink Free</vt:lpstr>
      <vt:lpstr>Segoe Print</vt:lpstr>
      <vt:lpstr>Tw Cen MT</vt:lpstr>
      <vt:lpstr>Office Theme</vt:lpstr>
      <vt:lpstr>1_Office Theme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Láithreoireacht PowerPoint</dc:title>
  <dc:creator>Cáit Nic Fhionnlaoich</dc:creator>
  <cp:lastModifiedBy>Lorna Ní Fhaogáin</cp:lastModifiedBy>
  <cp:revision>46</cp:revision>
  <cp:lastPrinted>2022-12-20T13:54:15Z</cp:lastPrinted>
  <dcterms:created xsi:type="dcterms:W3CDTF">2022-12-20T10:33:48Z</dcterms:created>
  <dcterms:modified xsi:type="dcterms:W3CDTF">2023-12-05T14:19:09Z</dcterms:modified>
</cp:coreProperties>
</file>