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2" r:id="rId2"/>
    <p:sldId id="260" r:id="rId3"/>
    <p:sldId id="268" r:id="rId4"/>
    <p:sldId id="285" r:id="rId5"/>
    <p:sldId id="286" r:id="rId6"/>
    <p:sldId id="270" r:id="rId7"/>
    <p:sldId id="287" r:id="rId8"/>
    <p:sldId id="271" r:id="rId9"/>
    <p:sldId id="261" r:id="rId10"/>
    <p:sldId id="262" r:id="rId11"/>
    <p:sldId id="269" r:id="rId12"/>
    <p:sldId id="264" r:id="rId13"/>
    <p:sldId id="280" r:id="rId14"/>
    <p:sldId id="281" r:id="rId15"/>
    <p:sldId id="282" r:id="rId16"/>
    <p:sldId id="283" r:id="rId17"/>
    <p:sldId id="28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556C81"/>
    <a:srgbClr val="1C466D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290BDE-296D-47BD-9AAD-B6A92DBAB5FE}" v="214" dt="2023-04-17T11:16:26.7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737" autoAdjust="0"/>
  </p:normalViewPr>
  <p:slideViewPr>
    <p:cSldViewPr snapToGrid="0">
      <p:cViewPr varScale="1">
        <p:scale>
          <a:sx n="57" d="100"/>
          <a:sy n="57" d="100"/>
        </p:scale>
        <p:origin x="102" y="5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irenig123@gmail.com" userId="6044d3ce541adf88" providerId="LiveId" clId="{03290BDE-296D-47BD-9AAD-B6A92DBAB5FE}"/>
    <pc:docChg chg="custSel delSld modSld">
      <pc:chgData name="mairenig123@gmail.com" userId="6044d3ce541adf88" providerId="LiveId" clId="{03290BDE-296D-47BD-9AAD-B6A92DBAB5FE}" dt="2023-04-17T11:16:26.731" v="440" actId="20577"/>
      <pc:docMkLst>
        <pc:docMk/>
      </pc:docMkLst>
      <pc:sldChg chg="del">
        <pc:chgData name="mairenig123@gmail.com" userId="6044d3ce541adf88" providerId="LiveId" clId="{03290BDE-296D-47BD-9AAD-B6A92DBAB5FE}" dt="2023-03-31T16:18:58.544" v="1" actId="47"/>
        <pc:sldMkLst>
          <pc:docMk/>
          <pc:sldMk cId="480127605" sldId="256"/>
        </pc:sldMkLst>
      </pc:sldChg>
      <pc:sldChg chg="delSp del mod">
        <pc:chgData name="mairenig123@gmail.com" userId="6044d3ce541adf88" providerId="LiveId" clId="{03290BDE-296D-47BD-9AAD-B6A92DBAB5FE}" dt="2023-03-31T16:18:59" v="2" actId="47"/>
        <pc:sldMkLst>
          <pc:docMk/>
          <pc:sldMk cId="1975672222" sldId="257"/>
        </pc:sldMkLst>
        <pc:spChg chg="del">
          <ac:chgData name="mairenig123@gmail.com" userId="6044d3ce541adf88" providerId="LiveId" clId="{03290BDE-296D-47BD-9AAD-B6A92DBAB5FE}" dt="2023-03-31T16:17:38.782" v="0" actId="478"/>
          <ac:spMkLst>
            <pc:docMk/>
            <pc:sldMk cId="1975672222" sldId="257"/>
            <ac:spMk id="2" creationId="{5A1BBBEB-4131-E8A6-E579-0B65C9AE6017}"/>
          </ac:spMkLst>
        </pc:spChg>
      </pc:sldChg>
      <pc:sldChg chg="del">
        <pc:chgData name="mairenig123@gmail.com" userId="6044d3ce541adf88" providerId="LiveId" clId="{03290BDE-296D-47BD-9AAD-B6A92DBAB5FE}" dt="2023-03-31T16:19:01.335" v="3" actId="47"/>
        <pc:sldMkLst>
          <pc:docMk/>
          <pc:sldMk cId="158417736" sldId="258"/>
        </pc:sldMkLst>
      </pc:sldChg>
      <pc:sldChg chg="modSp mod">
        <pc:chgData name="mairenig123@gmail.com" userId="6044d3ce541adf88" providerId="LiveId" clId="{03290BDE-296D-47BD-9AAD-B6A92DBAB5FE}" dt="2023-03-31T16:43:58.082" v="195" actId="1076"/>
        <pc:sldMkLst>
          <pc:docMk/>
          <pc:sldMk cId="3789626756" sldId="264"/>
        </pc:sldMkLst>
        <pc:spChg chg="mod">
          <ac:chgData name="mairenig123@gmail.com" userId="6044d3ce541adf88" providerId="LiveId" clId="{03290BDE-296D-47BD-9AAD-B6A92DBAB5FE}" dt="2023-03-31T16:43:58.082" v="195" actId="1076"/>
          <ac:spMkLst>
            <pc:docMk/>
            <pc:sldMk cId="3789626756" sldId="264"/>
            <ac:spMk id="12" creationId="{842E2644-A732-AE88-2FCB-14A53870AFB6}"/>
          </ac:spMkLst>
        </pc:spChg>
      </pc:sldChg>
      <pc:sldChg chg="modSp">
        <pc:chgData name="mairenig123@gmail.com" userId="6044d3ce541adf88" providerId="LiveId" clId="{03290BDE-296D-47BD-9AAD-B6A92DBAB5FE}" dt="2023-04-17T11:16:26.731" v="440" actId="20577"/>
        <pc:sldMkLst>
          <pc:docMk/>
          <pc:sldMk cId="1355649936" sldId="268"/>
        </pc:sldMkLst>
        <pc:spChg chg="mod">
          <ac:chgData name="mairenig123@gmail.com" userId="6044d3ce541adf88" providerId="LiveId" clId="{03290BDE-296D-47BD-9AAD-B6A92DBAB5FE}" dt="2023-04-17T11:16:26.731" v="440" actId="20577"/>
          <ac:spMkLst>
            <pc:docMk/>
            <pc:sldMk cId="1355649936" sldId="268"/>
            <ac:spMk id="7" creationId="{67C8A2BE-37B8-5966-F149-D0EFC6490D42}"/>
          </ac:spMkLst>
        </pc:spChg>
      </pc:sldChg>
      <pc:sldChg chg="modSp">
        <pc:chgData name="mairenig123@gmail.com" userId="6044d3ce541adf88" providerId="LiveId" clId="{03290BDE-296D-47BD-9AAD-B6A92DBAB5FE}" dt="2023-03-31T16:40:36.278" v="168" actId="6549"/>
        <pc:sldMkLst>
          <pc:docMk/>
          <pc:sldMk cId="3663161390" sldId="269"/>
        </pc:sldMkLst>
        <pc:spChg chg="mod">
          <ac:chgData name="mairenig123@gmail.com" userId="6044d3ce541adf88" providerId="LiveId" clId="{03290BDE-296D-47BD-9AAD-B6A92DBAB5FE}" dt="2023-03-31T16:40:36.278" v="168" actId="6549"/>
          <ac:spMkLst>
            <pc:docMk/>
            <pc:sldMk cId="3663161390" sldId="269"/>
            <ac:spMk id="6" creationId="{38C5BF37-8660-FAB6-6ABF-6913EDDF22AA}"/>
          </ac:spMkLst>
        </pc:spChg>
      </pc:sldChg>
      <pc:sldChg chg="modSp mod modTransition modAnim">
        <pc:chgData name="mairenig123@gmail.com" userId="6044d3ce541adf88" providerId="LiveId" clId="{03290BDE-296D-47BD-9AAD-B6A92DBAB5FE}" dt="2023-04-03T08:00:42.751" v="438" actId="1076"/>
        <pc:sldMkLst>
          <pc:docMk/>
          <pc:sldMk cId="2638253120" sldId="270"/>
        </pc:sldMkLst>
        <pc:spChg chg="mod">
          <ac:chgData name="mairenig123@gmail.com" userId="6044d3ce541adf88" providerId="LiveId" clId="{03290BDE-296D-47BD-9AAD-B6A92DBAB5FE}" dt="2023-04-03T08:00:42.751" v="438" actId="1076"/>
          <ac:spMkLst>
            <pc:docMk/>
            <pc:sldMk cId="2638253120" sldId="270"/>
            <ac:spMk id="3" creationId="{6FECF52D-A8C4-A1DF-3FC3-C9539F5FA04D}"/>
          </ac:spMkLst>
        </pc:spChg>
        <pc:spChg chg="mod">
          <ac:chgData name="mairenig123@gmail.com" userId="6044d3ce541adf88" providerId="LiveId" clId="{03290BDE-296D-47BD-9AAD-B6A92DBAB5FE}" dt="2023-03-31T16:37:51.627" v="156" actId="1076"/>
          <ac:spMkLst>
            <pc:docMk/>
            <pc:sldMk cId="2638253120" sldId="270"/>
            <ac:spMk id="7" creationId="{6A38A001-83B1-A5BB-8729-05C87D2BAF0A}"/>
          </ac:spMkLst>
        </pc:spChg>
        <pc:picChg chg="mod">
          <ac:chgData name="mairenig123@gmail.com" userId="6044d3ce541adf88" providerId="LiveId" clId="{03290BDE-296D-47BD-9AAD-B6A92DBAB5FE}" dt="2023-03-31T16:34:38.071" v="28" actId="14826"/>
          <ac:picMkLst>
            <pc:docMk/>
            <pc:sldMk cId="2638253120" sldId="270"/>
            <ac:picMk id="4" creationId="{95447D9C-CD53-61C8-BEF2-951F69F58B03}"/>
          </ac:picMkLst>
        </pc:picChg>
      </pc:sldChg>
      <pc:sldChg chg="modSp mod">
        <pc:chgData name="mairenig123@gmail.com" userId="6044d3ce541adf88" providerId="LiveId" clId="{03290BDE-296D-47BD-9AAD-B6A92DBAB5FE}" dt="2023-03-31T19:10:54.261" v="319" actId="20577"/>
        <pc:sldMkLst>
          <pc:docMk/>
          <pc:sldMk cId="1721044733" sldId="271"/>
        </pc:sldMkLst>
        <pc:spChg chg="mod">
          <ac:chgData name="mairenig123@gmail.com" userId="6044d3ce541adf88" providerId="LiveId" clId="{03290BDE-296D-47BD-9AAD-B6A92DBAB5FE}" dt="2023-03-31T19:10:54.261" v="319" actId="20577"/>
          <ac:spMkLst>
            <pc:docMk/>
            <pc:sldMk cId="1721044733" sldId="271"/>
            <ac:spMk id="17" creationId="{80AF5C33-0D9C-1A8D-3383-B5570ECE7889}"/>
          </ac:spMkLst>
        </pc:spChg>
      </pc:sldChg>
      <pc:sldChg chg="del">
        <pc:chgData name="mairenig123@gmail.com" userId="6044d3ce541adf88" providerId="LiveId" clId="{03290BDE-296D-47BD-9AAD-B6A92DBAB5FE}" dt="2023-03-31T16:19:03.503" v="4" actId="47"/>
        <pc:sldMkLst>
          <pc:docMk/>
          <pc:sldMk cId="4038213540" sldId="274"/>
        </pc:sldMkLst>
      </pc:sldChg>
      <pc:sldChg chg="modSp modAnim">
        <pc:chgData name="mairenig123@gmail.com" userId="6044d3ce541adf88" providerId="LiveId" clId="{03290BDE-296D-47BD-9AAD-B6A92DBAB5FE}" dt="2023-03-31T19:13:14.286" v="323"/>
        <pc:sldMkLst>
          <pc:docMk/>
          <pc:sldMk cId="4104969868" sldId="281"/>
        </pc:sldMkLst>
        <pc:spChg chg="mod">
          <ac:chgData name="mairenig123@gmail.com" userId="6044d3ce541adf88" providerId="LiveId" clId="{03290BDE-296D-47BD-9AAD-B6A92DBAB5FE}" dt="2023-03-31T16:44:45.808" v="238" actId="207"/>
          <ac:spMkLst>
            <pc:docMk/>
            <pc:sldMk cId="4104969868" sldId="281"/>
            <ac:spMk id="8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inneálaí ionaid ceanntásc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ga-IE"/>
          </a:p>
        </p:txBody>
      </p:sp>
      <p:sp>
        <p:nvSpPr>
          <p:cNvPr id="3" name="Coinneálaí ionaid dá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094B72-24A3-46EC-B00F-43E7C143785B}" type="datetimeFigureOut">
              <a:rPr lang="ga-IE" smtClean="0"/>
              <a:t>14/12/2023</a:t>
            </a:fld>
            <a:endParaRPr lang="ga-IE"/>
          </a:p>
        </p:txBody>
      </p:sp>
      <p:sp>
        <p:nvSpPr>
          <p:cNvPr id="4" name="Coinneálaí ionaid íomhá sleamhnáin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ga-IE"/>
          </a:p>
        </p:txBody>
      </p:sp>
      <p:sp>
        <p:nvSpPr>
          <p:cNvPr id="5" name="Coinneálaí ionaid nótaí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ga-IE"/>
              <a:t>Cliceáil chun stíleanna máistirthéacs a chur in eagar</a:t>
            </a:r>
          </a:p>
          <a:p>
            <a:pPr lvl="1"/>
            <a:r>
              <a:rPr lang="ga-IE"/>
              <a:t>Dara leibhéal</a:t>
            </a:r>
          </a:p>
          <a:p>
            <a:pPr lvl="2"/>
            <a:r>
              <a:rPr lang="ga-IE"/>
              <a:t>Tríú leibhéal</a:t>
            </a:r>
          </a:p>
          <a:p>
            <a:pPr lvl="3"/>
            <a:r>
              <a:rPr lang="ga-IE"/>
              <a:t>Ceathrú leibhéal</a:t>
            </a:r>
          </a:p>
          <a:p>
            <a:pPr lvl="4"/>
            <a:r>
              <a:rPr lang="ga-IE"/>
              <a:t>Cúigiú leibhéal</a:t>
            </a:r>
          </a:p>
        </p:txBody>
      </p:sp>
      <p:sp>
        <p:nvSpPr>
          <p:cNvPr id="6" name="Coinneálaí ionaid buntásc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ga-IE"/>
          </a:p>
        </p:txBody>
      </p:sp>
      <p:sp>
        <p:nvSpPr>
          <p:cNvPr id="7" name="Coinneálaí ionaid uimhir sleamhnáin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C52106-0EAB-489A-829D-F00370CEF94C}" type="slidenum">
              <a:rPr lang="ga-IE" smtClean="0"/>
              <a:t>‹#›</a:t>
            </a:fld>
            <a:endParaRPr lang="ga-IE"/>
          </a:p>
        </p:txBody>
      </p:sp>
    </p:spTree>
    <p:extLst>
      <p:ext uri="{BB962C8B-B14F-4D97-AF65-F5344CB8AC3E}">
        <p14:creationId xmlns:p14="http://schemas.microsoft.com/office/powerpoint/2010/main" val="2899893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inneálaí ionaid íomhá sleamhnáin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inneálaí ionaid nóta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a-IE" dirty="0"/>
          </a:p>
        </p:txBody>
      </p:sp>
      <p:sp>
        <p:nvSpPr>
          <p:cNvPr id="4" name="Coinneálaí ionaid uimhir sleamhnáin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C52106-0EAB-489A-829D-F00370CEF94C}" type="slidenum">
              <a:rPr lang="ga-IE" smtClean="0"/>
              <a:t>2</a:t>
            </a:fld>
            <a:endParaRPr lang="ga-IE"/>
          </a:p>
        </p:txBody>
      </p:sp>
    </p:spTree>
    <p:extLst>
      <p:ext uri="{BB962C8B-B14F-4D97-AF65-F5344CB8AC3E}">
        <p14:creationId xmlns:p14="http://schemas.microsoft.com/office/powerpoint/2010/main" val="31872907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inneálaí ionaid íomhá sleamhnáin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inneálaí ionaid nóta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a-IE" dirty="0"/>
          </a:p>
        </p:txBody>
      </p:sp>
      <p:sp>
        <p:nvSpPr>
          <p:cNvPr id="4" name="Coinneálaí ionaid uimhir sleamhnáin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52106-0EAB-489A-829D-F00370CEF94C}" type="slidenum">
              <a:rPr kumimoji="0" lang="ga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ga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39033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inneálaí ionaid íomhá sleamhnáin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inneálaí ionaid nóta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a-IE" dirty="0"/>
          </a:p>
        </p:txBody>
      </p:sp>
      <p:sp>
        <p:nvSpPr>
          <p:cNvPr id="4" name="Coinneálaí ionaid uimhir sleamhnáin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C52106-0EAB-489A-829D-F00370CEF94C}" type="slidenum">
              <a:rPr lang="ga-IE" smtClean="0"/>
              <a:t>8</a:t>
            </a:fld>
            <a:endParaRPr lang="ga-IE"/>
          </a:p>
        </p:txBody>
      </p:sp>
    </p:spTree>
    <p:extLst>
      <p:ext uri="{BB962C8B-B14F-4D97-AF65-F5344CB8AC3E}">
        <p14:creationId xmlns:p14="http://schemas.microsoft.com/office/powerpoint/2010/main" val="26937855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inneálaí ionaid íomhá sleamhnáin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inneálaí ionaid nóta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a-IE" dirty="0"/>
          </a:p>
        </p:txBody>
      </p:sp>
      <p:sp>
        <p:nvSpPr>
          <p:cNvPr id="4" name="Coinneálaí ionaid uimhir sleamhnáin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C52106-0EAB-489A-829D-F00370CEF94C}" type="slidenum">
              <a:rPr lang="ga-IE" smtClean="0"/>
              <a:t>9</a:t>
            </a:fld>
            <a:endParaRPr lang="ga-IE"/>
          </a:p>
        </p:txBody>
      </p:sp>
    </p:spTree>
    <p:extLst>
      <p:ext uri="{BB962C8B-B14F-4D97-AF65-F5344CB8AC3E}">
        <p14:creationId xmlns:p14="http://schemas.microsoft.com/office/powerpoint/2010/main" val="17036230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inneálaí ionaid íomhá sleamhnáin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inneálaí ionaid nóta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a-IE" dirty="0"/>
          </a:p>
        </p:txBody>
      </p:sp>
      <p:sp>
        <p:nvSpPr>
          <p:cNvPr id="4" name="Coinneálaí ionaid uimhir sleamhnáin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C52106-0EAB-489A-829D-F00370CEF94C}" type="slidenum">
              <a:rPr lang="ga-IE" smtClean="0"/>
              <a:t>10</a:t>
            </a:fld>
            <a:endParaRPr lang="ga-IE"/>
          </a:p>
        </p:txBody>
      </p:sp>
    </p:spTree>
    <p:extLst>
      <p:ext uri="{BB962C8B-B14F-4D97-AF65-F5344CB8AC3E}">
        <p14:creationId xmlns:p14="http://schemas.microsoft.com/office/powerpoint/2010/main" val="1222928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9C40E-7E73-17B4-2A41-595177D2EB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711FC1-6E1C-1F74-45F1-832618E710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33D5F9-D8DC-F47B-BD34-7A75AFEED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61EA1-7EA2-487A-ACB5-3ACD196E0AF0}" type="datetimeFigureOut">
              <a:rPr lang="en-IE" smtClean="0"/>
              <a:t>14/12/2023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D07F7C-C1DC-FB63-2974-3CE301138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CCE4B5-6FDC-D392-8286-DF4381ECF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0A4E9-42EC-42D6-93D0-776C600A162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21726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81CB2-9AF0-DE45-AD28-2FDE21296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4ACC5A-12C0-D71E-CA43-9DD60DAC2C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3C4AAE-26A1-DE27-15AF-217B80DB8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61EA1-7EA2-487A-ACB5-3ACD196E0AF0}" type="datetimeFigureOut">
              <a:rPr lang="en-IE" smtClean="0"/>
              <a:t>14/12/2023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97A868-D7AB-4B56-D015-68F43292E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16F4D-BCED-B20F-F078-C98E0CF0D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0A4E9-42EC-42D6-93D0-776C600A162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6273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6F2431-131E-CFFF-3432-08CDEA9F4B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18932C-6E6B-0E2D-E146-66D29F9D0D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007EA7-5AB5-82F9-87DF-0047CA8EB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61EA1-7EA2-487A-ACB5-3ACD196E0AF0}" type="datetimeFigureOut">
              <a:rPr lang="en-IE" smtClean="0"/>
              <a:t>14/12/2023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078B7B-1A80-7440-A07F-5F7D5D970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69E402-A509-5FC9-2572-629DFFDFC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0A4E9-42EC-42D6-93D0-776C600A162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22907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7DA66-0FA9-1C37-DF38-33B8D74E8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01B6A1-DBC8-A970-2607-C1D3F571BC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D7BFB7-1338-942C-6DDB-023A2438F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61EA1-7EA2-487A-ACB5-3ACD196E0AF0}" type="datetimeFigureOut">
              <a:rPr lang="en-IE" smtClean="0"/>
              <a:t>14/12/2023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64B72C-5C31-7037-89E6-7C59D90EA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CCC148-9DE3-6535-7DE5-F7F3D2E5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0A4E9-42EC-42D6-93D0-776C600A162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66881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693FF-822F-99FB-6E57-FE123157D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CB137F-DBF0-4B6B-705E-45594633C5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D25F58-7392-52ED-98BC-275858682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61EA1-7EA2-487A-ACB5-3ACD196E0AF0}" type="datetimeFigureOut">
              <a:rPr lang="en-IE" smtClean="0"/>
              <a:t>14/12/2023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862888-90DD-CB56-D38E-7B5F36525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0D75A5-6154-21C1-0F8D-E37A26FFF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0A4E9-42EC-42D6-93D0-776C600A162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15000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9A843-F9D2-9A6A-C746-F91D03189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CF6909-AA6A-154B-CBC8-656FEB621E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AE4FE4-40AF-9332-16FA-21512049BB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A1B298-DA58-3CF3-A48E-1389DEC85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61EA1-7EA2-487A-ACB5-3ACD196E0AF0}" type="datetimeFigureOut">
              <a:rPr lang="en-IE" smtClean="0"/>
              <a:t>14/12/2023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360649-9E3E-D534-3E92-757A43E01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A58968-BB0D-3544-1F44-C08E4C28B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0A4E9-42EC-42D6-93D0-776C600A162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12527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23CEA-D717-FD09-00D2-2938D0A60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449196-850C-5ADA-D4C4-AD8DDFF943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6B7991-E2CC-44A6-1AA0-581D8DDD5A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7B653C-82B2-C144-0123-3553568619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90B746-5B95-4404-A2BD-38D57B141D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E5A24B-69BA-348E-244E-9773DDC82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61EA1-7EA2-487A-ACB5-3ACD196E0AF0}" type="datetimeFigureOut">
              <a:rPr lang="en-IE" smtClean="0"/>
              <a:t>14/12/2023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5FF0AB-A129-1983-CE54-9EB00C32B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584664-65FE-03E1-ED1C-B3400829D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0A4E9-42EC-42D6-93D0-776C600A162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02621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BDEF0-41D7-77FD-12C7-085FDC662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B5286A-5A25-41B1-D647-FF3290788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61EA1-7EA2-487A-ACB5-3ACD196E0AF0}" type="datetimeFigureOut">
              <a:rPr lang="en-IE" smtClean="0"/>
              <a:t>14/12/2023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B2B18D-74AF-9464-8B93-ED67FAA19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5010B7-BEBF-3A43-2698-8A0D2345D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0A4E9-42EC-42D6-93D0-776C600A162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06671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2A6281-1A68-3CAA-D671-E525A9BCF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61EA1-7EA2-487A-ACB5-3ACD196E0AF0}" type="datetimeFigureOut">
              <a:rPr lang="en-IE" smtClean="0"/>
              <a:t>14/12/2023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D6D3A-A7B4-F80C-CC23-6468E86E9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FB0E4-F7EB-C71D-42CD-D01A44AA0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0A4E9-42EC-42D6-93D0-776C600A162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46670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BFEB5-42B6-6264-D26E-06D6574CE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24D395-43D5-59AE-25BD-9753B90E46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BD434B-FB5D-4540-E2AE-DC2E0D204F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20BA22-6A03-C38E-F3C7-5EBADC028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61EA1-7EA2-487A-ACB5-3ACD196E0AF0}" type="datetimeFigureOut">
              <a:rPr lang="en-IE" smtClean="0"/>
              <a:t>14/12/2023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B7C43E-0A53-B7FC-C9AE-5BFE02C2F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F637CD-0E6C-0A59-AA7F-76C06941D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0A4E9-42EC-42D6-93D0-776C600A162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40913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FF354-D6F8-CBE3-2791-7616C2D42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C26D61-A8CB-D762-75DA-C9DF091FFA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BF2F22-4580-4E83-0589-7745F067A3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08CEA8-BB24-1F0E-C047-7F6D2E52D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61EA1-7EA2-487A-ACB5-3ACD196E0AF0}" type="datetimeFigureOut">
              <a:rPr lang="en-IE" smtClean="0"/>
              <a:t>14/12/2023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F1BB59-D71B-3E91-1AC3-8C1D52B83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855A3E-E7F4-6907-643A-CC4AF6165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0A4E9-42EC-42D6-93D0-776C600A162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07804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1DFA1A-1AE2-0743-426F-8138A4DEC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62D464-95C9-38FE-6A40-5B06CABF2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78285D-7084-B4DC-FE5F-B4141840B1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761EA1-7EA2-487A-ACB5-3ACD196E0AF0}" type="datetimeFigureOut">
              <a:rPr lang="en-IE" smtClean="0"/>
              <a:t>14/12/2023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81A6B0-7456-5BFC-020C-75FAE56065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92E68F-ABFE-79FD-3156-10CD07B8D1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0A4E9-42EC-42D6-93D0-776C600A162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6174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5" Type="http://schemas.openxmlformats.org/officeDocument/2006/relationships/slide" Target="slide3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slide" Target="slide8.xm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7" Type="http://schemas.openxmlformats.org/officeDocument/2006/relationships/slide" Target="slide8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12.jpg"/><Relationship Id="rId7" Type="http://schemas.openxmlformats.org/officeDocument/2006/relationships/slide" Target="slide1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slide" Target="slide9.xml"/><Relationship Id="rId10" Type="http://schemas.openxmlformats.org/officeDocument/2006/relationships/image" Target="../media/image15.jpg"/><Relationship Id="rId4" Type="http://schemas.openxmlformats.org/officeDocument/2006/relationships/slide" Target="slide13.xml"/><Relationship Id="rId9" Type="http://schemas.openxmlformats.org/officeDocument/2006/relationships/slide" Target="slide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0A1ED06-4733-4020-9C60-81D4D8014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0CA3509-3AF9-45FE-93ED-57BB5D5E8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7388" y="181576"/>
            <a:ext cx="11823637" cy="65010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C18EB0-E430-66C6-7EED-78F0367512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91" b="8791"/>
          <a:stretch/>
        </p:blipFill>
        <p:spPr>
          <a:xfrm>
            <a:off x="180975" y="182880"/>
            <a:ext cx="11823637" cy="649978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11596BD-8644-A557-6553-25806273ABC8}"/>
              </a:ext>
            </a:extLst>
          </p:cNvPr>
          <p:cNvSpPr txBox="1"/>
          <p:nvPr/>
        </p:nvSpPr>
        <p:spPr>
          <a:xfrm>
            <a:off x="3232253" y="5395079"/>
            <a:ext cx="8785185" cy="8089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ga-IE" sz="4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Faoi Chumhacht na Gréine</a:t>
            </a:r>
          </a:p>
        </p:txBody>
      </p:sp>
    </p:spTree>
    <p:extLst>
      <p:ext uri="{BB962C8B-B14F-4D97-AF65-F5344CB8AC3E}">
        <p14:creationId xmlns:p14="http://schemas.microsoft.com/office/powerpoint/2010/main" val="2510834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  <a:alpha val="5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5D460C4E-B343-B929-A39A-2AB7C98DC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23" b="6123"/>
          <a:stretch/>
        </p:blipFill>
        <p:spPr bwMode="auto">
          <a:xfrm>
            <a:off x="5419264" y="3265080"/>
            <a:ext cx="6129269" cy="359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B364453A-209F-2CF4-8241-883B3A4AA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2" b="1762"/>
          <a:stretch/>
        </p:blipFill>
        <p:spPr bwMode="auto">
          <a:xfrm>
            <a:off x="643467" y="-5"/>
            <a:ext cx="6082711" cy="3920044"/>
          </a:xfrm>
          <a:custGeom>
            <a:avLst/>
            <a:gdLst/>
            <a:ahLst/>
            <a:cxnLst/>
            <a:rect l="l" t="t" r="r" b="b"/>
            <a:pathLst>
              <a:path w="6082711" h="3920044">
                <a:moveTo>
                  <a:pt x="0" y="0"/>
                </a:moveTo>
                <a:lnTo>
                  <a:pt x="6082711" y="0"/>
                </a:lnTo>
                <a:lnTo>
                  <a:pt x="6082711" y="3103225"/>
                </a:lnTo>
                <a:lnTo>
                  <a:pt x="4614930" y="3103225"/>
                </a:lnTo>
                <a:lnTo>
                  <a:pt x="4614930" y="3920044"/>
                </a:lnTo>
                <a:lnTo>
                  <a:pt x="0" y="392004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5" name="Rectangle 4104">
            <a:extLst>
              <a:ext uri="{FF2B5EF4-FFF2-40B4-BE49-F238E27FC236}">
                <a16:creationId xmlns:a16="http://schemas.microsoft.com/office/drawing/2014/main" id="{E97C36FC-DEAA-4DCA-B0AB-7F9357FA4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7045" y="643467"/>
            <a:ext cx="4661488" cy="2460741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013A0B-D629-25D5-FD3B-0FE074C15648}"/>
              </a:ext>
            </a:extLst>
          </p:cNvPr>
          <p:cNvSpPr txBox="1"/>
          <p:nvPr/>
        </p:nvSpPr>
        <p:spPr>
          <a:xfrm>
            <a:off x="6887045" y="750452"/>
            <a:ext cx="4554987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ga-IE" sz="2000" dirty="0">
                <a:solidFill>
                  <a:schemeClr val="bg1"/>
                </a:solidFill>
                <a:latin typeface="Tw Cen MT" panose="020B0602020104020603" pitchFamily="34" charset="0"/>
              </a:rPr>
              <a:t>Tá painéil ghréine ar sciatháin agus ar chabhail </a:t>
            </a:r>
            <a:r>
              <a:rPr lang="ga-IE" sz="2000" i="1" dirty="0">
                <a:solidFill>
                  <a:schemeClr val="bg1"/>
                </a:solidFill>
                <a:latin typeface="Tw Cen MT" panose="020B0602020104020603" pitchFamily="34" charset="0"/>
              </a:rPr>
              <a:t>Solar </a:t>
            </a:r>
            <a:r>
              <a:rPr lang="ga-IE" sz="2000" i="1" dirty="0" err="1">
                <a:solidFill>
                  <a:schemeClr val="bg1"/>
                </a:solidFill>
                <a:latin typeface="Tw Cen MT" panose="020B0602020104020603" pitchFamily="34" charset="0"/>
              </a:rPr>
              <a:t>Impulse</a:t>
            </a:r>
            <a:r>
              <a:rPr lang="ga-IE" sz="2000" i="1" dirty="0">
                <a:solidFill>
                  <a:schemeClr val="bg1"/>
                </a:solidFill>
                <a:latin typeface="Tw Cen MT" panose="020B0602020104020603" pitchFamily="34" charset="0"/>
              </a:rPr>
              <a:t> 2</a:t>
            </a:r>
            <a:r>
              <a:rPr lang="ga-IE" sz="2000" dirty="0">
                <a:solidFill>
                  <a:schemeClr val="bg1"/>
                </a:solidFill>
                <a:latin typeface="Tw Cen MT" panose="020B0602020104020603" pitchFamily="34" charset="0"/>
              </a:rPr>
              <a:t>. Soláthraíonn </a:t>
            </a:r>
            <a:br>
              <a:rPr lang="ga-IE" sz="2000" dirty="0">
                <a:solidFill>
                  <a:schemeClr val="bg1"/>
                </a:solidFill>
                <a:latin typeface="Tw Cen MT" panose="020B0602020104020603" pitchFamily="34" charset="0"/>
              </a:rPr>
            </a:br>
            <a:r>
              <a:rPr lang="ga-IE" sz="2000" dirty="0">
                <a:solidFill>
                  <a:schemeClr val="bg1"/>
                </a:solidFill>
                <a:latin typeface="Tw Cen MT" panose="020B0602020104020603" pitchFamily="34" charset="0"/>
              </a:rPr>
              <a:t>na painéil ghréine sin cumhacht do mhótair leictreacha an eitleáin. Déanann siad cadhnraí an eitleáin a luchtú i rith an lae chomh maith sa dóigh is go mbíonn an </a:t>
            </a:r>
          </a:p>
          <a:p>
            <a:r>
              <a:rPr lang="ga-IE" sz="2000" dirty="0">
                <a:solidFill>
                  <a:schemeClr val="bg1"/>
                </a:solidFill>
                <a:latin typeface="Tw Cen MT" panose="020B0602020104020603" pitchFamily="34" charset="0"/>
              </a:rPr>
              <a:t>t-eitleán in ann eitilt san oíche freisin.</a:t>
            </a:r>
          </a:p>
        </p:txBody>
      </p:sp>
      <p:sp>
        <p:nvSpPr>
          <p:cNvPr id="4" name="Left Arrow 17">
            <a:hlinkClick r:id="rId5" action="ppaction://hlinksldjump"/>
            <a:extLst>
              <a:ext uri="{FF2B5EF4-FFF2-40B4-BE49-F238E27FC236}">
                <a16:creationId xmlns:a16="http://schemas.microsoft.com/office/drawing/2014/main" id="{0D0585D6-FDB8-B18F-5AD0-A9D6BEECB26C}"/>
              </a:ext>
            </a:extLst>
          </p:cNvPr>
          <p:cNvSpPr>
            <a:spLocks noChangeAspect="1"/>
          </p:cNvSpPr>
          <p:nvPr/>
        </p:nvSpPr>
        <p:spPr>
          <a:xfrm>
            <a:off x="10749336" y="6349080"/>
            <a:ext cx="799197" cy="486000"/>
          </a:xfrm>
          <a:prstGeom prst="leftArrow">
            <a:avLst/>
          </a:prstGeom>
          <a:solidFill>
            <a:srgbClr val="FFE81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a-IE" sz="1350" dirty="0">
                <a:solidFill>
                  <a:schemeClr val="tx1"/>
                </a:solidFill>
                <a:hlinkClick r:id="rId6" action="ppaction://hlinksldjump"/>
              </a:rPr>
              <a:t>Ar ais</a:t>
            </a:r>
            <a:endParaRPr lang="ga-IE" sz="1350" dirty="0">
              <a:solidFill>
                <a:schemeClr val="tx1"/>
              </a:solidFill>
            </a:endParaRPr>
          </a:p>
        </p:txBody>
      </p:sp>
      <p:sp>
        <p:nvSpPr>
          <p:cNvPr id="2" name="Dronuilleog 1">
            <a:extLst>
              <a:ext uri="{FF2B5EF4-FFF2-40B4-BE49-F238E27FC236}">
                <a16:creationId xmlns:a16="http://schemas.microsoft.com/office/drawing/2014/main" id="{BB0668E6-7D16-3042-5F7E-EBD96DD9CBC5}"/>
              </a:ext>
            </a:extLst>
          </p:cNvPr>
          <p:cNvSpPr/>
          <p:nvPr/>
        </p:nvSpPr>
        <p:spPr>
          <a:xfrm>
            <a:off x="643467" y="4046213"/>
            <a:ext cx="4614930" cy="2788867"/>
          </a:xfrm>
          <a:prstGeom prst="rect">
            <a:avLst/>
          </a:prstGeom>
          <a:solidFill>
            <a:srgbClr val="556C81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278417-0E35-77B3-063D-BEFA3C16BA89}"/>
              </a:ext>
            </a:extLst>
          </p:cNvPr>
          <p:cNvSpPr txBox="1"/>
          <p:nvPr/>
        </p:nvSpPr>
        <p:spPr>
          <a:xfrm>
            <a:off x="723901" y="4163373"/>
            <a:ext cx="461493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ga-IE" sz="2000" dirty="0">
                <a:solidFill>
                  <a:schemeClr val="bg1"/>
                </a:solidFill>
                <a:latin typeface="Tw Cen MT" panose="020B0602020104020603" pitchFamily="34" charset="0"/>
              </a:rPr>
              <a:t>Is ina chéimeanna a rinneadh an turas timpeall an domhain i </a:t>
            </a:r>
            <a:r>
              <a:rPr lang="ga-IE" sz="2000" i="1" dirty="0">
                <a:solidFill>
                  <a:schemeClr val="bg1"/>
                </a:solidFill>
                <a:latin typeface="Tw Cen MT" panose="020B0602020104020603" pitchFamily="34" charset="0"/>
              </a:rPr>
              <a:t>Solar </a:t>
            </a:r>
            <a:r>
              <a:rPr lang="ga-IE" sz="2000" i="1" dirty="0" err="1">
                <a:solidFill>
                  <a:schemeClr val="bg1"/>
                </a:solidFill>
                <a:latin typeface="Tw Cen MT" panose="020B0602020104020603" pitchFamily="34" charset="0"/>
              </a:rPr>
              <a:t>Impulse</a:t>
            </a:r>
            <a:r>
              <a:rPr lang="ga-IE" sz="2000" i="1" dirty="0">
                <a:solidFill>
                  <a:schemeClr val="bg1"/>
                </a:solidFill>
                <a:latin typeface="Tw Cen MT" panose="020B0602020104020603" pitchFamily="34" charset="0"/>
              </a:rPr>
              <a:t> 2</a:t>
            </a:r>
            <a:r>
              <a:rPr lang="ga-IE" sz="2000" dirty="0">
                <a:solidFill>
                  <a:schemeClr val="bg1"/>
                </a:solidFill>
                <a:latin typeface="Tw Cen MT" panose="020B0602020104020603" pitchFamily="34" charset="0"/>
              </a:rPr>
              <a:t>. </a:t>
            </a:r>
            <a:br>
              <a:rPr lang="en-US" sz="2000" dirty="0">
                <a:solidFill>
                  <a:schemeClr val="bg1"/>
                </a:solidFill>
                <a:latin typeface="Tw Cen MT" panose="020B0602020104020603" pitchFamily="34" charset="0"/>
              </a:rPr>
            </a:br>
            <a:r>
              <a:rPr lang="ga-IE" sz="2000" dirty="0">
                <a:solidFill>
                  <a:schemeClr val="bg1"/>
                </a:solidFill>
                <a:latin typeface="Tw Cen MT" panose="020B0602020104020603" pitchFamily="34" charset="0"/>
              </a:rPr>
              <a:t>Stop na píolótaí 16 </a:t>
            </a:r>
            <a:r>
              <a:rPr lang="en-US" sz="2000" dirty="0">
                <a:solidFill>
                  <a:schemeClr val="bg1"/>
                </a:solidFill>
                <a:latin typeface="Tw Cen MT" panose="020B0602020104020603" pitchFamily="34" charset="0"/>
              </a:rPr>
              <a:t>h</a:t>
            </a:r>
            <a:r>
              <a:rPr lang="ga-IE" sz="2000" dirty="0">
                <a:solidFill>
                  <a:schemeClr val="bg1"/>
                </a:solidFill>
                <a:latin typeface="Tw Cen MT" panose="020B0602020104020603" pitchFamily="34" charset="0"/>
              </a:rPr>
              <a:t>uair</a:t>
            </a:r>
            <a:r>
              <a:rPr lang="en-US" sz="2000" dirty="0">
                <a:solidFill>
                  <a:schemeClr val="bg1"/>
                </a:solidFill>
                <a:latin typeface="Tw Cen MT" panose="020B0602020104020603" pitchFamily="34" charset="0"/>
              </a:rPr>
              <a:t>e</a:t>
            </a:r>
            <a:r>
              <a:rPr lang="ga-IE" sz="2000" dirty="0">
                <a:solidFill>
                  <a:schemeClr val="bg1"/>
                </a:solidFill>
                <a:latin typeface="Tw Cen MT" panose="020B0602020104020603" pitchFamily="34" charset="0"/>
              </a:rPr>
              <a:t> i dtíortha </a:t>
            </a:r>
            <a:br>
              <a:rPr lang="ga-IE" sz="2000" dirty="0">
                <a:solidFill>
                  <a:schemeClr val="bg1"/>
                </a:solidFill>
                <a:latin typeface="Tw Cen MT" panose="020B0602020104020603" pitchFamily="34" charset="0"/>
              </a:rPr>
            </a:br>
            <a:r>
              <a:rPr lang="ga-IE" sz="2000" dirty="0">
                <a:solidFill>
                  <a:schemeClr val="bg1"/>
                </a:solidFill>
                <a:latin typeface="Tw Cen MT" panose="020B0602020104020603" pitchFamily="34" charset="0"/>
              </a:rPr>
              <a:t>éagsúla le linn an turais. Cuireadh críoch leis an turas nuair a thuirling an t-eitleán </a:t>
            </a:r>
            <a:br>
              <a:rPr lang="ga-IE" sz="2000" dirty="0">
                <a:solidFill>
                  <a:schemeClr val="bg1"/>
                </a:solidFill>
                <a:latin typeface="Tw Cen MT" panose="020B0602020104020603" pitchFamily="34" charset="0"/>
              </a:rPr>
            </a:br>
            <a:r>
              <a:rPr lang="ga-IE" sz="2000" dirty="0">
                <a:solidFill>
                  <a:schemeClr val="bg1"/>
                </a:solidFill>
                <a:latin typeface="Tw Cen MT" panose="020B0602020104020603" pitchFamily="34" charset="0"/>
              </a:rPr>
              <a:t>in Abú </a:t>
            </a:r>
            <a:r>
              <a:rPr lang="ga-IE" sz="2000" dirty="0" err="1">
                <a:solidFill>
                  <a:schemeClr val="bg1"/>
                </a:solidFill>
                <a:latin typeface="Tw Cen MT" panose="020B0602020104020603" pitchFamily="34" charset="0"/>
              </a:rPr>
              <a:t>Daibí</a:t>
            </a:r>
            <a:r>
              <a:rPr lang="ga-IE" sz="2000" dirty="0">
                <a:solidFill>
                  <a:schemeClr val="bg1"/>
                </a:solidFill>
                <a:latin typeface="Tw Cen MT" panose="020B0602020104020603" pitchFamily="34" charset="0"/>
              </a:rPr>
              <a:t> ar an 26 Iúil 2016. Ba mhór an t-éacht a bhí déanta ag an mbeirt </a:t>
            </a:r>
            <a:r>
              <a:rPr lang="ga-IE" sz="2000" dirty="0" err="1">
                <a:solidFill>
                  <a:schemeClr val="bg1"/>
                </a:solidFill>
                <a:latin typeface="Tw Cen MT" panose="020B0602020104020603" pitchFamily="34" charset="0"/>
              </a:rPr>
              <a:t>phíolótaí</a:t>
            </a:r>
            <a:r>
              <a:rPr lang="ga-IE" sz="2000" dirty="0">
                <a:solidFill>
                  <a:schemeClr val="bg1"/>
                </a:solidFill>
                <a:latin typeface="Tw Cen MT" panose="020B0602020104020603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7375917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Rectangle 194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F29314-4F70-8B25-36E1-849335B3B0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4" r="8674"/>
          <a:stretch/>
        </p:blipFill>
        <p:spPr>
          <a:xfrm>
            <a:off x="416408" y="1562443"/>
            <a:ext cx="2971800" cy="25312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4762616-CCAE-9D44-19E4-CC70B63C46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3" r="16803"/>
          <a:stretch/>
        </p:blipFill>
        <p:spPr>
          <a:xfrm>
            <a:off x="3626818" y="1121927"/>
            <a:ext cx="2971558" cy="2971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CE49BFC-F829-647B-EFFC-45778DE047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" r="318"/>
          <a:stretch/>
        </p:blipFill>
        <p:spPr>
          <a:xfrm>
            <a:off x="416408" y="4575303"/>
            <a:ext cx="2971800" cy="1854323"/>
          </a:xfrm>
          <a:prstGeom prst="rect">
            <a:avLst/>
          </a:prstGeom>
        </p:spPr>
      </p:pic>
      <p:cxnSp>
        <p:nvCxnSpPr>
          <p:cNvPr id="206" name="Straight Connector 198">
            <a:extLst>
              <a:ext uri="{FF2B5EF4-FFF2-40B4-BE49-F238E27FC236}">
                <a16:creationId xmlns:a16="http://schemas.microsoft.com/office/drawing/2014/main" id="{B7188D9B-1674-419B-A379-D1632A7EC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4776" y="0"/>
            <a:ext cx="0" cy="685800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27AB3576-0B0A-24AC-F075-BCC53D863D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8" r="9078"/>
          <a:stretch/>
        </p:blipFill>
        <p:spPr>
          <a:xfrm>
            <a:off x="3626576" y="4484251"/>
            <a:ext cx="2971800" cy="196079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EA2B2A9-215C-219B-2D39-703C219C55B2}"/>
              </a:ext>
            </a:extLst>
          </p:cNvPr>
          <p:cNvSpPr txBox="1"/>
          <p:nvPr/>
        </p:nvSpPr>
        <p:spPr>
          <a:xfrm>
            <a:off x="6686763" y="2638984"/>
            <a:ext cx="5101322" cy="18557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lnSpc>
                <a:spcPct val="105000"/>
              </a:lnSpc>
              <a:spcAft>
                <a:spcPts val="800"/>
              </a:spcAft>
            </a:pPr>
            <a:r>
              <a:rPr lang="ga-IE" sz="2000" dirty="0">
                <a:solidFill>
                  <a:schemeClr val="bg1"/>
                </a:solidFill>
                <a:effectLst/>
                <a:latin typeface="Tw Cen MT" panose="020B0602020104020603" pitchFamily="34" charset="0"/>
                <a:ea typeface="Times New Roman" panose="02020603050405020304" pitchFamily="18" charset="0"/>
              </a:rPr>
              <a:t>Féach na carranna sna grianghraif seo ar chlé. Seo roinnt de na carranna a ghlac páirt sa </a:t>
            </a:r>
            <a:r>
              <a:rPr lang="ga-IE" sz="2000" dirty="0" err="1">
                <a:solidFill>
                  <a:schemeClr val="bg1"/>
                </a:solidFill>
                <a:effectLst/>
                <a:latin typeface="Tw Cen MT" panose="020B0602020104020603" pitchFamily="34" charset="0"/>
                <a:ea typeface="Times New Roman" panose="02020603050405020304" pitchFamily="18" charset="0"/>
              </a:rPr>
              <a:t>World</a:t>
            </a:r>
            <a:r>
              <a:rPr lang="ga-IE" sz="2000" dirty="0">
                <a:solidFill>
                  <a:schemeClr val="bg1"/>
                </a:solidFill>
                <a:effectLst/>
                <a:latin typeface="Tw Cen MT" panose="020B0602020104020603" pitchFamily="34" charset="0"/>
                <a:ea typeface="Times New Roman" panose="02020603050405020304" pitchFamily="18" charset="0"/>
              </a:rPr>
              <a:t> Solar </a:t>
            </a:r>
            <a:r>
              <a:rPr lang="ga-IE" sz="2000" dirty="0" err="1">
                <a:solidFill>
                  <a:schemeClr val="bg1"/>
                </a:solidFill>
                <a:effectLst/>
                <a:latin typeface="Tw Cen MT" panose="020B0602020104020603" pitchFamily="34" charset="0"/>
                <a:ea typeface="Times New Roman" panose="02020603050405020304" pitchFamily="18" charset="0"/>
              </a:rPr>
              <a:t>Challenge</a:t>
            </a:r>
            <a:r>
              <a:rPr lang="ga-IE" sz="2000" dirty="0">
                <a:solidFill>
                  <a:schemeClr val="bg1"/>
                </a:solidFill>
                <a:effectLst/>
                <a:latin typeface="Tw Cen MT" panose="020B0602020104020603" pitchFamily="34" charset="0"/>
                <a:ea typeface="Times New Roman" panose="02020603050405020304" pitchFamily="18" charset="0"/>
              </a:rPr>
              <a:t> sna blianta a chuaigh thart. Bíonn painéil ghréine ar na carranna chun leictreachas a ghiniúint. Is ar an leictreachas sin a ritheann na carranna ansin.</a:t>
            </a:r>
            <a:endParaRPr lang="ga-IE" sz="2000" dirty="0">
              <a:solidFill>
                <a:schemeClr val="bg1"/>
              </a:solidFill>
              <a:effectLst/>
              <a:latin typeface="Tw Cen MT" panose="020B0602020104020603" pitchFamily="34" charset="0"/>
              <a:ea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495E55-813B-402B-55E5-49666896DCF2}"/>
              </a:ext>
            </a:extLst>
          </p:cNvPr>
          <p:cNvSpPr txBox="1"/>
          <p:nvPr/>
        </p:nvSpPr>
        <p:spPr>
          <a:xfrm>
            <a:off x="6674271" y="989594"/>
            <a:ext cx="510132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ga-IE" sz="2000" dirty="0" err="1">
                <a:solidFill>
                  <a:schemeClr val="bg1"/>
                </a:solidFill>
                <a:latin typeface="Tw Cen MT" panose="020B0602020104020603" pitchFamily="34" charset="0"/>
              </a:rPr>
              <a:t>Reáchtáiltear</a:t>
            </a:r>
            <a:r>
              <a:rPr lang="ga-IE" sz="2000" dirty="0">
                <a:solidFill>
                  <a:schemeClr val="bg1"/>
                </a:solidFill>
                <a:latin typeface="Tw Cen MT" panose="020B0602020104020603" pitchFamily="34" charset="0"/>
              </a:rPr>
              <a:t> an </a:t>
            </a:r>
            <a:r>
              <a:rPr lang="ga-IE" sz="2000" b="1" dirty="0" err="1">
                <a:solidFill>
                  <a:srgbClr val="FF0000"/>
                </a:solidFill>
                <a:latin typeface="Tw Cen MT" panose="020B0602020104020603" pitchFamily="34" charset="0"/>
              </a:rPr>
              <a:t>World</a:t>
            </a:r>
            <a:r>
              <a:rPr lang="ga-IE" sz="2000" b="1" dirty="0">
                <a:solidFill>
                  <a:srgbClr val="FF0000"/>
                </a:solidFill>
                <a:latin typeface="Tw Cen MT" panose="020B0602020104020603" pitchFamily="34" charset="0"/>
              </a:rPr>
              <a:t> Solar </a:t>
            </a:r>
            <a:r>
              <a:rPr lang="ga-IE" sz="2000" b="1" dirty="0" err="1">
                <a:solidFill>
                  <a:srgbClr val="FF0000"/>
                </a:solidFill>
                <a:latin typeface="Tw Cen MT" panose="020B0602020104020603" pitchFamily="34" charset="0"/>
              </a:rPr>
              <a:t>Challenge</a:t>
            </a:r>
            <a:r>
              <a:rPr lang="ga-IE" sz="2000" dirty="0">
                <a:solidFill>
                  <a:schemeClr val="bg1"/>
                </a:solidFill>
                <a:latin typeface="Tw Cen MT" panose="020B0602020104020603" pitchFamily="34" charset="0"/>
              </a:rPr>
              <a:t> san Astráil gach dara bliain. Rás 3000 </a:t>
            </a:r>
            <a:r>
              <a:rPr lang="ga-IE" sz="2000" dirty="0" err="1">
                <a:solidFill>
                  <a:schemeClr val="bg1"/>
                </a:solidFill>
                <a:latin typeface="Tw Cen MT" panose="020B0602020104020603" pitchFamily="34" charset="0"/>
              </a:rPr>
              <a:t>km</a:t>
            </a:r>
            <a:r>
              <a:rPr lang="ga-IE" sz="2000" dirty="0">
                <a:solidFill>
                  <a:schemeClr val="bg1"/>
                </a:solidFill>
                <a:latin typeface="Tw Cen MT" panose="020B0602020104020603" pitchFamily="34" charset="0"/>
              </a:rPr>
              <a:t> ar fad atá ann, ó </a:t>
            </a:r>
            <a:r>
              <a:rPr lang="ga-IE" sz="2000" dirty="0" err="1">
                <a:solidFill>
                  <a:schemeClr val="bg1"/>
                </a:solidFill>
                <a:latin typeface="Tw Cen MT" panose="020B0602020104020603" pitchFamily="34" charset="0"/>
              </a:rPr>
              <a:t>Darwin</a:t>
            </a:r>
            <a:r>
              <a:rPr lang="ga-IE" sz="2000" dirty="0">
                <a:solidFill>
                  <a:schemeClr val="bg1"/>
                </a:solidFill>
                <a:latin typeface="Tw Cen MT" panose="020B0602020104020603" pitchFamily="34" charset="0"/>
              </a:rPr>
              <a:t> go dtí Adelaide, agus is do charranna </a:t>
            </a:r>
            <a:r>
              <a:rPr lang="ga-IE" sz="2000" dirty="0" err="1">
                <a:solidFill>
                  <a:schemeClr val="bg1"/>
                </a:solidFill>
                <a:latin typeface="Tw Cen MT" panose="020B0602020104020603" pitchFamily="34" charset="0"/>
              </a:rPr>
              <a:t>grianchumhachtaithe</a:t>
            </a:r>
            <a:r>
              <a:rPr lang="ga-IE" sz="2000" dirty="0">
                <a:solidFill>
                  <a:schemeClr val="bg1"/>
                </a:solidFill>
                <a:latin typeface="Tw Cen MT" panose="020B0602020104020603" pitchFamily="34" charset="0"/>
              </a:rPr>
              <a:t> amháin atá sé.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C5BF37-8660-FAB6-6ABF-6913EDDF22AA}"/>
              </a:ext>
            </a:extLst>
          </p:cNvPr>
          <p:cNvSpPr txBox="1"/>
          <p:nvPr/>
        </p:nvSpPr>
        <p:spPr>
          <a:xfrm>
            <a:off x="6674271" y="5106187"/>
            <a:ext cx="523486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ga-IE" sz="2000" dirty="0">
                <a:solidFill>
                  <a:schemeClr val="bg1"/>
                </a:solidFill>
                <a:latin typeface="Tw Cen MT" panose="020B0602020104020603" pitchFamily="34" charset="0"/>
              </a:rPr>
              <a:t>Ní beag an t-éacht é a leithéid de thuras a dhéanamh i gcarr </a:t>
            </a:r>
            <a:r>
              <a:rPr lang="ga-IE" sz="2000" dirty="0" err="1">
                <a:solidFill>
                  <a:schemeClr val="bg1"/>
                </a:solidFill>
                <a:latin typeface="Tw Cen MT" panose="020B0602020104020603" pitchFamily="34" charset="0"/>
              </a:rPr>
              <a:t>grianchumhachtaithe</a:t>
            </a:r>
            <a:r>
              <a:rPr lang="ga-IE" sz="2000" dirty="0">
                <a:solidFill>
                  <a:schemeClr val="bg1"/>
                </a:solidFill>
                <a:latin typeface="Tw Cen MT" panose="020B0602020104020603" pitchFamily="34" charset="0"/>
              </a:rPr>
              <a:t>. Léiríonn sé an méid is féidir a bhaint amach le fuinneamh na gréine!</a:t>
            </a:r>
          </a:p>
        </p:txBody>
      </p:sp>
      <p:sp>
        <p:nvSpPr>
          <p:cNvPr id="2" name="Left Arrow 17">
            <a:hlinkClick r:id="rId6" action="ppaction://hlinksldjump"/>
            <a:extLst>
              <a:ext uri="{FF2B5EF4-FFF2-40B4-BE49-F238E27FC236}">
                <a16:creationId xmlns:a16="http://schemas.microsoft.com/office/drawing/2014/main" id="{0EDE6F30-6E8F-2265-AE23-1596810D289F}"/>
              </a:ext>
            </a:extLst>
          </p:cNvPr>
          <p:cNvSpPr>
            <a:spLocks noChangeAspect="1"/>
          </p:cNvSpPr>
          <p:nvPr/>
        </p:nvSpPr>
        <p:spPr>
          <a:xfrm>
            <a:off x="10852494" y="6160514"/>
            <a:ext cx="799197" cy="486000"/>
          </a:xfrm>
          <a:prstGeom prst="leftArrow">
            <a:avLst/>
          </a:prstGeom>
          <a:solidFill>
            <a:srgbClr val="FFE81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a-IE" sz="1350" dirty="0">
                <a:solidFill>
                  <a:schemeClr val="tx1"/>
                </a:solidFill>
                <a:hlinkClick r:id="rId7" action="ppaction://hlinksldjump"/>
              </a:rPr>
              <a:t>Ar ais</a:t>
            </a:r>
            <a:endParaRPr lang="ga-IE" sz="1350" dirty="0">
              <a:solidFill>
                <a:schemeClr val="tx1"/>
              </a:solidFill>
            </a:endParaRPr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C57BE60C-2BEC-2945-60EB-E59A49B56C91}"/>
              </a:ext>
            </a:extLst>
          </p:cNvPr>
          <p:cNvSpPr txBox="1"/>
          <p:nvPr/>
        </p:nvSpPr>
        <p:spPr>
          <a:xfrm>
            <a:off x="3388208" y="140854"/>
            <a:ext cx="659711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ga-IE" sz="4000" dirty="0" err="1">
                <a:solidFill>
                  <a:srgbClr val="FFFFFF"/>
                </a:solidFill>
                <a:latin typeface="Berlin Sans FB" panose="020E0602020502020306" pitchFamily="34" charset="0"/>
              </a:rPr>
              <a:t>World</a:t>
            </a:r>
            <a:r>
              <a:rPr lang="ga-IE" sz="4000" dirty="0">
                <a:solidFill>
                  <a:srgbClr val="FFFFFF"/>
                </a:solidFill>
                <a:latin typeface="Berlin Sans FB" panose="020E0602020502020306" pitchFamily="34" charset="0"/>
              </a:rPr>
              <a:t> Solar </a:t>
            </a:r>
            <a:r>
              <a:rPr lang="ga-IE" sz="4000" dirty="0" err="1">
                <a:solidFill>
                  <a:srgbClr val="FFFFFF"/>
                </a:solidFill>
                <a:latin typeface="Berlin Sans FB" panose="020E0602020502020306" pitchFamily="34" charset="0"/>
              </a:rPr>
              <a:t>Challenge</a:t>
            </a:r>
            <a:endParaRPr lang="ga-IE" sz="4000" dirty="0">
              <a:solidFill>
                <a:srgbClr val="FFFFFF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1613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/>
      <p:bldP spid="6" grpId="0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5" name="Rectangle 364">
            <a:extLst>
              <a:ext uri="{FF2B5EF4-FFF2-40B4-BE49-F238E27FC236}">
                <a16:creationId xmlns:a16="http://schemas.microsoft.com/office/drawing/2014/main" id="{9716D72B-0D25-43A5-8554-C535E5118D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F36D96-AC04-2977-2F39-FBA48562A7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27" r="14527"/>
          <a:stretch/>
        </p:blipFill>
        <p:spPr>
          <a:xfrm>
            <a:off x="-7" y="10"/>
            <a:ext cx="3919476" cy="4143497"/>
          </a:xfrm>
          <a:custGeom>
            <a:avLst/>
            <a:gdLst/>
            <a:ahLst/>
            <a:cxnLst/>
            <a:rect l="l" t="t" r="r" b="b"/>
            <a:pathLst>
              <a:path w="3919476" h="4143507">
                <a:moveTo>
                  <a:pt x="0" y="0"/>
                </a:moveTo>
                <a:lnTo>
                  <a:pt x="3903116" y="0"/>
                </a:lnTo>
                <a:lnTo>
                  <a:pt x="3899307" y="150213"/>
                </a:lnTo>
                <a:cubicBezTo>
                  <a:pt x="3899870" y="322276"/>
                  <a:pt x="3912280" y="494071"/>
                  <a:pt x="3910163" y="665222"/>
                </a:cubicBezTo>
                <a:cubicBezTo>
                  <a:pt x="3909034" y="760465"/>
                  <a:pt x="3887866" y="855454"/>
                  <a:pt x="3891817" y="950951"/>
                </a:cubicBezTo>
                <a:cubicBezTo>
                  <a:pt x="3903389" y="1240363"/>
                  <a:pt x="3899579" y="1529902"/>
                  <a:pt x="3914679" y="1819187"/>
                </a:cubicBezTo>
                <a:cubicBezTo>
                  <a:pt x="3924446" y="1960184"/>
                  <a:pt x="3919293" y="2101691"/>
                  <a:pt x="3899297" y="2241812"/>
                </a:cubicBezTo>
                <a:cubicBezTo>
                  <a:pt x="3882644" y="2346833"/>
                  <a:pt x="3892946" y="2452744"/>
                  <a:pt x="3900002" y="2558273"/>
                </a:cubicBezTo>
                <a:cubicBezTo>
                  <a:pt x="3908611" y="2686026"/>
                  <a:pt x="3913268" y="2813652"/>
                  <a:pt x="3899155" y="2941659"/>
                </a:cubicBezTo>
                <a:cubicBezTo>
                  <a:pt x="3888995" y="3032710"/>
                  <a:pt x="3898449" y="3124270"/>
                  <a:pt x="3904095" y="3215577"/>
                </a:cubicBezTo>
                <a:cubicBezTo>
                  <a:pt x="3911433" y="3310871"/>
                  <a:pt x="3911433" y="3406520"/>
                  <a:pt x="3904095" y="3501814"/>
                </a:cubicBezTo>
                <a:cubicBezTo>
                  <a:pt x="3896728" y="3588930"/>
                  <a:pt x="3898478" y="3676464"/>
                  <a:pt x="3909317" y="3763288"/>
                </a:cubicBezTo>
                <a:cubicBezTo>
                  <a:pt x="3921171" y="3864881"/>
                  <a:pt x="3911998" y="3966473"/>
                  <a:pt x="3903389" y="4068066"/>
                </a:cubicBezTo>
                <a:lnTo>
                  <a:pt x="3899890" y="4129496"/>
                </a:lnTo>
                <a:lnTo>
                  <a:pt x="3856837" y="4131079"/>
                </a:lnTo>
                <a:cubicBezTo>
                  <a:pt x="3690565" y="4131562"/>
                  <a:pt x="3524292" y="4118803"/>
                  <a:pt x="3358020" y="4125635"/>
                </a:cubicBezTo>
                <a:cubicBezTo>
                  <a:pt x="3138339" y="4134610"/>
                  <a:pt x="2918661" y="4144924"/>
                  <a:pt x="2699106" y="4130457"/>
                </a:cubicBezTo>
                <a:cubicBezTo>
                  <a:pt x="2548620" y="4120546"/>
                  <a:pt x="2397378" y="4107552"/>
                  <a:pt x="2246135" y="4111571"/>
                </a:cubicBezTo>
                <a:cubicBezTo>
                  <a:pt x="2090859" y="4115857"/>
                  <a:pt x="1936213" y="4129921"/>
                  <a:pt x="1781316" y="4140235"/>
                </a:cubicBezTo>
                <a:cubicBezTo>
                  <a:pt x="1667682" y="4147695"/>
                  <a:pt x="1553608" y="4142392"/>
                  <a:pt x="1441020" y="4124430"/>
                </a:cubicBezTo>
                <a:cubicBezTo>
                  <a:pt x="1360735" y="4111704"/>
                  <a:pt x="1279946" y="4117196"/>
                  <a:pt x="1199535" y="4121751"/>
                </a:cubicBezTo>
                <a:cubicBezTo>
                  <a:pt x="1054343" y="4130324"/>
                  <a:pt x="909653" y="4143718"/>
                  <a:pt x="764462" y="4130324"/>
                </a:cubicBezTo>
                <a:cubicBezTo>
                  <a:pt x="634770" y="4118267"/>
                  <a:pt x="503820" y="4108490"/>
                  <a:pt x="375137" y="4118267"/>
                </a:cubicBezTo>
                <a:cubicBezTo>
                  <a:pt x="278626" y="4125601"/>
                  <a:pt x="182043" y="4132935"/>
                  <a:pt x="85336" y="4130493"/>
                </a:cubicBezTo>
                <a:lnTo>
                  <a:pt x="0" y="4125145"/>
                </a:lnTo>
                <a:close/>
              </a:path>
            </a:pathLst>
          </a:cu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7A858C5-1142-7997-FAF4-6C8295B725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2" r="21602"/>
          <a:stretch/>
        </p:blipFill>
        <p:spPr>
          <a:xfrm>
            <a:off x="4115400" y="10"/>
            <a:ext cx="3058323" cy="3597029"/>
          </a:xfrm>
          <a:custGeom>
            <a:avLst/>
            <a:gdLst/>
            <a:ahLst/>
            <a:cxnLst/>
            <a:rect l="l" t="t" r="r" b="b"/>
            <a:pathLst>
              <a:path w="3058323" h="3597039">
                <a:moveTo>
                  <a:pt x="15411" y="0"/>
                </a:moveTo>
                <a:lnTo>
                  <a:pt x="3031762" y="0"/>
                </a:lnTo>
                <a:lnTo>
                  <a:pt x="3046461" y="132146"/>
                </a:lnTo>
                <a:cubicBezTo>
                  <a:pt x="3048338" y="180004"/>
                  <a:pt x="3046791" y="227996"/>
                  <a:pt x="3041802" y="275754"/>
                </a:cubicBezTo>
                <a:cubicBezTo>
                  <a:pt x="3027897" y="401800"/>
                  <a:pt x="3049074" y="530780"/>
                  <a:pt x="3008505" y="654529"/>
                </a:cubicBezTo>
                <a:cubicBezTo>
                  <a:pt x="3005571" y="667491"/>
                  <a:pt x="3004614" y="680823"/>
                  <a:pt x="3005698" y="694078"/>
                </a:cubicBezTo>
                <a:cubicBezTo>
                  <a:pt x="3005188" y="761821"/>
                  <a:pt x="3019349" y="827651"/>
                  <a:pt x="3033127" y="893608"/>
                </a:cubicBezTo>
                <a:cubicBezTo>
                  <a:pt x="3048309" y="966327"/>
                  <a:pt x="3067190" y="1038663"/>
                  <a:pt x="3044226" y="1113933"/>
                </a:cubicBezTo>
                <a:cubicBezTo>
                  <a:pt x="3037911" y="1137802"/>
                  <a:pt x="3037911" y="1162909"/>
                  <a:pt x="3044226" y="1186779"/>
                </a:cubicBezTo>
                <a:cubicBezTo>
                  <a:pt x="3050414" y="1219872"/>
                  <a:pt x="3050414" y="1253833"/>
                  <a:pt x="3044226" y="1286927"/>
                </a:cubicBezTo>
                <a:cubicBezTo>
                  <a:pt x="3034913" y="1357732"/>
                  <a:pt x="3025345" y="1428920"/>
                  <a:pt x="3030448" y="1500363"/>
                </a:cubicBezTo>
                <a:cubicBezTo>
                  <a:pt x="3038001" y="1625694"/>
                  <a:pt x="3036164" y="1751408"/>
                  <a:pt x="3024962" y="1876459"/>
                </a:cubicBezTo>
                <a:cubicBezTo>
                  <a:pt x="3020242" y="1937185"/>
                  <a:pt x="3013991" y="1998805"/>
                  <a:pt x="3036572" y="2058128"/>
                </a:cubicBezTo>
                <a:cubicBezTo>
                  <a:pt x="3039761" y="2065719"/>
                  <a:pt x="3039761" y="2074267"/>
                  <a:pt x="3036572" y="2081857"/>
                </a:cubicBezTo>
                <a:cubicBezTo>
                  <a:pt x="2993834" y="2180984"/>
                  <a:pt x="3005826" y="2282153"/>
                  <a:pt x="3027897" y="2382556"/>
                </a:cubicBezTo>
                <a:cubicBezTo>
                  <a:pt x="3059523" y="2516907"/>
                  <a:pt x="3066565" y="2655863"/>
                  <a:pt x="3048691" y="2792715"/>
                </a:cubicBezTo>
                <a:cubicBezTo>
                  <a:pt x="3037337" y="2873471"/>
                  <a:pt x="3023687" y="2954354"/>
                  <a:pt x="3031596" y="3036386"/>
                </a:cubicBezTo>
                <a:cubicBezTo>
                  <a:pt x="3037490" y="3100417"/>
                  <a:pt x="3039736" y="3164741"/>
                  <a:pt x="3038358" y="3229027"/>
                </a:cubicBezTo>
                <a:cubicBezTo>
                  <a:pt x="3036891" y="3311633"/>
                  <a:pt x="3031788" y="3394080"/>
                  <a:pt x="3028535" y="3476606"/>
                </a:cubicBezTo>
                <a:lnTo>
                  <a:pt x="3026145" y="3582089"/>
                </a:lnTo>
                <a:lnTo>
                  <a:pt x="2837742" y="3576169"/>
                </a:lnTo>
                <a:cubicBezTo>
                  <a:pt x="2749601" y="3575123"/>
                  <a:pt x="2661428" y="3575842"/>
                  <a:pt x="2573255" y="3578457"/>
                </a:cubicBezTo>
                <a:cubicBezTo>
                  <a:pt x="2415279" y="3583558"/>
                  <a:pt x="2257302" y="3585390"/>
                  <a:pt x="2099327" y="3578457"/>
                </a:cubicBezTo>
                <a:cubicBezTo>
                  <a:pt x="1926907" y="3570479"/>
                  <a:pt x="1754870" y="3579504"/>
                  <a:pt x="1582958" y="3591536"/>
                </a:cubicBezTo>
                <a:cubicBezTo>
                  <a:pt x="1416747" y="3603177"/>
                  <a:pt x="1250917" y="3594544"/>
                  <a:pt x="1084959" y="3582381"/>
                </a:cubicBezTo>
                <a:cubicBezTo>
                  <a:pt x="910095" y="3569328"/>
                  <a:pt x="734510" y="3570585"/>
                  <a:pt x="559849" y="3586174"/>
                </a:cubicBezTo>
                <a:cubicBezTo>
                  <a:pt x="445325" y="3596376"/>
                  <a:pt x="330549" y="3581074"/>
                  <a:pt x="216532" y="3582119"/>
                </a:cubicBezTo>
                <a:lnTo>
                  <a:pt x="3784" y="3583799"/>
                </a:lnTo>
                <a:lnTo>
                  <a:pt x="23102" y="3304343"/>
                </a:lnTo>
                <a:cubicBezTo>
                  <a:pt x="27378" y="3232352"/>
                  <a:pt x="25445" y="3160183"/>
                  <a:pt x="17316" y="3088458"/>
                </a:cubicBezTo>
                <a:cubicBezTo>
                  <a:pt x="9187" y="3007476"/>
                  <a:pt x="12024" y="2925898"/>
                  <a:pt x="25783" y="2845525"/>
                </a:cubicBezTo>
                <a:cubicBezTo>
                  <a:pt x="43141" y="2750282"/>
                  <a:pt x="35379" y="2655039"/>
                  <a:pt x="29029" y="2559796"/>
                </a:cubicBezTo>
                <a:cubicBezTo>
                  <a:pt x="11671" y="2298322"/>
                  <a:pt x="-9498" y="2036848"/>
                  <a:pt x="4615" y="1774485"/>
                </a:cubicBezTo>
                <a:cubicBezTo>
                  <a:pt x="7578" y="1718482"/>
                  <a:pt x="20561" y="1663876"/>
                  <a:pt x="25925" y="1608255"/>
                </a:cubicBezTo>
                <a:cubicBezTo>
                  <a:pt x="41590" y="1446595"/>
                  <a:pt x="23242" y="1285571"/>
                  <a:pt x="15763" y="1124293"/>
                </a:cubicBezTo>
                <a:cubicBezTo>
                  <a:pt x="5010" y="945807"/>
                  <a:pt x="7183" y="766877"/>
                  <a:pt x="22255" y="588646"/>
                </a:cubicBezTo>
                <a:cubicBezTo>
                  <a:pt x="41165" y="395112"/>
                  <a:pt x="35097" y="201070"/>
                  <a:pt x="19010" y="7282"/>
                </a:cubicBezTo>
                <a:close/>
              </a:path>
            </a:pathLst>
          </a:cu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75BDB13-93D4-8255-4A3D-00FFAF2C30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8" r="12778"/>
          <a:stretch/>
        </p:blipFill>
        <p:spPr>
          <a:xfrm>
            <a:off x="473831" y="4183999"/>
            <a:ext cx="2971800" cy="2666664"/>
          </a:xfrm>
          <a:custGeom>
            <a:avLst/>
            <a:gdLst/>
            <a:ahLst/>
            <a:cxnLst/>
            <a:rect l="l" t="t" r="r" b="b"/>
            <a:pathLst>
              <a:path w="3912953" h="2529660">
                <a:moveTo>
                  <a:pt x="936025" y="662"/>
                </a:moveTo>
                <a:cubicBezTo>
                  <a:pt x="1035236" y="-744"/>
                  <a:pt x="1134457" y="93"/>
                  <a:pt x="1233691" y="3173"/>
                </a:cubicBezTo>
                <a:cubicBezTo>
                  <a:pt x="1304145" y="5316"/>
                  <a:pt x="1373087" y="24605"/>
                  <a:pt x="1443792" y="29025"/>
                </a:cubicBezTo>
                <a:cubicBezTo>
                  <a:pt x="1628434" y="40276"/>
                  <a:pt x="1812824" y="30901"/>
                  <a:pt x="1996836" y="18310"/>
                </a:cubicBezTo>
                <a:cubicBezTo>
                  <a:pt x="2245239" y="628"/>
                  <a:pt x="2494513" y="2101"/>
                  <a:pt x="2742715" y="22730"/>
                </a:cubicBezTo>
                <a:cubicBezTo>
                  <a:pt x="2962786" y="43947"/>
                  <a:pt x="3184369" y="39942"/>
                  <a:pt x="3403645" y="10808"/>
                </a:cubicBezTo>
                <a:cubicBezTo>
                  <a:pt x="3527916" y="-7007"/>
                  <a:pt x="3653321" y="9067"/>
                  <a:pt x="3778223" y="10808"/>
                </a:cubicBezTo>
                <a:lnTo>
                  <a:pt x="3895044" y="13590"/>
                </a:lnTo>
                <a:lnTo>
                  <a:pt x="3906212" y="275626"/>
                </a:lnTo>
                <a:cubicBezTo>
                  <a:pt x="3913438" y="398465"/>
                  <a:pt x="3909471" y="521632"/>
                  <a:pt x="3894358" y="643899"/>
                </a:cubicBezTo>
                <a:cubicBezTo>
                  <a:pt x="3888995" y="692536"/>
                  <a:pt x="3889982" y="741301"/>
                  <a:pt x="3888995" y="790066"/>
                </a:cubicBezTo>
                <a:cubicBezTo>
                  <a:pt x="3888712" y="799463"/>
                  <a:pt x="3895063" y="810383"/>
                  <a:pt x="3883632" y="818257"/>
                </a:cubicBezTo>
                <a:lnTo>
                  <a:pt x="3883632" y="830956"/>
                </a:lnTo>
                <a:cubicBezTo>
                  <a:pt x="3896192" y="837941"/>
                  <a:pt x="3889701" y="849370"/>
                  <a:pt x="3890688" y="858514"/>
                </a:cubicBezTo>
                <a:cubicBezTo>
                  <a:pt x="3907355" y="1033621"/>
                  <a:pt x="3909867" y="1209579"/>
                  <a:pt x="3898168" y="1385017"/>
                </a:cubicBezTo>
                <a:cubicBezTo>
                  <a:pt x="3889559" y="1546549"/>
                  <a:pt x="3898449" y="1707827"/>
                  <a:pt x="3908893" y="1869233"/>
                </a:cubicBezTo>
                <a:cubicBezTo>
                  <a:pt x="3921312" y="2061116"/>
                  <a:pt x="3901555" y="2252872"/>
                  <a:pt x="3898591" y="2444754"/>
                </a:cubicBezTo>
                <a:cubicBezTo>
                  <a:pt x="3898309" y="2461962"/>
                  <a:pt x="3899367" y="2479201"/>
                  <a:pt x="3900673" y="2496440"/>
                </a:cubicBezTo>
                <a:lnTo>
                  <a:pt x="3902963" y="2529660"/>
                </a:lnTo>
                <a:lnTo>
                  <a:pt x="0" y="2529660"/>
                </a:lnTo>
                <a:lnTo>
                  <a:pt x="0" y="15736"/>
                </a:lnTo>
                <a:lnTo>
                  <a:pt x="938" y="16032"/>
                </a:lnTo>
                <a:cubicBezTo>
                  <a:pt x="213686" y="39741"/>
                  <a:pt x="426055" y="24338"/>
                  <a:pt x="638426" y="11612"/>
                </a:cubicBezTo>
                <a:cubicBezTo>
                  <a:pt x="737616" y="5719"/>
                  <a:pt x="836815" y="2069"/>
                  <a:pt x="936025" y="662"/>
                </a:cubicBezTo>
                <a:close/>
              </a:path>
            </a:pathLst>
          </a:cu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3D2819-FB15-AB96-63C8-B67DD89A05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7" r="16687"/>
          <a:stretch/>
        </p:blipFill>
        <p:spPr>
          <a:xfrm>
            <a:off x="4110923" y="3791169"/>
            <a:ext cx="3058821" cy="3066831"/>
          </a:xfrm>
          <a:custGeom>
            <a:avLst/>
            <a:gdLst/>
            <a:ahLst/>
            <a:cxnLst/>
            <a:rect l="l" t="t" r="r" b="b"/>
            <a:pathLst>
              <a:path w="3058821" h="3066831">
                <a:moveTo>
                  <a:pt x="2787020" y="1261"/>
                </a:moveTo>
                <a:cubicBezTo>
                  <a:pt x="2839709" y="-518"/>
                  <a:pt x="2892422" y="-414"/>
                  <a:pt x="2945069" y="1571"/>
                </a:cubicBezTo>
                <a:lnTo>
                  <a:pt x="3038769" y="8460"/>
                </a:lnTo>
                <a:lnTo>
                  <a:pt x="3040494" y="37341"/>
                </a:lnTo>
                <a:cubicBezTo>
                  <a:pt x="3041244" y="71882"/>
                  <a:pt x="3039776" y="106360"/>
                  <a:pt x="3033397" y="140806"/>
                </a:cubicBezTo>
                <a:cubicBezTo>
                  <a:pt x="3014006" y="247842"/>
                  <a:pt x="3013240" y="353093"/>
                  <a:pt x="3049089" y="457834"/>
                </a:cubicBezTo>
                <a:cubicBezTo>
                  <a:pt x="3061974" y="495214"/>
                  <a:pt x="3059933" y="536166"/>
                  <a:pt x="3055085" y="576225"/>
                </a:cubicBezTo>
                <a:cubicBezTo>
                  <a:pt x="3043731" y="670377"/>
                  <a:pt x="3028167" y="764784"/>
                  <a:pt x="3035311" y="859828"/>
                </a:cubicBezTo>
                <a:cubicBezTo>
                  <a:pt x="3053554" y="1099545"/>
                  <a:pt x="3026891" y="1339261"/>
                  <a:pt x="3038883" y="1578850"/>
                </a:cubicBezTo>
                <a:cubicBezTo>
                  <a:pt x="3039113" y="1594185"/>
                  <a:pt x="3038526" y="1609507"/>
                  <a:pt x="3037097" y="1624778"/>
                </a:cubicBezTo>
                <a:cubicBezTo>
                  <a:pt x="3032504" y="1713061"/>
                  <a:pt x="3017960" y="1801599"/>
                  <a:pt x="3043476" y="1889499"/>
                </a:cubicBezTo>
                <a:cubicBezTo>
                  <a:pt x="3046015" y="1904618"/>
                  <a:pt x="3045632" y="1920080"/>
                  <a:pt x="3042328" y="1935044"/>
                </a:cubicBezTo>
                <a:cubicBezTo>
                  <a:pt x="3031394" y="2011884"/>
                  <a:pt x="3028524" y="2089667"/>
                  <a:pt x="3033780" y="2167106"/>
                </a:cubicBezTo>
                <a:cubicBezTo>
                  <a:pt x="3048962" y="2335903"/>
                  <a:pt x="3051130" y="2505606"/>
                  <a:pt x="3040286" y="2674734"/>
                </a:cubicBezTo>
                <a:cubicBezTo>
                  <a:pt x="3036459" y="2750260"/>
                  <a:pt x="3031611" y="2825530"/>
                  <a:pt x="3028294" y="2900035"/>
                </a:cubicBezTo>
                <a:cubicBezTo>
                  <a:pt x="3027210" y="2934608"/>
                  <a:pt x="3025392" y="2969245"/>
                  <a:pt x="3026078" y="3003803"/>
                </a:cubicBezTo>
                <a:lnTo>
                  <a:pt x="3033892" y="3066831"/>
                </a:lnTo>
                <a:lnTo>
                  <a:pt x="23851" y="3066831"/>
                </a:lnTo>
                <a:lnTo>
                  <a:pt x="42401" y="2704831"/>
                </a:lnTo>
                <a:cubicBezTo>
                  <a:pt x="45364" y="2461136"/>
                  <a:pt x="53409" y="2216933"/>
                  <a:pt x="28288" y="1974000"/>
                </a:cubicBezTo>
                <a:cubicBezTo>
                  <a:pt x="11213" y="1809420"/>
                  <a:pt x="17986" y="1645602"/>
                  <a:pt x="21091" y="1481150"/>
                </a:cubicBezTo>
                <a:cubicBezTo>
                  <a:pt x="24619" y="1296377"/>
                  <a:pt x="22926" y="1111480"/>
                  <a:pt x="22926" y="926707"/>
                </a:cubicBezTo>
                <a:cubicBezTo>
                  <a:pt x="22643" y="846322"/>
                  <a:pt x="27442" y="766445"/>
                  <a:pt x="35627" y="686441"/>
                </a:cubicBezTo>
                <a:cubicBezTo>
                  <a:pt x="47340" y="570372"/>
                  <a:pt x="33228" y="454937"/>
                  <a:pt x="14458" y="340646"/>
                </a:cubicBezTo>
                <a:cubicBezTo>
                  <a:pt x="3337" y="261010"/>
                  <a:pt x="-1375" y="180751"/>
                  <a:pt x="346" y="100506"/>
                </a:cubicBezTo>
                <a:lnTo>
                  <a:pt x="2424" y="12627"/>
                </a:lnTo>
                <a:lnTo>
                  <a:pt x="3495" y="12901"/>
                </a:lnTo>
                <a:cubicBezTo>
                  <a:pt x="343898" y="-3971"/>
                  <a:pt x="684174" y="17086"/>
                  <a:pt x="1024451" y="18263"/>
                </a:cubicBezTo>
                <a:cubicBezTo>
                  <a:pt x="1134033" y="18655"/>
                  <a:pt x="1243235" y="13685"/>
                  <a:pt x="1352564" y="9238"/>
                </a:cubicBezTo>
                <a:cubicBezTo>
                  <a:pt x="1493565" y="3614"/>
                  <a:pt x="1634312" y="14731"/>
                  <a:pt x="1775060" y="12508"/>
                </a:cubicBezTo>
                <a:cubicBezTo>
                  <a:pt x="2008160" y="8846"/>
                  <a:pt x="2241134" y="19571"/>
                  <a:pt x="2474235" y="12508"/>
                </a:cubicBezTo>
                <a:cubicBezTo>
                  <a:pt x="2578497" y="9238"/>
                  <a:pt x="2682758" y="4268"/>
                  <a:pt x="2787020" y="1261"/>
                </a:cubicBez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A2AA8DD-A6E2-E66B-4C8C-7402144C56D7}"/>
              </a:ext>
            </a:extLst>
          </p:cNvPr>
          <p:cNvSpPr txBox="1"/>
          <p:nvPr/>
        </p:nvSpPr>
        <p:spPr>
          <a:xfrm>
            <a:off x="7543618" y="2550624"/>
            <a:ext cx="3997805" cy="34891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ga-IE" sz="2200" dirty="0"/>
          </a:p>
        </p:txBody>
      </p:sp>
      <p:sp>
        <p:nvSpPr>
          <p:cNvPr id="2" name="Left Arrow 17">
            <a:hlinkClick r:id="rId6" action="ppaction://hlinksldjump"/>
            <a:extLst>
              <a:ext uri="{FF2B5EF4-FFF2-40B4-BE49-F238E27FC236}">
                <a16:creationId xmlns:a16="http://schemas.microsoft.com/office/drawing/2014/main" id="{354AC4C0-AD7C-B9EC-A931-29A4ABE419BD}"/>
              </a:ext>
            </a:extLst>
          </p:cNvPr>
          <p:cNvSpPr>
            <a:spLocks noChangeAspect="1"/>
          </p:cNvSpPr>
          <p:nvPr/>
        </p:nvSpPr>
        <p:spPr>
          <a:xfrm>
            <a:off x="11088122" y="6364663"/>
            <a:ext cx="799197" cy="486000"/>
          </a:xfrm>
          <a:prstGeom prst="leftArrow">
            <a:avLst/>
          </a:prstGeom>
          <a:solidFill>
            <a:srgbClr val="FFE81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a-IE" sz="1350" dirty="0">
                <a:solidFill>
                  <a:schemeClr val="tx1"/>
                </a:solidFill>
                <a:hlinkClick r:id="rId7" action="ppaction://hlinksldjump"/>
              </a:rPr>
              <a:t>Ar ais</a:t>
            </a:r>
            <a:endParaRPr lang="ga-IE" sz="1350" dirty="0">
              <a:solidFill>
                <a:schemeClr val="tx1"/>
              </a:solidFill>
            </a:endParaRP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1E07F1CB-249A-0392-9146-2F75DD246386}"/>
              </a:ext>
            </a:extLst>
          </p:cNvPr>
          <p:cNvSpPr txBox="1"/>
          <p:nvPr/>
        </p:nvSpPr>
        <p:spPr>
          <a:xfrm>
            <a:off x="7723395" y="27690"/>
            <a:ext cx="466148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ga-IE" sz="4000" dirty="0">
                <a:latin typeface="Berlin Sans FB" panose="020E0602020502020306" pitchFamily="34" charset="0"/>
              </a:rPr>
              <a:t>Cathair </a:t>
            </a:r>
            <a:r>
              <a:rPr lang="ga-IE" sz="4000" dirty="0" err="1">
                <a:latin typeface="Berlin Sans FB" panose="020E0602020502020306" pitchFamily="34" charset="0"/>
              </a:rPr>
              <a:t>Masdar</a:t>
            </a:r>
            <a:endParaRPr lang="ga-IE" sz="4000" dirty="0">
              <a:latin typeface="Berlin Sans FB" panose="020E0602020502020306" pitchFamily="34" charset="0"/>
            </a:endParaRPr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id="{A96C7AEE-D9E6-FF4A-C827-AEB688293D42}"/>
              </a:ext>
            </a:extLst>
          </p:cNvPr>
          <p:cNvSpPr txBox="1"/>
          <p:nvPr/>
        </p:nvSpPr>
        <p:spPr>
          <a:xfrm>
            <a:off x="6725064" y="735576"/>
            <a:ext cx="5466936" cy="60553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>
              <a:lnSpc>
                <a:spcPct val="105000"/>
              </a:lnSpc>
              <a:spcAft>
                <a:spcPts val="800"/>
              </a:spcAft>
            </a:pPr>
            <a:r>
              <a:rPr lang="ga-IE" sz="2000" dirty="0">
                <a:latin typeface="Tw Cen MT" panose="020B0602020104020603" pitchFamily="34" charset="0"/>
                <a:ea typeface="Calibri" panose="020F0502020204030204" pitchFamily="34" charset="0"/>
              </a:rPr>
              <a:t>Is cathair nua í </a:t>
            </a:r>
            <a:r>
              <a:rPr lang="ga-IE" sz="2000" b="1" dirty="0">
                <a:solidFill>
                  <a:srgbClr val="FF0000"/>
                </a:solidFill>
                <a:latin typeface="Tw Cen MT" panose="020B0602020104020603" pitchFamily="34" charset="0"/>
                <a:ea typeface="Calibri" panose="020F0502020204030204" pitchFamily="34" charset="0"/>
              </a:rPr>
              <a:t>Cathair </a:t>
            </a:r>
            <a:r>
              <a:rPr lang="ga-IE" sz="2000" b="1" dirty="0" err="1">
                <a:solidFill>
                  <a:srgbClr val="FF0000"/>
                </a:solidFill>
                <a:latin typeface="Tw Cen MT" panose="020B0602020104020603" pitchFamily="34" charset="0"/>
                <a:ea typeface="Calibri" panose="020F0502020204030204" pitchFamily="34" charset="0"/>
              </a:rPr>
              <a:t>Masdar</a:t>
            </a:r>
            <a:r>
              <a:rPr lang="ga-IE" sz="2000" dirty="0">
                <a:solidFill>
                  <a:srgbClr val="FF0000"/>
                </a:solidFill>
                <a:latin typeface="Tw Cen MT" panose="020B0602020104020603" pitchFamily="34" charset="0"/>
                <a:ea typeface="Calibri" panose="020F0502020204030204" pitchFamily="34" charset="0"/>
              </a:rPr>
              <a:t> </a:t>
            </a:r>
            <a:r>
              <a:rPr lang="ga-IE" sz="2000" dirty="0">
                <a:latin typeface="Tw Cen MT" panose="020B0602020104020603" pitchFamily="34" charset="0"/>
                <a:ea typeface="Calibri" panose="020F0502020204030204" pitchFamily="34" charset="0"/>
              </a:rPr>
              <a:t>atá á tógáil in Abú </a:t>
            </a:r>
            <a:r>
              <a:rPr lang="ga-IE" sz="2000" dirty="0" err="1">
                <a:latin typeface="Tw Cen MT" panose="020B0602020104020603" pitchFamily="34" charset="0"/>
                <a:ea typeface="Calibri" panose="020F0502020204030204" pitchFamily="34" charset="0"/>
              </a:rPr>
              <a:t>Daibí</a:t>
            </a:r>
            <a:r>
              <a:rPr lang="ga-IE" sz="2000" dirty="0">
                <a:latin typeface="Tw Cen MT" panose="020B0602020104020603" pitchFamily="34" charset="0"/>
                <a:ea typeface="Calibri" panose="020F0502020204030204" pitchFamily="34" charset="0"/>
              </a:rPr>
              <a:t> in Aontas na nÉimíríochtaí Arabacha. Tá sé mar aidhm ag lucht deartha na cathrach gur foinsí in-athnuaite fuinnimh amháin a bheidh in úsáid ann, fuinneamh na gréine ina measc. Tógadh feirm ghréine mhór gar do Chathair </a:t>
            </a:r>
            <a:r>
              <a:rPr lang="ga-IE" sz="2000" dirty="0" err="1">
                <a:latin typeface="Tw Cen MT" panose="020B0602020104020603" pitchFamily="34" charset="0"/>
                <a:ea typeface="Calibri" panose="020F0502020204030204" pitchFamily="34" charset="0"/>
              </a:rPr>
              <a:t>Masdar</a:t>
            </a:r>
            <a:r>
              <a:rPr lang="ga-IE" sz="2000" dirty="0">
                <a:latin typeface="Tw Cen MT" panose="020B0602020104020603" pitchFamily="34" charset="0"/>
                <a:ea typeface="Calibri" panose="020F0502020204030204" pitchFamily="34" charset="0"/>
              </a:rPr>
              <a:t> chun leictreachas a sholáthar di.</a:t>
            </a:r>
          </a:p>
          <a:p>
            <a:pPr marL="457200">
              <a:lnSpc>
                <a:spcPct val="105000"/>
              </a:lnSpc>
              <a:spcAft>
                <a:spcPts val="800"/>
              </a:spcAft>
            </a:pPr>
            <a:endParaRPr lang="ga-IE" sz="2000" dirty="0">
              <a:latin typeface="Tw Cen MT" panose="020B0602020104020603" pitchFamily="34" charset="0"/>
              <a:ea typeface="Calibri" panose="020F0502020204030204" pitchFamily="34" charset="0"/>
            </a:endParaRPr>
          </a:p>
          <a:p>
            <a:pPr marL="457200">
              <a:lnSpc>
                <a:spcPct val="105000"/>
              </a:lnSpc>
              <a:spcAft>
                <a:spcPts val="800"/>
              </a:spcAft>
            </a:pPr>
            <a:r>
              <a:rPr lang="ga-IE" sz="2000" dirty="0">
                <a:latin typeface="Tw Cen MT" panose="020B0602020104020603" pitchFamily="34" charset="0"/>
              </a:rPr>
              <a:t>Modhanna iompair glasa amháin a bhíonn in úsáid i gCathair </a:t>
            </a:r>
            <a:r>
              <a:rPr lang="ga-IE" sz="2000" dirty="0" err="1">
                <a:latin typeface="Tw Cen MT" panose="020B0602020104020603" pitchFamily="34" charset="0"/>
              </a:rPr>
              <a:t>Masdar</a:t>
            </a:r>
            <a:r>
              <a:rPr lang="ga-IE" sz="2000" dirty="0">
                <a:latin typeface="Tw Cen MT" panose="020B0602020104020603" pitchFamily="34" charset="0"/>
              </a:rPr>
              <a:t>. Ritheann na feithiclí go léir ar leictreachas agus tá leagan amach na cathrach feiliúnach do rothaithe agus do choisithe. Chomh maith leis sin, tá feithiclí acu a thiomáineann iad féin, an ceann seo ar chlé, mar shampla. Úsáideann siad leictreachas a ghintear ó fhuinneamh na gréine chun é sin a dhéanamh!</a:t>
            </a:r>
          </a:p>
          <a:p>
            <a:pPr marL="457200">
              <a:lnSpc>
                <a:spcPct val="105000"/>
              </a:lnSpc>
              <a:spcAft>
                <a:spcPts val="800"/>
              </a:spcAft>
            </a:pPr>
            <a:endParaRPr lang="ga-IE" sz="2000" dirty="0">
              <a:latin typeface="Tw Cen MT" panose="020B0602020104020603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6267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" b="387"/>
          <a:stretch/>
        </p:blipFill>
        <p:spPr bwMode="auto">
          <a:xfrm>
            <a:off x="0" y="0"/>
            <a:ext cx="12308464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>
            <a:spLocks/>
          </p:cNvSpPr>
          <p:nvPr/>
        </p:nvSpPr>
        <p:spPr>
          <a:xfrm>
            <a:off x="468000" y="309600"/>
            <a:ext cx="11196000" cy="6264000"/>
          </a:xfrm>
          <a:prstGeom prst="roundRect">
            <a:avLst/>
          </a:prstGeom>
          <a:solidFill>
            <a:schemeClr val="bg1">
              <a:alpha val="79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855077" y="720000"/>
            <a:ext cx="8558923" cy="72718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ga-IE" altLang="en-US" dirty="0"/>
              <a:t> </a:t>
            </a:r>
            <a:r>
              <a:rPr lang="ga-IE" altLang="en-US" dirty="0">
                <a:latin typeface="Berlin Sans FB" panose="020E0602020502020306" pitchFamily="34" charset="0"/>
              </a:rPr>
              <a:t>Tráth na gCeist</a:t>
            </a:r>
          </a:p>
        </p:txBody>
      </p:sp>
      <p:sp>
        <p:nvSpPr>
          <p:cNvPr id="9" name="Rectangle 8"/>
          <p:cNvSpPr/>
          <p:nvPr/>
        </p:nvSpPr>
        <p:spPr>
          <a:xfrm>
            <a:off x="1287379" y="1509637"/>
            <a:ext cx="9654941" cy="4208057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>
              <a:defRPr/>
            </a:pPr>
            <a:endParaRPr lang="ga-IE" sz="2400" dirty="0">
              <a:latin typeface="Tw Cen MT" panose="020B0602020104020603" pitchFamily="34" charset="0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ga-IE" sz="2400" dirty="0">
                <a:latin typeface="Tw Cen MT" panose="020B0602020104020603" pitchFamily="34" charset="0"/>
              </a:rPr>
              <a:t>Tabhair dhá bhuntáiste a bhaineann le fuinneamh na gréine.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ga-IE" sz="2400" dirty="0">
              <a:latin typeface="Tw Cen MT" panose="020B0602020104020603" pitchFamily="34" charset="0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ga-IE" sz="2400" dirty="0">
                <a:latin typeface="Tw Cen MT" panose="020B0602020104020603" pitchFamily="34" charset="0"/>
              </a:rPr>
              <a:t>Cén úsáid a bhaintear as painéil tiomsaithe </a:t>
            </a:r>
            <a:r>
              <a:rPr lang="ga-IE" sz="2400" dirty="0" err="1">
                <a:latin typeface="Tw Cen MT" panose="020B0602020104020603" pitchFamily="34" charset="0"/>
              </a:rPr>
              <a:t>grianteasa</a:t>
            </a:r>
            <a:r>
              <a:rPr lang="ga-IE" sz="2400" dirty="0">
                <a:latin typeface="Tw Cen MT" panose="020B0602020104020603" pitchFamily="34" charset="0"/>
              </a:rPr>
              <a:t>?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ga-IE" sz="2400" dirty="0">
              <a:latin typeface="Tw Cen MT" panose="020B0602020104020603" pitchFamily="34" charset="0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ga-IE" sz="2400" dirty="0">
                <a:latin typeface="Tw Cen MT" panose="020B0602020104020603" pitchFamily="34" charset="0"/>
              </a:rPr>
              <a:t>Cá bhfuil na painéil ghréine ar an eitleán </a:t>
            </a:r>
            <a:r>
              <a:rPr lang="ga-IE" sz="2400" i="1" dirty="0">
                <a:latin typeface="Tw Cen MT" panose="020B0602020104020603" pitchFamily="34" charset="0"/>
              </a:rPr>
              <a:t>Solar </a:t>
            </a:r>
            <a:r>
              <a:rPr lang="ga-IE" sz="2400" i="1" dirty="0" err="1">
                <a:latin typeface="Tw Cen MT" panose="020B0602020104020603" pitchFamily="34" charset="0"/>
              </a:rPr>
              <a:t>Impulse</a:t>
            </a:r>
            <a:r>
              <a:rPr lang="ga-IE" sz="2400" i="1" dirty="0">
                <a:latin typeface="Tw Cen MT" panose="020B0602020104020603" pitchFamily="34" charset="0"/>
              </a:rPr>
              <a:t> 2</a:t>
            </a:r>
            <a:r>
              <a:rPr lang="ga-IE" sz="2400" dirty="0">
                <a:latin typeface="Tw Cen MT" panose="020B0602020104020603" pitchFamily="34" charset="0"/>
              </a:rPr>
              <a:t>? 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ga-IE" sz="2400" dirty="0">
              <a:latin typeface="Tw Cen MT" panose="020B0602020104020603" pitchFamily="34" charset="0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ga-IE" sz="2400" dirty="0">
                <a:latin typeface="Tw Cen MT" panose="020B0602020104020603" pitchFamily="34" charset="0"/>
              </a:rPr>
              <a:t>Cén sórt feithiclí a ghlacann páirt sa </a:t>
            </a:r>
            <a:r>
              <a:rPr lang="ga-IE" sz="2400" dirty="0" err="1">
                <a:latin typeface="Tw Cen MT" panose="020B0602020104020603" pitchFamily="34" charset="0"/>
              </a:rPr>
              <a:t>World</a:t>
            </a:r>
            <a:r>
              <a:rPr lang="ga-IE" sz="2400" dirty="0">
                <a:latin typeface="Tw Cen MT" panose="020B0602020104020603" pitchFamily="34" charset="0"/>
              </a:rPr>
              <a:t> Solar </a:t>
            </a:r>
            <a:r>
              <a:rPr lang="ga-IE" sz="2400" dirty="0" err="1">
                <a:latin typeface="Tw Cen MT" panose="020B0602020104020603" pitchFamily="34" charset="0"/>
              </a:rPr>
              <a:t>Challenge</a:t>
            </a:r>
            <a:r>
              <a:rPr lang="ga-IE" sz="2400" dirty="0">
                <a:latin typeface="Tw Cen MT" panose="020B0602020104020603" pitchFamily="34" charset="0"/>
              </a:rPr>
              <a:t>? 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ga-IE" sz="2400" dirty="0">
              <a:latin typeface="Tw Cen MT" panose="020B0602020104020603" pitchFamily="34" charset="0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ga-IE" sz="2400" dirty="0">
                <a:latin typeface="Tw Cen MT" panose="020B0602020104020603" pitchFamily="34" charset="0"/>
              </a:rPr>
              <a:t>Céard atá neamhghnách faoi Chathair </a:t>
            </a:r>
            <a:r>
              <a:rPr lang="ga-IE" sz="2400" dirty="0" err="1">
                <a:latin typeface="Tw Cen MT" panose="020B0602020104020603" pitchFamily="34" charset="0"/>
              </a:rPr>
              <a:t>Masdar</a:t>
            </a:r>
            <a:r>
              <a:rPr lang="ga-IE" sz="2400" dirty="0">
                <a:latin typeface="Tw Cen MT" panose="020B0602020104020603" pitchFamily="34" charset="0"/>
              </a:rPr>
              <a:t>? </a:t>
            </a:r>
          </a:p>
          <a:p>
            <a:pPr>
              <a:defRPr/>
            </a:pPr>
            <a:endParaRPr lang="ga-IE" sz="2400" dirty="0"/>
          </a:p>
        </p:txBody>
      </p:sp>
    </p:spTree>
    <p:extLst>
      <p:ext uri="{BB962C8B-B14F-4D97-AF65-F5344CB8AC3E}">
        <p14:creationId xmlns:p14="http://schemas.microsoft.com/office/powerpoint/2010/main" val="841621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" b="387"/>
          <a:stretch/>
        </p:blipFill>
        <p:spPr bwMode="auto">
          <a:xfrm>
            <a:off x="0" y="0"/>
            <a:ext cx="12308464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8"/>
          <p:cNvSpPr>
            <a:spLocks/>
          </p:cNvSpPr>
          <p:nvPr/>
        </p:nvSpPr>
        <p:spPr>
          <a:xfrm>
            <a:off x="468000" y="309600"/>
            <a:ext cx="11196000" cy="6264000"/>
          </a:xfrm>
          <a:prstGeom prst="roundRect">
            <a:avLst/>
          </a:prstGeom>
          <a:solidFill>
            <a:schemeClr val="bg1">
              <a:alpha val="79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855077" y="720000"/>
            <a:ext cx="8558923" cy="6831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ga-IE" altLang="en-US" dirty="0"/>
              <a:t> </a:t>
            </a:r>
            <a:r>
              <a:rPr lang="ga-IE" altLang="en-US" dirty="0">
                <a:latin typeface="Berlin Sans FB" panose="020E0602020502020306" pitchFamily="34" charset="0"/>
              </a:rPr>
              <a:t>Tráth na gCeist: Na Freagraí</a:t>
            </a:r>
          </a:p>
        </p:txBody>
      </p:sp>
      <p:sp>
        <p:nvSpPr>
          <p:cNvPr id="8" name="Rectangle 7"/>
          <p:cNvSpPr/>
          <p:nvPr/>
        </p:nvSpPr>
        <p:spPr>
          <a:xfrm>
            <a:off x="935770" y="1690100"/>
            <a:ext cx="10436923" cy="4577389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marL="514350" indent="-514350">
              <a:buFont typeface="+mj-lt"/>
              <a:buAutoNum type="arabicPeriod"/>
              <a:defRPr/>
            </a:pPr>
            <a:r>
              <a:rPr lang="ga-IE" sz="2400" dirty="0">
                <a:latin typeface="Tw Cen MT" panose="020B0602020104020603" pitchFamily="34" charset="0"/>
              </a:rPr>
              <a:t>Tabhair dhá bhuntáiste a bhaineann le fuinneamh na gréine.</a:t>
            </a:r>
          </a:p>
          <a:p>
            <a:pPr marL="1371600" lvl="2" indent="-457200">
              <a:buFont typeface="Arial" panose="020B0604020202020204" pitchFamily="34" charset="0"/>
              <a:buChar char="•"/>
              <a:defRPr/>
            </a:pPr>
            <a:r>
              <a:rPr lang="ga-IE" sz="2400" dirty="0">
                <a:solidFill>
                  <a:srgbClr val="00B050"/>
                </a:solidFill>
                <a:latin typeface="Tw Cen MT" panose="020B0602020104020603" pitchFamily="34" charset="0"/>
              </a:rPr>
              <a:t>Foinse in-athnuaite fuinnimh atá ann – ní thiocfaidh deireadh leis go deo.</a:t>
            </a:r>
          </a:p>
          <a:p>
            <a:pPr marL="1371600" lvl="2" indent="-457200">
              <a:buFont typeface="Arial" panose="020B0604020202020204" pitchFamily="34" charset="0"/>
              <a:buChar char="•"/>
              <a:defRPr/>
            </a:pPr>
            <a:r>
              <a:rPr lang="ga-IE" sz="2400" dirty="0">
                <a:solidFill>
                  <a:srgbClr val="00B050"/>
                </a:solidFill>
                <a:latin typeface="Tw Cen MT" panose="020B0602020104020603" pitchFamily="34" charset="0"/>
              </a:rPr>
              <a:t>Foinse glan fuinnimh atá ann – ní thruaillíonn sé an t-aer.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ga-IE" sz="2400" dirty="0">
                <a:latin typeface="Tw Cen MT" panose="020B0602020104020603" pitchFamily="34" charset="0"/>
              </a:rPr>
              <a:t>Cén úsáid a bhaintear as painéil tiomsaithe </a:t>
            </a:r>
            <a:r>
              <a:rPr lang="ga-IE" sz="2400" dirty="0" err="1">
                <a:latin typeface="Tw Cen MT" panose="020B0602020104020603" pitchFamily="34" charset="0"/>
              </a:rPr>
              <a:t>grianteasa</a:t>
            </a:r>
            <a:r>
              <a:rPr lang="ga-IE" sz="2400" dirty="0">
                <a:latin typeface="Tw Cen MT" panose="020B0602020104020603" pitchFamily="34" charset="0"/>
              </a:rPr>
              <a:t>?</a:t>
            </a:r>
          </a:p>
          <a:p>
            <a:pPr marL="1371600" lvl="2" indent="-457200">
              <a:buFont typeface="Arial" panose="020B0604020202020204" pitchFamily="34" charset="0"/>
              <a:buChar char="•"/>
              <a:defRPr/>
            </a:pPr>
            <a:r>
              <a:rPr lang="ga-IE" sz="2400" dirty="0">
                <a:solidFill>
                  <a:srgbClr val="00B050"/>
                </a:solidFill>
                <a:latin typeface="Tw Cen MT" panose="020B0602020104020603" pitchFamily="34" charset="0"/>
              </a:rPr>
              <a:t>Úsáidtear painéil tiomsaithe </a:t>
            </a:r>
            <a:r>
              <a:rPr lang="ga-IE" sz="2400" dirty="0" err="1">
                <a:solidFill>
                  <a:srgbClr val="00B050"/>
                </a:solidFill>
                <a:latin typeface="Tw Cen MT" panose="020B0602020104020603" pitchFamily="34" charset="0"/>
              </a:rPr>
              <a:t>grianteasa</a:t>
            </a:r>
            <a:r>
              <a:rPr lang="ga-IE" sz="2400" dirty="0">
                <a:solidFill>
                  <a:srgbClr val="00B050"/>
                </a:solidFill>
                <a:latin typeface="Tw Cen MT" panose="020B0602020104020603" pitchFamily="34" charset="0"/>
              </a:rPr>
              <a:t> chun uisce a </a:t>
            </a:r>
            <a:r>
              <a:rPr lang="ga-IE" sz="2400" dirty="0" err="1">
                <a:solidFill>
                  <a:srgbClr val="00B050"/>
                </a:solidFill>
                <a:latin typeface="Tw Cen MT" panose="020B0602020104020603" pitchFamily="34" charset="0"/>
              </a:rPr>
              <a:t>théamh</a:t>
            </a:r>
            <a:r>
              <a:rPr lang="ga-IE" sz="2400" dirty="0">
                <a:solidFill>
                  <a:srgbClr val="00B050"/>
                </a:solidFill>
                <a:latin typeface="Tw Cen MT" panose="020B0602020104020603" pitchFamily="34" charset="0"/>
              </a:rPr>
              <a:t>.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ga-IE" sz="2400" dirty="0">
                <a:latin typeface="Tw Cen MT" panose="020B0602020104020603" pitchFamily="34" charset="0"/>
              </a:rPr>
              <a:t>Cá bhfuil na painéil ghréine ar an eitleán </a:t>
            </a:r>
            <a:r>
              <a:rPr lang="ga-IE" sz="2400" i="1" dirty="0">
                <a:latin typeface="Tw Cen MT" panose="020B0602020104020603" pitchFamily="34" charset="0"/>
              </a:rPr>
              <a:t>Solar </a:t>
            </a:r>
            <a:r>
              <a:rPr lang="ga-IE" sz="2400" i="1" dirty="0" err="1">
                <a:latin typeface="Tw Cen MT" panose="020B0602020104020603" pitchFamily="34" charset="0"/>
              </a:rPr>
              <a:t>Impulse</a:t>
            </a:r>
            <a:r>
              <a:rPr lang="ga-IE" sz="2400" i="1" dirty="0">
                <a:latin typeface="Tw Cen MT" panose="020B0602020104020603" pitchFamily="34" charset="0"/>
              </a:rPr>
              <a:t> 2</a:t>
            </a:r>
            <a:r>
              <a:rPr lang="ga-IE" sz="2400" dirty="0">
                <a:latin typeface="Tw Cen MT" panose="020B0602020104020603" pitchFamily="34" charset="0"/>
              </a:rPr>
              <a:t>? </a:t>
            </a:r>
          </a:p>
          <a:p>
            <a:pPr marL="1428750" lvl="2" indent="-514350">
              <a:buFont typeface="Arial" panose="020B0604020202020204" pitchFamily="34" charset="0"/>
              <a:buChar char="•"/>
              <a:defRPr/>
            </a:pPr>
            <a:r>
              <a:rPr lang="ga-IE" sz="2400" dirty="0">
                <a:solidFill>
                  <a:srgbClr val="00B050"/>
                </a:solidFill>
                <a:latin typeface="Tw Cen MT" panose="020B0602020104020603" pitchFamily="34" charset="0"/>
              </a:rPr>
              <a:t>Tá siad ar sciatháin agus ar chabhail an eitleáin. 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ga-IE" sz="2400" dirty="0">
                <a:latin typeface="Tw Cen MT" panose="020B0602020104020603" pitchFamily="34" charset="0"/>
              </a:rPr>
              <a:t>Cén sórt feithiclí a ghlacann páirt sa </a:t>
            </a:r>
            <a:r>
              <a:rPr lang="ga-IE" sz="2400" dirty="0" err="1">
                <a:latin typeface="Tw Cen MT" panose="020B0602020104020603" pitchFamily="34" charset="0"/>
              </a:rPr>
              <a:t>World</a:t>
            </a:r>
            <a:r>
              <a:rPr lang="ga-IE" sz="2400" dirty="0">
                <a:latin typeface="Tw Cen MT" panose="020B0602020104020603" pitchFamily="34" charset="0"/>
              </a:rPr>
              <a:t> Solar </a:t>
            </a:r>
            <a:r>
              <a:rPr lang="ga-IE" sz="2400" dirty="0" err="1">
                <a:latin typeface="Tw Cen MT" panose="020B0602020104020603" pitchFamily="34" charset="0"/>
              </a:rPr>
              <a:t>Challenge</a:t>
            </a:r>
            <a:r>
              <a:rPr lang="ga-IE" sz="2400" dirty="0">
                <a:latin typeface="Tw Cen MT" panose="020B0602020104020603" pitchFamily="34" charset="0"/>
              </a:rPr>
              <a:t>? </a:t>
            </a:r>
          </a:p>
          <a:p>
            <a:pPr marL="1371600" lvl="2" indent="-457200">
              <a:buFont typeface="Arial" panose="020B0604020202020204" pitchFamily="34" charset="0"/>
              <a:buChar char="•"/>
              <a:defRPr/>
            </a:pPr>
            <a:r>
              <a:rPr lang="ga-IE" sz="2400" dirty="0">
                <a:solidFill>
                  <a:srgbClr val="00B050"/>
                </a:solidFill>
                <a:latin typeface="Tw Cen MT" panose="020B0602020104020603" pitchFamily="34" charset="0"/>
              </a:rPr>
              <a:t>Carranna </a:t>
            </a:r>
            <a:r>
              <a:rPr lang="ga-IE" sz="2400" dirty="0" err="1">
                <a:solidFill>
                  <a:srgbClr val="00B050"/>
                </a:solidFill>
                <a:latin typeface="Tw Cen MT" panose="020B0602020104020603" pitchFamily="34" charset="0"/>
              </a:rPr>
              <a:t>grianchumhachtaithe</a:t>
            </a:r>
            <a:r>
              <a:rPr lang="ga-IE" sz="2400" dirty="0">
                <a:solidFill>
                  <a:srgbClr val="00B050"/>
                </a:solidFill>
                <a:latin typeface="Tw Cen MT" panose="020B0602020104020603" pitchFamily="34" charset="0"/>
              </a:rPr>
              <a:t>. 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ga-IE" sz="2400" dirty="0">
                <a:latin typeface="Tw Cen MT" panose="020B0602020104020603" pitchFamily="34" charset="0"/>
              </a:rPr>
              <a:t>Céard atá neamhghnách faoi Chathair </a:t>
            </a:r>
            <a:r>
              <a:rPr lang="ga-IE" sz="2400" dirty="0" err="1">
                <a:latin typeface="Tw Cen MT" panose="020B0602020104020603" pitchFamily="34" charset="0"/>
              </a:rPr>
              <a:t>Masdar</a:t>
            </a:r>
            <a:r>
              <a:rPr lang="ga-IE" sz="2400" dirty="0">
                <a:latin typeface="Tw Cen MT" panose="020B0602020104020603" pitchFamily="34" charset="0"/>
              </a:rPr>
              <a:t>? </a:t>
            </a:r>
          </a:p>
          <a:p>
            <a:pPr marL="1428750" lvl="2" indent="-514350">
              <a:buFont typeface="Arial" panose="020B0604020202020204" pitchFamily="34" charset="0"/>
              <a:buChar char="•"/>
              <a:defRPr/>
            </a:pPr>
            <a:r>
              <a:rPr lang="ga-IE" sz="2400" dirty="0">
                <a:solidFill>
                  <a:srgbClr val="00B050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Tá sé mar aidhm ag lucht deartha na cathrach gur foinsí in-athnuaite fuinnimh amháin a bheidh in úsáid ann.</a:t>
            </a:r>
            <a:endParaRPr lang="ga-IE" sz="2400" dirty="0">
              <a:solidFill>
                <a:srgbClr val="00B050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969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" b="387"/>
          <a:stretch/>
        </p:blipFill>
        <p:spPr bwMode="auto">
          <a:xfrm>
            <a:off x="0" y="0"/>
            <a:ext cx="12308464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>
            <a:spLocks/>
          </p:cNvSpPr>
          <p:nvPr/>
        </p:nvSpPr>
        <p:spPr>
          <a:xfrm>
            <a:off x="468000" y="309600"/>
            <a:ext cx="11196000" cy="6264000"/>
          </a:xfrm>
          <a:prstGeom prst="roundRect">
            <a:avLst/>
          </a:prstGeom>
          <a:solidFill>
            <a:schemeClr val="bg1">
              <a:alpha val="79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ga-I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2" name="TextBox 6">
            <a:extLst>
              <a:ext uri="{FF2B5EF4-FFF2-40B4-BE49-F238E27FC236}">
                <a16:creationId xmlns:a16="http://schemas.microsoft.com/office/drawing/2014/main" id="{AF6ACE15-1A36-2897-5CC5-ADA78C34CE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422" y="874357"/>
            <a:ext cx="10291155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1600" b="1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Íomhánna: </a:t>
            </a:r>
            <a:r>
              <a:rPr lang="ga-IE" sz="1600" dirty="0" err="1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Shutterstock</a:t>
            </a:r>
            <a:endParaRPr lang="en-US" sz="1600" dirty="0">
              <a:solidFill>
                <a:srgbClr val="000000"/>
              </a:solidFill>
              <a:latin typeface="Tw Cen MT" panose="020B0602020104020603" pitchFamily="34" charset="0"/>
              <a:cs typeface="Times New Roman" pitchFamily="18" charset="0"/>
            </a:endParaRPr>
          </a:p>
          <a:p>
            <a:r>
              <a:rPr lang="en-US" sz="1600" b="1" dirty="0" err="1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Tagairtí</a:t>
            </a:r>
            <a:r>
              <a:rPr lang="en-US" sz="1600" b="1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:</a:t>
            </a:r>
          </a:p>
          <a:p>
            <a:r>
              <a:rPr lang="en-US" sz="1600" i="0" dirty="0" err="1">
                <a:effectLst/>
                <a:latin typeface="Tw Cen MT" panose="020B0602020104020603" pitchFamily="34" charset="0"/>
              </a:rPr>
              <a:t>Payerne</a:t>
            </a:r>
            <a:r>
              <a:rPr lang="en-US" sz="1600" i="0" dirty="0">
                <a:effectLst/>
                <a:latin typeface="Tw Cen MT" panose="020B0602020104020603" pitchFamily="34" charset="0"/>
              </a:rPr>
              <a:t>, Switzerland - September 8, 2014: Solar Impulse 2 is a Swiss developed long range experimental solar powered aircraft with the registration HB-SIB. Ryan Fletcher / Shutterstock.com.</a:t>
            </a:r>
          </a:p>
          <a:p>
            <a:r>
              <a:rPr lang="ga-IE" sz="1600" i="0" dirty="0">
                <a:effectLst/>
                <a:latin typeface="Tw Cen MT" panose="020B0602020104020603" pitchFamily="34" charset="0"/>
              </a:rPr>
              <a:t>LE BOURGET, FRANCE - JUNE 26, 2011 - </a:t>
            </a:r>
            <a:r>
              <a:rPr lang="ga-IE" sz="1600" i="0" dirty="0" err="1">
                <a:effectLst/>
                <a:latin typeface="Tw Cen MT" panose="020B0602020104020603" pitchFamily="34" charset="0"/>
              </a:rPr>
              <a:t>Bertrand</a:t>
            </a:r>
            <a:r>
              <a:rPr lang="ga-IE" sz="1600" i="0" dirty="0">
                <a:effectLst/>
                <a:latin typeface="Tw Cen MT" panose="020B0602020104020603" pitchFamily="34" charset="0"/>
              </a:rPr>
              <a:t> </a:t>
            </a:r>
            <a:r>
              <a:rPr lang="ga-IE" sz="1600" i="0" dirty="0" err="1">
                <a:effectLst/>
                <a:latin typeface="Tw Cen MT" panose="020B0602020104020603" pitchFamily="34" charset="0"/>
              </a:rPr>
              <a:t>Piccard</a:t>
            </a:r>
            <a:r>
              <a:rPr lang="ga-IE" sz="1600" i="0" dirty="0">
                <a:effectLst/>
                <a:latin typeface="Tw Cen MT" panose="020B0602020104020603" pitchFamily="34" charset="0"/>
              </a:rPr>
              <a:t> </a:t>
            </a:r>
            <a:r>
              <a:rPr lang="ga-IE" sz="1600" i="0" dirty="0" err="1">
                <a:effectLst/>
                <a:latin typeface="Tw Cen MT" panose="020B0602020104020603" pitchFamily="34" charset="0"/>
              </a:rPr>
              <a:t>and</a:t>
            </a:r>
            <a:r>
              <a:rPr lang="ga-IE" sz="1600" i="0" dirty="0">
                <a:effectLst/>
                <a:latin typeface="Tw Cen MT" panose="020B0602020104020603" pitchFamily="34" charset="0"/>
              </a:rPr>
              <a:t> </a:t>
            </a:r>
            <a:r>
              <a:rPr lang="ga-IE" sz="1600" i="0" dirty="0" err="1">
                <a:effectLst/>
                <a:latin typeface="Tw Cen MT" panose="020B0602020104020603" pitchFamily="34" charset="0"/>
              </a:rPr>
              <a:t>Andre</a:t>
            </a:r>
            <a:r>
              <a:rPr lang="ga-IE" sz="1600" i="0" dirty="0">
                <a:effectLst/>
                <a:latin typeface="Tw Cen MT" panose="020B0602020104020603" pitchFamily="34" charset="0"/>
              </a:rPr>
              <a:t> </a:t>
            </a:r>
            <a:r>
              <a:rPr lang="ga-IE" sz="1600" i="0" dirty="0" err="1">
                <a:effectLst/>
                <a:latin typeface="Tw Cen MT" panose="020B0602020104020603" pitchFamily="34" charset="0"/>
              </a:rPr>
              <a:t>Borschberg</a:t>
            </a:r>
            <a:r>
              <a:rPr lang="ga-IE" sz="1600" i="0" dirty="0">
                <a:effectLst/>
                <a:latin typeface="Tw Cen MT" panose="020B0602020104020603" pitchFamily="34" charset="0"/>
              </a:rPr>
              <a:t>, </a:t>
            </a:r>
            <a:r>
              <a:rPr lang="ga-IE" sz="1600" i="0" dirty="0" err="1">
                <a:effectLst/>
                <a:latin typeface="Tw Cen MT" panose="020B0602020104020603" pitchFamily="34" charset="0"/>
              </a:rPr>
              <a:t>pilots</a:t>
            </a:r>
            <a:r>
              <a:rPr lang="ga-IE" sz="1600" i="0" dirty="0">
                <a:effectLst/>
                <a:latin typeface="Tw Cen MT" panose="020B0602020104020603" pitchFamily="34" charset="0"/>
              </a:rPr>
              <a:t> </a:t>
            </a:r>
            <a:r>
              <a:rPr lang="ga-IE" sz="1600" i="0" dirty="0" err="1">
                <a:effectLst/>
                <a:latin typeface="Tw Cen MT" panose="020B0602020104020603" pitchFamily="34" charset="0"/>
              </a:rPr>
              <a:t>of</a:t>
            </a:r>
            <a:r>
              <a:rPr lang="ga-IE" sz="1600" i="0" dirty="0">
                <a:effectLst/>
                <a:latin typeface="Tw Cen MT" panose="020B0602020104020603" pitchFamily="34" charset="0"/>
              </a:rPr>
              <a:t> Solar </a:t>
            </a:r>
            <a:r>
              <a:rPr lang="ga-IE" sz="1600" i="0" dirty="0" err="1">
                <a:effectLst/>
                <a:latin typeface="Tw Cen MT" panose="020B0602020104020603" pitchFamily="34" charset="0"/>
              </a:rPr>
              <a:t>Impulse</a:t>
            </a:r>
            <a:r>
              <a:rPr lang="ga-IE" sz="1600" i="0" dirty="0">
                <a:effectLst/>
                <a:latin typeface="Tw Cen MT" panose="020B0602020104020603" pitchFamily="34" charset="0"/>
              </a:rPr>
              <a:t>, </a:t>
            </a:r>
            <a:r>
              <a:rPr lang="ga-IE" sz="1600" i="0" dirty="0" err="1">
                <a:effectLst/>
                <a:latin typeface="Tw Cen MT" panose="020B0602020104020603" pitchFamily="34" charset="0"/>
              </a:rPr>
              <a:t>experimental</a:t>
            </a:r>
            <a:r>
              <a:rPr lang="ga-IE" sz="1600" i="0" dirty="0">
                <a:effectLst/>
                <a:latin typeface="Tw Cen MT" panose="020B0602020104020603" pitchFamily="34" charset="0"/>
              </a:rPr>
              <a:t> </a:t>
            </a:r>
            <a:r>
              <a:rPr lang="ga-IE" sz="1600" i="0" dirty="0" err="1">
                <a:effectLst/>
                <a:latin typeface="Tw Cen MT" panose="020B0602020104020603" pitchFamily="34" charset="0"/>
              </a:rPr>
              <a:t>aircraft</a:t>
            </a:r>
            <a:r>
              <a:rPr lang="ga-IE" sz="1600" i="0" dirty="0">
                <a:effectLst/>
                <a:latin typeface="Tw Cen MT" panose="020B0602020104020603" pitchFamily="34" charset="0"/>
              </a:rPr>
              <a:t> </a:t>
            </a:r>
            <a:r>
              <a:rPr lang="ga-IE" sz="1600" i="0" dirty="0" err="1">
                <a:effectLst/>
                <a:latin typeface="Tw Cen MT" panose="020B0602020104020603" pitchFamily="34" charset="0"/>
              </a:rPr>
              <a:t>powered</a:t>
            </a:r>
            <a:r>
              <a:rPr lang="ga-IE" sz="1600" i="0" dirty="0">
                <a:effectLst/>
                <a:latin typeface="Tw Cen MT" panose="020B0602020104020603" pitchFamily="34" charset="0"/>
              </a:rPr>
              <a:t> </a:t>
            </a:r>
            <a:r>
              <a:rPr lang="ga-IE" sz="1600" i="0" dirty="0" err="1">
                <a:effectLst/>
                <a:latin typeface="Tw Cen MT" panose="020B0602020104020603" pitchFamily="34" charset="0"/>
              </a:rPr>
              <a:t>by</a:t>
            </a:r>
            <a:r>
              <a:rPr lang="ga-IE" sz="1600" i="0" dirty="0">
                <a:effectLst/>
                <a:latin typeface="Tw Cen MT" panose="020B0602020104020603" pitchFamily="34" charset="0"/>
              </a:rPr>
              <a:t> solar </a:t>
            </a:r>
            <a:r>
              <a:rPr lang="ga-IE" sz="1600" i="0" dirty="0" err="1">
                <a:effectLst/>
                <a:latin typeface="Tw Cen MT" panose="020B0602020104020603" pitchFamily="34" charset="0"/>
              </a:rPr>
              <a:t>energy</a:t>
            </a:r>
            <a:r>
              <a:rPr lang="ga-IE" sz="1600" i="0" dirty="0">
                <a:effectLst/>
                <a:latin typeface="Tw Cen MT" panose="020B0602020104020603" pitchFamily="34" charset="0"/>
              </a:rPr>
              <a:t> </a:t>
            </a:r>
            <a:r>
              <a:rPr lang="ga-IE" sz="1600" i="0" dirty="0" err="1">
                <a:effectLst/>
                <a:latin typeface="Tw Cen MT" panose="020B0602020104020603" pitchFamily="34" charset="0"/>
              </a:rPr>
              <a:t>landing</a:t>
            </a:r>
            <a:r>
              <a:rPr lang="ga-IE" sz="1600" i="0" dirty="0">
                <a:effectLst/>
                <a:latin typeface="Tw Cen MT" panose="020B0602020104020603" pitchFamily="34" charset="0"/>
              </a:rPr>
              <a:t> </a:t>
            </a:r>
            <a:r>
              <a:rPr lang="ga-IE" sz="1600" i="0" dirty="0" err="1">
                <a:effectLst/>
                <a:latin typeface="Tw Cen MT" panose="020B0602020104020603" pitchFamily="34" charset="0"/>
              </a:rPr>
              <a:t>after</a:t>
            </a:r>
            <a:r>
              <a:rPr lang="ga-IE" sz="1600" i="0" dirty="0">
                <a:effectLst/>
                <a:latin typeface="Tw Cen MT" panose="020B0602020104020603" pitchFamily="34" charset="0"/>
              </a:rPr>
              <a:t> </a:t>
            </a:r>
            <a:r>
              <a:rPr lang="ga-IE" sz="1600" i="0" dirty="0" err="1">
                <a:effectLst/>
                <a:latin typeface="Tw Cen MT" panose="020B0602020104020603" pitchFamily="34" charset="0"/>
              </a:rPr>
              <a:t>demonstration</a:t>
            </a:r>
            <a:r>
              <a:rPr lang="en-US" sz="1600" dirty="0">
                <a:latin typeface="Tw Cen MT" panose="020B0602020104020603" pitchFamily="34" charset="0"/>
              </a:rPr>
              <a:t>. Frederic Legrand – COMEO / Shutterstock.com.  </a:t>
            </a:r>
          </a:p>
          <a:p>
            <a:r>
              <a:rPr lang="en-US" sz="1600" i="0" dirty="0" err="1">
                <a:effectLst/>
                <a:latin typeface="Tw Cen MT" panose="020B0602020104020603" pitchFamily="34" charset="0"/>
              </a:rPr>
              <a:t>Payerne</a:t>
            </a:r>
            <a:r>
              <a:rPr lang="en-US" sz="1600" i="0" dirty="0">
                <a:effectLst/>
                <a:latin typeface="Tw Cen MT" panose="020B0602020104020603" pitchFamily="34" charset="0"/>
              </a:rPr>
              <a:t>, Switzerland - September 8, 2014: Solar Impulse 2 is a Swiss developed long range experimental solar powered aircraft with the registration HB-SIB. Ryan Fletcher / Shutterstock.com.</a:t>
            </a:r>
          </a:p>
          <a:p>
            <a:r>
              <a:rPr lang="ga-IE" sz="1600" i="0" dirty="0" err="1">
                <a:effectLst/>
                <a:latin typeface="Tw Cen MT" panose="020B0602020104020603" pitchFamily="34" charset="0"/>
              </a:rPr>
              <a:t>New</a:t>
            </a:r>
            <a:r>
              <a:rPr lang="ga-IE" sz="1600" i="0" dirty="0">
                <a:effectLst/>
                <a:latin typeface="Tw Cen MT" panose="020B0602020104020603" pitchFamily="34" charset="0"/>
              </a:rPr>
              <a:t> </a:t>
            </a:r>
            <a:r>
              <a:rPr lang="ga-IE" sz="1600" i="0" dirty="0" err="1">
                <a:effectLst/>
                <a:latin typeface="Tw Cen MT" panose="020B0602020104020603" pitchFamily="34" charset="0"/>
              </a:rPr>
              <a:t>York</a:t>
            </a:r>
            <a:r>
              <a:rPr lang="ga-IE" sz="1600" i="0" dirty="0">
                <a:effectLst/>
                <a:latin typeface="Tw Cen MT" panose="020B0602020104020603" pitchFamily="34" charset="0"/>
              </a:rPr>
              <a:t>, NY USA - </a:t>
            </a:r>
            <a:r>
              <a:rPr lang="ga-IE" sz="1600" i="0" dirty="0" err="1">
                <a:effectLst/>
                <a:latin typeface="Tw Cen MT" panose="020B0602020104020603" pitchFamily="34" charset="0"/>
              </a:rPr>
              <a:t>June</a:t>
            </a:r>
            <a:r>
              <a:rPr lang="ga-IE" sz="1600" i="0" dirty="0">
                <a:effectLst/>
                <a:latin typeface="Tw Cen MT" panose="020B0602020104020603" pitchFamily="34" charset="0"/>
              </a:rPr>
              <a:t> 11, 2016: </a:t>
            </a:r>
            <a:r>
              <a:rPr lang="ga-IE" sz="1600" i="0" dirty="0" err="1">
                <a:effectLst/>
                <a:latin typeface="Tw Cen MT" panose="020B0602020104020603" pitchFamily="34" charset="0"/>
              </a:rPr>
              <a:t>Bertrand</a:t>
            </a:r>
            <a:r>
              <a:rPr lang="ga-IE" sz="1600" i="0" dirty="0">
                <a:effectLst/>
                <a:latin typeface="Tw Cen MT" panose="020B0602020104020603" pitchFamily="34" charset="0"/>
              </a:rPr>
              <a:t> </a:t>
            </a:r>
            <a:r>
              <a:rPr lang="ga-IE" sz="1600" i="0" dirty="0" err="1">
                <a:effectLst/>
                <a:latin typeface="Tw Cen MT" panose="020B0602020104020603" pitchFamily="34" charset="0"/>
              </a:rPr>
              <a:t>Piccard</a:t>
            </a:r>
            <a:r>
              <a:rPr lang="ga-IE" sz="1600" i="0" dirty="0">
                <a:effectLst/>
                <a:latin typeface="Tw Cen MT" panose="020B0602020104020603" pitchFamily="34" charset="0"/>
              </a:rPr>
              <a:t> </a:t>
            </a:r>
            <a:r>
              <a:rPr lang="ga-IE" sz="1600" i="0" dirty="0" err="1">
                <a:effectLst/>
                <a:latin typeface="Tw Cen MT" panose="020B0602020104020603" pitchFamily="34" charset="0"/>
              </a:rPr>
              <a:t>and</a:t>
            </a:r>
            <a:r>
              <a:rPr lang="ga-IE" sz="1600" i="0" dirty="0">
                <a:effectLst/>
                <a:latin typeface="Tw Cen MT" panose="020B0602020104020603" pitchFamily="34" charset="0"/>
              </a:rPr>
              <a:t> </a:t>
            </a:r>
            <a:r>
              <a:rPr lang="ga-IE" sz="1600" i="0" dirty="0" err="1">
                <a:effectLst/>
                <a:latin typeface="Tw Cen MT" panose="020B0602020104020603" pitchFamily="34" charset="0"/>
              </a:rPr>
              <a:t>Andre</a:t>
            </a:r>
            <a:r>
              <a:rPr lang="ga-IE" sz="1600" i="0" dirty="0">
                <a:effectLst/>
                <a:latin typeface="Tw Cen MT" panose="020B0602020104020603" pitchFamily="34" charset="0"/>
              </a:rPr>
              <a:t> </a:t>
            </a:r>
            <a:r>
              <a:rPr lang="ga-IE" sz="1600" i="0" dirty="0" err="1">
                <a:effectLst/>
                <a:latin typeface="Tw Cen MT" panose="020B0602020104020603" pitchFamily="34" charset="0"/>
              </a:rPr>
              <a:t>Borschberg</a:t>
            </a:r>
            <a:r>
              <a:rPr lang="ga-IE" sz="1600" i="0" dirty="0">
                <a:effectLst/>
                <a:latin typeface="Tw Cen MT" panose="020B0602020104020603" pitchFamily="34" charset="0"/>
              </a:rPr>
              <a:t> </a:t>
            </a:r>
            <a:r>
              <a:rPr lang="ga-IE" sz="1600" i="0" dirty="0" err="1">
                <a:effectLst/>
                <a:latin typeface="Tw Cen MT" panose="020B0602020104020603" pitchFamily="34" charset="0"/>
              </a:rPr>
              <a:t>attend</a:t>
            </a:r>
            <a:r>
              <a:rPr lang="ga-IE" sz="1600" i="0" dirty="0">
                <a:effectLst/>
                <a:latin typeface="Tw Cen MT" panose="020B0602020104020603" pitchFamily="34" charset="0"/>
              </a:rPr>
              <a:t> solar </a:t>
            </a:r>
            <a:r>
              <a:rPr lang="ga-IE" sz="1600" i="0" dirty="0" err="1">
                <a:effectLst/>
                <a:latin typeface="Tw Cen MT" panose="020B0602020104020603" pitchFamily="34" charset="0"/>
              </a:rPr>
              <a:t>impulse</a:t>
            </a:r>
            <a:r>
              <a:rPr lang="ga-IE" sz="1600" i="0" dirty="0">
                <a:effectLst/>
                <a:latin typeface="Tw Cen MT" panose="020B0602020104020603" pitchFamily="34" charset="0"/>
              </a:rPr>
              <a:t> </a:t>
            </a:r>
            <a:r>
              <a:rPr lang="ga-IE" sz="1600" i="0" dirty="0" err="1">
                <a:effectLst/>
                <a:latin typeface="Tw Cen MT" panose="020B0602020104020603" pitchFamily="34" charset="0"/>
              </a:rPr>
              <a:t>plane</a:t>
            </a:r>
            <a:r>
              <a:rPr lang="ga-IE" sz="1600" i="0" dirty="0">
                <a:effectLst/>
                <a:latin typeface="Tw Cen MT" panose="020B0602020104020603" pitchFamily="34" charset="0"/>
              </a:rPr>
              <a:t> </a:t>
            </a:r>
            <a:r>
              <a:rPr lang="ga-IE" sz="1600" i="0" dirty="0" err="1">
                <a:effectLst/>
                <a:latin typeface="Tw Cen MT" panose="020B0602020104020603" pitchFamily="34" charset="0"/>
              </a:rPr>
              <a:t>landing</a:t>
            </a:r>
            <a:r>
              <a:rPr lang="ga-IE" sz="1600" i="0" dirty="0">
                <a:effectLst/>
                <a:latin typeface="Tw Cen MT" panose="020B0602020104020603" pitchFamily="34" charset="0"/>
              </a:rPr>
              <a:t> at JFK </a:t>
            </a:r>
            <a:r>
              <a:rPr lang="ga-IE" sz="1600" i="0" dirty="0" err="1">
                <a:effectLst/>
                <a:latin typeface="Tw Cen MT" panose="020B0602020104020603" pitchFamily="34" charset="0"/>
              </a:rPr>
              <a:t>airport</a:t>
            </a:r>
            <a:r>
              <a:rPr lang="ga-IE" sz="1600" i="0" dirty="0">
                <a:effectLst/>
                <a:latin typeface="Tw Cen MT" panose="020B0602020104020603" pitchFamily="34" charset="0"/>
              </a:rPr>
              <a:t> in </a:t>
            </a:r>
            <a:r>
              <a:rPr lang="ga-IE" sz="1600" i="0" dirty="0" err="1">
                <a:effectLst/>
                <a:latin typeface="Tw Cen MT" panose="020B0602020104020603" pitchFamily="34" charset="0"/>
              </a:rPr>
              <a:t>New</a:t>
            </a:r>
            <a:r>
              <a:rPr lang="ga-IE" sz="1600" i="0" dirty="0">
                <a:effectLst/>
                <a:latin typeface="Tw Cen MT" panose="020B0602020104020603" pitchFamily="34" charset="0"/>
              </a:rPr>
              <a:t> </a:t>
            </a:r>
            <a:r>
              <a:rPr lang="ga-IE" sz="1600" i="0" dirty="0" err="1">
                <a:effectLst/>
                <a:latin typeface="Tw Cen MT" panose="020B0602020104020603" pitchFamily="34" charset="0"/>
              </a:rPr>
              <a:t>York</a:t>
            </a:r>
            <a:r>
              <a:rPr lang="en-US" sz="1600" i="0" dirty="0">
                <a:effectLst/>
                <a:latin typeface="Tw Cen MT" panose="020B0602020104020603" pitchFamily="34" charset="0"/>
              </a:rPr>
              <a:t>. </a:t>
            </a:r>
            <a:r>
              <a:rPr lang="en-US" sz="1600" dirty="0">
                <a:latin typeface="Tw Cen MT" panose="020B0602020104020603" pitchFamily="34" charset="0"/>
              </a:rPr>
              <a:t>l</a:t>
            </a:r>
            <a:r>
              <a:rPr lang="en-US" sz="1600" i="0" dirty="0">
                <a:effectLst/>
                <a:latin typeface="Tw Cen MT" panose="020B0602020104020603" pitchFamily="34" charset="0"/>
              </a:rPr>
              <a:t>ev </a:t>
            </a:r>
            <a:r>
              <a:rPr lang="en-US" sz="1600" i="0" dirty="0" err="1">
                <a:effectLst/>
                <a:latin typeface="Tw Cen MT" panose="020B0602020104020603" pitchFamily="34" charset="0"/>
              </a:rPr>
              <a:t>radin</a:t>
            </a:r>
            <a:r>
              <a:rPr lang="en-US" sz="1600" i="0" dirty="0">
                <a:effectLst/>
                <a:latin typeface="Tw Cen MT" panose="020B0602020104020603" pitchFamily="34" charset="0"/>
              </a:rPr>
              <a:t> / Shutterstock.com.</a:t>
            </a:r>
          </a:p>
          <a:p>
            <a:r>
              <a:rPr lang="en-US" sz="1600" i="0" dirty="0">
                <a:effectLst/>
                <a:latin typeface="Tw Cen MT" panose="020B0602020104020603" pitchFamily="34" charset="0"/>
              </a:rPr>
              <a:t>Coober Pedy, South Australia / Australia - October 16th 2019: University of Minnesota Solar Vehicle Project car, Eos II recharging during Bridgestone World Solar Challenge. Jason Benz </a:t>
            </a:r>
            <a:r>
              <a:rPr lang="en-US" sz="1600" i="0" dirty="0" err="1">
                <a:effectLst/>
                <a:latin typeface="Tw Cen MT" panose="020B0602020104020603" pitchFamily="34" charset="0"/>
              </a:rPr>
              <a:t>Bennee</a:t>
            </a:r>
            <a:r>
              <a:rPr lang="en-US" sz="1600" dirty="0">
                <a:latin typeface="Tw Cen MT" panose="020B0602020104020603" pitchFamily="34" charset="0"/>
              </a:rPr>
              <a:t> / Shutterstock.com.</a:t>
            </a:r>
          </a:p>
          <a:p>
            <a:r>
              <a:rPr lang="en-US" sz="1600" i="0" dirty="0">
                <a:effectLst/>
                <a:latin typeface="Tw Cen MT" panose="020B0602020104020603" pitchFamily="34" charset="0"/>
              </a:rPr>
              <a:t>Solar Flair solar powered car at the Solar and Electric 500, AZ. Joseph </a:t>
            </a:r>
            <a:r>
              <a:rPr lang="en-US" sz="1600" i="0" dirty="0" err="1">
                <a:effectLst/>
                <a:latin typeface="Tw Cen MT" panose="020B0602020104020603" pitchFamily="34" charset="0"/>
              </a:rPr>
              <a:t>Sohm</a:t>
            </a:r>
            <a:r>
              <a:rPr lang="en-US" sz="1600" i="0" dirty="0">
                <a:effectLst/>
                <a:latin typeface="Tw Cen MT" panose="020B0602020104020603" pitchFamily="34" charset="0"/>
              </a:rPr>
              <a:t> / Shutterstock.com.</a:t>
            </a:r>
          </a:p>
          <a:p>
            <a:r>
              <a:rPr lang="en-US" sz="1600" i="0" dirty="0">
                <a:effectLst/>
                <a:latin typeface="Tw Cen MT" panose="020B0602020104020603" pitchFamily="34" charset="0"/>
              </a:rPr>
              <a:t>Darwin, Northern Territory, Australia, October 9th 2019: Stanford Solar Car Project with their car, Black Mamba testing at Hidden Valley race track as part of 2019 Bridgestone World Solar Challenge. Jason Benz </a:t>
            </a:r>
            <a:r>
              <a:rPr lang="en-US" sz="1600" i="0" dirty="0" err="1">
                <a:effectLst/>
                <a:latin typeface="Tw Cen MT" panose="020B0602020104020603" pitchFamily="34" charset="0"/>
              </a:rPr>
              <a:t>Bennee</a:t>
            </a:r>
            <a:r>
              <a:rPr lang="en-US" sz="1600" i="0" dirty="0">
                <a:effectLst/>
                <a:latin typeface="Tw Cen MT" panose="020B0602020104020603" pitchFamily="34" charset="0"/>
              </a:rPr>
              <a:t> / Shutterstock.com.</a:t>
            </a:r>
          </a:p>
          <a:p>
            <a:r>
              <a:rPr lang="en-US" sz="1600" i="0" dirty="0">
                <a:effectLst/>
                <a:latin typeface="Tw Cen MT" panose="020B0602020104020603" pitchFamily="34" charset="0"/>
              </a:rPr>
              <a:t>Northern Territory / Australia - October 13th 2019: </a:t>
            </a:r>
            <a:r>
              <a:rPr lang="en-US" sz="1600" i="0" dirty="0" err="1">
                <a:effectLst/>
                <a:latin typeface="Tw Cen MT" panose="020B0602020104020603" pitchFamily="34" charset="0"/>
              </a:rPr>
              <a:t>Kogakuin</a:t>
            </a:r>
            <a:r>
              <a:rPr lang="en-US" sz="1600" i="0" dirty="0">
                <a:effectLst/>
                <a:latin typeface="Tw Cen MT" panose="020B0602020104020603" pitchFamily="34" charset="0"/>
              </a:rPr>
              <a:t> University Solar Team with their car, KUTE Eagle, drive through Australian outback. Jason Benz </a:t>
            </a:r>
            <a:r>
              <a:rPr lang="en-US" sz="1600" i="0" dirty="0" err="1">
                <a:effectLst/>
                <a:latin typeface="Tw Cen MT" panose="020B0602020104020603" pitchFamily="34" charset="0"/>
              </a:rPr>
              <a:t>Bennee</a:t>
            </a:r>
            <a:r>
              <a:rPr lang="en-US" sz="1600" i="0" dirty="0">
                <a:effectLst/>
                <a:latin typeface="Tw Cen MT" panose="020B0602020104020603" pitchFamily="34" charset="0"/>
              </a:rPr>
              <a:t> / Shutterstock.com.</a:t>
            </a:r>
          </a:p>
          <a:p>
            <a:r>
              <a:rPr lang="en-US" sz="1600" i="0" dirty="0">
                <a:effectLst/>
                <a:latin typeface="Tw Cen MT" panose="020B0602020104020603" pitchFamily="34" charset="0"/>
              </a:rPr>
              <a:t>Masdar City, Abu Dhabi, UAE - April, 2019. Buildings are equipped with solar panels on the roofs. The idea is to create an eco friendly and sustainable city that produces its own alternative energy. Anna </a:t>
            </a:r>
            <a:r>
              <a:rPr lang="en-US" sz="1600" i="0" dirty="0" err="1">
                <a:effectLst/>
                <a:latin typeface="Tw Cen MT" panose="020B0602020104020603" pitchFamily="34" charset="0"/>
              </a:rPr>
              <a:t>Ostanina</a:t>
            </a:r>
            <a:r>
              <a:rPr lang="en-US" sz="1600" i="0" dirty="0">
                <a:effectLst/>
                <a:latin typeface="Tw Cen MT" panose="020B0602020104020603" pitchFamily="34" charset="0"/>
              </a:rPr>
              <a:t> / Shutterstock.com.</a:t>
            </a:r>
          </a:p>
          <a:p>
            <a:r>
              <a:rPr lang="en-US" sz="1600" i="0" dirty="0">
                <a:effectLst/>
                <a:latin typeface="Tw Cen MT" panose="020B0602020104020603" pitchFamily="34" charset="0"/>
              </a:rPr>
              <a:t>ABU DHABI, UNITED ARAB EMIRATES - FEBRUARY 22, 2018: The Knowledge Centre's roof and another building with solar energy in Masdar City. Marisa Martinez </a:t>
            </a:r>
            <a:r>
              <a:rPr lang="en-US" sz="1600" i="0" dirty="0" err="1">
                <a:effectLst/>
                <a:latin typeface="Tw Cen MT" panose="020B0602020104020603" pitchFamily="34" charset="0"/>
              </a:rPr>
              <a:t>Tarran</a:t>
            </a:r>
            <a:r>
              <a:rPr lang="en-US" sz="1600" i="0" dirty="0">
                <a:effectLst/>
                <a:latin typeface="Tw Cen MT" panose="020B0602020104020603" pitchFamily="34" charset="0"/>
              </a:rPr>
              <a:t> / Shutterstock.com.</a:t>
            </a:r>
          </a:p>
          <a:p>
            <a:endParaRPr lang="en-US" sz="1600" b="1" i="0" dirty="0">
              <a:effectLst/>
              <a:latin typeface="Roboto" panose="02000000000000000000" pitchFamily="2" charset="0"/>
            </a:endParaRPr>
          </a:p>
          <a:p>
            <a:endParaRPr lang="en-US" sz="1600" b="1" i="0" dirty="0">
              <a:effectLst/>
              <a:latin typeface="Roboto" panose="02000000000000000000" pitchFamily="2" charset="0"/>
            </a:endParaRPr>
          </a:p>
          <a:p>
            <a:endParaRPr lang="en-US" sz="1600" b="1" i="0" dirty="0">
              <a:effectLst/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781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" b="387"/>
          <a:stretch/>
        </p:blipFill>
        <p:spPr bwMode="auto">
          <a:xfrm>
            <a:off x="0" y="0"/>
            <a:ext cx="12308464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>
            <a:spLocks/>
          </p:cNvSpPr>
          <p:nvPr/>
        </p:nvSpPr>
        <p:spPr>
          <a:xfrm>
            <a:off x="468000" y="309600"/>
            <a:ext cx="11196000" cy="6264000"/>
          </a:xfrm>
          <a:prstGeom prst="roundRect">
            <a:avLst/>
          </a:prstGeom>
          <a:solidFill>
            <a:schemeClr val="bg1">
              <a:alpha val="79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ga-I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1F9B094B-CEE1-C742-3B1F-4D3A368436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422" y="1365347"/>
            <a:ext cx="10291155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 err="1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Tagairtí</a:t>
            </a:r>
            <a:r>
              <a:rPr lang="en-US" sz="1600" b="1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(</a:t>
            </a:r>
            <a:r>
              <a:rPr lang="en-US" sz="1600" b="1" dirty="0" err="1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ar</a:t>
            </a:r>
            <a:r>
              <a:rPr lang="en-US" sz="1600" b="1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lean):</a:t>
            </a:r>
          </a:p>
          <a:p>
            <a:r>
              <a:rPr lang="en-US" sz="1600" i="0" dirty="0">
                <a:effectLst/>
                <a:latin typeface="Tw Cen MT" panose="020B0602020104020603" pitchFamily="34" charset="0"/>
              </a:rPr>
              <a:t>UAE, Abu Dhabi - 13th march, 2023: Autonomous car stand in futuristic city Masdar by Eco-friendly architecture. Masdar future City concept in UAE. </a:t>
            </a:r>
            <a:r>
              <a:rPr lang="en-US" sz="1600" i="0" dirty="0" err="1">
                <a:effectLst/>
                <a:latin typeface="Tw Cen MT" panose="020B0602020104020603" pitchFamily="34" charset="0"/>
              </a:rPr>
              <a:t>EvaL</a:t>
            </a:r>
            <a:r>
              <a:rPr lang="en-US" sz="1600" i="0" dirty="0">
                <a:effectLst/>
                <a:latin typeface="Tw Cen MT" panose="020B0602020104020603" pitchFamily="34" charset="0"/>
              </a:rPr>
              <a:t> Miko / Shutterstock.com.</a:t>
            </a:r>
          </a:p>
          <a:p>
            <a:r>
              <a:rPr lang="en-US" sz="1600" i="0" dirty="0">
                <a:effectLst/>
                <a:latin typeface="Tw Cen MT" panose="020B0602020104020603" pitchFamily="34" charset="0"/>
              </a:rPr>
              <a:t>Masdar City, Abu Dhabi - December, 20th 2015 - The streets of Masdar City, the city projected to be first city totally sustainable in the world. Abu Dhabi, UAE. </a:t>
            </a:r>
            <a:r>
              <a:rPr lang="en-US" sz="1600" i="0" dirty="0" err="1">
                <a:effectLst/>
                <a:latin typeface="Tw Cen MT" panose="020B0602020104020603" pitchFamily="34" charset="0"/>
              </a:rPr>
              <a:t>LMspencer</a:t>
            </a:r>
            <a:r>
              <a:rPr lang="en-US" sz="1600" i="0" dirty="0">
                <a:effectLst/>
                <a:latin typeface="Tw Cen MT" panose="020B0602020104020603" pitchFamily="34" charset="0"/>
              </a:rPr>
              <a:t> / Shutterstock.com.</a:t>
            </a:r>
          </a:p>
          <a:p>
            <a:endParaRPr lang="en-US" sz="1600" b="1" i="0" dirty="0">
              <a:effectLst/>
              <a:latin typeface="Roboto" panose="02000000000000000000" pitchFamily="2" charset="0"/>
            </a:endParaRPr>
          </a:p>
          <a:p>
            <a:endParaRPr lang="ga-IE" sz="1600" dirty="0">
              <a:solidFill>
                <a:srgbClr val="000000"/>
              </a:solidFill>
              <a:latin typeface="Tw Cen MT" panose="020B0602020104020603" pitchFamily="34" charset="0"/>
              <a:cs typeface="Times New Roman" pitchFamily="18" charset="0"/>
            </a:endParaRPr>
          </a:p>
          <a:p>
            <a:r>
              <a:rPr lang="ga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Rinneadh gach iarracht teacht ar úinéir an chóipchirt i gcás na n‑íomhánna atá ar na sleamhnáin seo. Má rinneadh faillí ar aon bhealach ó thaobh cóipchirt de ba cheart d’úinéir an chóipchirt teagmháil a dhéanamh leis na foilsitheoirí. Beidh na foilsitheoirí lántoilteanach socruithe cuí a dhéanamh leis.</a:t>
            </a:r>
          </a:p>
          <a:p>
            <a:endParaRPr lang="ga-IE" sz="1600" dirty="0">
              <a:solidFill>
                <a:srgbClr val="000000"/>
              </a:solidFill>
              <a:latin typeface="Tw Cen MT" panose="020B0602020104020603" pitchFamily="34" charset="0"/>
              <a:cs typeface="Times New Roman" pitchFamily="18" charset="0"/>
            </a:endParaRPr>
          </a:p>
          <a:p>
            <a:r>
              <a:rPr lang="ga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© Foras na Gaeilge, 2023</a:t>
            </a:r>
          </a:p>
          <a:p>
            <a:endParaRPr lang="ga-IE" sz="1600" dirty="0">
              <a:solidFill>
                <a:srgbClr val="000000"/>
              </a:solidFill>
              <a:latin typeface="Tw Cen MT" panose="020B0602020104020603" pitchFamily="34" charset="0"/>
              <a:cs typeface="Times New Roman" pitchFamily="18" charset="0"/>
            </a:endParaRPr>
          </a:p>
          <a:p>
            <a:r>
              <a:rPr lang="ga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An Gúm, Foras na Gaeilge, 63</a:t>
            </a:r>
            <a:r>
              <a:rPr lang="en-US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–</a:t>
            </a:r>
            <a:r>
              <a:rPr lang="ga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66 Sráid Amiens, Baile Átha Cliath 1 </a:t>
            </a:r>
            <a:endParaRPr lang="ga-IE" sz="16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402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" b="387"/>
          <a:stretch/>
        </p:blipFill>
        <p:spPr bwMode="auto">
          <a:xfrm>
            <a:off x="0" y="0"/>
            <a:ext cx="12308464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>
            <a:spLocks/>
          </p:cNvSpPr>
          <p:nvPr/>
        </p:nvSpPr>
        <p:spPr>
          <a:xfrm>
            <a:off x="468000" y="309600"/>
            <a:ext cx="11196000" cy="6264000"/>
          </a:xfrm>
          <a:prstGeom prst="roundRect">
            <a:avLst/>
          </a:prstGeom>
          <a:solidFill>
            <a:schemeClr val="bg1">
              <a:alpha val="79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ga-I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B2640E6F-E590-22F6-525B-CAD6C2CFF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4438" y="2809350"/>
            <a:ext cx="3319587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14646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4" name="Rectangle 3078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6FAE9749-A4F2-F2EC-9CE6-AC16BB16C3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1" r="14351"/>
          <a:stretch/>
        </p:blipFill>
        <p:spPr bwMode="auto">
          <a:xfrm>
            <a:off x="4139738" y="0"/>
            <a:ext cx="8052262" cy="6527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6" name="Rectangle 3080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231C65-19FF-3E5F-C8B4-61A8EAAF13FB}"/>
              </a:ext>
            </a:extLst>
          </p:cNvPr>
          <p:cNvSpPr txBox="1"/>
          <p:nvPr/>
        </p:nvSpPr>
        <p:spPr>
          <a:xfrm>
            <a:off x="508074" y="1503947"/>
            <a:ext cx="5721275" cy="8963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Is í an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ghrian</a:t>
            </a: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an réalta is gaire don domhan. </a:t>
            </a:r>
            <a:endParaRPr kumimoji="0" lang="ga-IE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Meall ollmhór de gháis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th</a:t>
            </a: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e </a:t>
            </a:r>
            <a:r>
              <a:rPr kumimoji="0" lang="en-I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atá</a:t>
            </a:r>
            <a:r>
              <a:rPr kumimoji="0" lang="en-IE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inti</a:t>
            </a: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. 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A9D027-48E3-9B60-27DB-DB168BE7BE58}"/>
              </a:ext>
            </a:extLst>
          </p:cNvPr>
          <p:cNvSpPr txBox="1"/>
          <p:nvPr/>
        </p:nvSpPr>
        <p:spPr>
          <a:xfrm>
            <a:off x="508074" y="3913892"/>
            <a:ext cx="5515427" cy="13058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Tugann</a:t>
            </a: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an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ghrian</a:t>
            </a: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solas agus teas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dúinn</a:t>
            </a: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.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</a:b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Murach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an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ghrian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ní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bheadh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aon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ní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beo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ar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domhan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. </a:t>
            </a:r>
            <a:endParaRPr kumimoji="0" lang="ga-IE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42562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" name="Rectangle 4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8A7910C-1547-7A22-5077-73099B11BC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7" r="2977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62" name="Rectangle 46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4DB16C-7426-E451-7CDC-605D3D5FB17F}"/>
              </a:ext>
            </a:extLst>
          </p:cNvPr>
          <p:cNvSpPr txBox="1"/>
          <p:nvPr/>
        </p:nvSpPr>
        <p:spPr>
          <a:xfrm>
            <a:off x="247645" y="1815015"/>
            <a:ext cx="4963452" cy="2062872"/>
          </a:xfrm>
          <a:prstGeom prst="roundRect">
            <a:avLst/>
          </a:prstGeom>
          <a:noFill/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</a:rPr>
              <a:t>Is istigh i lár na gréine a ghintear fuinneamh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</a:rPr>
              <a:t>na gréine. Is é an fuinneamh sin a chuireann </a:t>
            </a:r>
            <a:b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</a:rPr>
            </a:b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</a:rPr>
              <a:t>an ghrian ag </a:t>
            </a:r>
            <a:r>
              <a:rPr kumimoji="0" lang="ga-I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</a:rPr>
              <a:t>lonrú</a:t>
            </a: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</a:rPr>
              <a:t>. </a:t>
            </a:r>
            <a:r>
              <a:rPr lang="ga-IE" sz="2000" dirty="0">
                <a:solidFill>
                  <a:prstClr val="black"/>
                </a:solidFill>
                <a:latin typeface="Tw Cen MT" panose="020B0602020104020603" pitchFamily="34" charset="0"/>
              </a:rPr>
              <a:t>Thart ar</a:t>
            </a: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</a:rPr>
              <a:t> 15 mhilliún céim </a:t>
            </a:r>
            <a:r>
              <a:rPr kumimoji="0" lang="ga-I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</a:rPr>
              <a:t>Celsius</a:t>
            </a: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</a:rPr>
              <a:t> (</a:t>
            </a:r>
            <a:r>
              <a:rPr kumimoji="0" lang="ga-IE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</a:rPr>
              <a:t>˚</a:t>
            </a:r>
            <a:r>
              <a:rPr kumimoji="0" lang="ga-IE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</a:rPr>
              <a:t>C</a:t>
            </a: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</a:rPr>
              <a:t>)</a:t>
            </a:r>
            <a:r>
              <a:rPr lang="ga-IE" sz="2000" dirty="0">
                <a:solidFill>
                  <a:prstClr val="black"/>
                </a:solidFill>
                <a:latin typeface="Tw Cen MT" panose="020B0602020104020603" pitchFamily="34" charset="0"/>
              </a:rPr>
              <a:t> a bhíonn an teocht</a:t>
            </a: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</a:rPr>
              <a:t> i lár na gréine – tá sin an-te go deo!  </a:t>
            </a:r>
          </a:p>
        </p:txBody>
      </p:sp>
    </p:spTree>
    <p:extLst>
      <p:ext uri="{BB962C8B-B14F-4D97-AF65-F5344CB8AC3E}">
        <p14:creationId xmlns:p14="http://schemas.microsoft.com/office/powerpoint/2010/main" val="13556499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ronuilleog 11">
            <a:extLst>
              <a:ext uri="{FF2B5EF4-FFF2-40B4-BE49-F238E27FC236}">
                <a16:creationId xmlns:a16="http://schemas.microsoft.com/office/drawing/2014/main" id="{EF987063-4F16-F03F-62E4-E914EF5BAEB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ga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Bosca téacs 4">
            <a:extLst>
              <a:ext uri="{FF2B5EF4-FFF2-40B4-BE49-F238E27FC236}">
                <a16:creationId xmlns:a16="http://schemas.microsoft.com/office/drawing/2014/main" id="{894135AC-ECB7-C4CF-2D20-4ADEF051E15A}"/>
              </a:ext>
            </a:extLst>
          </p:cNvPr>
          <p:cNvSpPr txBox="1"/>
          <p:nvPr/>
        </p:nvSpPr>
        <p:spPr>
          <a:xfrm>
            <a:off x="615142" y="1362371"/>
            <a:ext cx="42195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ga-IE" sz="20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Tá daoine ag baint úsáid as fuinneamh na gréine ina saol laethúil le fada an lá, chun éadaí a thriomú nó bláthanna a fhás, mar shampla.</a:t>
            </a:r>
          </a:p>
        </p:txBody>
      </p:sp>
      <p:pic>
        <p:nvPicPr>
          <p:cNvPr id="10" name="Pictiúr 9">
            <a:extLst>
              <a:ext uri="{FF2B5EF4-FFF2-40B4-BE49-F238E27FC236}">
                <a16:creationId xmlns:a16="http://schemas.microsoft.com/office/drawing/2014/main" id="{FCCF4F0D-E4FD-A2AA-D160-C9906A6E70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40360" y="3908762"/>
            <a:ext cx="3745204" cy="2501796"/>
          </a:xfrm>
          <a:prstGeom prst="rect">
            <a:avLst/>
          </a:prstGeom>
        </p:spPr>
      </p:pic>
      <p:pic>
        <p:nvPicPr>
          <p:cNvPr id="8" name="Pictiúr 7">
            <a:extLst>
              <a:ext uri="{FF2B5EF4-FFF2-40B4-BE49-F238E27FC236}">
                <a16:creationId xmlns:a16="http://schemas.microsoft.com/office/drawing/2014/main" id="{53C3845A-874D-FE9D-46B0-9D02F3AD8F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01527" y="801385"/>
            <a:ext cx="3745204" cy="2501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746487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ronuilleog 5">
            <a:extLst>
              <a:ext uri="{FF2B5EF4-FFF2-40B4-BE49-F238E27FC236}">
                <a16:creationId xmlns:a16="http://schemas.microsoft.com/office/drawing/2014/main" id="{C86163CC-D8F9-33D7-25C9-8C74A2ED369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ga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E867B07C-6576-8386-741E-50F6FDDE162E}"/>
              </a:ext>
            </a:extLst>
          </p:cNvPr>
          <p:cNvSpPr txBox="1"/>
          <p:nvPr/>
        </p:nvSpPr>
        <p:spPr>
          <a:xfrm>
            <a:off x="849708" y="2429143"/>
            <a:ext cx="5462601" cy="1666608"/>
          </a:xfrm>
          <a:prstGeom prst="round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Tá teicneolaíocht ar fáil sa lá atá inniu ann, 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</a:b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áfach, a ligeann dúinn fuinneamh na gréine 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</a:b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a úsáid ar bhealaí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nua</a:t>
            </a: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, le leictreachas a ghiniúint, mar shampla.</a:t>
            </a:r>
          </a:p>
        </p:txBody>
      </p:sp>
      <p:pic>
        <p:nvPicPr>
          <p:cNvPr id="8" name="Pictiúr 7">
            <a:extLst>
              <a:ext uri="{FF2B5EF4-FFF2-40B4-BE49-F238E27FC236}">
                <a16:creationId xmlns:a16="http://schemas.microsoft.com/office/drawing/2014/main" id="{F097029B-F1A2-2902-4524-67CCA3DD83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43912" y="1435866"/>
            <a:ext cx="4498379" cy="3283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996829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30">
            <a:extLst>
              <a:ext uri="{FF2B5EF4-FFF2-40B4-BE49-F238E27FC236}">
                <a16:creationId xmlns:a16="http://schemas.microsoft.com/office/drawing/2014/main" id="{57F7809F-7E6F-43AA-B5BD-969F9DECBD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9BCBC6-87F8-EC4C-CF5D-A151D8664C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0" r="17180"/>
          <a:stretch/>
        </p:blipFill>
        <p:spPr>
          <a:xfrm>
            <a:off x="20" y="10"/>
            <a:ext cx="3153821" cy="320953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E724055-D81D-0A39-BBB9-7FC86993AC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62" t="680" r="21256" b="-680"/>
          <a:stretch/>
        </p:blipFill>
        <p:spPr>
          <a:xfrm>
            <a:off x="20" y="3310148"/>
            <a:ext cx="3153821" cy="35478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8B76F91-6A1F-0BE8-F8BC-0ECC3BA657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1" r="15691"/>
          <a:stretch/>
        </p:blipFill>
        <p:spPr>
          <a:xfrm>
            <a:off x="3254444" y="10"/>
            <a:ext cx="3781391" cy="413307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5447D9C-CD53-61C8-BEF2-951F69F58B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4" r="1874"/>
          <a:stretch/>
        </p:blipFill>
        <p:spPr>
          <a:xfrm>
            <a:off x="3254444" y="4233672"/>
            <a:ext cx="3781391" cy="262432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55F19BE-A1B5-10A0-5187-86CC3F179DBA}"/>
              </a:ext>
            </a:extLst>
          </p:cNvPr>
          <p:cNvSpPr txBox="1"/>
          <p:nvPr/>
        </p:nvSpPr>
        <p:spPr>
          <a:xfrm>
            <a:off x="7407409" y="633619"/>
            <a:ext cx="4430419" cy="19174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ga-IE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38A001-83B1-A5BB-8729-05C87D2BAF0A}"/>
              </a:ext>
            </a:extLst>
          </p:cNvPr>
          <p:cNvSpPr txBox="1"/>
          <p:nvPr/>
        </p:nvSpPr>
        <p:spPr>
          <a:xfrm>
            <a:off x="7329627" y="2014495"/>
            <a:ext cx="4440358" cy="30469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ga-IE" sz="2000" dirty="0">
                <a:solidFill>
                  <a:prstClr val="black"/>
                </a:solidFill>
                <a:latin typeface="Tw Cen MT" panose="020B0602020104020603" pitchFamily="34" charset="0"/>
              </a:rPr>
              <a:t>Seo a </a:t>
            </a:r>
            <a:r>
              <a:rPr lang="ga-IE" sz="2000" dirty="0" err="1">
                <a:solidFill>
                  <a:prstClr val="black"/>
                </a:solidFill>
                <a:latin typeface="Tw Cen MT" panose="020B0602020104020603" pitchFamily="34" charset="0"/>
              </a:rPr>
              <a:t>leanas</a:t>
            </a:r>
            <a:r>
              <a:rPr lang="ga-IE" sz="2000" dirty="0">
                <a:solidFill>
                  <a:prstClr val="black"/>
                </a:solidFill>
                <a:latin typeface="Tw Cen MT" panose="020B0602020104020603" pitchFamily="34" charset="0"/>
              </a:rPr>
              <a:t> </a:t>
            </a: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</a:rPr>
              <a:t>dhá chineál </a:t>
            </a:r>
            <a:r>
              <a:rPr kumimoji="0" lang="ga-I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</a:rPr>
              <a:t>painé</a:t>
            </a: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</a:rPr>
              <a:t>al gréine </a:t>
            </a:r>
            <a:r>
              <a:rPr lang="ga-IE" sz="2000" dirty="0">
                <a:solidFill>
                  <a:prstClr val="black"/>
                </a:solidFill>
                <a:latin typeface="Tw Cen MT" panose="020B0602020104020603" pitchFamily="34" charset="0"/>
              </a:rPr>
              <a:t>a </a:t>
            </a:r>
            <a:r>
              <a:rPr lang="ga-IE" sz="2000" dirty="0" err="1">
                <a:solidFill>
                  <a:prstClr val="black"/>
                </a:solidFill>
                <a:latin typeface="Tw Cen MT" panose="020B0602020104020603" pitchFamily="34" charset="0"/>
              </a:rPr>
              <a:t>úsáidtear</a:t>
            </a:r>
            <a:r>
              <a:rPr lang="ga-IE" sz="2000" dirty="0">
                <a:solidFill>
                  <a:prstClr val="black"/>
                </a:solidFill>
                <a:latin typeface="Tw Cen MT" panose="020B0602020104020603" pitchFamily="34" charset="0"/>
              </a:rPr>
              <a:t> go </a:t>
            </a:r>
            <a:r>
              <a:rPr lang="ga-IE" sz="2000" dirty="0" err="1">
                <a:solidFill>
                  <a:prstClr val="black"/>
                </a:solidFill>
                <a:latin typeface="Tw Cen MT" panose="020B0602020104020603" pitchFamily="34" charset="0"/>
              </a:rPr>
              <a:t>forleathan</a:t>
            </a:r>
            <a:r>
              <a:rPr lang="ga-IE" sz="2000" dirty="0">
                <a:solidFill>
                  <a:prstClr val="black"/>
                </a:solidFill>
                <a:latin typeface="Tw Cen MT" panose="020B0602020104020603" pitchFamily="34" charset="0"/>
              </a:rPr>
              <a:t> in </a:t>
            </a:r>
            <a:r>
              <a:rPr lang="ga-IE" sz="2000" dirty="0" err="1">
                <a:solidFill>
                  <a:prstClr val="black"/>
                </a:solidFill>
                <a:latin typeface="Tw Cen MT" panose="020B0602020104020603" pitchFamily="34" charset="0"/>
              </a:rPr>
              <a:t>Éirinn</a:t>
            </a: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</a:rPr>
              <a:t>: 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ga-IE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anose="020B0602020104020603" pitchFamily="34" charset="0"/>
              </a:rPr>
              <a:t>Painéil t</a:t>
            </a:r>
            <a:r>
              <a:rPr kumimoji="0" lang="ga-IE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anose="020B0602020104020603" pitchFamily="34" charset="0"/>
              </a:rPr>
              <a:t>iomsaithe</a:t>
            </a:r>
            <a:r>
              <a:rPr kumimoji="0" lang="ga-IE" sz="2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anose="020B0602020104020603" pitchFamily="34" charset="0"/>
              </a:rPr>
              <a:t> </a:t>
            </a:r>
            <a:r>
              <a:rPr kumimoji="0" lang="ga-IE" sz="2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anose="020B0602020104020603" pitchFamily="34" charset="0"/>
              </a:rPr>
              <a:t>grianteasa</a:t>
            </a:r>
            <a:r>
              <a:rPr kumimoji="0" lang="ga-I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</a:rPr>
              <a:t> </a:t>
            </a:r>
            <a:br>
              <a:rPr kumimoji="0" lang="ga-I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</a:rPr>
            </a:b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</a:rPr>
              <a:t>a</a:t>
            </a:r>
            <a:r>
              <a:rPr kumimoji="0" lang="ga-I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</a:rPr>
              <a:t> </a:t>
            </a:r>
            <a:r>
              <a:rPr kumimoji="0" lang="ga-I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</a:rPr>
              <a:t>úsáideann</a:t>
            </a: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</a:rPr>
              <a:t> </a:t>
            </a:r>
            <a:r>
              <a:rPr kumimoji="0" lang="ga-I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</a:rPr>
              <a:t>fuinneamh</a:t>
            </a: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</a:rPr>
              <a:t> na </a:t>
            </a:r>
            <a:r>
              <a:rPr kumimoji="0" lang="ga-I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</a:rPr>
              <a:t>gréine</a:t>
            </a: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</a:rPr>
              <a:t> </a:t>
            </a:r>
            <a:r>
              <a:rPr kumimoji="0" lang="ga-I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</a:rPr>
              <a:t>chun</a:t>
            </a: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</a:rPr>
              <a:t> </a:t>
            </a:r>
            <a:r>
              <a:rPr kumimoji="0" lang="ga-I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</a:rPr>
              <a:t>uisce</a:t>
            </a: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</a:rPr>
              <a:t> a </a:t>
            </a:r>
            <a:r>
              <a:rPr kumimoji="0" lang="ga-I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</a:rPr>
              <a:t>théamh</a:t>
            </a: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</a:rPr>
              <a:t>.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AutoNum type="arabicPeriod" startAt="2"/>
              <a:tabLst/>
              <a:defRPr/>
            </a:pPr>
            <a:r>
              <a:rPr kumimoji="0" lang="ga-IE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anose="020B0602020104020603" pitchFamily="34" charset="0"/>
              </a:rPr>
              <a:t>Painéil </a:t>
            </a:r>
            <a:r>
              <a:rPr kumimoji="0" lang="ga-IE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anose="020B0602020104020603" pitchFamily="34" charset="0"/>
              </a:rPr>
              <a:t>fhótavoltacha</a:t>
            </a:r>
            <a:r>
              <a:rPr kumimoji="0" lang="ga-IE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anose="020B0602020104020603" pitchFamily="34" charset="0"/>
              </a:rPr>
              <a:t> </a:t>
            </a: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</a:rPr>
              <a:t>a úsáideann </a:t>
            </a:r>
            <a:r>
              <a:rPr kumimoji="0" lang="ga-I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</a:rPr>
              <a:t>fuinneamh</a:t>
            </a: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</a:rPr>
              <a:t> na </a:t>
            </a:r>
            <a:r>
              <a:rPr kumimoji="0" lang="ga-I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</a:rPr>
              <a:t>gréine</a:t>
            </a: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</a:rPr>
              <a:t> chun leictreachas a ghiniúint.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ECF52D-A8C4-A1DF-3FC3-C9539F5FA04D}"/>
              </a:ext>
            </a:extLst>
          </p:cNvPr>
          <p:cNvSpPr txBox="1"/>
          <p:nvPr/>
        </p:nvSpPr>
        <p:spPr>
          <a:xfrm>
            <a:off x="7334595" y="345528"/>
            <a:ext cx="45760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Féach na </a:t>
            </a:r>
            <a:r>
              <a:rPr kumimoji="0" lang="ga-IE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painéil ghréine </a:t>
            </a: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sna grianghraif </a:t>
            </a:r>
            <a:b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</a:b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ar chlé. Tá painéil ghréine le feiceáil go forleathan ar fud na hÉireann sa lá atá inniu ann.</a:t>
            </a:r>
          </a:p>
        </p:txBody>
      </p:sp>
      <p:sp>
        <p:nvSpPr>
          <p:cNvPr id="5" name="Bosca téacs 4">
            <a:extLst>
              <a:ext uri="{FF2B5EF4-FFF2-40B4-BE49-F238E27FC236}">
                <a16:creationId xmlns:a16="http://schemas.microsoft.com/office/drawing/2014/main" id="{E1D3FE24-F755-9093-80A3-DEB4ADFC7B09}"/>
              </a:ext>
            </a:extLst>
          </p:cNvPr>
          <p:cNvSpPr txBox="1"/>
          <p:nvPr/>
        </p:nvSpPr>
        <p:spPr>
          <a:xfrm>
            <a:off x="7329627" y="4972503"/>
            <a:ext cx="45859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Tá feirmeacha gréine móra á dtógáil </a:t>
            </a:r>
            <a:b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</a:b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in Éirinn faoi láthair. Is féidir leis na feirmeacha seo leictreachas a ghiniúint </a:t>
            </a:r>
            <a:b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</a:b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ar scála mór.  </a:t>
            </a:r>
            <a:endParaRPr kumimoji="0" lang="ga-I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825312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ronuilleog 2">
            <a:extLst>
              <a:ext uri="{FF2B5EF4-FFF2-40B4-BE49-F238E27FC236}">
                <a16:creationId xmlns:a16="http://schemas.microsoft.com/office/drawing/2014/main" id="{270C3E0D-8F9A-7000-BC41-D73079C2B4E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ga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6">
            <a:extLst>
              <a:ext uri="{FF2B5EF4-FFF2-40B4-BE49-F238E27FC236}">
                <a16:creationId xmlns:a16="http://schemas.microsoft.com/office/drawing/2014/main" id="{DD66101C-5D58-6444-ADDC-E575207D67DE}"/>
              </a:ext>
            </a:extLst>
          </p:cNvPr>
          <p:cNvSpPr txBox="1"/>
          <p:nvPr/>
        </p:nvSpPr>
        <p:spPr>
          <a:xfrm>
            <a:off x="715359" y="1864900"/>
            <a:ext cx="5005142" cy="2125742"/>
          </a:xfrm>
          <a:prstGeom prst="roundRect">
            <a:avLst/>
          </a:prstGeom>
          <a:noFill/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Tw Cen MT" panose="020B0602020104020603" pitchFamily="34" charset="0"/>
              </a:rPr>
              <a:t>Is</a:t>
            </a: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</a:t>
            </a:r>
            <a:r>
              <a:rPr kumimoji="0" lang="ga-IE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foinse in-athnuaite fuinnimh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é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fuinneamh na gréine. Ciallaíonn sé sin 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</a:b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nach dtiocfaidh deireadh leis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go deo</a:t>
            </a: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.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ga-IE" sz="20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Foinse glan fuinnimh atá ann chomh maith </a:t>
            </a:r>
            <a:br>
              <a:rPr kumimoji="0" lang="ga-IE" sz="20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</a:br>
            <a:r>
              <a:rPr kumimoji="0" lang="ga-IE" sz="20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de bharr nach dtruaillíonn sé an t-aer. </a:t>
            </a:r>
          </a:p>
        </p:txBody>
      </p:sp>
      <p:pic>
        <p:nvPicPr>
          <p:cNvPr id="8" name="Pictiúr 7">
            <a:extLst>
              <a:ext uri="{FF2B5EF4-FFF2-40B4-BE49-F238E27FC236}">
                <a16:creationId xmlns:a16="http://schemas.microsoft.com/office/drawing/2014/main" id="{10774ECD-8963-4D14-94AC-534BE6B636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89350" y="1757565"/>
            <a:ext cx="4587291" cy="3064311"/>
          </a:xfrm>
          <a:prstGeom prst="rect">
            <a:avLst/>
          </a:prstGeom>
        </p:spPr>
      </p:pic>
      <p:sp>
        <p:nvSpPr>
          <p:cNvPr id="6" name="Bosca téacs 5">
            <a:extLst>
              <a:ext uri="{FF2B5EF4-FFF2-40B4-BE49-F238E27FC236}">
                <a16:creationId xmlns:a16="http://schemas.microsoft.com/office/drawing/2014/main" id="{A0F95D59-0770-17DE-00A8-79F0E33A65D0}"/>
              </a:ext>
            </a:extLst>
          </p:cNvPr>
          <p:cNvSpPr txBox="1"/>
          <p:nvPr/>
        </p:nvSpPr>
        <p:spPr>
          <a:xfrm rot="21033784">
            <a:off x="7758154" y="5453963"/>
            <a:ext cx="4173096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ga-I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Cén fáth a bhfuil sé tábhachtach úsáid a bhaint as foinsí in-athnuaite fuinnimh agus as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an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bh</a:t>
            </a:r>
            <a:r>
              <a:rPr kumimoji="0" lang="ga-I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fuinneamh </a:t>
            </a:r>
            <a:r>
              <a:rPr kumimoji="0" lang="ga-I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gla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n </a:t>
            </a:r>
            <a:r>
              <a:rPr kumimoji="0" lang="ga-I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sa lá atá inniu ann?</a:t>
            </a:r>
          </a:p>
        </p:txBody>
      </p:sp>
    </p:spTree>
    <p:extLst>
      <p:ext uri="{BB962C8B-B14F-4D97-AF65-F5344CB8AC3E}">
        <p14:creationId xmlns:p14="http://schemas.microsoft.com/office/powerpoint/2010/main" val="392841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18A7910C-1547-7A22-5077-73099B11BC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" r="4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0AF5C33-0D9C-1A8D-3383-B5570ECE7889}"/>
              </a:ext>
            </a:extLst>
          </p:cNvPr>
          <p:cNvSpPr txBox="1"/>
          <p:nvPr/>
        </p:nvSpPr>
        <p:spPr>
          <a:xfrm>
            <a:off x="1177871" y="119715"/>
            <a:ext cx="11136591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ga-IE" sz="2200" kern="0" dirty="0">
                <a:solidFill>
                  <a:schemeClr val="bg1"/>
                </a:solidFill>
                <a:effectLst/>
                <a:latin typeface="Tw Cen MT" panose="020B0602020104020603" pitchFamily="34" charset="0"/>
                <a:ea typeface="Times New Roman" panose="02020603050405020304" pitchFamily="18" charset="0"/>
              </a:rPr>
              <a:t>Ní hamháin gur féidir fuinneamh na gréine a úsáid inár gcuid tithe chun uisce a </a:t>
            </a:r>
            <a:r>
              <a:rPr lang="ga-IE" sz="2200" kern="0" dirty="0" err="1">
                <a:solidFill>
                  <a:schemeClr val="bg1"/>
                </a:solidFill>
                <a:effectLst/>
                <a:latin typeface="Tw Cen MT" panose="020B0602020104020603" pitchFamily="34" charset="0"/>
                <a:ea typeface="Times New Roman" panose="02020603050405020304" pitchFamily="18" charset="0"/>
              </a:rPr>
              <a:t>théamh</a:t>
            </a:r>
            <a:r>
              <a:rPr lang="ga-IE" sz="2200" kern="0" dirty="0">
                <a:solidFill>
                  <a:schemeClr val="bg1"/>
                </a:solidFill>
                <a:effectLst/>
                <a:latin typeface="Tw Cen MT" panose="020B0602020104020603" pitchFamily="34" charset="0"/>
                <a:ea typeface="Times New Roman" panose="02020603050405020304" pitchFamily="18" charset="0"/>
              </a:rPr>
              <a:t> nó chun leictreachas a ghiniúint, is féidir é a úsáid ar go leor bealaí </a:t>
            </a:r>
            <a:r>
              <a:rPr lang="ga-IE" sz="2200" kern="0" dirty="0" err="1">
                <a:solidFill>
                  <a:schemeClr val="bg1"/>
                </a:solidFill>
                <a:effectLst/>
                <a:latin typeface="Tw Cen MT" panose="020B0602020104020603" pitchFamily="34" charset="0"/>
                <a:ea typeface="Times New Roman" panose="02020603050405020304" pitchFamily="18" charset="0"/>
              </a:rPr>
              <a:t>spéisiúla</a:t>
            </a:r>
            <a:r>
              <a:rPr lang="ga-IE" sz="2200" kern="0" dirty="0">
                <a:solidFill>
                  <a:schemeClr val="bg1"/>
                </a:solidFill>
                <a:effectLst/>
                <a:latin typeface="Tw Cen MT" panose="020B0602020104020603" pitchFamily="34" charset="0"/>
                <a:ea typeface="Times New Roman" panose="02020603050405020304" pitchFamily="18" charset="0"/>
              </a:rPr>
              <a:t> agus nuálacha eile chomh maith. Cliceáil ar na grianghraif thíos chun eolas a fháil ar roinnt tograí </a:t>
            </a:r>
            <a:r>
              <a:rPr lang="ga-IE" sz="2200" kern="0" dirty="0" err="1">
                <a:solidFill>
                  <a:schemeClr val="bg1"/>
                </a:solidFill>
                <a:effectLst/>
                <a:latin typeface="Tw Cen MT" panose="020B0602020104020603" pitchFamily="34" charset="0"/>
                <a:ea typeface="Times New Roman" panose="02020603050405020304" pitchFamily="18" charset="0"/>
              </a:rPr>
              <a:t>spéisiúla</a:t>
            </a:r>
            <a:r>
              <a:rPr lang="ga-IE" sz="2200" kern="0" dirty="0">
                <a:solidFill>
                  <a:schemeClr val="bg1"/>
                </a:solidFill>
                <a:effectLst/>
                <a:latin typeface="Tw Cen MT" panose="020B0602020104020603" pitchFamily="34" charset="0"/>
                <a:ea typeface="Times New Roman" panose="02020603050405020304" pitchFamily="18" charset="0"/>
              </a:rPr>
              <a:t> a bhaineann le fuinneamh na gréine. </a:t>
            </a:r>
            <a:endParaRPr lang="ga-IE" sz="22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970CD6B2-C7B1-7A9A-1FF6-9476FB2358C1}"/>
              </a:ext>
            </a:extLst>
          </p:cNvPr>
          <p:cNvSpPr>
            <a:spLocks/>
          </p:cNvSpPr>
          <p:nvPr/>
        </p:nvSpPr>
        <p:spPr>
          <a:xfrm>
            <a:off x="7370193" y="5982895"/>
            <a:ext cx="4790978" cy="792000"/>
          </a:xfrm>
          <a:prstGeom prst="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a-IE" sz="2400" b="1" dirty="0">
                <a:solidFill>
                  <a:schemeClr val="tx2"/>
                </a:solidFill>
                <a:latin typeface="Tw Cen MT" panose="020B0602020104020603" pitchFamily="34" charset="0"/>
                <a:hlinkClick r:id="rId4" action="ppaction://hlinksldjump"/>
              </a:rPr>
              <a:t>Ar aghaidh go dtí Tráth na gCeist</a:t>
            </a:r>
            <a:endParaRPr lang="ga-IE" sz="2400" b="1" dirty="0">
              <a:solidFill>
                <a:schemeClr val="tx2"/>
              </a:solidFill>
              <a:latin typeface="Tw Cen MT" panose="020B0602020104020603" pitchFamily="34" charset="0"/>
            </a:endParaRPr>
          </a:p>
        </p:txBody>
      </p:sp>
      <p:pic>
        <p:nvPicPr>
          <p:cNvPr id="7" name="Pictiúr 6">
            <a:hlinkClick r:id="rId5" action="ppaction://hlinksldjump"/>
            <a:extLst>
              <a:ext uri="{FF2B5EF4-FFF2-40B4-BE49-F238E27FC236}">
                <a16:creationId xmlns:a16="http://schemas.microsoft.com/office/drawing/2014/main" id="{46A36C0B-AD64-35D3-6E8A-416506B65C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74" y="2957554"/>
            <a:ext cx="3167611" cy="2873944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sp>
        <p:nvSpPr>
          <p:cNvPr id="2" name="TextBox 9">
            <a:extLst>
              <a:ext uri="{FF2B5EF4-FFF2-40B4-BE49-F238E27FC236}">
                <a16:creationId xmlns:a16="http://schemas.microsoft.com/office/drawing/2014/main" id="{CE5647EB-69EF-74FF-5A15-90B89525CC47}"/>
              </a:ext>
            </a:extLst>
          </p:cNvPr>
          <p:cNvSpPr txBox="1"/>
          <p:nvPr/>
        </p:nvSpPr>
        <p:spPr>
          <a:xfrm>
            <a:off x="579428" y="5413596"/>
            <a:ext cx="3222158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ga-IE" sz="2400" i="1" dirty="0">
                <a:latin typeface="Tw Cen MT" panose="020B0602020104020603" pitchFamily="34" charset="0"/>
              </a:rPr>
              <a:t>Solar </a:t>
            </a:r>
            <a:r>
              <a:rPr lang="ga-IE" sz="2400" i="1" dirty="0" err="1">
                <a:latin typeface="Tw Cen MT" panose="020B0602020104020603" pitchFamily="34" charset="0"/>
              </a:rPr>
              <a:t>Impulse</a:t>
            </a:r>
            <a:r>
              <a:rPr lang="ga-IE" sz="2400" i="1" dirty="0">
                <a:latin typeface="Tw Cen MT" panose="020B0602020104020603" pitchFamily="34" charset="0"/>
              </a:rPr>
              <a:t> 2</a:t>
            </a:r>
          </a:p>
        </p:txBody>
      </p:sp>
      <p:pic>
        <p:nvPicPr>
          <p:cNvPr id="13" name="Pictiúr 12">
            <a:hlinkClick r:id="rId7" action="ppaction://hlinksldjump"/>
            <a:extLst>
              <a:ext uri="{FF2B5EF4-FFF2-40B4-BE49-F238E27FC236}">
                <a16:creationId xmlns:a16="http://schemas.microsoft.com/office/drawing/2014/main" id="{D8244B83-377B-5CCE-F23F-CBC9ADE06AB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394" y="2957554"/>
            <a:ext cx="3211284" cy="2886864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sp>
        <p:nvSpPr>
          <p:cNvPr id="3" name="TextBox 9">
            <a:extLst>
              <a:ext uri="{FF2B5EF4-FFF2-40B4-BE49-F238E27FC236}">
                <a16:creationId xmlns:a16="http://schemas.microsoft.com/office/drawing/2014/main" id="{53239740-BCEB-B019-4A55-83188016E791}"/>
              </a:ext>
            </a:extLst>
          </p:cNvPr>
          <p:cNvSpPr txBox="1"/>
          <p:nvPr/>
        </p:nvSpPr>
        <p:spPr>
          <a:xfrm>
            <a:off x="4457648" y="5413596"/>
            <a:ext cx="3276703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ga-IE" sz="2400" dirty="0" err="1">
                <a:latin typeface="Tw Cen MT" panose="020B0602020104020603" pitchFamily="34" charset="0"/>
              </a:rPr>
              <a:t>World</a:t>
            </a:r>
            <a:r>
              <a:rPr lang="ga-IE" sz="2400" dirty="0">
                <a:latin typeface="Tw Cen MT" panose="020B0602020104020603" pitchFamily="34" charset="0"/>
              </a:rPr>
              <a:t> Solar </a:t>
            </a:r>
            <a:r>
              <a:rPr lang="ga-IE" sz="2400" dirty="0" err="1">
                <a:latin typeface="Tw Cen MT" panose="020B0602020104020603" pitchFamily="34" charset="0"/>
              </a:rPr>
              <a:t>Challenge</a:t>
            </a:r>
            <a:endParaRPr lang="ga-IE" sz="2400" dirty="0">
              <a:latin typeface="Tw Cen MT" panose="020B0602020104020603" pitchFamily="34" charset="0"/>
            </a:endParaRPr>
          </a:p>
        </p:txBody>
      </p:sp>
      <p:pic>
        <p:nvPicPr>
          <p:cNvPr id="11" name="Pictiúr 10">
            <a:hlinkClick r:id="rId9" action="ppaction://hlinksldjump"/>
            <a:extLst>
              <a:ext uri="{FF2B5EF4-FFF2-40B4-BE49-F238E27FC236}">
                <a16:creationId xmlns:a16="http://schemas.microsoft.com/office/drawing/2014/main" id="{2D8EF79F-E5A8-BF42-7353-E1804E08287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1607" y="2957374"/>
            <a:ext cx="3137689" cy="2873944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21267CA-D1C0-BA20-943B-E7FFB3E5FDFD}"/>
              </a:ext>
            </a:extLst>
          </p:cNvPr>
          <p:cNvSpPr txBox="1"/>
          <p:nvPr/>
        </p:nvSpPr>
        <p:spPr>
          <a:xfrm>
            <a:off x="8470083" y="5396783"/>
            <a:ext cx="3177631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ga-IE" sz="2400" dirty="0">
                <a:latin typeface="Tw Cen MT" panose="020B0602020104020603" pitchFamily="34" charset="0"/>
              </a:rPr>
              <a:t>Cathair </a:t>
            </a:r>
            <a:r>
              <a:rPr lang="ga-IE" sz="2400" dirty="0" err="1">
                <a:latin typeface="Tw Cen MT" panose="020B0602020104020603" pitchFamily="34" charset="0"/>
              </a:rPr>
              <a:t>Masdar</a:t>
            </a:r>
            <a:endParaRPr lang="ga-IE" sz="24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0447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5D460C4E-B343-B929-A39A-2AB7C98DC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23" b="6123"/>
          <a:stretch/>
        </p:blipFill>
        <p:spPr bwMode="auto">
          <a:xfrm>
            <a:off x="5419264" y="3265080"/>
            <a:ext cx="6129269" cy="359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B364453A-209F-2CF4-8241-883B3A4AA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7" b="1617"/>
          <a:stretch/>
        </p:blipFill>
        <p:spPr bwMode="auto">
          <a:xfrm>
            <a:off x="643467" y="-5"/>
            <a:ext cx="6082711" cy="3920044"/>
          </a:xfrm>
          <a:custGeom>
            <a:avLst/>
            <a:gdLst/>
            <a:ahLst/>
            <a:cxnLst/>
            <a:rect l="l" t="t" r="r" b="b"/>
            <a:pathLst>
              <a:path w="6082711" h="3920044">
                <a:moveTo>
                  <a:pt x="0" y="0"/>
                </a:moveTo>
                <a:lnTo>
                  <a:pt x="6082711" y="0"/>
                </a:lnTo>
                <a:lnTo>
                  <a:pt x="6082711" y="3103225"/>
                </a:lnTo>
                <a:lnTo>
                  <a:pt x="4614930" y="3103225"/>
                </a:lnTo>
                <a:lnTo>
                  <a:pt x="4614930" y="3920044"/>
                </a:lnTo>
                <a:lnTo>
                  <a:pt x="0" y="392004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5" name="Rectangle 4104">
            <a:extLst>
              <a:ext uri="{FF2B5EF4-FFF2-40B4-BE49-F238E27FC236}">
                <a16:creationId xmlns:a16="http://schemas.microsoft.com/office/drawing/2014/main" id="{E97C36FC-DEAA-4DCA-B0AB-7F9357FA4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7045" y="643467"/>
            <a:ext cx="4661488" cy="2460741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013A0B-D629-25D5-FD3B-0FE074C15648}"/>
              </a:ext>
            </a:extLst>
          </p:cNvPr>
          <p:cNvSpPr txBox="1"/>
          <p:nvPr/>
        </p:nvSpPr>
        <p:spPr>
          <a:xfrm>
            <a:off x="6887045" y="750452"/>
            <a:ext cx="4661488" cy="233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5000"/>
              </a:lnSpc>
              <a:spcAft>
                <a:spcPts val="800"/>
              </a:spcAft>
            </a:pPr>
            <a:r>
              <a:rPr lang="en-US" sz="2000" dirty="0">
                <a:solidFill>
                  <a:schemeClr val="bg1"/>
                </a:solidFill>
                <a:effectLst/>
                <a:latin typeface="Tw Cen MT" panose="020B0602020104020603" pitchFamily="34" charset="0"/>
                <a:ea typeface="Times New Roman" panose="02020603050405020304" pitchFamily="18" charset="0"/>
              </a:rPr>
              <a:t>Seo </a:t>
            </a:r>
            <a:r>
              <a:rPr lang="en-US" sz="2000" dirty="0" err="1">
                <a:solidFill>
                  <a:schemeClr val="bg1"/>
                </a:solidFill>
                <a:effectLst/>
                <a:latin typeface="Tw Cen MT" panose="020B0602020104020603" pitchFamily="34" charset="0"/>
                <a:ea typeface="Times New Roman" panose="02020603050405020304" pitchFamily="18" charset="0"/>
              </a:rPr>
              <a:t>ar</a:t>
            </a:r>
            <a:r>
              <a:rPr lang="en-US" sz="2000" dirty="0">
                <a:solidFill>
                  <a:schemeClr val="bg1"/>
                </a:solidFill>
                <a:effectLst/>
                <a:latin typeface="Tw Cen MT" panose="020B0602020104020603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Tw Cen MT" panose="020B0602020104020603" pitchFamily="34" charset="0"/>
                <a:ea typeface="Times New Roman" panose="02020603050405020304" pitchFamily="18" charset="0"/>
              </a:rPr>
              <a:t>chlé</a:t>
            </a:r>
            <a:r>
              <a:rPr lang="en-US" sz="2000" dirty="0">
                <a:solidFill>
                  <a:schemeClr val="bg1"/>
                </a:solidFill>
                <a:effectLst/>
                <a:latin typeface="Tw Cen MT" panose="020B0602020104020603" pitchFamily="34" charset="0"/>
                <a:ea typeface="Times New Roman" panose="02020603050405020304" pitchFamily="18" charset="0"/>
              </a:rPr>
              <a:t> Bertrand Piccard </a:t>
            </a:r>
            <a:r>
              <a:rPr lang="en-US" sz="2000" dirty="0" err="1">
                <a:solidFill>
                  <a:schemeClr val="bg1"/>
                </a:solidFill>
                <a:effectLst/>
                <a:latin typeface="Tw Cen MT" panose="020B0602020104020603" pitchFamily="34" charset="0"/>
                <a:ea typeface="Times New Roman" panose="02020603050405020304" pitchFamily="18" charset="0"/>
              </a:rPr>
              <a:t>agus</a:t>
            </a:r>
            <a:r>
              <a:rPr lang="en-US" sz="2000" dirty="0">
                <a:solidFill>
                  <a:schemeClr val="bg1"/>
                </a:solidFill>
                <a:effectLst/>
                <a:latin typeface="Tw Cen MT" panose="020B0602020104020603" pitchFamily="34" charset="0"/>
                <a:ea typeface="Times New Roman" panose="02020603050405020304" pitchFamily="18" charset="0"/>
              </a:rPr>
              <a:t> André Borschberg, </a:t>
            </a:r>
            <a:r>
              <a:rPr lang="en-US" sz="2000" dirty="0" err="1">
                <a:solidFill>
                  <a:schemeClr val="bg1"/>
                </a:solidFill>
                <a:effectLst/>
                <a:latin typeface="Tw Cen MT" panose="020B0602020104020603" pitchFamily="34" charset="0"/>
                <a:ea typeface="Times New Roman" panose="02020603050405020304" pitchFamily="18" charset="0"/>
              </a:rPr>
              <a:t>píolótaí</a:t>
            </a:r>
            <a:r>
              <a:rPr lang="en-US" sz="2000" dirty="0">
                <a:solidFill>
                  <a:schemeClr val="bg1"/>
                </a:solidFill>
                <a:effectLst/>
                <a:latin typeface="Tw Cen MT" panose="020B0602020104020603" pitchFamily="34" charset="0"/>
                <a:ea typeface="Times New Roman" panose="02020603050405020304" pitchFamily="18" charset="0"/>
              </a:rPr>
              <a:t>. Ba </a:t>
            </a:r>
            <a:r>
              <a:rPr lang="en-US" sz="2000" dirty="0" err="1">
                <a:solidFill>
                  <a:schemeClr val="bg1"/>
                </a:solidFill>
                <a:effectLst/>
                <a:latin typeface="Tw Cen MT" panose="020B0602020104020603" pitchFamily="34" charset="0"/>
                <a:ea typeface="Times New Roman" panose="02020603050405020304" pitchFamily="18" charset="0"/>
              </a:rPr>
              <a:t>iad</a:t>
            </a:r>
            <a:r>
              <a:rPr lang="en-US" sz="2000" dirty="0">
                <a:solidFill>
                  <a:schemeClr val="bg1"/>
                </a:solidFill>
                <a:effectLst/>
                <a:latin typeface="Tw Cen MT" panose="020B0602020104020603" pitchFamily="34" charset="0"/>
                <a:ea typeface="Times New Roman" panose="02020603050405020304" pitchFamily="18" charset="0"/>
              </a:rPr>
              <a:t> a </a:t>
            </a:r>
            <a:r>
              <a:rPr lang="en-US" sz="2000" dirty="0" err="1">
                <a:solidFill>
                  <a:schemeClr val="bg1"/>
                </a:solidFill>
                <a:effectLst/>
                <a:latin typeface="Tw Cen MT" panose="020B0602020104020603" pitchFamily="34" charset="0"/>
                <a:ea typeface="Times New Roman" panose="02020603050405020304" pitchFamily="18" charset="0"/>
              </a:rPr>
              <a:t>rinne</a:t>
            </a:r>
            <a:r>
              <a:rPr lang="en-US" sz="2000" dirty="0">
                <a:solidFill>
                  <a:schemeClr val="bg1"/>
                </a:solidFill>
                <a:effectLst/>
                <a:latin typeface="Tw Cen MT" panose="020B0602020104020603" pitchFamily="34" charset="0"/>
                <a:ea typeface="Times New Roman" panose="02020603050405020304" pitchFamily="18" charset="0"/>
              </a:rPr>
              <a:t> an </a:t>
            </a:r>
            <a:r>
              <a:rPr lang="en-US" sz="2000" dirty="0" err="1">
                <a:solidFill>
                  <a:schemeClr val="bg1"/>
                </a:solidFill>
                <a:effectLst/>
                <a:latin typeface="Tw Cen MT" panose="020B0602020104020603" pitchFamily="34" charset="0"/>
                <a:ea typeface="Times New Roman" panose="02020603050405020304" pitchFamily="18" charset="0"/>
              </a:rPr>
              <a:t>chéad</a:t>
            </a:r>
            <a:r>
              <a:rPr lang="en-US" sz="2000" dirty="0">
                <a:solidFill>
                  <a:schemeClr val="bg1"/>
                </a:solidFill>
                <a:effectLst/>
                <a:latin typeface="Tw Cen MT" panose="020B0602020104020603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Tw Cen MT" panose="020B0602020104020603" pitchFamily="34" charset="0"/>
                <a:ea typeface="Times New Roman" panose="02020603050405020304" pitchFamily="18" charset="0"/>
              </a:rPr>
              <a:t>eitilt</a:t>
            </a:r>
            <a:r>
              <a:rPr lang="en-US" sz="2000" dirty="0">
                <a:solidFill>
                  <a:schemeClr val="bg1"/>
                </a:solidFill>
                <a:effectLst/>
                <a:latin typeface="Tw Cen MT" panose="020B0602020104020603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Tw Cen MT" panose="020B0602020104020603" pitchFamily="34" charset="0"/>
                <a:ea typeface="Times New Roman" panose="02020603050405020304" pitchFamily="18" charset="0"/>
              </a:rPr>
              <a:t>timpeall</a:t>
            </a:r>
            <a:r>
              <a:rPr lang="en-US" sz="2000" dirty="0">
                <a:solidFill>
                  <a:schemeClr val="bg1"/>
                </a:solidFill>
                <a:effectLst/>
                <a:latin typeface="Tw Cen MT" panose="020B0602020104020603" pitchFamily="34" charset="0"/>
                <a:ea typeface="Times New Roman" panose="02020603050405020304" pitchFamily="18" charset="0"/>
              </a:rPr>
              <a:t> an </a:t>
            </a:r>
            <a:r>
              <a:rPr lang="en-US" sz="2000" dirty="0" err="1">
                <a:solidFill>
                  <a:schemeClr val="bg1"/>
                </a:solidFill>
                <a:effectLst/>
                <a:latin typeface="Tw Cen MT" panose="020B0602020104020603" pitchFamily="34" charset="0"/>
                <a:ea typeface="Times New Roman" panose="02020603050405020304" pitchFamily="18" charset="0"/>
              </a:rPr>
              <a:t>domhain</a:t>
            </a:r>
            <a:r>
              <a:rPr lang="en-US" sz="2000" dirty="0">
                <a:solidFill>
                  <a:schemeClr val="bg1"/>
                </a:solidFill>
                <a:effectLst/>
                <a:latin typeface="Tw Cen MT" panose="020B0602020104020603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Tw Cen MT" panose="020B0602020104020603" pitchFamily="34" charset="0"/>
                <a:ea typeface="Times New Roman" panose="02020603050405020304" pitchFamily="18" charset="0"/>
              </a:rPr>
              <a:t>gan</a:t>
            </a:r>
            <a:r>
              <a:rPr lang="en-US" sz="2000" dirty="0">
                <a:solidFill>
                  <a:schemeClr val="bg1"/>
                </a:solidFill>
                <a:effectLst/>
                <a:latin typeface="Tw Cen MT" panose="020B0602020104020603" pitchFamily="34" charset="0"/>
                <a:ea typeface="Times New Roman" panose="02020603050405020304" pitchFamily="18" charset="0"/>
              </a:rPr>
              <a:t> ach </a:t>
            </a:r>
            <a:r>
              <a:rPr lang="en-US" sz="2000" dirty="0" err="1">
                <a:solidFill>
                  <a:schemeClr val="bg1"/>
                </a:solidFill>
                <a:effectLst/>
                <a:latin typeface="Tw Cen MT" panose="020B0602020104020603" pitchFamily="34" charset="0"/>
                <a:ea typeface="Times New Roman" panose="02020603050405020304" pitchFamily="18" charset="0"/>
              </a:rPr>
              <a:t>fuinneamh</a:t>
            </a:r>
            <a:r>
              <a:rPr lang="en-US" sz="2000" dirty="0">
                <a:solidFill>
                  <a:schemeClr val="bg1"/>
                </a:solidFill>
                <a:effectLst/>
                <a:latin typeface="Tw Cen MT" panose="020B0602020104020603" pitchFamily="34" charset="0"/>
                <a:ea typeface="Times New Roman" panose="02020603050405020304" pitchFamily="18" charset="0"/>
              </a:rPr>
              <a:t> na </a:t>
            </a:r>
            <a:r>
              <a:rPr lang="en-US" sz="2000" dirty="0" err="1">
                <a:solidFill>
                  <a:schemeClr val="bg1"/>
                </a:solidFill>
                <a:effectLst/>
                <a:latin typeface="Tw Cen MT" panose="020B0602020104020603" pitchFamily="34" charset="0"/>
                <a:ea typeface="Times New Roman" panose="02020603050405020304" pitchFamily="18" charset="0"/>
              </a:rPr>
              <a:t>gréine</a:t>
            </a:r>
            <a:r>
              <a:rPr lang="en-US" sz="2000" dirty="0">
                <a:solidFill>
                  <a:schemeClr val="bg1"/>
                </a:solidFill>
                <a:effectLst/>
                <a:latin typeface="Tw Cen MT" panose="020B0602020104020603" pitchFamily="34" charset="0"/>
                <a:ea typeface="Times New Roman" panose="02020603050405020304" pitchFamily="18" charset="0"/>
              </a:rPr>
              <a:t> a </a:t>
            </a:r>
            <a:r>
              <a:rPr lang="en-US" sz="2000" dirty="0" err="1">
                <a:solidFill>
                  <a:schemeClr val="bg1"/>
                </a:solidFill>
                <a:effectLst/>
                <a:latin typeface="Tw Cen MT" panose="020B0602020104020603" pitchFamily="34" charset="0"/>
                <a:ea typeface="Times New Roman" panose="02020603050405020304" pitchFamily="18" charset="0"/>
              </a:rPr>
              <a:t>úsáid</a:t>
            </a:r>
            <a:r>
              <a:rPr lang="en-US" sz="2000" dirty="0">
                <a:solidFill>
                  <a:schemeClr val="bg1"/>
                </a:solidFill>
                <a:effectLst/>
                <a:latin typeface="Tw Cen MT" panose="020B0602020104020603" pitchFamily="34" charset="0"/>
                <a:ea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chemeClr val="bg1"/>
                </a:solidFill>
                <a:effectLst/>
                <a:latin typeface="Tw Cen MT" panose="020B0602020104020603" pitchFamily="34" charset="0"/>
                <a:ea typeface="Times New Roman" panose="02020603050405020304" pitchFamily="18" charset="0"/>
              </a:rPr>
              <a:t>Chuir</a:t>
            </a:r>
            <a:r>
              <a:rPr lang="en-US" sz="2000" dirty="0">
                <a:solidFill>
                  <a:schemeClr val="bg1"/>
                </a:solidFill>
                <a:effectLst/>
                <a:latin typeface="Tw Cen MT" panose="020B0602020104020603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Tw Cen MT" panose="020B0602020104020603" pitchFamily="34" charset="0"/>
                <a:ea typeface="Times New Roman" panose="02020603050405020304" pitchFamily="18" charset="0"/>
              </a:rPr>
              <a:t>siad</a:t>
            </a:r>
            <a:r>
              <a:rPr lang="en-US" sz="2000" dirty="0">
                <a:solidFill>
                  <a:schemeClr val="bg1"/>
                </a:solidFill>
                <a:effectLst/>
                <a:latin typeface="Tw Cen MT" panose="020B0602020104020603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Tw Cen MT" panose="020B0602020104020603" pitchFamily="34" charset="0"/>
                <a:ea typeface="Times New Roman" panose="02020603050405020304" pitchFamily="18" charset="0"/>
              </a:rPr>
              <a:t>tús</a:t>
            </a:r>
            <a:r>
              <a:rPr lang="en-US" sz="2000" dirty="0">
                <a:solidFill>
                  <a:schemeClr val="bg1"/>
                </a:solidFill>
                <a:effectLst/>
                <a:latin typeface="Tw Cen MT" panose="020B0602020104020603" pitchFamily="34" charset="0"/>
                <a:ea typeface="Times New Roman" panose="02020603050405020304" pitchFamily="18" charset="0"/>
              </a:rPr>
              <a:t> leis an </a:t>
            </a:r>
            <a:r>
              <a:rPr lang="en-US" sz="2000" dirty="0" err="1">
                <a:solidFill>
                  <a:schemeClr val="bg1"/>
                </a:solidFill>
                <a:effectLst/>
                <a:latin typeface="Tw Cen MT" panose="020B0602020104020603" pitchFamily="34" charset="0"/>
                <a:ea typeface="Times New Roman" panose="02020603050405020304" pitchFamily="18" charset="0"/>
              </a:rPr>
              <a:t>turas</a:t>
            </a:r>
            <a:r>
              <a:rPr lang="en-US" sz="2000" dirty="0">
                <a:solidFill>
                  <a:schemeClr val="bg1"/>
                </a:solidFill>
                <a:effectLst/>
                <a:latin typeface="Tw Cen MT" panose="020B0602020104020603" pitchFamily="34" charset="0"/>
                <a:ea typeface="Times New Roman" panose="02020603050405020304" pitchFamily="18" charset="0"/>
              </a:rPr>
              <a:t> in </a:t>
            </a:r>
            <a:r>
              <a:rPr lang="en-US" sz="2000" dirty="0" err="1">
                <a:solidFill>
                  <a:schemeClr val="bg1"/>
                </a:solidFill>
                <a:effectLst/>
                <a:latin typeface="Tw Cen MT" panose="020B0602020104020603" pitchFamily="34" charset="0"/>
                <a:ea typeface="Times New Roman" panose="02020603050405020304" pitchFamily="18" charset="0"/>
              </a:rPr>
              <a:t>Abú</a:t>
            </a:r>
            <a:r>
              <a:rPr lang="en-US" sz="2000" dirty="0">
                <a:solidFill>
                  <a:schemeClr val="bg1"/>
                </a:solidFill>
                <a:effectLst/>
                <a:latin typeface="Tw Cen MT" panose="020B0602020104020603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Tw Cen MT" panose="020B0602020104020603" pitchFamily="34" charset="0"/>
                <a:ea typeface="Times New Roman" panose="02020603050405020304" pitchFamily="18" charset="0"/>
              </a:rPr>
              <a:t>Daibí</a:t>
            </a:r>
            <a:r>
              <a:rPr lang="en-US" sz="2000" dirty="0">
                <a:solidFill>
                  <a:schemeClr val="bg1"/>
                </a:solidFill>
                <a:effectLst/>
                <a:latin typeface="Tw Cen MT" panose="020B0602020104020603" pitchFamily="34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effectLst/>
                <a:latin typeface="Tw Cen MT" panose="020B0602020104020603" pitchFamily="34" charset="0"/>
                <a:ea typeface="Times New Roman" panose="02020603050405020304" pitchFamily="18" charset="0"/>
              </a:rPr>
              <a:t>príomhchathair</a:t>
            </a:r>
            <a:r>
              <a:rPr lang="en-US" sz="2000" dirty="0">
                <a:solidFill>
                  <a:schemeClr val="bg1"/>
                </a:solidFill>
                <a:effectLst/>
                <a:latin typeface="Tw Cen MT" panose="020B0602020104020603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Tw Cen MT" panose="020B0602020104020603" pitchFamily="34" charset="0"/>
                <a:ea typeface="Times New Roman" panose="02020603050405020304" pitchFamily="18" charset="0"/>
              </a:rPr>
              <a:t>Aontas</a:t>
            </a:r>
            <a:r>
              <a:rPr lang="en-US" sz="2000" dirty="0">
                <a:solidFill>
                  <a:schemeClr val="bg1"/>
                </a:solidFill>
                <a:effectLst/>
                <a:latin typeface="Tw Cen MT" panose="020B0602020104020603" pitchFamily="34" charset="0"/>
                <a:ea typeface="Times New Roman" panose="02020603050405020304" pitchFamily="18" charset="0"/>
              </a:rPr>
              <a:t> na </a:t>
            </a:r>
            <a:r>
              <a:rPr lang="en-US" sz="2000" dirty="0" err="1">
                <a:solidFill>
                  <a:schemeClr val="bg1"/>
                </a:solidFill>
                <a:effectLst/>
                <a:latin typeface="Tw Cen MT" panose="020B0602020104020603" pitchFamily="34" charset="0"/>
                <a:ea typeface="Times New Roman" panose="02020603050405020304" pitchFamily="18" charset="0"/>
              </a:rPr>
              <a:t>nÉimíríochtaí</a:t>
            </a:r>
            <a:r>
              <a:rPr lang="en-US" sz="2000" dirty="0">
                <a:solidFill>
                  <a:schemeClr val="bg1"/>
                </a:solidFill>
                <a:effectLst/>
                <a:latin typeface="Tw Cen MT" panose="020B0602020104020603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Tw Cen MT" panose="020B0602020104020603" pitchFamily="34" charset="0"/>
                <a:ea typeface="Times New Roman" panose="02020603050405020304" pitchFamily="18" charset="0"/>
              </a:rPr>
              <a:t>Arabacha</a:t>
            </a:r>
            <a:r>
              <a:rPr lang="en-US" sz="2000" dirty="0">
                <a:solidFill>
                  <a:schemeClr val="bg1"/>
                </a:solidFill>
                <a:effectLst/>
                <a:latin typeface="Tw Cen MT" panose="020B0602020104020603" pitchFamily="34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effectLst/>
                <a:latin typeface="Tw Cen MT" panose="020B0602020104020603" pitchFamily="34" charset="0"/>
                <a:ea typeface="Times New Roman" panose="02020603050405020304" pitchFamily="18" charset="0"/>
              </a:rPr>
              <a:t>ar</a:t>
            </a:r>
            <a:r>
              <a:rPr lang="en-US" sz="2000" dirty="0">
                <a:solidFill>
                  <a:schemeClr val="bg1"/>
                </a:solidFill>
                <a:effectLst/>
                <a:latin typeface="Tw Cen MT" panose="020B0602020104020603" pitchFamily="34" charset="0"/>
                <a:ea typeface="Times New Roman" panose="02020603050405020304" pitchFamily="18" charset="0"/>
              </a:rPr>
              <a:t> an </a:t>
            </a:r>
            <a:br>
              <a:rPr lang="en-US" sz="2000" dirty="0">
                <a:solidFill>
                  <a:schemeClr val="bg1"/>
                </a:solidFill>
                <a:effectLst/>
                <a:latin typeface="Tw Cen MT" panose="020B0602020104020603" pitchFamily="34" charset="0"/>
                <a:ea typeface="Times New Roman" panose="02020603050405020304" pitchFamily="18" charset="0"/>
              </a:rPr>
            </a:br>
            <a:r>
              <a:rPr lang="en-US" sz="2000" dirty="0">
                <a:solidFill>
                  <a:schemeClr val="bg1"/>
                </a:solidFill>
                <a:effectLst/>
                <a:latin typeface="Tw Cen MT" panose="020B0602020104020603" pitchFamily="34" charset="0"/>
                <a:ea typeface="Times New Roman" panose="02020603050405020304" pitchFamily="18" charset="0"/>
              </a:rPr>
              <a:t>9 </a:t>
            </a:r>
            <a:r>
              <a:rPr lang="en-US" sz="2000" dirty="0" err="1">
                <a:solidFill>
                  <a:schemeClr val="bg1"/>
                </a:solidFill>
                <a:effectLst/>
                <a:latin typeface="Tw Cen MT" panose="020B0602020104020603" pitchFamily="34" charset="0"/>
                <a:ea typeface="Times New Roman" panose="02020603050405020304" pitchFamily="18" charset="0"/>
              </a:rPr>
              <a:t>Márta</a:t>
            </a:r>
            <a:r>
              <a:rPr lang="en-US" sz="2000" dirty="0">
                <a:solidFill>
                  <a:schemeClr val="bg1"/>
                </a:solidFill>
                <a:effectLst/>
                <a:latin typeface="Tw Cen MT" panose="020B0602020104020603" pitchFamily="34" charset="0"/>
                <a:ea typeface="Times New Roman" panose="02020603050405020304" pitchFamily="18" charset="0"/>
              </a:rPr>
              <a:t> 2015. </a:t>
            </a:r>
            <a:endParaRPr lang="ga-IE" sz="2000" dirty="0">
              <a:solidFill>
                <a:schemeClr val="bg1"/>
              </a:solidFill>
              <a:effectLst/>
              <a:latin typeface="Tw Cen MT" panose="020B0602020104020603" pitchFamily="34" charset="0"/>
              <a:ea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278417-0E35-77B3-063D-BEFA3C16BA89}"/>
              </a:ext>
            </a:extLst>
          </p:cNvPr>
          <p:cNvSpPr txBox="1"/>
          <p:nvPr/>
        </p:nvSpPr>
        <p:spPr>
          <a:xfrm>
            <a:off x="643467" y="4727302"/>
            <a:ext cx="4628220" cy="1323439"/>
          </a:xfrm>
          <a:prstGeom prst="rect">
            <a:avLst/>
          </a:prstGeom>
          <a:solidFill>
            <a:srgbClr val="1C466D"/>
          </a:solidFill>
        </p:spPr>
        <p:txBody>
          <a:bodyPr wrap="square">
            <a:spAutoFit/>
          </a:bodyPr>
          <a:lstStyle/>
          <a:p>
            <a:r>
              <a:rPr lang="ga-IE" sz="2000" i="1" dirty="0">
                <a:solidFill>
                  <a:schemeClr val="bg1"/>
                </a:solidFill>
                <a:latin typeface="Tw Cen MT" panose="020B0602020104020603" pitchFamily="34" charset="0"/>
              </a:rPr>
              <a:t>Solar </a:t>
            </a:r>
            <a:r>
              <a:rPr lang="ga-IE" sz="2000" i="1" dirty="0" err="1">
                <a:solidFill>
                  <a:schemeClr val="bg1"/>
                </a:solidFill>
                <a:latin typeface="Tw Cen MT" panose="020B0602020104020603" pitchFamily="34" charset="0"/>
              </a:rPr>
              <a:t>Impulse</a:t>
            </a:r>
            <a:r>
              <a:rPr lang="ga-IE" sz="2000" i="1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US" sz="2000" i="1" dirty="0">
                <a:solidFill>
                  <a:schemeClr val="bg1"/>
                </a:solidFill>
                <a:latin typeface="Tw Cen MT" panose="020B0602020104020603" pitchFamily="34" charset="0"/>
              </a:rPr>
              <a:t>2</a:t>
            </a:r>
            <a:r>
              <a:rPr lang="ga-IE" sz="2000" i="1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ga-IE" sz="2000" dirty="0">
                <a:solidFill>
                  <a:schemeClr val="bg1"/>
                </a:solidFill>
                <a:latin typeface="Tw Cen MT" panose="020B0602020104020603" pitchFamily="34" charset="0"/>
              </a:rPr>
              <a:t>a</a:t>
            </a:r>
            <a:r>
              <a:rPr lang="en-US" sz="2000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w Cen MT" panose="020B0602020104020603" pitchFamily="34" charset="0"/>
              </a:rPr>
              <a:t>thugtar</a:t>
            </a:r>
            <a:r>
              <a:rPr lang="en-US" sz="2000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w Cen MT" panose="020B0602020104020603" pitchFamily="34" charset="0"/>
              </a:rPr>
              <a:t>ar</a:t>
            </a:r>
            <a:r>
              <a:rPr lang="en-US" sz="2000" dirty="0">
                <a:solidFill>
                  <a:schemeClr val="bg1"/>
                </a:solidFill>
                <a:latin typeface="Tw Cen MT" panose="020B0602020104020603" pitchFamily="34" charset="0"/>
              </a:rPr>
              <a:t> an </a:t>
            </a:r>
            <a:r>
              <a:rPr lang="en-US" sz="2000" dirty="0" err="1">
                <a:solidFill>
                  <a:schemeClr val="bg1"/>
                </a:solidFill>
                <a:latin typeface="Tw Cen MT" panose="020B0602020104020603" pitchFamily="34" charset="0"/>
              </a:rPr>
              <a:t>eitleán</a:t>
            </a:r>
            <a:r>
              <a:rPr lang="en-US" sz="2000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br>
              <a:rPr lang="en-US" sz="2000" dirty="0">
                <a:solidFill>
                  <a:schemeClr val="bg1"/>
                </a:solidFill>
                <a:latin typeface="Tw Cen MT" panose="020B0602020104020603" pitchFamily="34" charset="0"/>
              </a:rPr>
            </a:br>
            <a:r>
              <a:rPr lang="en-US" sz="2000" dirty="0">
                <a:solidFill>
                  <a:schemeClr val="bg1"/>
                </a:solidFill>
                <a:latin typeface="Tw Cen MT" panose="020B0602020104020603" pitchFamily="34" charset="0"/>
              </a:rPr>
              <a:t>a </a:t>
            </a:r>
            <a:r>
              <a:rPr lang="en-US" sz="2000" dirty="0" err="1">
                <a:solidFill>
                  <a:schemeClr val="bg1"/>
                </a:solidFill>
                <a:latin typeface="Tw Cen MT" panose="020B0602020104020603" pitchFamily="34" charset="0"/>
              </a:rPr>
              <a:t>d’úsáid</a:t>
            </a:r>
            <a:r>
              <a:rPr lang="en-US" sz="2000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w Cen MT" panose="020B0602020104020603" pitchFamily="34" charset="0"/>
              </a:rPr>
              <a:t>siad</a:t>
            </a:r>
            <a:r>
              <a:rPr lang="ga-IE" sz="2000" dirty="0">
                <a:solidFill>
                  <a:schemeClr val="bg1"/>
                </a:solidFill>
                <a:latin typeface="Tw Cen MT" panose="020B0602020104020603" pitchFamily="34" charset="0"/>
              </a:rPr>
              <a:t>. Níl ach suíochán amháin </a:t>
            </a:r>
            <a:br>
              <a:rPr lang="en-US" sz="2000" dirty="0">
                <a:solidFill>
                  <a:schemeClr val="bg1"/>
                </a:solidFill>
                <a:latin typeface="Tw Cen MT" panose="020B0602020104020603" pitchFamily="34" charset="0"/>
              </a:rPr>
            </a:br>
            <a:r>
              <a:rPr lang="ga-IE" sz="2000" dirty="0">
                <a:solidFill>
                  <a:schemeClr val="bg1"/>
                </a:solidFill>
                <a:latin typeface="Tw Cen MT" panose="020B0602020104020603" pitchFamily="34" charset="0"/>
              </a:rPr>
              <a:t>i </a:t>
            </a:r>
            <a:r>
              <a:rPr lang="ga-IE" sz="2000" dirty="0" err="1">
                <a:solidFill>
                  <a:schemeClr val="bg1"/>
                </a:solidFill>
                <a:latin typeface="Tw Cen MT" panose="020B0602020104020603" pitchFamily="34" charset="0"/>
              </a:rPr>
              <a:t>gcró</a:t>
            </a:r>
            <a:r>
              <a:rPr lang="ga-IE" sz="2000" dirty="0">
                <a:solidFill>
                  <a:schemeClr val="bg1"/>
                </a:solidFill>
                <a:latin typeface="Tw Cen MT" panose="020B0602020104020603" pitchFamily="34" charset="0"/>
              </a:rPr>
              <a:t> an </a:t>
            </a:r>
            <a:r>
              <a:rPr lang="en-US" sz="2000" dirty="0" err="1">
                <a:solidFill>
                  <a:schemeClr val="bg1"/>
                </a:solidFill>
                <a:latin typeface="Tw Cen MT" panose="020B0602020104020603" pitchFamily="34" charset="0"/>
              </a:rPr>
              <a:t>phíolóta</a:t>
            </a:r>
            <a:r>
              <a:rPr lang="ga-IE" sz="2000" dirty="0">
                <a:solidFill>
                  <a:schemeClr val="bg1"/>
                </a:solidFill>
                <a:latin typeface="Tw Cen MT" panose="020B0602020104020603" pitchFamily="34" charset="0"/>
              </a:rPr>
              <a:t>. Mar sin, bhí ar an mbeirt </a:t>
            </a:r>
            <a:r>
              <a:rPr lang="ga-IE" sz="2000" dirty="0" err="1">
                <a:solidFill>
                  <a:schemeClr val="bg1"/>
                </a:solidFill>
                <a:latin typeface="Tw Cen MT" panose="020B0602020104020603" pitchFamily="34" charset="0"/>
              </a:rPr>
              <a:t>phíolótaí</a:t>
            </a:r>
            <a:r>
              <a:rPr lang="ga-IE" sz="2000" dirty="0">
                <a:solidFill>
                  <a:schemeClr val="bg1"/>
                </a:solidFill>
                <a:latin typeface="Tw Cen MT" panose="020B0602020104020603" pitchFamily="34" charset="0"/>
              </a:rPr>
              <a:t> an t-eitleán a eitilt ar a seal. </a:t>
            </a:r>
          </a:p>
        </p:txBody>
      </p:sp>
      <p:sp>
        <p:nvSpPr>
          <p:cNvPr id="2" name="TextBox 2">
            <a:extLst>
              <a:ext uri="{FF2B5EF4-FFF2-40B4-BE49-F238E27FC236}">
                <a16:creationId xmlns:a16="http://schemas.microsoft.com/office/drawing/2014/main" id="{B5078514-650B-BF5E-A029-189A3CC9EE36}"/>
              </a:ext>
            </a:extLst>
          </p:cNvPr>
          <p:cNvSpPr txBox="1"/>
          <p:nvPr/>
        </p:nvSpPr>
        <p:spPr>
          <a:xfrm>
            <a:off x="7344532" y="-37870"/>
            <a:ext cx="466148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i="1" dirty="0">
                <a:solidFill>
                  <a:srgbClr val="FFFFFF"/>
                </a:solidFill>
                <a:latin typeface="Berlin Sans FB" panose="020E0602020502020306" pitchFamily="34" charset="0"/>
              </a:rPr>
              <a:t>Solar Impulse 2</a:t>
            </a:r>
            <a:endParaRPr lang="ga-IE" sz="4000" i="1" dirty="0">
              <a:solidFill>
                <a:srgbClr val="FFFFFF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0430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éam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2209</TotalTime>
  <Words>1546</Words>
  <Application>Microsoft Office PowerPoint</Application>
  <PresentationFormat>Scáileán leathan</PresentationFormat>
  <Paragraphs>91</Paragraphs>
  <Slides>17</Slides>
  <Notes>5</Notes>
  <HiddenSlides>0</HiddenSlides>
  <MMClips>0</MMClips>
  <ScaleCrop>false</ScaleCrop>
  <HeadingPairs>
    <vt:vector size="6" baseType="variant">
      <vt:variant>
        <vt:lpstr>Clófhoirne a úsáideadh</vt:lpstr>
      </vt:variant>
      <vt:variant>
        <vt:i4>8</vt:i4>
      </vt:variant>
      <vt:variant>
        <vt:lpstr>Téama</vt:lpstr>
      </vt:variant>
      <vt:variant>
        <vt:i4>1</vt:i4>
      </vt:variant>
      <vt:variant>
        <vt:lpstr>Teidil sleamhnáin</vt:lpstr>
      </vt:variant>
      <vt:variant>
        <vt:i4>17</vt:i4>
      </vt:variant>
    </vt:vector>
  </HeadingPairs>
  <TitlesOfParts>
    <vt:vector size="26" baseType="lpstr">
      <vt:lpstr>Arial</vt:lpstr>
      <vt:lpstr>Berlin Sans FB</vt:lpstr>
      <vt:lpstr>Calibri</vt:lpstr>
      <vt:lpstr>Calibri Light</vt:lpstr>
      <vt:lpstr>Comic Sans MS</vt:lpstr>
      <vt:lpstr>Roboto</vt:lpstr>
      <vt:lpstr>Segoe Print</vt:lpstr>
      <vt:lpstr>Tw Cen MT</vt:lpstr>
      <vt:lpstr>Office Theme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mairenig123@gmail.com</dc:creator>
  <cp:lastModifiedBy>Cáit Nic Fhionnlaoich</cp:lastModifiedBy>
  <cp:revision>353</cp:revision>
  <dcterms:created xsi:type="dcterms:W3CDTF">2023-03-25T12:35:04Z</dcterms:created>
  <dcterms:modified xsi:type="dcterms:W3CDTF">2023-12-14T11:13:14Z</dcterms:modified>
</cp:coreProperties>
</file>