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8" r:id="rId2"/>
    <p:sldId id="307" r:id="rId3"/>
    <p:sldId id="309" r:id="rId4"/>
    <p:sldId id="310" r:id="rId5"/>
    <p:sldId id="319" r:id="rId6"/>
    <p:sldId id="311" r:id="rId7"/>
    <p:sldId id="320" r:id="rId8"/>
    <p:sldId id="322" r:id="rId9"/>
    <p:sldId id="325" r:id="rId10"/>
    <p:sldId id="328" r:id="rId11"/>
    <p:sldId id="316" r:id="rId12"/>
    <p:sldId id="324" r:id="rId13"/>
    <p:sldId id="279" r:id="rId14"/>
    <p:sldId id="282" r:id="rId15"/>
    <p:sldId id="329" r:id="rId16"/>
    <p:sldId id="270" r:id="rId17"/>
    <p:sldId id="27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áit Nic Fhionnlaoich" initials="CNF" lastIdx="1" clrIdx="0">
    <p:extLst>
      <p:ext uri="{19B8F6BF-5375-455C-9EA6-DF929625EA0E}">
        <p15:presenceInfo xmlns:p15="http://schemas.microsoft.com/office/powerpoint/2012/main" userId="S::cnicfhionnlaoich@forasnagaeilge.ie::ed90e24c-cf49-4d58-afc9-95b2779652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AABC8"/>
    <a:srgbClr val="9B5836"/>
    <a:srgbClr val="C89E8C"/>
    <a:srgbClr val="F69630"/>
    <a:srgbClr val="E07D2A"/>
    <a:srgbClr val="FC6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3068" autoAdjust="0"/>
  </p:normalViewPr>
  <p:slideViewPr>
    <p:cSldViewPr snapToGrid="0">
      <p:cViewPr varScale="1">
        <p:scale>
          <a:sx n="67" d="100"/>
          <a:sy n="67" d="100"/>
        </p:scale>
        <p:origin x="11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6E810-DAD0-46B4-BE83-CAB606219C97}" type="doc">
      <dgm:prSet loTypeId="urn:microsoft.com/office/officeart/2008/layout/AscendingPictureAccentProcess" loCatId="process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C7BDCEA-CADC-4D00-AEA4-71DA4A823420}">
      <dgm:prSet phldrT="[Text]" custT="1"/>
      <dgm:spPr/>
      <dgm:t>
        <a:bodyPr/>
        <a:lstStyle/>
        <a:p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B</a:t>
          </a:r>
          <a:r>
            <a:rPr lang="ga-IE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each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a</a:t>
          </a:r>
          <a:r>
            <a:rPr lang="ga-IE" sz="1800" kern="1200" noProof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ag </a:t>
          </a:r>
          <a:r>
            <a:rPr lang="ga-IE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iompar pailine</a:t>
          </a:r>
        </a:p>
      </dgm:t>
    </dgm:pt>
    <dgm:pt modelId="{08229025-2972-482E-B1BC-8D2C0AFB8159}" type="parTrans" cxnId="{A14B8722-0DC1-4796-A88C-B75CF806845B}">
      <dgm:prSet/>
      <dgm:spPr/>
      <dgm:t>
        <a:bodyPr/>
        <a:lstStyle/>
        <a:p>
          <a:endParaRPr lang="en-US"/>
        </a:p>
      </dgm:t>
    </dgm:pt>
    <dgm:pt modelId="{08603DDD-9689-40CB-9BC3-C06A7D71A686}" type="sibTrans" cxnId="{A14B8722-0DC1-4796-A88C-B75CF806845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849460AA-1A89-4727-B3A4-B6EA54CBD054}">
      <dgm:prSet phldrT="[Text]" custT="1"/>
      <dgm:spPr/>
      <dgm:t>
        <a:bodyPr/>
        <a:lstStyle/>
        <a:p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Bláthanna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</a:t>
          </a:r>
          <a:b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</a:b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á </a:t>
          </a: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bpailniú</a:t>
          </a:r>
          <a:endParaRPr lang="ga-IE" sz="1800" kern="1200" noProof="0" dirty="0">
            <a:solidFill>
              <a:prstClr val="black"/>
            </a:solidFill>
            <a:latin typeface="Tw Cen MT" panose="020B0602020104020603" pitchFamily="34" charset="0"/>
            <a:ea typeface="+mn-ea"/>
            <a:cs typeface="+mn-cs"/>
          </a:endParaRPr>
        </a:p>
      </dgm:t>
    </dgm:pt>
    <dgm:pt modelId="{DD74EA2D-C217-4530-9959-EC51BD8D0B1A}" type="parTrans" cxnId="{9DC1F2F5-D530-4B11-9406-090704FFE03B}">
      <dgm:prSet/>
      <dgm:spPr/>
      <dgm:t>
        <a:bodyPr/>
        <a:lstStyle/>
        <a:p>
          <a:endParaRPr lang="en-US"/>
        </a:p>
      </dgm:t>
    </dgm:pt>
    <dgm:pt modelId="{BD8F7492-01F1-42F2-BFEE-BC99198DF990}" type="sibTrans" cxnId="{9DC1F2F5-D530-4B11-9406-090704FFE03B}">
      <dgm:prSet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D76F313-66B3-49DA-8C4D-5BADB2E335A1}">
      <dgm:prSet custT="1"/>
      <dgm:spPr/>
      <dgm:t>
        <a:bodyPr/>
        <a:lstStyle/>
        <a:p>
          <a:r>
            <a:rPr lang="en-US" sz="1800" noProof="0" dirty="0" err="1">
              <a:latin typeface="Tw Cen MT" panose="020B0602020104020603" pitchFamily="34" charset="0"/>
            </a:rPr>
            <a:t>Neart</a:t>
          </a:r>
          <a:r>
            <a:rPr lang="en-US" sz="1800" noProof="0" dirty="0">
              <a:latin typeface="Tw Cen MT" panose="020B0602020104020603" pitchFamily="34" charset="0"/>
            </a:rPr>
            <a:t> </a:t>
          </a:r>
          <a:r>
            <a:rPr lang="en-US" sz="1800" noProof="0" dirty="0" err="1">
              <a:latin typeface="Tw Cen MT" panose="020B0602020104020603" pitchFamily="34" charset="0"/>
            </a:rPr>
            <a:t>bia</a:t>
          </a:r>
          <a:r>
            <a:rPr lang="en-US" sz="1800" noProof="0" dirty="0">
              <a:latin typeface="Tw Cen MT" panose="020B0602020104020603" pitchFamily="34" charset="0"/>
            </a:rPr>
            <a:t> </a:t>
          </a:r>
          <a:r>
            <a:rPr lang="en-US" sz="1800" noProof="0" dirty="0" err="1">
              <a:latin typeface="Tw Cen MT" panose="020B0602020104020603" pitchFamily="34" charset="0"/>
            </a:rPr>
            <a:t>folláin</a:t>
          </a:r>
          <a:r>
            <a:rPr lang="en-US" sz="1800" noProof="0" dirty="0">
              <a:latin typeface="Tw Cen MT" panose="020B0602020104020603" pitchFamily="34" charset="0"/>
            </a:rPr>
            <a:t> </a:t>
          </a:r>
          <a:br>
            <a:rPr lang="en-US" sz="1800" noProof="0" dirty="0">
              <a:latin typeface="Tw Cen MT" panose="020B0602020104020603" pitchFamily="34" charset="0"/>
            </a:rPr>
          </a:br>
          <a:r>
            <a:rPr lang="en-US" sz="1800" noProof="0" dirty="0">
              <a:latin typeface="Tw Cen MT" panose="020B0602020104020603" pitchFamily="34" charset="0"/>
            </a:rPr>
            <a:t>le hithe </a:t>
          </a:r>
          <a:r>
            <a:rPr lang="en-US" sz="1800" noProof="0" dirty="0" err="1">
              <a:latin typeface="Tw Cen MT" panose="020B0602020104020603" pitchFamily="34" charset="0"/>
            </a:rPr>
            <a:t>againn</a:t>
          </a:r>
          <a:endParaRPr lang="ga-IE" sz="1800" noProof="0" dirty="0">
            <a:latin typeface="Tw Cen MT" panose="020B0602020104020603" pitchFamily="34" charset="0"/>
          </a:endParaRPr>
        </a:p>
      </dgm:t>
    </dgm:pt>
    <dgm:pt modelId="{E44BE251-8199-459A-810A-583401594AC4}" type="parTrans" cxnId="{6576AD11-BC02-417D-9C7B-73B9ED5396D7}">
      <dgm:prSet/>
      <dgm:spPr/>
      <dgm:t>
        <a:bodyPr/>
        <a:lstStyle/>
        <a:p>
          <a:endParaRPr lang="en-US"/>
        </a:p>
      </dgm:t>
    </dgm:pt>
    <dgm:pt modelId="{D3E8D9BC-408D-4B67-972C-C335D486E773}" type="sibTrans" cxnId="{6576AD11-BC02-417D-9C7B-73B9ED5396D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F3E656C-3863-4ABB-8ED2-EDCAAF59BC0D}">
      <dgm:prSet custT="1"/>
      <dgm:spPr/>
      <dgm:t>
        <a:bodyPr/>
        <a:lstStyle/>
        <a:p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Dóthain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</a:t>
          </a: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síolta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</a:t>
          </a:r>
          <a:b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</a:b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á </a:t>
          </a: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nginiúint</a:t>
          </a:r>
          <a:endParaRPr lang="ga-IE" sz="1800" kern="1200" noProof="0" dirty="0">
            <a:solidFill>
              <a:prstClr val="black"/>
            </a:solidFill>
            <a:latin typeface="Tw Cen MT" panose="020B0602020104020603" pitchFamily="34" charset="0"/>
            <a:ea typeface="+mn-ea"/>
            <a:cs typeface="+mn-cs"/>
          </a:endParaRPr>
        </a:p>
      </dgm:t>
    </dgm:pt>
    <dgm:pt modelId="{1C14CB6D-3F34-4CD7-A75C-96CD3BD6D751}" type="parTrans" cxnId="{9447068C-1493-4B71-B9EE-19A3E1D80A9B}">
      <dgm:prSet/>
      <dgm:spPr/>
      <dgm:t>
        <a:bodyPr/>
        <a:lstStyle/>
        <a:p>
          <a:endParaRPr lang="en-US"/>
        </a:p>
      </dgm:t>
    </dgm:pt>
    <dgm:pt modelId="{76EAB5B5-2D8B-43A1-BE51-598F978023A6}" type="sibTrans" cxnId="{9447068C-1493-4B71-B9EE-19A3E1D80A9B}">
      <dgm:prSet/>
      <dgm:spPr>
        <a:blipFill>
          <a:blip xmlns:r="http://schemas.openxmlformats.org/officeDocument/2006/relationships" r:embed="rId4"/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A26F7631-221B-4CD8-AFB6-07B87B25C42D}" type="pres">
      <dgm:prSet presAssocID="{1736E810-DAD0-46B4-BE83-CAB606219C97}" presName="Name0" presStyleCnt="0">
        <dgm:presLayoutVars>
          <dgm:chMax val="7"/>
          <dgm:chPref val="7"/>
          <dgm:dir/>
        </dgm:presLayoutVars>
      </dgm:prSet>
      <dgm:spPr/>
    </dgm:pt>
    <dgm:pt modelId="{79B0D3C6-61AB-4332-B19A-AFAA38C2594D}" type="pres">
      <dgm:prSet presAssocID="{1736E810-DAD0-46B4-BE83-CAB606219C97}" presName="dot1" presStyleLbl="alignNode1" presStyleIdx="0" presStyleCnt="13"/>
      <dgm:spPr>
        <a:solidFill>
          <a:srgbClr val="FF0000"/>
        </a:solidFill>
      </dgm:spPr>
    </dgm:pt>
    <dgm:pt modelId="{379AF5C1-E7CD-4F0B-B380-87CE8F0EDD76}" type="pres">
      <dgm:prSet presAssocID="{1736E810-DAD0-46B4-BE83-CAB606219C97}" presName="dot2" presStyleLbl="alignNode1" presStyleIdx="1" presStyleCnt="13"/>
      <dgm:spPr>
        <a:solidFill>
          <a:srgbClr val="FF0000"/>
        </a:solidFill>
        <a:ln>
          <a:solidFill>
            <a:srgbClr val="FF0000"/>
          </a:solidFill>
        </a:ln>
      </dgm:spPr>
    </dgm:pt>
    <dgm:pt modelId="{CE2E7067-A7D3-425D-A59F-4BE27DA57BDE}" type="pres">
      <dgm:prSet presAssocID="{1736E810-DAD0-46B4-BE83-CAB606219C97}" presName="dot3" presStyleLbl="alignNode1" presStyleIdx="2" presStyleCnt="13"/>
      <dgm:spPr>
        <a:solidFill>
          <a:srgbClr val="FF0000"/>
        </a:solidFill>
      </dgm:spPr>
    </dgm:pt>
    <dgm:pt modelId="{F060401B-CA60-429D-BCF1-33475101C1E9}" type="pres">
      <dgm:prSet presAssocID="{1736E810-DAD0-46B4-BE83-CAB606219C97}" presName="dot4" presStyleLbl="alignNode1" presStyleIdx="3" presStyleCnt="13" custLinFactNeighborX="5599" custLinFactNeighborY="-30268"/>
      <dgm:spPr>
        <a:solidFill>
          <a:srgbClr val="FF0000"/>
        </a:solidFill>
      </dgm:spPr>
    </dgm:pt>
    <dgm:pt modelId="{A32B51AA-2D29-473A-BBDA-247D6C8F9474}" type="pres">
      <dgm:prSet presAssocID="{1736E810-DAD0-46B4-BE83-CAB606219C97}" presName="dot5" presStyleLbl="alignNode1" presStyleIdx="4" presStyleCnt="13" custLinFactNeighborX="61241" custLinFactNeighborY="61242"/>
      <dgm:spPr>
        <a:solidFill>
          <a:srgbClr val="FF0000"/>
        </a:solidFill>
      </dgm:spPr>
    </dgm:pt>
    <dgm:pt modelId="{A7EED0C8-1725-4812-A73D-B2167858DBBB}" type="pres">
      <dgm:prSet presAssocID="{1736E810-DAD0-46B4-BE83-CAB606219C97}" presName="dot6" presStyleLbl="alignNode1" presStyleIdx="5" presStyleCnt="13"/>
      <dgm:spPr>
        <a:solidFill>
          <a:srgbClr val="FF0000"/>
        </a:solidFill>
      </dgm:spPr>
    </dgm:pt>
    <dgm:pt modelId="{0D74DD43-BBE8-4A7A-9C0B-F95E2A537911}" type="pres">
      <dgm:prSet presAssocID="{1736E810-DAD0-46B4-BE83-CAB606219C97}" presName="dotArrow1" presStyleLbl="alignNode1" presStyleIdx="6" presStyleCnt="13"/>
      <dgm:spPr>
        <a:solidFill>
          <a:srgbClr val="FF0000"/>
        </a:solidFill>
      </dgm:spPr>
    </dgm:pt>
    <dgm:pt modelId="{A088946E-6FAA-4449-A034-CF2803A7E078}" type="pres">
      <dgm:prSet presAssocID="{1736E810-DAD0-46B4-BE83-CAB606219C97}" presName="dotArrow2" presStyleLbl="alignNode1" presStyleIdx="7" presStyleCnt="13"/>
      <dgm:spPr>
        <a:solidFill>
          <a:srgbClr val="FF0000"/>
        </a:solidFill>
      </dgm:spPr>
    </dgm:pt>
    <dgm:pt modelId="{EDF57381-8FAD-4D0E-B2E2-A2A53A587558}" type="pres">
      <dgm:prSet presAssocID="{1736E810-DAD0-46B4-BE83-CAB606219C97}" presName="dotArrow3" presStyleLbl="alignNode1" presStyleIdx="8" presStyleCnt="13"/>
      <dgm:spPr>
        <a:solidFill>
          <a:srgbClr val="FF0000"/>
        </a:solidFill>
      </dgm:spPr>
    </dgm:pt>
    <dgm:pt modelId="{1CD05CA4-008B-4DBF-B52D-9224D666F062}" type="pres">
      <dgm:prSet presAssocID="{1736E810-DAD0-46B4-BE83-CAB606219C97}" presName="dotArrow4" presStyleLbl="alignNode1" presStyleIdx="9" presStyleCnt="13"/>
      <dgm:spPr>
        <a:solidFill>
          <a:srgbClr val="FF0000"/>
        </a:solidFill>
      </dgm:spPr>
    </dgm:pt>
    <dgm:pt modelId="{05CD05BD-CF83-4589-B01C-7F46C74B68F1}" type="pres">
      <dgm:prSet presAssocID="{1736E810-DAD0-46B4-BE83-CAB606219C97}" presName="dotArrow5" presStyleLbl="alignNode1" presStyleIdx="10" presStyleCnt="13"/>
      <dgm:spPr>
        <a:solidFill>
          <a:srgbClr val="FF0000"/>
        </a:solidFill>
      </dgm:spPr>
    </dgm:pt>
    <dgm:pt modelId="{061C5C62-8912-4497-AFCA-C5C52F3A90E6}" type="pres">
      <dgm:prSet presAssocID="{1736E810-DAD0-46B4-BE83-CAB606219C97}" presName="dotArrow6" presStyleLbl="alignNode1" presStyleIdx="11" presStyleCnt="13"/>
      <dgm:spPr>
        <a:solidFill>
          <a:srgbClr val="FF0000"/>
        </a:solidFill>
      </dgm:spPr>
    </dgm:pt>
    <dgm:pt modelId="{0CE16976-D8A9-4595-B5BE-A707DB6DEE71}" type="pres">
      <dgm:prSet presAssocID="{1736E810-DAD0-46B4-BE83-CAB606219C97}" presName="dotArrow7" presStyleLbl="alignNode1" presStyleIdx="12" presStyleCnt="13"/>
      <dgm:spPr>
        <a:solidFill>
          <a:srgbClr val="FF0000"/>
        </a:solidFill>
      </dgm:spPr>
    </dgm:pt>
    <dgm:pt modelId="{1695233B-2E29-4682-BDD0-B21608605598}" type="pres">
      <dgm:prSet presAssocID="{5C7BDCEA-CADC-4D00-AEA4-71DA4A823420}" presName="parTx1" presStyleLbl="node1" presStyleIdx="0" presStyleCnt="4"/>
      <dgm:spPr/>
    </dgm:pt>
    <dgm:pt modelId="{2F880AC1-09B8-476D-A28C-3240251A3262}" type="pres">
      <dgm:prSet presAssocID="{08603DDD-9689-40CB-9BC3-C06A7D71A686}" presName="picture1" presStyleCnt="0"/>
      <dgm:spPr/>
    </dgm:pt>
    <dgm:pt modelId="{A51F176E-3576-4230-B27A-E6F017673663}" type="pres">
      <dgm:prSet presAssocID="{08603DDD-9689-40CB-9BC3-C06A7D71A686}" presName="imageRepeatNode" presStyleLbl="fgImgPlace1" presStyleIdx="0" presStyleCnt="4"/>
      <dgm:spPr/>
    </dgm:pt>
    <dgm:pt modelId="{F2696F0E-23C8-4128-8090-0E0D026DF618}" type="pres">
      <dgm:prSet presAssocID="{849460AA-1A89-4727-B3A4-B6EA54CBD054}" presName="parTx2" presStyleLbl="node1" presStyleIdx="1" presStyleCnt="4" custLinFactNeighborX="1928" custLinFactNeighborY="-23005"/>
      <dgm:spPr/>
    </dgm:pt>
    <dgm:pt modelId="{20F085D9-A582-4EA9-9614-2559AA42FB98}" type="pres">
      <dgm:prSet presAssocID="{BD8F7492-01F1-42F2-BFEE-BC99198DF990}" presName="picture2" presStyleCnt="0"/>
      <dgm:spPr/>
    </dgm:pt>
    <dgm:pt modelId="{7CFF1561-4D44-4741-9C93-6C12DB8755EC}" type="pres">
      <dgm:prSet presAssocID="{BD8F7492-01F1-42F2-BFEE-BC99198DF990}" presName="imageRepeatNode" presStyleLbl="fgImgPlace1" presStyleIdx="1" presStyleCnt="4"/>
      <dgm:spPr/>
    </dgm:pt>
    <dgm:pt modelId="{9F8083F6-232D-4D44-A9C2-43E46D817A06}" type="pres">
      <dgm:prSet presAssocID="{4F3E656C-3863-4ABB-8ED2-EDCAAF59BC0D}" presName="parTx3" presStyleLbl="node1" presStyleIdx="2" presStyleCnt="4"/>
      <dgm:spPr/>
    </dgm:pt>
    <dgm:pt modelId="{88A0498F-42A5-4944-B68F-EF4FA4637DEC}" type="pres">
      <dgm:prSet presAssocID="{76EAB5B5-2D8B-43A1-BE51-598F978023A6}" presName="picture3" presStyleCnt="0"/>
      <dgm:spPr/>
    </dgm:pt>
    <dgm:pt modelId="{E9A63DD1-DE74-42BB-9859-8F49CB0CB901}" type="pres">
      <dgm:prSet presAssocID="{76EAB5B5-2D8B-43A1-BE51-598F978023A6}" presName="imageRepeatNode" presStyleLbl="fgImgPlace1" presStyleIdx="2" presStyleCnt="4"/>
      <dgm:spPr/>
    </dgm:pt>
    <dgm:pt modelId="{C9B1F4A4-D49B-47CD-9146-95F7E487628E}" type="pres">
      <dgm:prSet presAssocID="{1D76F313-66B3-49DA-8C4D-5BADB2E335A1}" presName="parTx4" presStyleLbl="node1" presStyleIdx="3" presStyleCnt="4"/>
      <dgm:spPr/>
    </dgm:pt>
    <dgm:pt modelId="{CA823616-4F84-40A0-A932-D4B1128F4A81}" type="pres">
      <dgm:prSet presAssocID="{D3E8D9BC-408D-4B67-972C-C335D486E773}" presName="picture4" presStyleCnt="0"/>
      <dgm:spPr/>
    </dgm:pt>
    <dgm:pt modelId="{53843CA3-4BFC-437A-8739-3CD3EBEE84FE}" type="pres">
      <dgm:prSet presAssocID="{D3E8D9BC-408D-4B67-972C-C335D486E773}" presName="imageRepeatNode" presStyleLbl="fgImgPlace1" presStyleIdx="3" presStyleCnt="4"/>
      <dgm:spPr/>
    </dgm:pt>
  </dgm:ptLst>
  <dgm:cxnLst>
    <dgm:cxn modelId="{1C482804-1F37-421A-AE72-69952E878656}" type="presOf" srcId="{1736E810-DAD0-46B4-BE83-CAB606219C97}" destId="{A26F7631-221B-4CD8-AFB6-07B87B25C42D}" srcOrd="0" destOrd="0" presId="urn:microsoft.com/office/officeart/2008/layout/AscendingPictureAccentProcess"/>
    <dgm:cxn modelId="{C335600B-4E57-4DB2-BA65-719E495E1975}" type="presOf" srcId="{76EAB5B5-2D8B-43A1-BE51-598F978023A6}" destId="{E9A63DD1-DE74-42BB-9859-8F49CB0CB901}" srcOrd="0" destOrd="0" presId="urn:microsoft.com/office/officeart/2008/layout/AscendingPictureAccentProcess"/>
    <dgm:cxn modelId="{6576AD11-BC02-417D-9C7B-73B9ED5396D7}" srcId="{1736E810-DAD0-46B4-BE83-CAB606219C97}" destId="{1D76F313-66B3-49DA-8C4D-5BADB2E335A1}" srcOrd="3" destOrd="0" parTransId="{E44BE251-8199-459A-810A-583401594AC4}" sibTransId="{D3E8D9BC-408D-4B67-972C-C335D486E773}"/>
    <dgm:cxn modelId="{A14B8722-0DC1-4796-A88C-B75CF806845B}" srcId="{1736E810-DAD0-46B4-BE83-CAB606219C97}" destId="{5C7BDCEA-CADC-4D00-AEA4-71DA4A823420}" srcOrd="0" destOrd="0" parTransId="{08229025-2972-482E-B1BC-8D2C0AFB8159}" sibTransId="{08603DDD-9689-40CB-9BC3-C06A7D71A686}"/>
    <dgm:cxn modelId="{D28B674B-8E48-4984-A954-43F2495D5E29}" type="presOf" srcId="{D3E8D9BC-408D-4B67-972C-C335D486E773}" destId="{53843CA3-4BFC-437A-8739-3CD3EBEE84FE}" srcOrd="0" destOrd="0" presId="urn:microsoft.com/office/officeart/2008/layout/AscendingPictureAccentProcess"/>
    <dgm:cxn modelId="{0A089957-D9A2-4CE1-A172-AC5896704B22}" type="presOf" srcId="{1D76F313-66B3-49DA-8C4D-5BADB2E335A1}" destId="{C9B1F4A4-D49B-47CD-9146-95F7E487628E}" srcOrd="0" destOrd="0" presId="urn:microsoft.com/office/officeart/2008/layout/AscendingPictureAccentProcess"/>
    <dgm:cxn modelId="{9FF3E079-9D8E-419F-9EE5-914FE1309757}" type="presOf" srcId="{08603DDD-9689-40CB-9BC3-C06A7D71A686}" destId="{A51F176E-3576-4230-B27A-E6F017673663}" srcOrd="0" destOrd="0" presId="urn:microsoft.com/office/officeart/2008/layout/AscendingPictureAccentProcess"/>
    <dgm:cxn modelId="{9A72518B-04FA-428A-B39D-B72D28155B17}" type="presOf" srcId="{BD8F7492-01F1-42F2-BFEE-BC99198DF990}" destId="{7CFF1561-4D44-4741-9C93-6C12DB8755EC}" srcOrd="0" destOrd="0" presId="urn:microsoft.com/office/officeart/2008/layout/AscendingPictureAccentProcess"/>
    <dgm:cxn modelId="{9447068C-1493-4B71-B9EE-19A3E1D80A9B}" srcId="{1736E810-DAD0-46B4-BE83-CAB606219C97}" destId="{4F3E656C-3863-4ABB-8ED2-EDCAAF59BC0D}" srcOrd="2" destOrd="0" parTransId="{1C14CB6D-3F34-4CD7-A75C-96CD3BD6D751}" sibTransId="{76EAB5B5-2D8B-43A1-BE51-598F978023A6}"/>
    <dgm:cxn modelId="{84B444C4-DCF1-4019-99DA-39B5357DBD87}" type="presOf" srcId="{5C7BDCEA-CADC-4D00-AEA4-71DA4A823420}" destId="{1695233B-2E29-4682-BDD0-B21608605598}" srcOrd="0" destOrd="0" presId="urn:microsoft.com/office/officeart/2008/layout/AscendingPictureAccentProcess"/>
    <dgm:cxn modelId="{453DE3D9-3911-4D87-8F72-5331CC96828D}" type="presOf" srcId="{4F3E656C-3863-4ABB-8ED2-EDCAAF59BC0D}" destId="{9F8083F6-232D-4D44-A9C2-43E46D817A06}" srcOrd="0" destOrd="0" presId="urn:microsoft.com/office/officeart/2008/layout/AscendingPictureAccentProcess"/>
    <dgm:cxn modelId="{9DC1F2F5-D530-4B11-9406-090704FFE03B}" srcId="{1736E810-DAD0-46B4-BE83-CAB606219C97}" destId="{849460AA-1A89-4727-B3A4-B6EA54CBD054}" srcOrd="1" destOrd="0" parTransId="{DD74EA2D-C217-4530-9959-EC51BD8D0B1A}" sibTransId="{BD8F7492-01F1-42F2-BFEE-BC99198DF990}"/>
    <dgm:cxn modelId="{305BC6FB-9887-4EF7-812C-732B6C7DEE7A}" type="presOf" srcId="{849460AA-1A89-4727-B3A4-B6EA54CBD054}" destId="{F2696F0E-23C8-4128-8090-0E0D026DF618}" srcOrd="0" destOrd="0" presId="urn:microsoft.com/office/officeart/2008/layout/AscendingPictureAccentProcess"/>
    <dgm:cxn modelId="{75EE6549-5E38-46C4-881A-BEEC2110BBB1}" type="presParOf" srcId="{A26F7631-221B-4CD8-AFB6-07B87B25C42D}" destId="{79B0D3C6-61AB-4332-B19A-AFAA38C2594D}" srcOrd="0" destOrd="0" presId="urn:microsoft.com/office/officeart/2008/layout/AscendingPictureAccentProcess"/>
    <dgm:cxn modelId="{36EB0FA8-29EF-495F-831B-A7FE4D8DA345}" type="presParOf" srcId="{A26F7631-221B-4CD8-AFB6-07B87B25C42D}" destId="{379AF5C1-E7CD-4F0B-B380-87CE8F0EDD76}" srcOrd="1" destOrd="0" presId="urn:microsoft.com/office/officeart/2008/layout/AscendingPictureAccentProcess"/>
    <dgm:cxn modelId="{83AC1773-D4A1-42D5-A0EE-4F3381440A7A}" type="presParOf" srcId="{A26F7631-221B-4CD8-AFB6-07B87B25C42D}" destId="{CE2E7067-A7D3-425D-A59F-4BE27DA57BDE}" srcOrd="2" destOrd="0" presId="urn:microsoft.com/office/officeart/2008/layout/AscendingPictureAccentProcess"/>
    <dgm:cxn modelId="{5275FF94-1638-4314-9CD5-244C9F2A5B60}" type="presParOf" srcId="{A26F7631-221B-4CD8-AFB6-07B87B25C42D}" destId="{F060401B-CA60-429D-BCF1-33475101C1E9}" srcOrd="3" destOrd="0" presId="urn:microsoft.com/office/officeart/2008/layout/AscendingPictureAccentProcess"/>
    <dgm:cxn modelId="{DA0D719E-3D8E-4ED6-8117-7D211DB5AC16}" type="presParOf" srcId="{A26F7631-221B-4CD8-AFB6-07B87B25C42D}" destId="{A32B51AA-2D29-473A-BBDA-247D6C8F9474}" srcOrd="4" destOrd="0" presId="urn:microsoft.com/office/officeart/2008/layout/AscendingPictureAccentProcess"/>
    <dgm:cxn modelId="{168BBC45-3642-4A2F-AF77-3C4524B05A56}" type="presParOf" srcId="{A26F7631-221B-4CD8-AFB6-07B87B25C42D}" destId="{A7EED0C8-1725-4812-A73D-B2167858DBBB}" srcOrd="5" destOrd="0" presId="urn:microsoft.com/office/officeart/2008/layout/AscendingPictureAccentProcess"/>
    <dgm:cxn modelId="{0798EA1D-958A-407E-AE92-F0AE5E1AE61B}" type="presParOf" srcId="{A26F7631-221B-4CD8-AFB6-07B87B25C42D}" destId="{0D74DD43-BBE8-4A7A-9C0B-F95E2A537911}" srcOrd="6" destOrd="0" presId="urn:microsoft.com/office/officeart/2008/layout/AscendingPictureAccentProcess"/>
    <dgm:cxn modelId="{5C79FC7E-90F7-4291-B406-98D4E95AAA93}" type="presParOf" srcId="{A26F7631-221B-4CD8-AFB6-07B87B25C42D}" destId="{A088946E-6FAA-4449-A034-CF2803A7E078}" srcOrd="7" destOrd="0" presId="urn:microsoft.com/office/officeart/2008/layout/AscendingPictureAccentProcess"/>
    <dgm:cxn modelId="{E829A91F-A3E9-4A0F-8B3B-B7F7576599BF}" type="presParOf" srcId="{A26F7631-221B-4CD8-AFB6-07B87B25C42D}" destId="{EDF57381-8FAD-4D0E-B2E2-A2A53A587558}" srcOrd="8" destOrd="0" presId="urn:microsoft.com/office/officeart/2008/layout/AscendingPictureAccentProcess"/>
    <dgm:cxn modelId="{A53C06A5-9EF1-42F0-A8A6-D75E25E11ADF}" type="presParOf" srcId="{A26F7631-221B-4CD8-AFB6-07B87B25C42D}" destId="{1CD05CA4-008B-4DBF-B52D-9224D666F062}" srcOrd="9" destOrd="0" presId="urn:microsoft.com/office/officeart/2008/layout/AscendingPictureAccentProcess"/>
    <dgm:cxn modelId="{F6C2DF64-D059-4367-BCE8-9357BE1751D6}" type="presParOf" srcId="{A26F7631-221B-4CD8-AFB6-07B87B25C42D}" destId="{05CD05BD-CF83-4589-B01C-7F46C74B68F1}" srcOrd="10" destOrd="0" presId="urn:microsoft.com/office/officeart/2008/layout/AscendingPictureAccentProcess"/>
    <dgm:cxn modelId="{15EC128C-EF1B-405E-A71E-0518BB7FCC2C}" type="presParOf" srcId="{A26F7631-221B-4CD8-AFB6-07B87B25C42D}" destId="{061C5C62-8912-4497-AFCA-C5C52F3A90E6}" srcOrd="11" destOrd="0" presId="urn:microsoft.com/office/officeart/2008/layout/AscendingPictureAccentProcess"/>
    <dgm:cxn modelId="{B446BBAE-3F2A-421C-9079-37F9FDDC36DE}" type="presParOf" srcId="{A26F7631-221B-4CD8-AFB6-07B87B25C42D}" destId="{0CE16976-D8A9-4595-B5BE-A707DB6DEE71}" srcOrd="12" destOrd="0" presId="urn:microsoft.com/office/officeart/2008/layout/AscendingPictureAccentProcess"/>
    <dgm:cxn modelId="{7C49367E-1D56-4C40-B226-D25E4F804008}" type="presParOf" srcId="{A26F7631-221B-4CD8-AFB6-07B87B25C42D}" destId="{1695233B-2E29-4682-BDD0-B21608605598}" srcOrd="13" destOrd="0" presId="urn:microsoft.com/office/officeart/2008/layout/AscendingPictureAccentProcess"/>
    <dgm:cxn modelId="{9E3E5C7C-325F-4DB7-9A93-73DF99DD2168}" type="presParOf" srcId="{A26F7631-221B-4CD8-AFB6-07B87B25C42D}" destId="{2F880AC1-09B8-476D-A28C-3240251A3262}" srcOrd="14" destOrd="0" presId="urn:microsoft.com/office/officeart/2008/layout/AscendingPictureAccentProcess"/>
    <dgm:cxn modelId="{EE573120-2A1C-4F3B-BDCA-00C83E82CE35}" type="presParOf" srcId="{2F880AC1-09B8-476D-A28C-3240251A3262}" destId="{A51F176E-3576-4230-B27A-E6F017673663}" srcOrd="0" destOrd="0" presId="urn:microsoft.com/office/officeart/2008/layout/AscendingPictureAccentProcess"/>
    <dgm:cxn modelId="{7C151AD5-1ED7-456C-8714-937D17FF35AA}" type="presParOf" srcId="{A26F7631-221B-4CD8-AFB6-07B87B25C42D}" destId="{F2696F0E-23C8-4128-8090-0E0D026DF618}" srcOrd="15" destOrd="0" presId="urn:microsoft.com/office/officeart/2008/layout/AscendingPictureAccentProcess"/>
    <dgm:cxn modelId="{9676FD58-A5B9-4D1D-B7C0-E72311AA9E1A}" type="presParOf" srcId="{A26F7631-221B-4CD8-AFB6-07B87B25C42D}" destId="{20F085D9-A582-4EA9-9614-2559AA42FB98}" srcOrd="16" destOrd="0" presId="urn:microsoft.com/office/officeart/2008/layout/AscendingPictureAccentProcess"/>
    <dgm:cxn modelId="{3661AF36-72D9-4DD0-8560-0135AD6358AC}" type="presParOf" srcId="{20F085D9-A582-4EA9-9614-2559AA42FB98}" destId="{7CFF1561-4D44-4741-9C93-6C12DB8755EC}" srcOrd="0" destOrd="0" presId="urn:microsoft.com/office/officeart/2008/layout/AscendingPictureAccentProcess"/>
    <dgm:cxn modelId="{20AFF111-19F5-4C2F-9F8C-CD7EB544FE0D}" type="presParOf" srcId="{A26F7631-221B-4CD8-AFB6-07B87B25C42D}" destId="{9F8083F6-232D-4D44-A9C2-43E46D817A06}" srcOrd="17" destOrd="0" presId="urn:microsoft.com/office/officeart/2008/layout/AscendingPictureAccentProcess"/>
    <dgm:cxn modelId="{DAB2E635-32D7-4B9C-A82F-42D21C171B4C}" type="presParOf" srcId="{A26F7631-221B-4CD8-AFB6-07B87B25C42D}" destId="{88A0498F-42A5-4944-B68F-EF4FA4637DEC}" srcOrd="18" destOrd="0" presId="urn:microsoft.com/office/officeart/2008/layout/AscendingPictureAccentProcess"/>
    <dgm:cxn modelId="{3DBFFF1F-0099-4771-991A-21CAA1E1278F}" type="presParOf" srcId="{88A0498F-42A5-4944-B68F-EF4FA4637DEC}" destId="{E9A63DD1-DE74-42BB-9859-8F49CB0CB901}" srcOrd="0" destOrd="0" presId="urn:microsoft.com/office/officeart/2008/layout/AscendingPictureAccentProcess"/>
    <dgm:cxn modelId="{E13403FF-81AA-41F2-997E-7695FFE96AE0}" type="presParOf" srcId="{A26F7631-221B-4CD8-AFB6-07B87B25C42D}" destId="{C9B1F4A4-D49B-47CD-9146-95F7E487628E}" srcOrd="19" destOrd="0" presId="urn:microsoft.com/office/officeart/2008/layout/AscendingPictureAccentProcess"/>
    <dgm:cxn modelId="{1DC07C2A-5AF4-42C8-B02A-72A7272B9AFF}" type="presParOf" srcId="{A26F7631-221B-4CD8-AFB6-07B87B25C42D}" destId="{CA823616-4F84-40A0-A932-D4B1128F4A81}" srcOrd="20" destOrd="0" presId="urn:microsoft.com/office/officeart/2008/layout/AscendingPictureAccentProcess"/>
    <dgm:cxn modelId="{D67258C6-6299-4956-ADBB-ADC77152A0DD}" type="presParOf" srcId="{CA823616-4F84-40A0-A932-D4B1128F4A81}" destId="{53843CA3-4BFC-437A-8739-3CD3EBEE84F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0D3C6-61AB-4332-B19A-AFAA38C2594D}">
      <dsp:nvSpPr>
        <dsp:cNvPr id="0" name=""/>
        <dsp:cNvSpPr/>
      </dsp:nvSpPr>
      <dsp:spPr>
        <a:xfrm>
          <a:off x="2269923" y="4856457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9AF5C1-E7CD-4F0B-B380-87CE8F0EDD76}">
      <dsp:nvSpPr>
        <dsp:cNvPr id="0" name=""/>
        <dsp:cNvSpPr/>
      </dsp:nvSpPr>
      <dsp:spPr>
        <a:xfrm>
          <a:off x="2006065" y="4976772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2E7067-A7D3-425D-A59F-4BE27DA57BDE}">
      <dsp:nvSpPr>
        <dsp:cNvPr id="0" name=""/>
        <dsp:cNvSpPr/>
      </dsp:nvSpPr>
      <dsp:spPr>
        <a:xfrm>
          <a:off x="1734405" y="5075821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80236"/>
              <a:satOff val="1694"/>
              <a:lumOff val="4514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60401B-CA60-429D-BCF1-33475101C1E9}">
      <dsp:nvSpPr>
        <dsp:cNvPr id="0" name=""/>
        <dsp:cNvSpPr/>
      </dsp:nvSpPr>
      <dsp:spPr>
        <a:xfrm>
          <a:off x="1461574" y="5117193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2B51AA-2D29-473A-BBDA-247D6C8F9474}">
      <dsp:nvSpPr>
        <dsp:cNvPr id="0" name=""/>
        <dsp:cNvSpPr/>
      </dsp:nvSpPr>
      <dsp:spPr>
        <a:xfrm>
          <a:off x="3575929" y="3923955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EED0C8-1725-4812-A73D-B2167858DBBB}">
      <dsp:nvSpPr>
        <dsp:cNvPr id="0" name=""/>
        <dsp:cNvSpPr/>
      </dsp:nvSpPr>
      <dsp:spPr>
        <a:xfrm>
          <a:off x="4207009" y="2376861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200590"/>
              <a:satOff val="4236"/>
              <a:lumOff val="11284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74DD43-BBE8-4A7A-9C0B-F95E2A537911}">
      <dsp:nvSpPr>
        <dsp:cNvPr id="0" name=""/>
        <dsp:cNvSpPr/>
      </dsp:nvSpPr>
      <dsp:spPr>
        <a:xfrm>
          <a:off x="4016918" y="536889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88946E-6FAA-4449-A034-CF2803A7E078}">
      <dsp:nvSpPr>
        <dsp:cNvPr id="0" name=""/>
        <dsp:cNvSpPr/>
      </dsp:nvSpPr>
      <dsp:spPr>
        <a:xfrm>
          <a:off x="4185730" y="417134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280825"/>
              <a:satOff val="5930"/>
              <a:lumOff val="15797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F57381-8FAD-4D0E-B2E2-A2A53A587558}">
      <dsp:nvSpPr>
        <dsp:cNvPr id="0" name=""/>
        <dsp:cNvSpPr/>
      </dsp:nvSpPr>
      <dsp:spPr>
        <a:xfrm>
          <a:off x="4354543" y="297380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D05CA4-008B-4DBF-B52D-9224D666F062}">
      <dsp:nvSpPr>
        <dsp:cNvPr id="0" name=""/>
        <dsp:cNvSpPr/>
      </dsp:nvSpPr>
      <dsp:spPr>
        <a:xfrm>
          <a:off x="4523355" y="417134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CD05BD-CF83-4589-B01C-7F46C74B68F1}">
      <dsp:nvSpPr>
        <dsp:cNvPr id="0" name=""/>
        <dsp:cNvSpPr/>
      </dsp:nvSpPr>
      <dsp:spPr>
        <a:xfrm>
          <a:off x="4692877" y="536889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401179"/>
              <a:satOff val="8472"/>
              <a:lumOff val="22568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1C5C62-8912-4497-AFCA-C5C52F3A90E6}">
      <dsp:nvSpPr>
        <dsp:cNvPr id="0" name=""/>
        <dsp:cNvSpPr/>
      </dsp:nvSpPr>
      <dsp:spPr>
        <a:xfrm>
          <a:off x="4354543" y="550320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441297"/>
              <a:satOff val="9319"/>
              <a:lumOff val="24824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E16976-D8A9-4595-B5BE-A707DB6DEE71}">
      <dsp:nvSpPr>
        <dsp:cNvPr id="0" name=""/>
        <dsp:cNvSpPr/>
      </dsp:nvSpPr>
      <dsp:spPr>
        <a:xfrm>
          <a:off x="4354543" y="803260"/>
          <a:ext cx="118452" cy="118452"/>
        </a:xfrm>
        <a:prstGeom prst="ellipse">
          <a:avLst/>
        </a:prstGeom>
        <a:solidFill>
          <a:srgbClr val="FF0000"/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95233B-2E29-4682-BDD0-B21608605598}">
      <dsp:nvSpPr>
        <dsp:cNvPr id="0" name=""/>
        <dsp:cNvSpPr/>
      </dsp:nvSpPr>
      <dsp:spPr>
        <a:xfrm>
          <a:off x="779338" y="5390786"/>
          <a:ext cx="2549917" cy="68383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97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B</a:t>
          </a:r>
          <a:r>
            <a:rPr lang="ga-IE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each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a</a:t>
          </a:r>
          <a:r>
            <a:rPr lang="ga-IE" sz="1800" kern="1200" noProof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ag </a:t>
          </a:r>
          <a:r>
            <a:rPr lang="ga-IE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iompar pailine</a:t>
          </a:r>
        </a:p>
      </dsp:txBody>
      <dsp:txXfrm>
        <a:off x="812720" y="5424168"/>
        <a:ext cx="2483153" cy="617069"/>
      </dsp:txXfrm>
    </dsp:sp>
    <dsp:sp modelId="{A51F176E-3576-4230-B27A-E6F017673663}">
      <dsp:nvSpPr>
        <dsp:cNvPr id="0" name=""/>
        <dsp:cNvSpPr/>
      </dsp:nvSpPr>
      <dsp:spPr>
        <a:xfrm>
          <a:off x="72525" y="4720103"/>
          <a:ext cx="1182395" cy="11824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696F0E-23C8-4128-8090-0E0D026DF618}">
      <dsp:nvSpPr>
        <dsp:cNvPr id="0" name=""/>
        <dsp:cNvSpPr/>
      </dsp:nvSpPr>
      <dsp:spPr>
        <a:xfrm>
          <a:off x="3117397" y="4408057"/>
          <a:ext cx="2549917" cy="683833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97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Bláthanna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</a:t>
          </a:r>
          <a:b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</a:b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á </a:t>
          </a: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bpailniú</a:t>
          </a:r>
          <a:endParaRPr lang="ga-IE" sz="1800" kern="1200" noProof="0" dirty="0">
            <a:solidFill>
              <a:prstClr val="black"/>
            </a:solidFill>
            <a:latin typeface="Tw Cen MT" panose="020B0602020104020603" pitchFamily="34" charset="0"/>
            <a:ea typeface="+mn-ea"/>
            <a:cs typeface="+mn-cs"/>
          </a:endParaRPr>
        </a:p>
      </dsp:txBody>
      <dsp:txXfrm>
        <a:off x="3150779" y="4441439"/>
        <a:ext cx="2483153" cy="617069"/>
      </dsp:txXfrm>
    </dsp:sp>
    <dsp:sp modelId="{7CFF1561-4D44-4741-9C93-6C12DB8755EC}">
      <dsp:nvSpPr>
        <dsp:cNvPr id="0" name=""/>
        <dsp:cNvSpPr/>
      </dsp:nvSpPr>
      <dsp:spPr>
        <a:xfrm>
          <a:off x="2361422" y="3894690"/>
          <a:ext cx="1182395" cy="118243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8083F6-232D-4D44-A9C2-43E46D817A06}">
      <dsp:nvSpPr>
        <dsp:cNvPr id="0" name=""/>
        <dsp:cNvSpPr/>
      </dsp:nvSpPr>
      <dsp:spPr>
        <a:xfrm>
          <a:off x="4042807" y="3263738"/>
          <a:ext cx="2549917" cy="683833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97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Dóthain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</a:t>
          </a: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síolta</a:t>
          </a: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 </a:t>
          </a:r>
          <a:b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</a:br>
          <a:r>
            <a:rPr lang="en-US" sz="1800" kern="1200" noProof="0" dirty="0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á </a:t>
          </a:r>
          <a:r>
            <a:rPr lang="en-US" sz="1800" kern="1200" noProof="0" dirty="0" err="1">
              <a:solidFill>
                <a:prstClr val="black"/>
              </a:solidFill>
              <a:latin typeface="Tw Cen MT" panose="020B0602020104020603" pitchFamily="34" charset="0"/>
              <a:ea typeface="+mn-ea"/>
              <a:cs typeface="+mn-cs"/>
            </a:rPr>
            <a:t>nginiúint</a:t>
          </a:r>
          <a:endParaRPr lang="ga-IE" sz="1800" kern="1200" noProof="0" dirty="0">
            <a:solidFill>
              <a:prstClr val="black"/>
            </a:solidFill>
            <a:latin typeface="Tw Cen MT" panose="020B0602020104020603" pitchFamily="34" charset="0"/>
            <a:ea typeface="+mn-ea"/>
            <a:cs typeface="+mn-cs"/>
          </a:endParaRPr>
        </a:p>
      </dsp:txBody>
      <dsp:txXfrm>
        <a:off x="4076189" y="3297120"/>
        <a:ext cx="2483153" cy="617069"/>
      </dsp:txXfrm>
    </dsp:sp>
    <dsp:sp modelId="{E9A63DD1-DE74-42BB-9859-8F49CB0CB901}">
      <dsp:nvSpPr>
        <dsp:cNvPr id="0" name=""/>
        <dsp:cNvSpPr/>
      </dsp:nvSpPr>
      <dsp:spPr>
        <a:xfrm>
          <a:off x="3335994" y="2593055"/>
          <a:ext cx="1182395" cy="118243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9000" r="-29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B1F4A4-D49B-47CD-9146-95F7E487628E}">
      <dsp:nvSpPr>
        <dsp:cNvPr id="0" name=""/>
        <dsp:cNvSpPr/>
      </dsp:nvSpPr>
      <dsp:spPr>
        <a:xfrm>
          <a:off x="4470512" y="1713081"/>
          <a:ext cx="2549917" cy="683833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9733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>
              <a:latin typeface="Tw Cen MT" panose="020B0602020104020603" pitchFamily="34" charset="0"/>
            </a:rPr>
            <a:t>Neart</a:t>
          </a:r>
          <a:r>
            <a:rPr lang="en-US" sz="1800" kern="1200" noProof="0" dirty="0">
              <a:latin typeface="Tw Cen MT" panose="020B0602020104020603" pitchFamily="34" charset="0"/>
            </a:rPr>
            <a:t> </a:t>
          </a:r>
          <a:r>
            <a:rPr lang="en-US" sz="1800" kern="1200" noProof="0" dirty="0" err="1">
              <a:latin typeface="Tw Cen MT" panose="020B0602020104020603" pitchFamily="34" charset="0"/>
            </a:rPr>
            <a:t>bia</a:t>
          </a:r>
          <a:r>
            <a:rPr lang="en-US" sz="1800" kern="1200" noProof="0" dirty="0">
              <a:latin typeface="Tw Cen MT" panose="020B0602020104020603" pitchFamily="34" charset="0"/>
            </a:rPr>
            <a:t> </a:t>
          </a:r>
          <a:r>
            <a:rPr lang="en-US" sz="1800" kern="1200" noProof="0" dirty="0" err="1">
              <a:latin typeface="Tw Cen MT" panose="020B0602020104020603" pitchFamily="34" charset="0"/>
            </a:rPr>
            <a:t>folláin</a:t>
          </a:r>
          <a:r>
            <a:rPr lang="en-US" sz="1800" kern="1200" noProof="0" dirty="0">
              <a:latin typeface="Tw Cen MT" panose="020B0602020104020603" pitchFamily="34" charset="0"/>
            </a:rPr>
            <a:t> </a:t>
          </a:r>
          <a:br>
            <a:rPr lang="en-US" sz="1800" kern="1200" noProof="0" dirty="0">
              <a:latin typeface="Tw Cen MT" panose="020B0602020104020603" pitchFamily="34" charset="0"/>
            </a:rPr>
          </a:br>
          <a:r>
            <a:rPr lang="en-US" sz="1800" kern="1200" noProof="0" dirty="0">
              <a:latin typeface="Tw Cen MT" panose="020B0602020104020603" pitchFamily="34" charset="0"/>
            </a:rPr>
            <a:t>le hithe </a:t>
          </a:r>
          <a:r>
            <a:rPr lang="en-US" sz="1800" kern="1200" noProof="0" dirty="0" err="1">
              <a:latin typeface="Tw Cen MT" panose="020B0602020104020603" pitchFamily="34" charset="0"/>
            </a:rPr>
            <a:t>againn</a:t>
          </a:r>
          <a:endParaRPr lang="ga-IE" sz="1800" kern="1200" noProof="0" dirty="0">
            <a:latin typeface="Tw Cen MT" panose="020B0602020104020603" pitchFamily="34" charset="0"/>
          </a:endParaRPr>
        </a:p>
      </dsp:txBody>
      <dsp:txXfrm>
        <a:off x="4503894" y="1746463"/>
        <a:ext cx="2483153" cy="617069"/>
      </dsp:txXfrm>
    </dsp:sp>
    <dsp:sp modelId="{53843CA3-4BFC-437A-8739-3CD3EBEE84FE}">
      <dsp:nvSpPr>
        <dsp:cNvPr id="0" name=""/>
        <dsp:cNvSpPr/>
      </dsp:nvSpPr>
      <dsp:spPr>
        <a:xfrm>
          <a:off x="3763699" y="1042398"/>
          <a:ext cx="1182395" cy="118243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7E093-608B-44EB-8B9B-C16F821DD773}" type="datetimeFigureOut">
              <a:rPr lang="ga-IE" smtClean="0"/>
              <a:t>07/03/2024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79AB-7DB5-4E9B-8C58-EA47BD7EC2AC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3552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EF17-B96A-4605-B674-09BD1FF3B13E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9D21-E170-41F7-8712-BB67B76C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3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7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6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ga-IE" dirty="0"/>
            </a:b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8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9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0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3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5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4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09D21-E170-41F7-8712-BB67B76C4C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6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8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4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6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2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6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0BF-FC0A-4FC6-B335-E260F86C2490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8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inators.i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BIKqFywxTY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g.ie/wp-content/uploads/Eureka_Irish_12.31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orasnagaeilge.ie/angum/wp-content/uploads/sites/5/2020/10/L%C3%ADon-an-D%C3%BAlra-Samhradh-2017-M%C3%93R.pdf" TargetMode="External"/><Relationship Id="rId4" Type="http://schemas.openxmlformats.org/officeDocument/2006/relationships/hyperlink" Target="https://pollinators.ie/wordpress/wp-content/uploads/2018/04/Junior-Pollinator-Plan-Irish-2018-WEB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g4.ie/ga/player/seinn/?pid=6254614103001&amp;title=Plean%20Bee&amp;series=Plean%20Bee&amp;genre=Faisneis&amp;pcode=60851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8756DF5-C582-41E1-934B-30AB4018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7849"/>
          <a:stretch/>
        </p:blipFill>
        <p:spPr bwMode="auto">
          <a:xfrm>
            <a:off x="-1" y="0"/>
            <a:ext cx="12196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247404"/>
            <a:ext cx="5544151" cy="286155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wrap="none" rtlCol="0" anchor="b">
            <a:noAutofit/>
          </a:bodyPr>
          <a:lstStyle/>
          <a:p>
            <a:r>
              <a:rPr lang="ga-IE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Tábhacht</a:t>
            </a:r>
            <a:br>
              <a:rPr lang="ga-IE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</a:br>
            <a:r>
              <a:rPr lang="ga-IE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na </a:t>
            </a:r>
            <a:r>
              <a:rPr lang="ga-IE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anose="03070502030502020203" pitchFamily="66" charset="0"/>
              </a:rPr>
              <a:t>mBeach</a:t>
            </a:r>
          </a:p>
        </p:txBody>
      </p:sp>
    </p:spTree>
    <p:extLst>
      <p:ext uri="{BB962C8B-B14F-4D97-AF65-F5344CB8AC3E}">
        <p14:creationId xmlns:p14="http://schemas.microsoft.com/office/powerpoint/2010/main" val="14918943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iúr 9">
            <a:extLst>
              <a:ext uri="{FF2B5EF4-FFF2-40B4-BE49-F238E27FC236}">
                <a16:creationId xmlns:a16="http://schemas.microsoft.com/office/drawing/2014/main" id="{7864B466-F305-48CF-9A95-8D6346C1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6E34EB1A-C56E-4C0E-815E-8523B985A3AA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2" name="Rectangle 1"/>
          <p:cNvSpPr/>
          <p:nvPr/>
        </p:nvSpPr>
        <p:spPr>
          <a:xfrm>
            <a:off x="2817694" y="989473"/>
            <a:ext cx="8324057" cy="1349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ga-IE" sz="2000" dirty="0">
                <a:latin typeface="Tw Cen MT" panose="020B0602020104020603" pitchFamily="34" charset="0"/>
              </a:rPr>
              <a:t>Bíonn na beacha ag brath go hiomlán ar bhláthanna i gcomhair bia, bláthanna fiáine go háirithe. Níl na bláthanna fiáine chomh flúirseach is a bhídís tráth. Chomh maith leis sin, baintear an féar – agus na bláthanna a fhásann ann – </a:t>
            </a:r>
            <a:br>
              <a:rPr lang="en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go rialta in Éirinn, rud a fhágann na beacha gann ar bhia.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4184" y="4116576"/>
            <a:ext cx="8351075" cy="19204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ga-IE" sz="2000" dirty="0">
                <a:latin typeface="Tw Cen MT" panose="020B0602020104020603" pitchFamily="34" charset="0"/>
              </a:rPr>
              <a:t>Tá an t-athrú aeráide ag cruthú fadhbanna do na beacha. Bíonn sé deacair orthu maireachtáil nuair a bhíonn stoirmeacha agus tuilte ann, mar shampla. </a:t>
            </a:r>
            <a:r>
              <a:rPr lang="en-GB" sz="2000" dirty="0" err="1">
                <a:latin typeface="Tw Cen MT" panose="020B0602020104020603" pitchFamily="34" charset="0"/>
              </a:rPr>
              <a:t>Anuas</a:t>
            </a:r>
            <a:r>
              <a:rPr lang="en-GB" sz="2000" dirty="0">
                <a:latin typeface="Tw Cen MT" panose="020B0602020104020603" pitchFamily="34" charset="0"/>
              </a:rPr>
              <a:t> air </a:t>
            </a:r>
            <a:r>
              <a:rPr lang="ga-IE" sz="2000" dirty="0">
                <a:latin typeface="Tw Cen MT" panose="020B0602020104020603" pitchFamily="34" charset="0"/>
              </a:rPr>
              <a:t>sin, </a:t>
            </a:r>
            <a:r>
              <a:rPr lang="en-GB" sz="2000" dirty="0" err="1">
                <a:latin typeface="Tw Cen MT" panose="020B0602020104020603" pitchFamily="34" charset="0"/>
              </a:rPr>
              <a:t>bíonn</a:t>
            </a:r>
            <a:r>
              <a:rPr lang="en-GB" sz="2000" dirty="0">
                <a:latin typeface="Tw Cen MT" panose="020B0602020104020603" pitchFamily="34" charset="0"/>
              </a:rPr>
              <a:t> </a:t>
            </a:r>
            <a:r>
              <a:rPr lang="en-GB" sz="2000" dirty="0" err="1">
                <a:latin typeface="Tw Cen MT" panose="020B0602020104020603" pitchFamily="34" charset="0"/>
              </a:rPr>
              <a:t>tionchar</a:t>
            </a:r>
            <a:r>
              <a:rPr lang="en-GB" sz="2000" dirty="0">
                <a:latin typeface="Tw Cen MT" panose="020B0602020104020603" pitchFamily="34" charset="0"/>
              </a:rPr>
              <a:t> ag an </a:t>
            </a:r>
            <a:r>
              <a:rPr lang="en-GB" sz="2000" dirty="0" err="1">
                <a:latin typeface="Tw Cen MT" panose="020B0602020104020603" pitchFamily="34" charset="0"/>
              </a:rPr>
              <a:t>athrú</a:t>
            </a:r>
            <a:r>
              <a:rPr lang="en-GB" sz="2000" dirty="0">
                <a:latin typeface="Tw Cen MT" panose="020B0602020104020603" pitchFamily="34" charset="0"/>
              </a:rPr>
              <a:t> </a:t>
            </a:r>
            <a:r>
              <a:rPr lang="en-GB" sz="2000" dirty="0" err="1">
                <a:latin typeface="Tw Cen MT" panose="020B0602020104020603" pitchFamily="34" charset="0"/>
              </a:rPr>
              <a:t>aeráide</a:t>
            </a:r>
            <a:r>
              <a:rPr lang="en-GB" sz="2000" dirty="0">
                <a:latin typeface="Tw Cen MT" panose="020B0602020104020603" pitchFamily="34" charset="0"/>
              </a:rPr>
              <a:t> </a:t>
            </a:r>
            <a:r>
              <a:rPr lang="en-GB" sz="2000" dirty="0" err="1">
                <a:latin typeface="Tw Cen MT" panose="020B0602020104020603" pitchFamily="34" charset="0"/>
              </a:rPr>
              <a:t>ar</a:t>
            </a:r>
            <a:r>
              <a:rPr lang="en-GB" sz="2000" dirty="0">
                <a:latin typeface="Tw Cen MT" panose="020B0602020104020603" pitchFamily="34" charset="0"/>
              </a:rPr>
              <a:t> na s</a:t>
            </a:r>
            <a:r>
              <a:rPr lang="ga-IE" sz="2000" dirty="0" err="1">
                <a:latin typeface="Tw Cen MT" panose="020B0602020104020603" pitchFamily="34" charset="0"/>
              </a:rPr>
              <a:t>éasúir</a:t>
            </a:r>
            <a:r>
              <a:rPr lang="ga-IE" sz="2000" dirty="0">
                <a:latin typeface="Tw Cen MT" panose="020B0602020104020603" pitchFamily="34" charset="0"/>
              </a:rPr>
              <a:t> ag</a:t>
            </a:r>
            <a:r>
              <a:rPr lang="en-GB" sz="2000" dirty="0">
                <a:latin typeface="Tw Cen MT" panose="020B0602020104020603" pitchFamily="34" charset="0"/>
              </a:rPr>
              <a:t>us </a:t>
            </a:r>
            <a:r>
              <a:rPr lang="en-GB" sz="2000" dirty="0" err="1">
                <a:latin typeface="Tw Cen MT" panose="020B0602020104020603" pitchFamily="34" charset="0"/>
              </a:rPr>
              <a:t>cuireann</a:t>
            </a:r>
            <a:r>
              <a:rPr lang="en-GB" sz="2000" dirty="0">
                <a:latin typeface="Tw Cen MT" panose="020B0602020104020603" pitchFamily="34" charset="0"/>
              </a:rPr>
              <a:t> sin </a:t>
            </a:r>
            <a:r>
              <a:rPr lang="en-GB" sz="2000">
                <a:latin typeface="Tw Cen MT" panose="020B0602020104020603" pitchFamily="34" charset="0"/>
              </a:rPr>
              <a:t>i</a:t>
            </a:r>
            <a:r>
              <a:rPr lang="ga-IE" sz="2000">
                <a:latin typeface="Tw Cen MT" panose="020B0602020104020603" pitchFamily="34" charset="0"/>
              </a:rPr>
              <a:t>steach</a:t>
            </a:r>
            <a:r>
              <a:rPr lang="ga-IE" sz="2000" dirty="0">
                <a:latin typeface="Tw Cen MT" panose="020B0602020104020603" pitchFamily="34" charset="0"/>
              </a:rPr>
              <a:t> </a:t>
            </a:r>
            <a:r>
              <a:rPr lang="en-GB" sz="2000" dirty="0" err="1">
                <a:latin typeface="Tw Cen MT" panose="020B0602020104020603" pitchFamily="34" charset="0"/>
              </a:rPr>
              <a:t>ar</a:t>
            </a:r>
            <a:r>
              <a:rPr lang="en-GB" sz="2000" dirty="0">
                <a:latin typeface="Tw Cen MT" panose="020B0602020104020603" pitchFamily="34" charset="0"/>
              </a:rPr>
              <a:t> na </a:t>
            </a:r>
            <a:r>
              <a:rPr lang="en-GB" sz="2000" dirty="0" err="1">
                <a:latin typeface="Tw Cen MT" panose="020B0602020104020603" pitchFamily="34" charset="0"/>
              </a:rPr>
              <a:t>beacha</a:t>
            </a:r>
            <a:r>
              <a:rPr lang="en-GB" sz="2000" dirty="0">
                <a:latin typeface="Tw Cen MT" panose="020B0602020104020603" pitchFamily="34" charset="0"/>
              </a:rPr>
              <a:t> </a:t>
            </a:r>
            <a:r>
              <a:rPr lang="en-GB" sz="2000" dirty="0" err="1">
                <a:latin typeface="Tw Cen MT" panose="020B0602020104020603" pitchFamily="34" charset="0"/>
              </a:rPr>
              <a:t>freisin</a:t>
            </a:r>
            <a:r>
              <a:rPr lang="en-GB" sz="2000" dirty="0">
                <a:latin typeface="Tw Cen MT" panose="020B0602020104020603" pitchFamily="34" charset="0"/>
              </a:rPr>
              <a:t>.</a:t>
            </a:r>
            <a:r>
              <a:rPr lang="ga-IE" sz="2000" dirty="0">
                <a:latin typeface="Tw Cen MT" panose="020B0602020104020603" pitchFamily="34" charset="0"/>
              </a:rPr>
              <a:t> Má thagann aimsir </a:t>
            </a:r>
            <a:r>
              <a:rPr lang="ga-IE" sz="2000" dirty="0" err="1">
                <a:latin typeface="Tw Cen MT" panose="020B0602020104020603" pitchFamily="34" charset="0"/>
              </a:rPr>
              <a:t>the</a:t>
            </a:r>
            <a:r>
              <a:rPr lang="ga-IE" sz="2000" dirty="0">
                <a:latin typeface="Tw Cen MT" panose="020B0602020104020603" pitchFamily="34" charset="0"/>
              </a:rPr>
              <a:t> go luath sa bhliain, mar shampla, músclaíonn na beacha as an </a:t>
            </a:r>
            <a:r>
              <a:rPr lang="ga-IE" sz="2000" dirty="0" err="1">
                <a:latin typeface="Tw Cen MT" panose="020B0602020104020603" pitchFamily="34" charset="0"/>
              </a:rPr>
              <a:t>ngeimhriú</a:t>
            </a:r>
            <a:r>
              <a:rPr lang="ga-IE" sz="2000" dirty="0">
                <a:latin typeface="Tw Cen MT" panose="020B0602020104020603" pitchFamily="34" charset="0"/>
              </a:rPr>
              <a:t> go róluath. Ní bhíonn go leor bláthanna ar fáil dóibh go fóill agus bíonn easpa bia orthu.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7694" y="2432380"/>
            <a:ext cx="8373593" cy="1684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ga-IE" sz="2000" dirty="0">
                <a:latin typeface="Tw Cen MT" panose="020B0602020104020603" pitchFamily="34" charset="0"/>
              </a:rPr>
              <a:t>Úsáidtear ceimiceáin ar phlandaí agus ar bharra chun iad a chosaint ar ainmhithe, feithidí agus fungais. Úsáidtear iad le fiailí a mharú chomh maith. </a:t>
            </a:r>
            <a:br>
              <a:rPr lang="en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Bia is ea fiailí áirithe do na beacha, áfach. Nuair a mharaítear na fiailí, mar sin, bíonn easpa bia ar na beacha. </a:t>
            </a:r>
            <a:r>
              <a:rPr lang="en-US" sz="2000" dirty="0" err="1">
                <a:latin typeface="Tw Cen MT" panose="020B0602020104020603" pitchFamily="34" charset="0"/>
              </a:rPr>
              <a:t>Déantar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dochar</a:t>
            </a:r>
            <a:r>
              <a:rPr lang="en-US" sz="2000" dirty="0">
                <a:latin typeface="Tw Cen MT" panose="020B0602020104020603" pitchFamily="34" charset="0"/>
              </a:rPr>
              <a:t> do </a:t>
            </a:r>
            <a:r>
              <a:rPr lang="ga-IE" sz="2000" dirty="0">
                <a:latin typeface="Tw Cen MT" panose="020B0602020104020603" pitchFamily="34" charset="0"/>
              </a:rPr>
              <a:t>na beacha uaireanta freisin má theagmhaíonn siad leis na ceimiceáin.</a:t>
            </a:r>
          </a:p>
        </p:txBody>
      </p:sp>
      <p:pic>
        <p:nvPicPr>
          <p:cNvPr id="6" name="Pictiúr 5">
            <a:extLst>
              <a:ext uri="{FF2B5EF4-FFF2-40B4-BE49-F238E27FC236}">
                <a16:creationId xmlns:a16="http://schemas.microsoft.com/office/drawing/2014/main" id="{C5CCB629-5CF9-919F-1765-6CF4354FC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r="27251"/>
          <a:stretch/>
        </p:blipFill>
        <p:spPr>
          <a:xfrm>
            <a:off x="1151204" y="2556493"/>
            <a:ext cx="1529098" cy="139679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</p:spPr>
      </p:pic>
      <p:pic>
        <p:nvPicPr>
          <p:cNvPr id="4" name="Pictiúr 3">
            <a:extLst>
              <a:ext uri="{FF2B5EF4-FFF2-40B4-BE49-F238E27FC236}">
                <a16:creationId xmlns:a16="http://schemas.microsoft.com/office/drawing/2014/main" id="{4F06F510-F772-E28F-1307-A4995DCDB9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4" y="1155060"/>
            <a:ext cx="1529097" cy="1018379"/>
          </a:xfrm>
          <a:prstGeom prst="rect">
            <a:avLst/>
          </a:prstGeom>
        </p:spPr>
      </p:pic>
      <p:pic>
        <p:nvPicPr>
          <p:cNvPr id="8" name="Pictiúr 7">
            <a:extLst>
              <a:ext uri="{FF2B5EF4-FFF2-40B4-BE49-F238E27FC236}">
                <a16:creationId xmlns:a16="http://schemas.microsoft.com/office/drawing/2014/main" id="{5DEF7E6B-39D6-89DB-6311-FE8F8B86CC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r="25488" b="10433"/>
          <a:stretch/>
        </p:blipFill>
        <p:spPr>
          <a:xfrm>
            <a:off x="1151204" y="4336343"/>
            <a:ext cx="1529098" cy="13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9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iúr 12">
            <a:extLst>
              <a:ext uri="{FF2B5EF4-FFF2-40B4-BE49-F238E27FC236}">
                <a16:creationId xmlns:a16="http://schemas.microsoft.com/office/drawing/2014/main" id="{265B1B33-CDC9-4EC8-9655-17BC8296F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98E98EC0-0B88-40D0-8EB3-88F9491B7AB2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" b="98000" l="6413" r="94589">
                        <a14:foregroundMark x1="8016" y1="33600" x2="6613" y2="29200"/>
                        <a14:foregroundMark x1="92184" y1="29200" x2="93387" y2="23000"/>
                        <a14:foregroundMark x1="46092" y1="89000" x2="46894" y2="92600"/>
                        <a14:foregroundMark x1="65731" y1="87800" x2="68337" y2="94400"/>
                        <a14:foregroundMark x1="41483" y1="98000" x2="37074" y2="98000"/>
                        <a14:foregroundMark x1="54108" y1="15800" x2="55912" y2="8600"/>
                        <a14:foregroundMark x1="55912" y1="7800" x2="56313" y2="2400"/>
                        <a14:foregroundMark x1="43287" y1="15800" x2="39279" y2="7400"/>
                        <a14:foregroundMark x1="94589" y1="19200" x2="93988" y2="14600"/>
                        <a14:backgroundMark x1="69339" y1="94800" x2="66132" y2="8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073" y="1468887"/>
            <a:ext cx="3930197" cy="39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>
            <a:spLocks noChangeAspect="1"/>
          </p:cNvSpPr>
          <p:nvPr/>
        </p:nvSpPr>
        <p:spPr>
          <a:xfrm>
            <a:off x="2583872" y="987182"/>
            <a:ext cx="1804271" cy="1208866"/>
          </a:xfrm>
          <a:prstGeom prst="wedgeEllipseCallout">
            <a:avLst>
              <a:gd name="adj1" fmla="val -49265"/>
              <a:gd name="adj2" fmla="val 1181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>
                <a:solidFill>
                  <a:schemeClr val="tx1"/>
                </a:solidFill>
                <a:latin typeface="Tw Cen MT" panose="020B0602020104020603" pitchFamily="34" charset="0"/>
              </a:rPr>
              <a:t>Tabhair lámh chúnta dúinn!</a:t>
            </a:r>
          </a:p>
        </p:txBody>
      </p:sp>
      <p:grpSp>
        <p:nvGrpSpPr>
          <p:cNvPr id="7" name="Grúpa 6">
            <a:extLst>
              <a:ext uri="{FF2B5EF4-FFF2-40B4-BE49-F238E27FC236}">
                <a16:creationId xmlns:a16="http://schemas.microsoft.com/office/drawing/2014/main" id="{7F4D8D54-B76D-650A-5E4B-ADBF09AF02BE}"/>
              </a:ext>
            </a:extLst>
          </p:cNvPr>
          <p:cNvGrpSpPr/>
          <p:nvPr/>
        </p:nvGrpSpPr>
        <p:grpSpPr>
          <a:xfrm>
            <a:off x="4615997" y="859809"/>
            <a:ext cx="6018813" cy="1208866"/>
            <a:chOff x="4615997" y="859809"/>
            <a:chExt cx="6018813" cy="1208866"/>
          </a:xfrm>
        </p:grpSpPr>
        <p:sp>
          <p:nvSpPr>
            <p:cNvPr id="6" name="Bosca téacs 5">
              <a:extLst>
                <a:ext uri="{FF2B5EF4-FFF2-40B4-BE49-F238E27FC236}">
                  <a16:creationId xmlns:a16="http://schemas.microsoft.com/office/drawing/2014/main" id="{D1C2C562-5458-09FE-A3F3-5A5E578F56EC}"/>
                </a:ext>
              </a:extLst>
            </p:cNvPr>
            <p:cNvSpPr txBox="1"/>
            <p:nvPr/>
          </p:nvSpPr>
          <p:spPr>
            <a:xfrm>
              <a:off x="4813217" y="859809"/>
              <a:ext cx="5821593" cy="1200329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00113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ga-IE" sz="1800" noProof="0" dirty="0">
                  <a:latin typeface="Tw Cen MT" panose="020B0602020104020603" pitchFamily="34" charset="0"/>
                </a:rPr>
                <a:t>Cuir bláthanna i bpotaí agus i </a:t>
              </a:r>
              <a:r>
                <a:rPr lang="ga-IE" sz="1800" noProof="0" dirty="0" err="1">
                  <a:latin typeface="Tw Cen MT" panose="020B0602020104020603" pitchFamily="34" charset="0"/>
                </a:rPr>
                <a:t>gceapóga</a:t>
              </a:r>
              <a:r>
                <a:rPr lang="ga-IE" sz="1800" noProof="0" dirty="0">
                  <a:latin typeface="Tw Cen MT" panose="020B0602020104020603" pitchFamily="34" charset="0"/>
                </a:rPr>
                <a:t> thart timpeall </a:t>
              </a:r>
              <a:r>
                <a:rPr lang="en-US" sz="1800" noProof="0" dirty="0" err="1">
                  <a:latin typeface="Tw Cen MT" panose="020B0602020104020603" pitchFamily="34" charset="0"/>
                </a:rPr>
                <a:t>na</a:t>
              </a:r>
              <a:r>
                <a:rPr lang="ga-IE" sz="1800" noProof="0" dirty="0">
                  <a:latin typeface="Tw Cen MT" panose="020B0602020104020603" pitchFamily="34" charset="0"/>
                </a:rPr>
                <a:t> scoile le bia a sholáthar do na beacha. Cuir torthaí agus glasraí ag fás freisin – sú</a:t>
              </a:r>
              <a:r>
                <a:rPr lang="en-US" sz="1800" noProof="0" dirty="0" err="1">
                  <a:latin typeface="Tw Cen MT" panose="020B0602020104020603" pitchFamily="34" charset="0"/>
                </a:rPr>
                <a:t>tha</a:t>
              </a:r>
              <a:r>
                <a:rPr lang="ga-IE" sz="1800" noProof="0" dirty="0">
                  <a:latin typeface="Tw Cen MT" panose="020B0602020104020603" pitchFamily="34" charset="0"/>
                </a:rPr>
                <a:t> talún, sútha craobh agus piseanna</a:t>
              </a:r>
              <a:r>
                <a:rPr lang="en-US" sz="1800" noProof="0" dirty="0">
                  <a:latin typeface="Tw Cen MT" panose="020B0602020104020603" pitchFamily="34" charset="0"/>
                </a:rPr>
                <a:t>,</a:t>
              </a:r>
              <a:r>
                <a:rPr lang="ga-IE" sz="1800" noProof="0" dirty="0">
                  <a:latin typeface="Tw Cen MT" panose="020B0602020104020603" pitchFamily="34" charset="0"/>
                </a:rPr>
                <a:t> mar shampla. </a:t>
              </a:r>
            </a:p>
          </p:txBody>
        </p:sp>
        <p:pic>
          <p:nvPicPr>
            <p:cNvPr id="5" name="Pictiúr 4">
              <a:extLst>
                <a:ext uri="{FF2B5EF4-FFF2-40B4-BE49-F238E27FC236}">
                  <a16:creationId xmlns:a16="http://schemas.microsoft.com/office/drawing/2014/main" id="{C455FB3C-DA6E-8437-3532-89566DFCA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6" r="24230"/>
            <a:stretch/>
          </p:blipFill>
          <p:spPr>
            <a:xfrm>
              <a:off x="4615997" y="859809"/>
              <a:ext cx="1041195" cy="1208866"/>
            </a:xfrm>
            <a:prstGeom prst="rect">
              <a:avLst/>
            </a:prstGeom>
          </p:spPr>
        </p:pic>
      </p:grpSp>
      <p:grpSp>
        <p:nvGrpSpPr>
          <p:cNvPr id="17" name="Grúpa 16">
            <a:extLst>
              <a:ext uri="{FF2B5EF4-FFF2-40B4-BE49-F238E27FC236}">
                <a16:creationId xmlns:a16="http://schemas.microsoft.com/office/drawing/2014/main" id="{D98ED2EC-91C9-60B8-7232-16FA793F1CEC}"/>
              </a:ext>
            </a:extLst>
          </p:cNvPr>
          <p:cNvGrpSpPr/>
          <p:nvPr/>
        </p:nvGrpSpPr>
        <p:grpSpPr>
          <a:xfrm>
            <a:off x="4615997" y="2175403"/>
            <a:ext cx="6018813" cy="1200329"/>
            <a:chOff x="4615997" y="2175403"/>
            <a:chExt cx="6018813" cy="1200329"/>
          </a:xfrm>
        </p:grpSpPr>
        <p:sp>
          <p:nvSpPr>
            <p:cNvPr id="12" name="Bosca téacs 11">
              <a:extLst>
                <a:ext uri="{FF2B5EF4-FFF2-40B4-BE49-F238E27FC236}">
                  <a16:creationId xmlns:a16="http://schemas.microsoft.com/office/drawing/2014/main" id="{09F5ED03-EC6D-050B-9EB3-5D2F755111CA}"/>
                </a:ext>
              </a:extLst>
            </p:cNvPr>
            <p:cNvSpPr txBox="1"/>
            <p:nvPr/>
          </p:nvSpPr>
          <p:spPr>
            <a:xfrm>
              <a:off x="4767410" y="2451664"/>
              <a:ext cx="5867400" cy="646331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00113" lvl="0"/>
              <a:r>
                <a:rPr lang="ga-IE" sz="1800" noProof="0" dirty="0">
                  <a:latin typeface="Tw Cen MT" panose="020B0602020104020603" pitchFamily="34" charset="0"/>
                </a:rPr>
                <a:t>Is breá leis na beacha an caisearbhán agus fiailí eile. Lig dóibh fás in áit iad a bhaint. </a:t>
              </a:r>
            </a:p>
          </p:txBody>
        </p:sp>
        <p:pic>
          <p:nvPicPr>
            <p:cNvPr id="16" name="Pictiúr 15">
              <a:extLst>
                <a:ext uri="{FF2B5EF4-FFF2-40B4-BE49-F238E27FC236}">
                  <a16:creationId xmlns:a16="http://schemas.microsoft.com/office/drawing/2014/main" id="{E2A98868-E62C-95CB-DDCD-43A8A4D42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7"/>
            <a:stretch/>
          </p:blipFill>
          <p:spPr>
            <a:xfrm>
              <a:off x="4615997" y="2175403"/>
              <a:ext cx="1041196" cy="1200329"/>
            </a:xfrm>
            <a:prstGeom prst="rect">
              <a:avLst/>
            </a:prstGeom>
          </p:spPr>
        </p:pic>
      </p:grpSp>
      <p:grpSp>
        <p:nvGrpSpPr>
          <p:cNvPr id="23" name="Grúpa 22">
            <a:extLst>
              <a:ext uri="{FF2B5EF4-FFF2-40B4-BE49-F238E27FC236}">
                <a16:creationId xmlns:a16="http://schemas.microsoft.com/office/drawing/2014/main" id="{0017E1A4-D7FD-2108-CAE9-DF15EFE9E616}"/>
              </a:ext>
            </a:extLst>
          </p:cNvPr>
          <p:cNvGrpSpPr/>
          <p:nvPr/>
        </p:nvGrpSpPr>
        <p:grpSpPr>
          <a:xfrm>
            <a:off x="4615997" y="3512872"/>
            <a:ext cx="6018813" cy="1208865"/>
            <a:chOff x="4615997" y="3512872"/>
            <a:chExt cx="6018813" cy="1208865"/>
          </a:xfrm>
        </p:grpSpPr>
        <p:sp>
          <p:nvSpPr>
            <p:cNvPr id="18" name="Bosca téacs 17">
              <a:extLst>
                <a:ext uri="{FF2B5EF4-FFF2-40B4-BE49-F238E27FC236}">
                  <a16:creationId xmlns:a16="http://schemas.microsoft.com/office/drawing/2014/main" id="{6969C2D0-8313-E0FF-4F0C-03A1B64A36E4}"/>
                </a:ext>
              </a:extLst>
            </p:cNvPr>
            <p:cNvSpPr txBox="1"/>
            <p:nvPr/>
          </p:nvSpPr>
          <p:spPr>
            <a:xfrm>
              <a:off x="4767410" y="3736830"/>
              <a:ext cx="5867400" cy="646331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00113"/>
              <a:r>
                <a:rPr lang="ga-IE" sz="1800" noProof="0" dirty="0">
                  <a:latin typeface="Tw Cen MT" panose="020B0602020104020603" pitchFamily="34" charset="0"/>
                </a:rPr>
                <a:t>Déan iarracht gan an oiread sin ceimiceán a úsáid </a:t>
              </a:r>
              <a:br>
                <a:rPr lang="ga-IE" sz="1800" noProof="0" dirty="0">
                  <a:latin typeface="Tw Cen MT" panose="020B0602020104020603" pitchFamily="34" charset="0"/>
                </a:rPr>
              </a:br>
              <a:r>
                <a:rPr lang="ga-IE" sz="1800" noProof="0" dirty="0">
                  <a:latin typeface="Tw Cen MT" panose="020B0602020104020603" pitchFamily="34" charset="0"/>
                </a:rPr>
                <a:t>ar phlandaí agus ar bharra. </a:t>
              </a:r>
            </a:p>
          </p:txBody>
        </p:sp>
        <p:pic>
          <p:nvPicPr>
            <p:cNvPr id="20" name="Pictiúr 19">
              <a:extLst>
                <a:ext uri="{FF2B5EF4-FFF2-40B4-BE49-F238E27FC236}">
                  <a16:creationId xmlns:a16="http://schemas.microsoft.com/office/drawing/2014/main" id="{8D20F95B-7BE0-2C27-63F2-D1B7BDF61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9" r="30117"/>
            <a:stretch/>
          </p:blipFill>
          <p:spPr>
            <a:xfrm>
              <a:off x="4615997" y="3512872"/>
              <a:ext cx="1041195" cy="1208865"/>
            </a:xfrm>
            <a:prstGeom prst="rect">
              <a:avLst/>
            </a:prstGeom>
          </p:spPr>
        </p:pic>
      </p:grpSp>
      <p:grpSp>
        <p:nvGrpSpPr>
          <p:cNvPr id="22" name="Grúpa 21">
            <a:extLst>
              <a:ext uri="{FF2B5EF4-FFF2-40B4-BE49-F238E27FC236}">
                <a16:creationId xmlns:a16="http://schemas.microsoft.com/office/drawing/2014/main" id="{AE608EC3-384A-6015-7B89-71A556C7787A}"/>
              </a:ext>
            </a:extLst>
          </p:cNvPr>
          <p:cNvGrpSpPr/>
          <p:nvPr/>
        </p:nvGrpSpPr>
        <p:grpSpPr>
          <a:xfrm>
            <a:off x="4615997" y="4774940"/>
            <a:ext cx="6018813" cy="1208866"/>
            <a:chOff x="4615997" y="4774940"/>
            <a:chExt cx="6018813" cy="1208866"/>
          </a:xfrm>
        </p:grpSpPr>
        <p:sp>
          <p:nvSpPr>
            <p:cNvPr id="21" name="Bosca téacs 20">
              <a:extLst>
                <a:ext uri="{FF2B5EF4-FFF2-40B4-BE49-F238E27FC236}">
                  <a16:creationId xmlns:a16="http://schemas.microsoft.com/office/drawing/2014/main" id="{B62D25AC-7FCC-9706-12FF-63E409691789}"/>
                </a:ext>
              </a:extLst>
            </p:cNvPr>
            <p:cNvSpPr txBox="1"/>
            <p:nvPr/>
          </p:nvSpPr>
          <p:spPr>
            <a:xfrm>
              <a:off x="4767410" y="5059445"/>
              <a:ext cx="5867400" cy="646331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00113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ga-IE" sz="1800" kern="1200" noProof="0" dirty="0">
                  <a:latin typeface="Tw Cen MT" panose="020B0602020104020603" pitchFamily="34" charset="0"/>
                </a:rPr>
                <a:t>Cuir daoine ar an eolas maidir leis an tábhacht </a:t>
              </a:r>
              <a:br>
                <a:rPr lang="en-IE" sz="1800" kern="1200" noProof="0" dirty="0">
                  <a:latin typeface="Tw Cen MT" panose="020B0602020104020603" pitchFamily="34" charset="0"/>
                </a:rPr>
              </a:br>
              <a:r>
                <a:rPr lang="ga-IE" sz="1800" kern="1200" noProof="0" dirty="0">
                  <a:latin typeface="Tw Cen MT" panose="020B0602020104020603" pitchFamily="34" charset="0"/>
                </a:rPr>
                <a:t>a bhaineann leis na beacha. 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B331C66A-07AE-4030-BD18-D5B2DDF20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" r="4031" b="15727"/>
            <a:stretch/>
          </p:blipFill>
          <p:spPr bwMode="auto">
            <a:xfrm>
              <a:off x="4615997" y="4774940"/>
              <a:ext cx="1057692" cy="1208866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722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iúr 7">
            <a:extLst>
              <a:ext uri="{FF2B5EF4-FFF2-40B4-BE49-F238E27FC236}">
                <a16:creationId xmlns:a16="http://schemas.microsoft.com/office/drawing/2014/main" id="{9CDB62A0-61D5-4AA2-A6B6-8EF044C3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97C3A32-3113-4FFB-A870-1EFCC920A8DA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4" name="Rectangle 3"/>
          <p:cNvSpPr/>
          <p:nvPr/>
        </p:nvSpPr>
        <p:spPr>
          <a:xfrm>
            <a:off x="2094139" y="3235668"/>
            <a:ext cx="8003721" cy="22021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  <a:t>In 2015, cuireadh amach an Plean Uile-Éireann um </a:t>
            </a:r>
            <a:r>
              <a:rPr lang="ga-IE" sz="2400" dirty="0" err="1">
                <a:solidFill>
                  <a:srgbClr val="0A0A0A"/>
                </a:solidFill>
                <a:latin typeface="Tw Cen MT" panose="020B0602020104020603" pitchFamily="34" charset="0"/>
              </a:rPr>
              <a:t>Pailneoirí</a:t>
            </a:r>
            <a: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  <a:t> chun dul i ngleic le meath na </a:t>
            </a:r>
            <a:r>
              <a:rPr lang="ga-IE" sz="2400" dirty="0" err="1">
                <a:solidFill>
                  <a:srgbClr val="0A0A0A"/>
                </a:solidFill>
                <a:latin typeface="Tw Cen MT" panose="020B0602020104020603" pitchFamily="34" charset="0"/>
              </a:rPr>
              <a:t>bpailneoirí</a:t>
            </a:r>
            <a: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  <a:t> in Éirinn. Is é an Plean Uile-Éireann um </a:t>
            </a:r>
            <a:r>
              <a:rPr lang="ga-IE" sz="2400" dirty="0" err="1">
                <a:solidFill>
                  <a:srgbClr val="0A0A0A"/>
                </a:solidFill>
                <a:latin typeface="Tw Cen MT" panose="020B0602020104020603" pitchFamily="34" charset="0"/>
              </a:rPr>
              <a:t>Pailneoirí</a:t>
            </a:r>
            <a: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  <a:t> 2021–2025 an leagan reatha den phlean. Déantar cur síos ann ar 186 gníomh atáthar ag iarraidh a dhéanamh chun líon na </a:t>
            </a:r>
            <a:r>
              <a:rPr lang="ga-IE" sz="2400" dirty="0" err="1">
                <a:solidFill>
                  <a:srgbClr val="0A0A0A"/>
                </a:solidFill>
                <a:latin typeface="Tw Cen MT" panose="020B0602020104020603" pitchFamily="34" charset="0"/>
              </a:rPr>
              <a:t>bpailneoirí</a:t>
            </a:r>
            <a: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  <a:t> a mhéadú sa tír. </a:t>
            </a:r>
            <a:b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rgbClr val="0A0A0A"/>
                </a:solidFill>
                <a:latin typeface="Tw Cen MT" panose="020B0602020104020603" pitchFamily="34" charset="0"/>
              </a:rPr>
              <a:t>Téigh chuig </a:t>
            </a:r>
            <a:r>
              <a:rPr lang="ga-IE" sz="2400" dirty="0">
                <a:latin typeface="Tw Cen MT" panose="020B0602020104020603" pitchFamily="34" charset="0"/>
                <a:hlinkClick r:id="rId3"/>
              </a:rPr>
              <a:t>pollinators.ie</a:t>
            </a:r>
            <a:r>
              <a:rPr lang="ga-IE" sz="2400" dirty="0">
                <a:latin typeface="Tw Cen MT" panose="020B0602020104020603" pitchFamily="34" charset="0"/>
              </a:rPr>
              <a:t> chun féachaint ar an bplean. </a:t>
            </a:r>
          </a:p>
        </p:txBody>
      </p:sp>
      <p:pic>
        <p:nvPicPr>
          <p:cNvPr id="16386" name="Picture 2" descr="https://pollinators.ie/wp-content/uploads/2019/05/cropped-pollinators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91" y="1033769"/>
            <a:ext cx="6808017" cy="20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F4248-7260-4BA1-9B72-279216F1D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621517"/>
            <a:ext cx="8343900" cy="923330"/>
          </a:xfrm>
          <a:prstGeom prst="roundRect">
            <a:avLst/>
          </a:prstGeom>
          <a:solidFill>
            <a:srgbClr val="EAABC8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Cliceáil ar an nasc seo chun féachaint ar fhíseán faoi na beacha: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400" dirty="0">
                <a:latin typeface="Tw Cen MT" panose="020B0602020104020603" pitchFamily="34" charset="0"/>
                <a:hlinkClick r:id="rId5"/>
              </a:rPr>
              <a:t>Blooming Bees: The All-Ireland Pollinator Plan – YouTube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iúr 28">
            <a:extLst>
              <a:ext uri="{FF2B5EF4-FFF2-40B4-BE49-F238E27FC236}">
                <a16:creationId xmlns:a16="http://schemas.microsoft.com/office/drawing/2014/main" id="{AD7CCFCB-17D2-42E5-9A4D-65F0E4514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030276F-F84C-4F8F-93E3-9399451BEA9E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6649" y="2029130"/>
            <a:ext cx="1427162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>
                <a:latin typeface="Tw Cen MT" panose="020B0602020104020603" pitchFamily="34" charset="0"/>
              </a:rPr>
              <a:t>Itheann na madraí bána pailin.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0427" y="2313084"/>
            <a:ext cx="2165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>
                <a:latin typeface="Tw Cen MT" panose="020B0602020104020603" pitchFamily="34" charset="0"/>
              </a:rPr>
              <a:t>Pailneoir is ea an féileacán.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79650" y="2019988"/>
            <a:ext cx="214823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>
                <a:latin typeface="Tw Cen MT" panose="020B0602020104020603" pitchFamily="34" charset="0"/>
              </a:rPr>
              <a:t>Is éard is neachtar ann ná an púdar daite a bhíonn </a:t>
            </a:r>
            <a:br>
              <a:rPr lang="en-US" altLang="en-US" dirty="0">
                <a:latin typeface="Tw Cen MT" panose="020B0602020104020603" pitchFamily="34" charset="0"/>
              </a:rPr>
            </a:br>
            <a:r>
              <a:rPr lang="ga-IE" altLang="en-US" dirty="0">
                <a:latin typeface="Tw Cen MT" panose="020B0602020104020603" pitchFamily="34" charset="0"/>
              </a:rPr>
              <a:t>i mbláthanna.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63283" y="2562417"/>
            <a:ext cx="202723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>
                <a:latin typeface="Tw Cen MT" panose="020B0602020104020603" pitchFamily="34" charset="0"/>
              </a:rPr>
              <a:t>Bailíonn na beacha </a:t>
            </a:r>
            <a:r>
              <a:rPr lang="en-US" altLang="en-US" dirty="0" err="1">
                <a:latin typeface="Tw Cen MT" panose="020B0602020104020603" pitchFamily="34" charset="0"/>
              </a:rPr>
              <a:t>peitil</a:t>
            </a:r>
            <a:r>
              <a:rPr lang="ga-IE" altLang="en-US" dirty="0">
                <a:latin typeface="Tw Cen MT" panose="020B0602020104020603" pitchFamily="34" charset="0"/>
              </a:rPr>
              <a:t> ó na bláthanna.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12701" y="2245904"/>
            <a:ext cx="22669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>
                <a:latin typeface="Tw Cen MT" panose="020B0602020104020603" pitchFamily="34" charset="0"/>
              </a:rPr>
              <a:t>Ba cheart fiailí a bhaint láithreach.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535810" y="2858435"/>
            <a:ext cx="261781" cy="1022627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2236" y="1744969"/>
            <a:ext cx="915988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  <a:cs typeface="Arial" panose="020B0604020202020204" pitchFamily="34" charset="0"/>
              </a:rPr>
              <a:t>Fíor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12349" y="2307560"/>
            <a:ext cx="1166552" cy="283370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  <a:cs typeface="Arial" panose="020B0604020202020204" pitchFamily="34" charset="0"/>
              </a:rPr>
              <a:t>Bréagach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5902" y="2022572"/>
            <a:ext cx="914400" cy="29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  <a:cs typeface="Arial" panose="020B0604020202020204" pitchFamily="34" charset="0"/>
              </a:rPr>
              <a:t>Fíor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1969" y="1984308"/>
            <a:ext cx="1268413" cy="288925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  <a:cs typeface="Arial" panose="020B0604020202020204" pitchFamily="34" charset="0"/>
              </a:rPr>
              <a:t>Bréagach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3320" y="1700938"/>
            <a:ext cx="1166552" cy="283370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  <a:cs typeface="Arial" panose="020B0604020202020204" pitchFamily="34" charset="0"/>
              </a:rPr>
              <a:t>Bréagach</a:t>
            </a:r>
          </a:p>
        </p:txBody>
      </p:sp>
      <p:sp>
        <p:nvSpPr>
          <p:cNvPr id="22" name="Freeform 21"/>
          <p:cNvSpPr/>
          <p:nvPr/>
        </p:nvSpPr>
        <p:spPr bwMode="auto">
          <a:xfrm rot="868853" flipH="1">
            <a:off x="10382171" y="3051149"/>
            <a:ext cx="255044" cy="1059409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52650" y="885699"/>
            <a:ext cx="7905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sz="2800" dirty="0">
                <a:latin typeface="Tw Cen MT" panose="020B0602020104020603" pitchFamily="34" charset="0"/>
              </a:rPr>
              <a:t>Abair cé acu fíor nó bréagach atá na ráitis thíos.</a:t>
            </a:r>
          </a:p>
        </p:txBody>
      </p:sp>
      <p:sp>
        <p:nvSpPr>
          <p:cNvPr id="26" name="Freeform 25"/>
          <p:cNvSpPr/>
          <p:nvPr/>
        </p:nvSpPr>
        <p:spPr bwMode="auto">
          <a:xfrm flipH="1">
            <a:off x="8052619" y="2794067"/>
            <a:ext cx="267778" cy="1189308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rot="310130" flipH="1">
            <a:off x="4019643" y="3345109"/>
            <a:ext cx="161720" cy="829032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6085309" y="2836835"/>
            <a:ext cx="150984" cy="1044227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3982A0-585B-6774-5F96-B1B705CA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791" r="59209">
                        <a14:foregroundMark x1="52467" y1="85020" x2="51533" y2="86071"/>
                        <a14:foregroundMark x1="48467" y1="85020" x2="47200" y2="85677"/>
                        <a14:foregroundMark x1="47533" y1="35874" x2="47533" y2="35874"/>
                        <a14:foregroundMark x1="53000" y1="36531" x2="53000" y2="36531"/>
                        <a14:foregroundMark x1="47333" y1="36137" x2="47200" y2="35480"/>
                        <a14:foregroundMark x1="54267" y1="37976" x2="52800" y2="35085"/>
                        <a14:foregroundMark x1="53533" y1="34428" x2="53000" y2="34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9" r="38489"/>
          <a:stretch/>
        </p:blipFill>
        <p:spPr bwMode="auto">
          <a:xfrm>
            <a:off x="1557833" y="3259736"/>
            <a:ext cx="1004696" cy="22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964FB20-BBF8-8520-AD77-11C81805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6" b="90668" l="22956" r="41746">
                        <a14:foregroundMark x1="33733" y1="35611" x2="28733" y2="36399"/>
                        <a14:foregroundMark x1="30600" y1="30486" x2="28733" y2="37845"/>
                        <a14:foregroundMark x1="26867" y1="37451" x2="29267" y2="38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6684" r="55905" b="-6684"/>
          <a:stretch/>
        </p:blipFill>
        <p:spPr bwMode="auto">
          <a:xfrm>
            <a:off x="3124433" y="3502623"/>
            <a:ext cx="1004696" cy="21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33B37C9-CB64-44EE-996B-3D453390A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85" b="90187" l="2598" r="23379">
                        <a14:foregroundMark x1="19267" y1="77267" x2="17267" y2="76610"/>
                        <a14:foregroundMark x1="10867" y1="77004" x2="8867" y2="77267"/>
                        <a14:foregroundMark x1="8200" y1="28778" x2="10067" y2="28778"/>
                        <a14:foregroundMark x1="13533" y1="30486" x2="11533" y2="30486"/>
                        <a14:foregroundMark x1="7867" y1="31143" x2="9533" y2="25493"/>
                        <a14:foregroundMark x1="13867" y1="31800" x2="12867" y2="27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1" t="1872" r="74023" b="-1872"/>
          <a:stretch/>
        </p:blipFill>
        <p:spPr bwMode="auto">
          <a:xfrm>
            <a:off x="5178455" y="3350046"/>
            <a:ext cx="1240034" cy="24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12347EF-5F06-7729-89C8-5F2C16E15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5" b="90174" l="60341" r="78251">
                        <a14:foregroundMark x1="66733" y1="38502" x2="71733" y2="37451"/>
                        <a14:foregroundMark x1="66133" y1="35611" x2="74667" y2="36662"/>
                        <a14:foregroundMark x1="70200" y1="41787" x2="68400" y2="42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02" t="1739" r="19510" b="-1739"/>
          <a:stretch/>
        </p:blipFill>
        <p:spPr bwMode="auto">
          <a:xfrm>
            <a:off x="7359052" y="3440617"/>
            <a:ext cx="961345" cy="21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1914D6C-1054-B615-10A8-4F2665F99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8" b="90626" l="78651" r="97628">
                        <a14:foregroundMark x1="88000" y1="34823" x2="86600" y2="32720"/>
                        <a14:foregroundMark x1="89600" y1="31406" x2="88867" y2="29304"/>
                        <a14:foregroundMark x1="90800" y1="32063" x2="89400" y2="29698"/>
                        <a14:foregroundMark x1="83800" y1="79895" x2="82400" y2="80289"/>
                        <a14:foregroundMark x1="90800" y1="79238" x2="92733" y2="79238"/>
                        <a14:foregroundMark x1="85733" y1="34428" x2="91333" y2="31669"/>
                        <a14:foregroundMark x1="91200" y1="30618" x2="89600" y2="28252"/>
                        <a14:foregroundMark x1="86267" y1="33509" x2="85867" y2="30355"/>
                        <a14:foregroundMark x1="85000" y1="30618" x2="85733" y2="3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9" t="6264" r="-349" b="-6264"/>
          <a:stretch/>
        </p:blipFill>
        <p:spPr bwMode="auto">
          <a:xfrm>
            <a:off x="9514552" y="3580853"/>
            <a:ext cx="1087696" cy="22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56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iúr 4">
            <a:extLst>
              <a:ext uri="{FF2B5EF4-FFF2-40B4-BE49-F238E27FC236}">
                <a16:creationId xmlns:a16="http://schemas.microsoft.com/office/drawing/2014/main" id="{380DF98C-DDDE-4817-8526-11001E39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0390123-27D8-412E-9087-8B85EED3D913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82069" y="1165527"/>
            <a:ext cx="965103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800" dirty="0">
                <a:latin typeface="Tw Cen MT" panose="020B0602020104020603" pitchFamily="34" charset="0"/>
              </a:rPr>
              <a:t>Tuilleadh eolais:</a:t>
            </a:r>
            <a:endParaRPr lang="en-GB" altLang="en-US" sz="2800" dirty="0">
              <a:latin typeface="Tw Cen MT" panose="020B0602020104020603" pitchFamily="34" charset="0"/>
            </a:endParaRPr>
          </a:p>
          <a:p>
            <a:r>
              <a:rPr lang="en-IE" sz="2800" dirty="0">
                <a:latin typeface="Tw Cen MT" panose="020B0602020104020603" pitchFamily="34" charset="0"/>
                <a:hlinkClick r:id="rId3"/>
              </a:rPr>
              <a:t>Eureka_Irish_12.31.pdf (cogg.ie)</a:t>
            </a:r>
            <a:r>
              <a:rPr lang="en-IE" sz="2800" dirty="0">
                <a:latin typeface="Tw Cen MT" panose="020B0602020104020603" pitchFamily="34" charset="0"/>
              </a:rPr>
              <a:t> </a:t>
            </a:r>
            <a:endParaRPr lang="en-GB" sz="2800" dirty="0">
              <a:latin typeface="Tw Cen MT" panose="020B0602020104020603" pitchFamily="34" charset="0"/>
            </a:endParaRPr>
          </a:p>
          <a:p>
            <a:endParaRPr lang="en-GB" altLang="en-US" sz="2800" dirty="0">
              <a:latin typeface="Tw Cen MT" panose="020B0602020104020603" pitchFamily="34" charset="0"/>
            </a:endParaRPr>
          </a:p>
          <a:p>
            <a:r>
              <a:rPr lang="ga-IE" sz="2800" dirty="0">
                <a:latin typeface="Tw Cen MT" panose="020B0602020104020603" pitchFamily="34" charset="0"/>
                <a:hlinkClick r:id="rId4"/>
              </a:rPr>
              <a:t>https://pollinators.ie/wordpress/wp-content/uploads/2018/04/Junior-Pollinator-Plan-Irish-2018-WEB.pdf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endParaRPr lang="en-GB" sz="2800" dirty="0">
              <a:latin typeface="Tw Cen MT" panose="020B0602020104020603" pitchFamily="34" charset="0"/>
            </a:endParaRPr>
          </a:p>
          <a:p>
            <a:r>
              <a:rPr lang="ga-IE" sz="2800" dirty="0">
                <a:latin typeface="Tw Cen MT" panose="020B0602020104020603" pitchFamily="34" charset="0"/>
                <a:hlinkClick r:id="rId5"/>
              </a:rPr>
              <a:t>https://www.forasnagaeilge.ie/angum/wp-content/uploads/sites/5/2020/10/L%C3%ADon-an-D%C3%BAlra-Samhradh-2017-M%C3%93R.pdf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0870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iúr 4">
            <a:extLst>
              <a:ext uri="{FF2B5EF4-FFF2-40B4-BE49-F238E27FC236}">
                <a16:creationId xmlns:a16="http://schemas.microsoft.com/office/drawing/2014/main" id="{380DF98C-DDDE-4817-8526-11001E39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0390123-27D8-412E-9087-8B85EED3D913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62613" y="2244519"/>
            <a:ext cx="965103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800" dirty="0">
                <a:latin typeface="Tw Cen MT" panose="020B0602020104020603" pitchFamily="34" charset="0"/>
              </a:rPr>
              <a:t>Cliceáil ar an nasc seo thíos chun féachaint ar an gclár teilifíse Plean </a:t>
            </a:r>
            <a:r>
              <a:rPr lang="ga-IE" altLang="en-US" sz="2800" dirty="0" err="1">
                <a:latin typeface="Tw Cen MT" panose="020B0602020104020603" pitchFamily="34" charset="0"/>
              </a:rPr>
              <a:t>Bee</a:t>
            </a:r>
            <a:r>
              <a:rPr lang="ga-IE" altLang="en-US" sz="2800" dirty="0">
                <a:latin typeface="Tw Cen MT" panose="020B0602020104020603" pitchFamily="34" charset="0"/>
              </a:rPr>
              <a:t>:</a:t>
            </a:r>
            <a:endParaRPr lang="en-GB" altLang="en-US" sz="2800" dirty="0">
              <a:latin typeface="Tw Cen MT" panose="020B0602020104020603" pitchFamily="34" charset="0"/>
            </a:endParaRPr>
          </a:p>
          <a:p>
            <a:r>
              <a:rPr lang="en-IE" sz="2800" dirty="0">
                <a:latin typeface="Tw Cen MT" panose="020B0602020104020603" pitchFamily="34" charset="0"/>
                <a:hlinkClick r:id="rId3"/>
              </a:rPr>
              <a:t>https://www.tg4.ie/ga/player/seinn/?pid=6254614103001&amp;title=Plean%20Bee&amp;series=Plean%20Bee&amp;genre=Faisneis&amp;pcode=608517</a:t>
            </a:r>
            <a:r>
              <a:rPr lang="ga-IE" sz="28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25370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iúr 5">
            <a:extLst>
              <a:ext uri="{FF2B5EF4-FFF2-40B4-BE49-F238E27FC236}">
                <a16:creationId xmlns:a16="http://schemas.microsoft.com/office/drawing/2014/main" id="{909353CE-D31C-45CA-B9B7-9319FC226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BC362E7-E6EF-4B76-BE1C-5FA361447FF5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34811" y="1601245"/>
            <a:ext cx="8722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Chomhairle Oidhreachta,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16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en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b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b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24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 Sráid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ga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iúr 4">
            <a:extLst>
              <a:ext uri="{FF2B5EF4-FFF2-40B4-BE49-F238E27FC236}">
                <a16:creationId xmlns:a16="http://schemas.microsoft.com/office/drawing/2014/main" id="{87AE920E-5137-4992-B580-ACB0E967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2C6BDC2-C1EC-4C5D-8299-546F984FCB82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iúr 3">
            <a:extLst>
              <a:ext uri="{FF2B5EF4-FFF2-40B4-BE49-F238E27FC236}">
                <a16:creationId xmlns:a16="http://schemas.microsoft.com/office/drawing/2014/main" id="{1B64AF67-BDD7-4942-A126-55871260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5560543" y="1451548"/>
            <a:ext cx="5687690" cy="1421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Tá an samhradh ann anois. Is minic, mar sin,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bhíonn beacha le feiceáil ag eitilt ó bhláth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go bláth sa ghairdín agus iad ag crónán leo. Céard a bhíonn ar bun acu, meas tú?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0014" y="1514266"/>
            <a:ext cx="3762563" cy="37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0543" y="2989136"/>
            <a:ext cx="5811268" cy="2224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Ag cuardach bia a bhíonn siad. Téann na beacha ó bhláth go bláth ar thóir neachtair. Is éard is </a:t>
            </a:r>
            <a:r>
              <a:rPr lang="ga-IE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neachtar</a:t>
            </a:r>
            <a:r>
              <a:rPr lang="ga-IE" sz="2200" dirty="0">
                <a:latin typeface="Tw Cen MT" panose="020B0602020104020603" pitchFamily="34" charset="0"/>
              </a:rPr>
              <a:t> ann ná sú milis siúcrúil a bhíonn le fáil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en-US" sz="2200" dirty="0" err="1">
                <a:latin typeface="Tw Cen MT" panose="020B0602020104020603" pitchFamily="34" charset="0"/>
              </a:rPr>
              <a:t>i</a:t>
            </a:r>
            <a:r>
              <a:rPr lang="en-US" sz="2200" dirty="0">
                <a:latin typeface="Tw Cen MT" panose="020B0602020104020603" pitchFamily="34" charset="0"/>
              </a:rPr>
              <a:t> m</a:t>
            </a:r>
            <a:r>
              <a:rPr lang="ga-IE" sz="2200" dirty="0">
                <a:latin typeface="Tw Cen MT" panose="020B0602020104020603" pitchFamily="34" charset="0"/>
              </a:rPr>
              <a:t>bláthanna. Bíonn an neachtar mar bhia ag na beacha agus is uaidh a fhaigheann siad an fuinneamh a theastaíonn uathu le bheith beo. </a:t>
            </a:r>
          </a:p>
        </p:txBody>
      </p:sp>
    </p:spTree>
    <p:extLst>
      <p:ext uri="{BB962C8B-B14F-4D97-AF65-F5344CB8AC3E}">
        <p14:creationId xmlns:p14="http://schemas.microsoft.com/office/powerpoint/2010/main" val="4217294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iúr 9">
            <a:extLst>
              <a:ext uri="{FF2B5EF4-FFF2-40B4-BE49-F238E27FC236}">
                <a16:creationId xmlns:a16="http://schemas.microsoft.com/office/drawing/2014/main" id="{74723C91-D652-4A32-8E5A-139E5A5EA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72B3E91C-8DF7-4E3A-8162-FCB9334958E9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2025447"/>
            <a:ext cx="5419305" cy="1436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Púdar daite is ea pailin a fhaightear i mbláthanna. Is féidir pailin bhuí a fheiceáil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go soiléir ar </a:t>
            </a:r>
            <a:r>
              <a:rPr lang="ga-IE" sz="2200" dirty="0" err="1">
                <a:latin typeface="Tw Cen MT" panose="020B0602020104020603" pitchFamily="34" charset="0"/>
              </a:rPr>
              <a:t>staimíní</a:t>
            </a:r>
            <a:r>
              <a:rPr lang="ga-IE" sz="2200" dirty="0">
                <a:latin typeface="Tw Cen MT" panose="020B0602020104020603" pitchFamily="34" charset="0"/>
              </a:rPr>
              <a:t> na tiúilipe seo ar chlé agus ar na peitil.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3338" y="2130830"/>
            <a:ext cx="4534452" cy="259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3546558"/>
            <a:ext cx="5200389" cy="21888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Agus na beacha ag dul ó bhláth go bláth, greamaíonn pailin díobh. Tugann siad an phailin ar ais go dtí an choirceog nó an nead mar bhia dóibh féin. Is í an phailin </a:t>
            </a:r>
            <a:br>
              <a:rPr lang="en-US" sz="2200">
                <a:latin typeface="Tw Cen MT" panose="020B0602020104020603" pitchFamily="34" charset="0"/>
              </a:rPr>
            </a:br>
            <a:r>
              <a:rPr lang="ga-IE" sz="2200">
                <a:latin typeface="Tw Cen MT" panose="020B0602020104020603" pitchFamily="34" charset="0"/>
              </a:rPr>
              <a:t>an </a:t>
            </a:r>
            <a:r>
              <a:rPr lang="ga-IE" sz="2200" dirty="0">
                <a:latin typeface="Tw Cen MT" panose="020B0602020104020603" pitchFamily="34" charset="0"/>
              </a:rPr>
              <a:t>príomhbhia a bhíonn ag na beacha óga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(na madraí bána).</a:t>
            </a:r>
          </a:p>
        </p:txBody>
      </p:sp>
      <p:cxnSp>
        <p:nvCxnSpPr>
          <p:cNvPr id="5" name="Nascóir saighde dírí 4">
            <a:extLst>
              <a:ext uri="{FF2B5EF4-FFF2-40B4-BE49-F238E27FC236}">
                <a16:creationId xmlns:a16="http://schemas.microsoft.com/office/drawing/2014/main" id="{4CD94143-69BF-4F92-871E-1B6A3CC41396}"/>
              </a:ext>
            </a:extLst>
          </p:cNvPr>
          <p:cNvCxnSpPr/>
          <p:nvPr/>
        </p:nvCxnSpPr>
        <p:spPr>
          <a:xfrm flipH="1">
            <a:off x="3414532" y="1875099"/>
            <a:ext cx="879676" cy="763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Bosca téacs 5">
            <a:extLst>
              <a:ext uri="{FF2B5EF4-FFF2-40B4-BE49-F238E27FC236}">
                <a16:creationId xmlns:a16="http://schemas.microsoft.com/office/drawing/2014/main" id="{5D8B300C-A347-4320-8892-7D13D4E07C9C}"/>
              </a:ext>
            </a:extLst>
          </p:cNvPr>
          <p:cNvSpPr txBox="1"/>
          <p:nvPr/>
        </p:nvSpPr>
        <p:spPr>
          <a:xfrm>
            <a:off x="4154042" y="1573089"/>
            <a:ext cx="87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dirty="0" err="1">
                <a:latin typeface="Tw Cen MT" panose="020B0602020104020603" pitchFamily="34" charset="0"/>
              </a:rPr>
              <a:t>staimíní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13" name="Nascóir saighde dírí 12">
            <a:extLst>
              <a:ext uri="{FF2B5EF4-FFF2-40B4-BE49-F238E27FC236}">
                <a16:creationId xmlns:a16="http://schemas.microsoft.com/office/drawing/2014/main" id="{02BE34AC-8B62-48D5-86A4-FC181F8A429D}"/>
              </a:ext>
            </a:extLst>
          </p:cNvPr>
          <p:cNvCxnSpPr>
            <a:cxnSpLocks/>
          </p:cNvCxnSpPr>
          <p:nvPr/>
        </p:nvCxnSpPr>
        <p:spPr>
          <a:xfrm flipH="1">
            <a:off x="3146375" y="1875099"/>
            <a:ext cx="1147833" cy="449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Bosca téacs 1">
            <a:extLst>
              <a:ext uri="{FF2B5EF4-FFF2-40B4-BE49-F238E27FC236}">
                <a16:creationId xmlns:a16="http://schemas.microsoft.com/office/drawing/2014/main" id="{3BBB4CFE-1B75-4F8A-A458-142FB875A9C1}"/>
              </a:ext>
            </a:extLst>
          </p:cNvPr>
          <p:cNvSpPr txBox="1"/>
          <p:nvPr/>
        </p:nvSpPr>
        <p:spPr>
          <a:xfrm>
            <a:off x="6096000" y="1005047"/>
            <a:ext cx="507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Chomh maith leis an neachtar,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bailíonn na beacha </a:t>
            </a:r>
            <a:r>
              <a:rPr lang="ga-IE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pailin</a:t>
            </a:r>
            <a:r>
              <a:rPr lang="ga-IE" sz="2200" dirty="0">
                <a:latin typeface="Tw Cen MT" panose="020B0602020104020603" pitchFamily="34" charset="0"/>
              </a:rPr>
              <a:t> ó na bláthanna. 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DB0DA95-1844-479C-B4E0-3FB82F76E002}"/>
              </a:ext>
            </a:extLst>
          </p:cNvPr>
          <p:cNvSpPr txBox="1"/>
          <p:nvPr/>
        </p:nvSpPr>
        <p:spPr bwMode="auto">
          <a:xfrm rot="21060000">
            <a:off x="9235498" y="5620526"/>
            <a:ext cx="2569732" cy="830997"/>
          </a:xfrm>
          <a:prstGeom prst="rect">
            <a:avLst/>
          </a:prstGeom>
          <a:solidFill>
            <a:srgbClr val="9B58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An cuimhin leat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cad is pailin ann?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31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6" grpId="0"/>
      <p:bldP spid="2" grpId="1"/>
      <p:bldP spid="2" grpId="2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iúr 9">
            <a:extLst>
              <a:ext uri="{FF2B5EF4-FFF2-40B4-BE49-F238E27FC236}">
                <a16:creationId xmlns:a16="http://schemas.microsoft.com/office/drawing/2014/main" id="{14943CA5-434C-44CF-94AD-C6C1130FB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4C8A649-259B-4F13-BAE7-29BE06CA2426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987807" y="865067"/>
            <a:ext cx="422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800" dirty="0">
                <a:latin typeface="Berlin Sans FB" panose="020E0602020502020306" pitchFamily="34" charset="0"/>
              </a:rPr>
              <a:t>Pailniú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0590" y="1776102"/>
            <a:ext cx="3801332" cy="3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9AFD2DB0-923E-4201-8A4E-E63B46AF7450}"/>
              </a:ext>
            </a:extLst>
          </p:cNvPr>
          <p:cNvSpPr txBox="1"/>
          <p:nvPr/>
        </p:nvSpPr>
        <p:spPr bwMode="auto">
          <a:xfrm rot="21060000">
            <a:off x="8641851" y="5475203"/>
            <a:ext cx="3242589" cy="830997"/>
          </a:xfrm>
          <a:prstGeom prst="rect">
            <a:avLst/>
          </a:prstGeom>
          <a:solidFill>
            <a:srgbClr val="9B58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An cuimhin leat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cad is pailniú ann?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72A4480B-45BC-4B1D-A382-627795D8A69A}"/>
              </a:ext>
            </a:extLst>
          </p:cNvPr>
          <p:cNvSpPr txBox="1"/>
          <p:nvPr/>
        </p:nvSpPr>
        <p:spPr>
          <a:xfrm>
            <a:off x="5482312" y="1761005"/>
            <a:ext cx="56618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Tarlaíonn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rud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an-</a:t>
            </a:r>
            <a:r>
              <a:rPr lang="en-GB" sz="2200" dirty="0" err="1">
                <a:latin typeface="Tw Cen MT" panose="020B0602020104020603" pitchFamily="34" charset="0"/>
              </a:rPr>
              <a:t>tábhachtach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nuair</a:t>
            </a:r>
            <a:r>
              <a:rPr lang="en-GB" sz="2200" dirty="0">
                <a:latin typeface="Tw Cen MT" panose="020B0602020104020603" pitchFamily="34" charset="0"/>
              </a:rPr>
              <a:t> a </a:t>
            </a:r>
            <a:r>
              <a:rPr lang="en-GB" sz="2200" dirty="0" err="1">
                <a:latin typeface="Tw Cen MT" panose="020B0602020104020603" pitchFamily="34" charset="0"/>
              </a:rPr>
              <a:t>ghreamaíonn</a:t>
            </a:r>
            <a:r>
              <a:rPr lang="en-GB" sz="2200" dirty="0">
                <a:latin typeface="Tw Cen MT" panose="020B0602020104020603" pitchFamily="34" charset="0"/>
              </a:rPr>
              <a:t> an </a:t>
            </a:r>
            <a:r>
              <a:rPr lang="en-GB" sz="2200" dirty="0" err="1">
                <a:latin typeface="Tw Cen MT" panose="020B0602020104020603" pitchFamily="34" charset="0"/>
              </a:rPr>
              <a:t>phailin</a:t>
            </a:r>
            <a:r>
              <a:rPr lang="en-GB" sz="2200" dirty="0">
                <a:latin typeface="Tw Cen MT" panose="020B0602020104020603" pitchFamily="34" charset="0"/>
              </a:rPr>
              <a:t> de </a:t>
            </a:r>
            <a:r>
              <a:rPr lang="en-GB" sz="2200" dirty="0" err="1">
                <a:latin typeface="Tw Cen MT" panose="020B0602020104020603" pitchFamily="34" charset="0"/>
              </a:rPr>
              <a:t>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beacha</a:t>
            </a:r>
            <a:r>
              <a:rPr lang="en-GB" sz="2200" dirty="0">
                <a:latin typeface="Tw Cen MT" panose="020B0602020104020603" pitchFamily="34" charset="0"/>
              </a:rPr>
              <a:t>. Is é sin go</a:t>
            </a:r>
            <a:r>
              <a:rPr lang="ga-IE" sz="2200" dirty="0">
                <a:latin typeface="Tw Cen MT" panose="020B0602020104020603" pitchFamily="34" charset="0"/>
              </a:rPr>
              <a:t> n-iompraíonn na beacha an phailin ó bhláth go bláth agus go dtarlaíonn </a:t>
            </a:r>
            <a:r>
              <a:rPr lang="ga-IE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pailniú</a:t>
            </a:r>
            <a:r>
              <a:rPr lang="ga-IE" sz="2200" dirty="0">
                <a:latin typeface="Tw Cen MT" panose="020B0602020104020603" pitchFamily="34" charset="0"/>
              </a:rPr>
              <a:t>.</a:t>
            </a:r>
          </a:p>
          <a:p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BA6B4554-7269-4805-88EE-96C859E53D3A}"/>
              </a:ext>
            </a:extLst>
          </p:cNvPr>
          <p:cNvSpPr txBox="1"/>
          <p:nvPr/>
        </p:nvSpPr>
        <p:spPr>
          <a:xfrm>
            <a:off x="5482312" y="3236242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Tw Cen MT" panose="020B0602020104020603" pitchFamily="34" charset="0"/>
              </a:rPr>
              <a:t>Is é is </a:t>
            </a:r>
            <a:r>
              <a:rPr lang="en-GB" sz="2200" dirty="0" err="1">
                <a:latin typeface="Tw Cen MT" panose="020B0602020104020603" pitchFamily="34" charset="0"/>
              </a:rPr>
              <a:t>pailniú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ann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nuair</a:t>
            </a:r>
            <a:r>
              <a:rPr lang="en-GB" sz="2200" dirty="0">
                <a:latin typeface="Tw Cen MT" panose="020B0602020104020603" pitchFamily="34" charset="0"/>
              </a:rPr>
              <a:t> a </a:t>
            </a:r>
            <a:r>
              <a:rPr lang="en-GB" sz="2200" dirty="0" err="1">
                <a:latin typeface="Tw Cen MT" panose="020B0602020104020603" pitchFamily="34" charset="0"/>
              </a:rPr>
              <a:t>nascann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pailin</a:t>
            </a:r>
            <a:r>
              <a:rPr lang="en-GB" sz="2200" dirty="0">
                <a:latin typeface="Tw Cen MT" panose="020B0602020104020603" pitchFamily="34" charset="0"/>
              </a:rPr>
              <a:t> ó </a:t>
            </a:r>
            <a:r>
              <a:rPr lang="en-GB" sz="2200" dirty="0" err="1">
                <a:latin typeface="Tw Cen MT" panose="020B0602020104020603" pitchFamily="34" charset="0"/>
              </a:rPr>
              <a:t>bhláth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amháin</a:t>
            </a:r>
            <a:r>
              <a:rPr lang="en-GB" sz="2200" dirty="0">
                <a:latin typeface="Tw Cen MT" panose="020B0602020104020603" pitchFamily="34" charset="0"/>
              </a:rPr>
              <a:t> le </a:t>
            </a:r>
            <a:r>
              <a:rPr lang="en-GB" sz="2200" dirty="0" err="1">
                <a:latin typeface="Tw Cen MT" panose="020B0602020104020603" pitchFamily="34" charset="0"/>
              </a:rPr>
              <a:t>hubhúlach</a:t>
            </a:r>
            <a:r>
              <a:rPr lang="en-GB" sz="2200" dirty="0">
                <a:latin typeface="Tw Cen MT" panose="020B0602020104020603" pitchFamily="34" charset="0"/>
              </a:rPr>
              <a:t> ó </a:t>
            </a:r>
            <a:r>
              <a:rPr lang="en-GB" sz="2200" dirty="0" err="1">
                <a:latin typeface="Tw Cen MT" panose="020B0602020104020603" pitchFamily="34" charset="0"/>
              </a:rPr>
              <a:t>bhláth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eile</a:t>
            </a:r>
            <a:r>
              <a:rPr lang="en-GB" sz="2200" dirty="0">
                <a:latin typeface="Tw Cen MT" panose="020B0602020104020603" pitchFamily="34" charset="0"/>
              </a:rPr>
              <a:t> den </a:t>
            </a:r>
            <a:r>
              <a:rPr lang="en-GB" sz="2200" dirty="0" err="1">
                <a:latin typeface="Tw Cen MT" panose="020B0602020104020603" pitchFamily="34" charset="0"/>
              </a:rPr>
              <a:t>chineál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céanna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chun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síol</a:t>
            </a:r>
            <a:r>
              <a:rPr lang="en-GB" sz="2200" dirty="0">
                <a:latin typeface="Tw Cen MT" panose="020B0602020104020603" pitchFamily="34" charset="0"/>
              </a:rPr>
              <a:t> a </a:t>
            </a:r>
            <a:r>
              <a:rPr lang="en-GB" sz="2200" dirty="0" err="1">
                <a:latin typeface="Tw Cen MT" panose="020B0602020104020603" pitchFamily="34" charset="0"/>
              </a:rPr>
              <a:t>dhéanamh</a:t>
            </a:r>
            <a:r>
              <a:rPr lang="en-GB" sz="2200" dirty="0">
                <a:latin typeface="Tw Cen MT" panose="020B0602020104020603" pitchFamily="34" charset="0"/>
              </a:rPr>
              <a:t>. As </a:t>
            </a:r>
            <a:r>
              <a:rPr lang="en-GB" sz="2200" dirty="0" err="1">
                <a:latin typeface="Tw Cen MT" panose="020B0602020104020603" pitchFamily="34" charset="0"/>
              </a:rPr>
              <a:t>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síolta</a:t>
            </a:r>
            <a:r>
              <a:rPr lang="en-GB" sz="2200" dirty="0">
                <a:latin typeface="Tw Cen MT" panose="020B0602020104020603" pitchFamily="34" charset="0"/>
              </a:rPr>
              <a:t> sin a </a:t>
            </a:r>
            <a:r>
              <a:rPr lang="en-GB" sz="2200" dirty="0" err="1">
                <a:latin typeface="Tw Cen MT" panose="020B0602020104020603" pitchFamily="34" charset="0"/>
              </a:rPr>
              <a:t>fhásann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plandaí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nua</a:t>
            </a:r>
            <a:r>
              <a:rPr lang="en-GB" sz="2200" dirty="0">
                <a:latin typeface="Tw Cen MT" panose="020B0602020104020603" pitchFamily="34" charset="0"/>
              </a:rPr>
              <a:t>. </a:t>
            </a:r>
            <a:r>
              <a:rPr lang="en-GB" sz="22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Pailneoirí</a:t>
            </a:r>
            <a:r>
              <a:rPr lang="en-GB" sz="2200" dirty="0">
                <a:latin typeface="Tw Cen MT" panose="020B0602020104020603" pitchFamily="34" charset="0"/>
              </a:rPr>
              <a:t> a </a:t>
            </a:r>
            <a:r>
              <a:rPr lang="en-GB" sz="2200" dirty="0" err="1">
                <a:latin typeface="Tw Cen MT" panose="020B0602020104020603" pitchFamily="34" charset="0"/>
              </a:rPr>
              <a:t>thugtar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ar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feithidí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agus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na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hainmhithe</a:t>
            </a:r>
            <a:r>
              <a:rPr lang="en-GB" sz="2200" dirty="0">
                <a:latin typeface="Tw Cen MT" panose="020B0602020104020603" pitchFamily="34" charset="0"/>
              </a:rPr>
              <a:t> </a:t>
            </a:r>
            <a:r>
              <a:rPr lang="en-GB" sz="2200" dirty="0" err="1">
                <a:latin typeface="Tw Cen MT" panose="020B0602020104020603" pitchFamily="34" charset="0"/>
              </a:rPr>
              <a:t>eile</a:t>
            </a:r>
            <a:r>
              <a:rPr lang="en-GB" sz="2200" dirty="0">
                <a:latin typeface="Tw Cen MT" panose="020B0602020104020603" pitchFamily="34" charset="0"/>
              </a:rPr>
              <a:t> a </a:t>
            </a:r>
            <a:r>
              <a:rPr lang="en-GB" sz="2200" dirty="0" err="1">
                <a:latin typeface="Tw Cen MT" panose="020B0602020104020603" pitchFamily="34" charset="0"/>
              </a:rPr>
              <a:t>iompraíonn</a:t>
            </a:r>
            <a:r>
              <a:rPr lang="en-GB" sz="2200" dirty="0">
                <a:latin typeface="Tw Cen MT" panose="020B0602020104020603" pitchFamily="34" charset="0"/>
              </a:rPr>
              <a:t> an </a:t>
            </a:r>
            <a:r>
              <a:rPr lang="en-GB" sz="2200" dirty="0" err="1">
                <a:latin typeface="Tw Cen MT" panose="020B0602020104020603" pitchFamily="34" charset="0"/>
              </a:rPr>
              <a:t>phailin</a:t>
            </a:r>
            <a:r>
              <a:rPr lang="en-GB" sz="2200" dirty="0">
                <a:latin typeface="Tw Cen MT" panose="020B0602020104020603" pitchFamily="34" charset="0"/>
              </a:rPr>
              <a:t> ó </a:t>
            </a:r>
            <a:r>
              <a:rPr lang="en-GB" sz="2200" dirty="0" err="1">
                <a:latin typeface="Tw Cen MT" panose="020B0602020104020603" pitchFamily="34" charset="0"/>
              </a:rPr>
              <a:t>bhláth</a:t>
            </a:r>
            <a:r>
              <a:rPr lang="en-GB" sz="2200" dirty="0">
                <a:latin typeface="Tw Cen MT" panose="020B0602020104020603" pitchFamily="34" charset="0"/>
              </a:rPr>
              <a:t> go </a:t>
            </a:r>
            <a:r>
              <a:rPr lang="en-GB" sz="2200" dirty="0" err="1">
                <a:latin typeface="Tw Cen MT" panose="020B0602020104020603" pitchFamily="34" charset="0"/>
              </a:rPr>
              <a:t>bláth</a:t>
            </a:r>
            <a:r>
              <a:rPr lang="en-GB" sz="2200" dirty="0">
                <a:latin typeface="Tw Cen MT" panose="020B0602020104020603" pitchFamily="34" charset="0"/>
              </a:rPr>
              <a:t>.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61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iúr 6">
            <a:extLst>
              <a:ext uri="{FF2B5EF4-FFF2-40B4-BE49-F238E27FC236}">
                <a16:creationId xmlns:a16="http://schemas.microsoft.com/office/drawing/2014/main" id="{9660D769-2652-4B4C-9F06-87F3DA788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3E895775-6D58-42A1-B354-4E24CE519FBA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F551213-4662-48D1-9A39-FFA7F83061FF}"/>
              </a:ext>
            </a:extLst>
          </p:cNvPr>
          <p:cNvSpPr txBox="1"/>
          <p:nvPr/>
        </p:nvSpPr>
        <p:spPr>
          <a:xfrm flipH="1">
            <a:off x="3981450" y="691393"/>
            <a:ext cx="422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800" dirty="0" err="1">
                <a:latin typeface="Berlin Sans FB" panose="020E0602020502020306" pitchFamily="34" charset="0"/>
              </a:rPr>
              <a:t>Pailneoirí</a:t>
            </a:r>
            <a:endParaRPr lang="ga-IE" sz="4800" dirty="0">
              <a:latin typeface="Berlin Sans FB" panose="020E0602020502020306" pitchFamily="34" charset="0"/>
            </a:endParaRPr>
          </a:p>
        </p:txBody>
      </p:sp>
      <p:grpSp>
        <p:nvGrpSpPr>
          <p:cNvPr id="14" name="Grúpa 13">
            <a:extLst>
              <a:ext uri="{FF2B5EF4-FFF2-40B4-BE49-F238E27FC236}">
                <a16:creationId xmlns:a16="http://schemas.microsoft.com/office/drawing/2014/main" id="{81C6DD5C-B98F-5F81-6EBD-B65017DB268A}"/>
              </a:ext>
            </a:extLst>
          </p:cNvPr>
          <p:cNvGrpSpPr/>
          <p:nvPr/>
        </p:nvGrpSpPr>
        <p:grpSpPr>
          <a:xfrm>
            <a:off x="1637303" y="1523144"/>
            <a:ext cx="8566645" cy="1185731"/>
            <a:chOff x="1637303" y="1458256"/>
            <a:chExt cx="8566645" cy="1185731"/>
          </a:xfrm>
        </p:grpSpPr>
        <p:sp>
          <p:nvSpPr>
            <p:cNvPr id="12" name="Saorfhoirm: cruth 11">
              <a:extLst>
                <a:ext uri="{FF2B5EF4-FFF2-40B4-BE49-F238E27FC236}">
                  <a16:creationId xmlns:a16="http://schemas.microsoft.com/office/drawing/2014/main" id="{1313E835-DB4F-4F9E-90BF-10D941F652B9}"/>
                </a:ext>
              </a:extLst>
            </p:cNvPr>
            <p:cNvSpPr/>
            <p:nvPr/>
          </p:nvSpPr>
          <p:spPr>
            <a:xfrm>
              <a:off x="2747513" y="1458256"/>
              <a:ext cx="7456435" cy="1185731"/>
            </a:xfrm>
            <a:custGeom>
              <a:avLst/>
              <a:gdLst>
                <a:gd name="connsiteX0" fmla="*/ 0 w 7456435"/>
                <a:gd name="connsiteY0" fmla="*/ 0 h 1185731"/>
                <a:gd name="connsiteX1" fmla="*/ 7456435 w 7456435"/>
                <a:gd name="connsiteY1" fmla="*/ 0 h 1185731"/>
                <a:gd name="connsiteX2" fmla="*/ 7456435 w 7456435"/>
                <a:gd name="connsiteY2" fmla="*/ 1185731 h 1185731"/>
                <a:gd name="connsiteX3" fmla="*/ 0 w 7456435"/>
                <a:gd name="connsiteY3" fmla="*/ 1185731 h 1185731"/>
                <a:gd name="connsiteX4" fmla="*/ 0 w 7456435"/>
                <a:gd name="connsiteY4" fmla="*/ 0 h 118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6435" h="1185731">
                  <a:moveTo>
                    <a:pt x="0" y="0"/>
                  </a:moveTo>
                  <a:lnTo>
                    <a:pt x="7456435" y="0"/>
                  </a:lnTo>
                  <a:lnTo>
                    <a:pt x="7456435" y="1185731"/>
                  </a:lnTo>
                  <a:lnTo>
                    <a:pt x="0" y="11857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0086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ga-IE" sz="2000" kern="1200" noProof="0" dirty="0">
                  <a:latin typeface="Tw Cen MT" panose="020B0602020104020603" pitchFamily="34" charset="0"/>
                </a:rPr>
                <a:t>Is iad na beacha na </a:t>
              </a:r>
              <a:r>
                <a:rPr lang="ga-IE" sz="2000" kern="1200" noProof="0" dirty="0" err="1">
                  <a:latin typeface="Tw Cen MT" panose="020B0602020104020603" pitchFamily="34" charset="0"/>
                </a:rPr>
                <a:t>príomhphailneoirí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atá againn in Éirinn</a:t>
              </a:r>
              <a:r>
                <a:rPr lang="ga-IE" sz="2000" kern="1200" noProof="0" dirty="0">
                  <a:solidFill>
                    <a:schemeClr val="tx1"/>
                  </a:solidFill>
                  <a:latin typeface="Tw Cen MT" panose="020B0602020104020603" pitchFamily="34" charset="0"/>
                </a:rPr>
                <a:t>.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</a:t>
              </a:r>
              <a:br>
                <a:rPr lang="ga-IE" sz="2000" kern="1200" noProof="0" dirty="0">
                  <a:latin typeface="Tw Cen MT" panose="020B0602020104020603" pitchFamily="34" charset="0"/>
                </a:rPr>
              </a:br>
              <a:r>
                <a:rPr lang="ga-IE" sz="2000" kern="1200" noProof="0" dirty="0">
                  <a:latin typeface="Tw Cen MT" panose="020B0602020104020603" pitchFamily="34" charset="0"/>
                </a:rPr>
                <a:t>Ach is </a:t>
              </a:r>
              <a:r>
                <a:rPr lang="ga-IE" sz="2000" kern="1200" noProof="0" dirty="0" err="1">
                  <a:latin typeface="Tw Cen MT" panose="020B0602020104020603" pitchFamily="34" charset="0"/>
                </a:rPr>
                <a:t>pailneoirí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iad féileacáin, </a:t>
              </a:r>
              <a:r>
                <a:rPr lang="ga-IE" sz="2000" kern="1200" noProof="0" dirty="0">
                  <a:solidFill>
                    <a:schemeClr val="tx1"/>
                  </a:solidFill>
                  <a:latin typeface="Tw Cen MT" panose="020B0602020104020603" pitchFamily="34" charset="0"/>
                </a:rPr>
                <a:t>foichí, 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leamhain, ciaróga agus seangáin freisin. Cosúil leis na beacha is maith leo cuairt a thabhairt ar bhláthanna!</a:t>
              </a:r>
              <a:endParaRPr lang="ga-IE" sz="2000" kern="1200" noProof="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" name="Pictiúr 7">
              <a:extLst>
                <a:ext uri="{FF2B5EF4-FFF2-40B4-BE49-F238E27FC236}">
                  <a16:creationId xmlns:a16="http://schemas.microsoft.com/office/drawing/2014/main" id="{030FCCBE-9F37-E8B6-2824-1F18DECD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303" y="1538169"/>
              <a:ext cx="1524000" cy="1018032"/>
            </a:xfrm>
            <a:prstGeom prst="rect">
              <a:avLst/>
            </a:prstGeom>
          </p:spPr>
        </p:pic>
      </p:grpSp>
      <p:grpSp>
        <p:nvGrpSpPr>
          <p:cNvPr id="18" name="Grúpa 17">
            <a:extLst>
              <a:ext uri="{FF2B5EF4-FFF2-40B4-BE49-F238E27FC236}">
                <a16:creationId xmlns:a16="http://schemas.microsoft.com/office/drawing/2014/main" id="{27A83B7F-7C0D-0FB4-BE3D-B2118084378D}"/>
              </a:ext>
            </a:extLst>
          </p:cNvPr>
          <p:cNvGrpSpPr/>
          <p:nvPr/>
        </p:nvGrpSpPr>
        <p:grpSpPr>
          <a:xfrm>
            <a:off x="1769591" y="4220952"/>
            <a:ext cx="8434357" cy="1302279"/>
            <a:chOff x="1769591" y="2994776"/>
            <a:chExt cx="8434357" cy="1302279"/>
          </a:xfrm>
        </p:grpSpPr>
        <p:sp>
          <p:nvSpPr>
            <p:cNvPr id="3" name="Saorfhoirm: cruth 2">
              <a:extLst>
                <a:ext uri="{FF2B5EF4-FFF2-40B4-BE49-F238E27FC236}">
                  <a16:creationId xmlns:a16="http://schemas.microsoft.com/office/drawing/2014/main" id="{496D0E22-8C95-4442-93CE-0DC0012E3FF9}"/>
                </a:ext>
              </a:extLst>
            </p:cNvPr>
            <p:cNvSpPr/>
            <p:nvPr/>
          </p:nvSpPr>
          <p:spPr>
            <a:xfrm>
              <a:off x="2560336" y="2994776"/>
              <a:ext cx="7643612" cy="1302279"/>
            </a:xfrm>
            <a:custGeom>
              <a:avLst/>
              <a:gdLst>
                <a:gd name="connsiteX0" fmla="*/ 0 w 6718863"/>
                <a:gd name="connsiteY0" fmla="*/ 0 h 1035178"/>
                <a:gd name="connsiteX1" fmla="*/ 6718863 w 6718863"/>
                <a:gd name="connsiteY1" fmla="*/ 0 h 1035178"/>
                <a:gd name="connsiteX2" fmla="*/ 6718863 w 6718863"/>
                <a:gd name="connsiteY2" fmla="*/ 1035178 h 1035178"/>
                <a:gd name="connsiteX3" fmla="*/ 0 w 6718863"/>
                <a:gd name="connsiteY3" fmla="*/ 1035178 h 1035178"/>
                <a:gd name="connsiteX4" fmla="*/ 0 w 6718863"/>
                <a:gd name="connsiteY4" fmla="*/ 0 h 103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8863" h="1035178">
                  <a:moveTo>
                    <a:pt x="0" y="0"/>
                  </a:moveTo>
                  <a:lnTo>
                    <a:pt x="6718863" y="0"/>
                  </a:lnTo>
                  <a:lnTo>
                    <a:pt x="6718863" y="1035178"/>
                  </a:lnTo>
                  <a:lnTo>
                    <a:pt x="0" y="10351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1022" tIns="76200" rIns="76200" bIns="76200" numCol="1" spcCol="1270" anchor="ctr" anchorCtr="0">
              <a:noAutofit/>
            </a:bodyPr>
            <a:lstStyle/>
            <a:p>
              <a:pPr lvl="0"/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Ní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hiad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na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feithidí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amháin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a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dhéanann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pailniú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áfach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Bíonn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ainmhithe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eile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ann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a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dhéanann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plandaí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a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phailniú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chomh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maith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Déanann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ialtóga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pailniú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ar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chineálacha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áirithe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bananaí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, mar </a:t>
              </a:r>
              <a:r>
                <a:rPr lang="en-US" sz="2000" dirty="0" err="1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shampla</a:t>
              </a:r>
              <a:r>
                <a:rPr lang="en-US" sz="20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rPr>
                <a:t>.</a:t>
              </a:r>
              <a:endParaRPr lang="ga-IE" sz="2000" dirty="0">
                <a:solidFill>
                  <a:schemeClr val="tx1"/>
                </a:solidFill>
                <a:effectLst/>
                <a:latin typeface="Tw Cen MT" panose="020B0602020104020603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Pictiúr 16">
              <a:extLst>
                <a:ext uri="{FF2B5EF4-FFF2-40B4-BE49-F238E27FC236}">
                  <a16:creationId xmlns:a16="http://schemas.microsoft.com/office/drawing/2014/main" id="{A56C2541-267F-BD24-FF44-7795E82C4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89" b="14833"/>
            <a:stretch/>
          </p:blipFill>
          <p:spPr>
            <a:xfrm>
              <a:off x="1769591" y="3020722"/>
              <a:ext cx="1259424" cy="1255226"/>
            </a:xfrm>
            <a:prstGeom prst="rect">
              <a:avLst/>
            </a:prstGeom>
          </p:spPr>
        </p:pic>
      </p:grpSp>
      <p:grpSp>
        <p:nvGrpSpPr>
          <p:cNvPr id="21" name="Grúpa 20">
            <a:extLst>
              <a:ext uri="{FF2B5EF4-FFF2-40B4-BE49-F238E27FC236}">
                <a16:creationId xmlns:a16="http://schemas.microsoft.com/office/drawing/2014/main" id="{CB75DFB3-ADCA-AE1E-9A94-FB8991433541}"/>
              </a:ext>
            </a:extLst>
          </p:cNvPr>
          <p:cNvGrpSpPr/>
          <p:nvPr/>
        </p:nvGrpSpPr>
        <p:grpSpPr>
          <a:xfrm>
            <a:off x="1887135" y="2807216"/>
            <a:ext cx="8316813" cy="1311494"/>
            <a:chOff x="1890287" y="4507557"/>
            <a:chExt cx="8316813" cy="1311494"/>
          </a:xfrm>
        </p:grpSpPr>
        <p:sp>
          <p:nvSpPr>
            <p:cNvPr id="4" name="Saorfhoirm: cruth 3">
              <a:extLst>
                <a:ext uri="{FF2B5EF4-FFF2-40B4-BE49-F238E27FC236}">
                  <a16:creationId xmlns:a16="http://schemas.microsoft.com/office/drawing/2014/main" id="{EBA0B9A2-9482-4B76-A0ED-ECC396EFCBAB}"/>
                </a:ext>
              </a:extLst>
            </p:cNvPr>
            <p:cNvSpPr/>
            <p:nvPr/>
          </p:nvSpPr>
          <p:spPr>
            <a:xfrm>
              <a:off x="2563488" y="4575500"/>
              <a:ext cx="7643612" cy="1175608"/>
            </a:xfrm>
            <a:custGeom>
              <a:avLst/>
              <a:gdLst>
                <a:gd name="connsiteX0" fmla="*/ 0 w 7573616"/>
                <a:gd name="connsiteY0" fmla="*/ 0 h 1035178"/>
                <a:gd name="connsiteX1" fmla="*/ 7573616 w 7573616"/>
                <a:gd name="connsiteY1" fmla="*/ 0 h 1035178"/>
                <a:gd name="connsiteX2" fmla="*/ 7573616 w 7573616"/>
                <a:gd name="connsiteY2" fmla="*/ 1035178 h 1035178"/>
                <a:gd name="connsiteX3" fmla="*/ 0 w 7573616"/>
                <a:gd name="connsiteY3" fmla="*/ 1035178 h 1035178"/>
                <a:gd name="connsiteX4" fmla="*/ 0 w 7573616"/>
                <a:gd name="connsiteY4" fmla="*/ 0 h 103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3616" h="1035178">
                  <a:moveTo>
                    <a:pt x="0" y="0"/>
                  </a:moveTo>
                  <a:lnTo>
                    <a:pt x="7573616" y="0"/>
                  </a:lnTo>
                  <a:lnTo>
                    <a:pt x="7573616" y="1035178"/>
                  </a:lnTo>
                  <a:lnTo>
                    <a:pt x="0" y="10351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1022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ga-IE" sz="2000" dirty="0">
                  <a:latin typeface="Tw Cen MT" panose="020B0602020104020603" pitchFamily="34" charset="0"/>
                </a:rPr>
                <a:t>Seo ar chlé bláth an </a:t>
              </a:r>
              <a:r>
                <a:rPr lang="ga-IE" sz="2000">
                  <a:latin typeface="Tw Cen MT" panose="020B0602020104020603" pitchFamily="34" charset="0"/>
                </a:rPr>
                <a:t>chrainn cócó</a:t>
              </a:r>
              <a:r>
                <a:rPr lang="ga-IE" sz="2000" dirty="0">
                  <a:latin typeface="Tw Cen MT" panose="020B0602020104020603" pitchFamily="34" charset="0"/>
                </a:rPr>
                <a:t>.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Is ó phónairí cócó a fhaighimid seacláid. Déanann cuileoga beaga ar a dtugtar </a:t>
              </a:r>
              <a:r>
                <a:rPr lang="ga-IE" sz="2000" b="1" kern="1200" noProof="0" dirty="0">
                  <a:solidFill>
                    <a:srgbClr val="FF0000"/>
                  </a:solidFill>
                  <a:latin typeface="Tw Cen MT" panose="020B0602020104020603" pitchFamily="34" charset="0"/>
                </a:rPr>
                <a:t>míoltóga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na crainn chócó a phailniú. Ní bhíonn corp na </a:t>
              </a:r>
              <a:r>
                <a:rPr lang="ga-IE" sz="2000" kern="1200" noProof="0" dirty="0" err="1">
                  <a:latin typeface="Tw Cen MT" panose="020B0602020104020603" pitchFamily="34" charset="0"/>
                </a:rPr>
                <a:t>míoltóige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ach 1 </a:t>
              </a:r>
              <a:r>
                <a:rPr lang="ga-IE" sz="2000" kern="1200" noProof="0" dirty="0" err="1">
                  <a:latin typeface="Tw Cen MT" panose="020B0602020104020603" pitchFamily="34" charset="0"/>
                </a:rPr>
                <a:t>mm</a:t>
              </a:r>
              <a:r>
                <a:rPr lang="ga-IE" sz="2000" kern="1200" noProof="0" dirty="0">
                  <a:latin typeface="Tw Cen MT" panose="020B0602020104020603" pitchFamily="34" charset="0"/>
                </a:rPr>
                <a:t> </a:t>
              </a:r>
              <a:br>
                <a:rPr lang="ga-IE" sz="2000" kern="1200" noProof="0" dirty="0">
                  <a:latin typeface="Tw Cen MT" panose="020B0602020104020603" pitchFamily="34" charset="0"/>
                </a:rPr>
              </a:br>
              <a:r>
                <a:rPr lang="ga-IE" sz="2000" kern="1200" noProof="0" dirty="0">
                  <a:latin typeface="Tw Cen MT" panose="020B0602020104020603" pitchFamily="34" charset="0"/>
                </a:rPr>
                <a:t>ar fad! </a:t>
              </a:r>
            </a:p>
          </p:txBody>
        </p:sp>
        <p:pic>
          <p:nvPicPr>
            <p:cNvPr id="20" name="Pictiúr 19">
              <a:extLst>
                <a:ext uri="{FF2B5EF4-FFF2-40B4-BE49-F238E27FC236}">
                  <a16:creationId xmlns:a16="http://schemas.microsoft.com/office/drawing/2014/main" id="{0B4DBBDD-A260-6FAB-D71B-3F81F609B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0" b="9844"/>
            <a:stretch/>
          </p:blipFill>
          <p:spPr>
            <a:xfrm>
              <a:off x="1890287" y="4507557"/>
              <a:ext cx="1018032" cy="1311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3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iúr 10">
            <a:extLst>
              <a:ext uri="{FF2B5EF4-FFF2-40B4-BE49-F238E27FC236}">
                <a16:creationId xmlns:a16="http://schemas.microsoft.com/office/drawing/2014/main" id="{F26A8030-F4E5-462E-BB42-1E7C9E14E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50D3D77-FC78-4FEA-9C6B-C5754FEFF7A5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938168" y="820991"/>
            <a:ext cx="431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800" dirty="0">
                <a:latin typeface="Berlin Sans FB" panose="020E0602020502020306" pitchFamily="34" charset="0"/>
              </a:rPr>
              <a:t>Idirspleáchas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531897" y="2728785"/>
            <a:ext cx="5821148" cy="277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>
                <a:latin typeface="Tw Cen MT" panose="020B0602020104020603" pitchFamily="34" charset="0"/>
              </a:rPr>
              <a:t>Tá sé feicthe againn go mbíonn na beacha </a:t>
            </a:r>
            <a:br>
              <a:rPr lang="en-IE" altLang="en-US" sz="2200" dirty="0">
                <a:latin typeface="Tw Cen MT" panose="020B0602020104020603" pitchFamily="34" charset="0"/>
              </a:rPr>
            </a:br>
            <a:r>
              <a:rPr lang="ga-IE" altLang="en-US" sz="2200" dirty="0">
                <a:latin typeface="Tw Cen MT" panose="020B0602020104020603" pitchFamily="34" charset="0"/>
              </a:rPr>
              <a:t>agus na bláthanna ag brath ar a chéile chun maireachtáil. Bíonn na beacha ag brath ar na bláthanna mar fhoinse bhia. Bíonn na bláthanna ag brath ar na beacha mar go ndéanann na beacha iad a phailniú. Gan an pailniú ní fhéadfadh na bláthanna síolta a dhéanamh </a:t>
            </a:r>
            <a:br>
              <a:rPr lang="en-IE" altLang="en-US" sz="2200" dirty="0">
                <a:latin typeface="Tw Cen MT" panose="020B0602020104020603" pitchFamily="34" charset="0"/>
              </a:rPr>
            </a:br>
            <a:r>
              <a:rPr lang="ga-IE" altLang="en-US" sz="2200" dirty="0">
                <a:latin typeface="Tw Cen MT" panose="020B0602020104020603" pitchFamily="34" charset="0"/>
              </a:rPr>
              <a:t>agus ní fhásfadh plandaí nua astu.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1897" y="1906602"/>
            <a:ext cx="5807103" cy="822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Bíonn plandaí agus ainmhithe ag brath ar a chéile chun maireachtáil. </a:t>
            </a:r>
            <a:r>
              <a:rPr lang="ga-IE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Idirspleáchas</a:t>
            </a:r>
            <a:r>
              <a:rPr lang="ga-IE" sz="2200" dirty="0">
                <a:latin typeface="Tw Cen MT" panose="020B0602020104020603" pitchFamily="34" charset="0"/>
              </a:rPr>
              <a:t> a thugtar air sin.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6065" y="2040717"/>
            <a:ext cx="3634067" cy="24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DDCEABE7-3A5B-442E-A0DC-1AE1421E7331}"/>
              </a:ext>
            </a:extLst>
          </p:cNvPr>
          <p:cNvSpPr txBox="1"/>
          <p:nvPr/>
        </p:nvSpPr>
        <p:spPr bwMode="auto">
          <a:xfrm rot="21060000">
            <a:off x="8641851" y="5475203"/>
            <a:ext cx="3242589" cy="830997"/>
          </a:xfrm>
          <a:prstGeom prst="rect">
            <a:avLst/>
          </a:prstGeom>
          <a:solidFill>
            <a:srgbClr val="9B58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An cuimhin leat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cad is idirspleáchas ann?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34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iúr 10">
            <a:extLst>
              <a:ext uri="{FF2B5EF4-FFF2-40B4-BE49-F238E27FC236}">
                <a16:creationId xmlns:a16="http://schemas.microsoft.com/office/drawing/2014/main" id="{D66D2556-087A-4D50-ADC2-E7EDDBDC7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B2460B7-7328-41EF-BDC1-CF4148BE6A55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7234963" y="1320986"/>
            <a:ext cx="4046088" cy="4293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Bíonn </a:t>
            </a:r>
            <a:r>
              <a:rPr lang="en-US" sz="22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éin</a:t>
            </a:r>
            <a:r>
              <a:rPr lang="en-US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agus</a:t>
            </a:r>
            <a:r>
              <a:rPr lang="en-US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ainmhithe </a:t>
            </a:r>
            <a:r>
              <a:rPr lang="en-US" sz="22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eile</a:t>
            </a:r>
            <a:r>
              <a:rPr lang="en-US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ag brath ar na beacha freisin. Itheann a lán éan agus ainmhithe na torthaí agus na síolta ó phlandaí fiáine a fhásann faoin tuath, mar shampla. Gan na beacha agus na feithidí eile chun na plandaí fiáine sin a phailniú, ní bheadh an oiread sin torthaí agus síolta ann</a:t>
            </a:r>
            <a:r>
              <a:rPr lang="en-GB" sz="2200" dirty="0">
                <a:latin typeface="Tw Cen MT" panose="020B0602020104020603" pitchFamily="34" charset="0"/>
                <a:ea typeface="Times New Roman" panose="02020603050405020304" pitchFamily="18" charset="0"/>
              </a:rPr>
              <a:t>. D</a:t>
            </a:r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’fhágfadh </a:t>
            </a:r>
            <a:r>
              <a:rPr lang="en-GB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sin </a:t>
            </a:r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na </a:t>
            </a:r>
            <a:r>
              <a:rPr lang="ga-IE" sz="22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héin</a:t>
            </a:r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agus </a:t>
            </a:r>
            <a:r>
              <a:rPr lang="ga-IE" sz="220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na hainmhithe </a:t>
            </a:r>
            <a:r>
              <a:rPr lang="ga-IE" sz="22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gann ar bhia.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2163" y="1320985"/>
            <a:ext cx="2880000" cy="21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4457" y="3723921"/>
            <a:ext cx="3297706" cy="20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iúr 2">
            <a:extLst>
              <a:ext uri="{FF2B5EF4-FFF2-40B4-BE49-F238E27FC236}">
                <a16:creationId xmlns:a16="http://schemas.microsoft.com/office/drawing/2014/main" id="{F721646C-5521-3EF9-8BF6-DE37148EC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r="7322"/>
          <a:stretch/>
        </p:blipFill>
        <p:spPr>
          <a:xfrm>
            <a:off x="891659" y="1320986"/>
            <a:ext cx="3297705" cy="21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iúr 5">
            <a:extLst>
              <a:ext uri="{FF2B5EF4-FFF2-40B4-BE49-F238E27FC236}">
                <a16:creationId xmlns:a16="http://schemas.microsoft.com/office/drawing/2014/main" id="{69527D98-3B3C-49CE-A994-FF6C4319A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E1E45B9-8572-4035-8292-02966225E0D7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12054" y="2069035"/>
            <a:ext cx="5217236" cy="2223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Bíonn muidne ag brath ar na beacha chomh maith. Murach na beacha agus na </a:t>
            </a:r>
            <a:r>
              <a:rPr lang="ga-IE" sz="2200" dirty="0" err="1">
                <a:latin typeface="Tw Cen MT" panose="020B0602020104020603" pitchFamily="34" charset="0"/>
              </a:rPr>
              <a:t>pailneoirí</a:t>
            </a:r>
            <a:r>
              <a:rPr lang="ga-IE" sz="2200" dirty="0">
                <a:latin typeface="Tw Cen MT" panose="020B0602020104020603" pitchFamily="34" charset="0"/>
              </a:rPr>
              <a:t> eile is beag toradh agus glasra a d’fhásfadh. Bheadh na daoine gann ar bhia folláin. Cinntíonn na beacha gur féidir linn bia folláin a fhás sna feirmeacha agus sna gairdíní.</a:t>
            </a:r>
          </a:p>
        </p:txBody>
      </p:sp>
      <p:graphicFrame>
        <p:nvGraphicFramePr>
          <p:cNvPr id="34" name="Diagram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38332"/>
              </p:ext>
            </p:extLst>
          </p:nvPr>
        </p:nvGraphicFramePr>
        <p:xfrm>
          <a:off x="3985032" y="129827"/>
          <a:ext cx="7092956" cy="63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225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iúr 8">
            <a:extLst>
              <a:ext uri="{FF2B5EF4-FFF2-40B4-BE49-F238E27FC236}">
                <a16:creationId xmlns:a16="http://schemas.microsoft.com/office/drawing/2014/main" id="{771567D4-4B8C-47DD-A8FC-A7059EBED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6" b="6806"/>
          <a:stretch/>
        </p:blipFill>
        <p:spPr>
          <a:xfrm>
            <a:off x="-10620" y="-1"/>
            <a:ext cx="12213240" cy="6858001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B9F4F1A-CEF8-4E2C-B2E7-8D33B14A2C89}"/>
              </a:ext>
            </a:extLst>
          </p:cNvPr>
          <p:cNvSpPr>
            <a:spLocks noChangeAspect="1"/>
          </p:cNvSpPr>
          <p:nvPr/>
        </p:nvSpPr>
        <p:spPr>
          <a:xfrm>
            <a:off x="685800" y="754087"/>
            <a:ext cx="10820400" cy="5282922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ga-IE" sz="7200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4805" y="2383900"/>
            <a:ext cx="3205826" cy="209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spect="1"/>
          </p:cNvSpPr>
          <p:nvPr/>
        </p:nvSpPr>
        <p:spPr>
          <a:xfrm rot="21311194">
            <a:off x="1911114" y="3427408"/>
            <a:ext cx="1764000" cy="331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600" dirty="0">
                <a:latin typeface="Berlin Sans FB" panose="020E0602020502020306" pitchFamily="34" charset="0"/>
              </a:rPr>
              <a:t>Is bocht an scéal é!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3918" y="2798454"/>
            <a:ext cx="6052959" cy="14999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Tá géarchéim in Éirinn faoi láthair</a:t>
            </a:r>
            <a:r>
              <a:rPr lang="en-US" sz="2200" dirty="0">
                <a:latin typeface="Tw Cen MT" panose="020B0602020104020603" pitchFamily="34" charset="0"/>
              </a:rPr>
              <a:t>, </a:t>
            </a:r>
            <a:r>
              <a:rPr lang="ga-IE" sz="2200" dirty="0">
                <a:latin typeface="Tw Cen MT" panose="020B0602020104020603" pitchFamily="34" charset="0"/>
              </a:rPr>
              <a:t>áfach! Le blianta beaga anuas, tá meath ag teacht ar líon na mbeach sa tír. Tá an scéal chomh dona sin go bhfuil speicis áirithe i mbaol a ndíothaithe.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0A75B-9F5D-41DC-9C50-92AB83833EB4}"/>
              </a:ext>
            </a:extLst>
          </p:cNvPr>
          <p:cNvSpPr txBox="1"/>
          <p:nvPr/>
        </p:nvSpPr>
        <p:spPr bwMode="auto">
          <a:xfrm rot="21060000">
            <a:off x="8722285" y="5367997"/>
            <a:ext cx="3242589" cy="830997"/>
          </a:xfrm>
          <a:prstGeom prst="rect">
            <a:avLst/>
          </a:prstGeom>
          <a:solidFill>
            <a:srgbClr val="9B583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Cad is cúis le meath na mbeach, meas tú?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D4E104DE-C87E-4F27-B308-DCF55C3082C7}"/>
              </a:ext>
            </a:extLst>
          </p:cNvPr>
          <p:cNvSpPr txBox="1"/>
          <p:nvPr/>
        </p:nvSpPr>
        <p:spPr>
          <a:xfrm>
            <a:off x="4613918" y="1451747"/>
            <a:ext cx="6728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Ní hamháin go bhfuil na beacha tábhachtach do na bláthanna,</a:t>
            </a:r>
            <a:r>
              <a:rPr lang="en-US" sz="2200" dirty="0">
                <a:latin typeface="Tw Cen MT" panose="020B0602020104020603" pitchFamily="34" charset="0"/>
              </a:rPr>
              <a:t> mar sin,</a:t>
            </a:r>
            <a:r>
              <a:rPr lang="ga-IE" sz="2200" dirty="0">
                <a:latin typeface="Tw Cen MT" panose="020B0602020104020603" pitchFamily="34" charset="0"/>
              </a:rPr>
              <a:t> ach tá tábhacht ag baint leo don </a:t>
            </a:r>
            <a:r>
              <a:rPr lang="ga-IE" sz="2200" dirty="0" err="1">
                <a:latin typeface="Tw Cen MT" panose="020B0602020104020603" pitchFamily="34" charset="0"/>
              </a:rPr>
              <a:t>chine</a:t>
            </a:r>
            <a:r>
              <a:rPr lang="ga-IE" sz="2200" dirty="0">
                <a:latin typeface="Tw Cen MT" panose="020B0602020104020603" pitchFamily="34" charset="0"/>
              </a:rPr>
              <a:t> daonna, do na </a:t>
            </a:r>
            <a:r>
              <a:rPr lang="en-US" sz="2200" dirty="0" err="1">
                <a:latin typeface="Tw Cen MT" panose="020B0602020104020603" pitchFamily="34" charset="0"/>
              </a:rPr>
              <a:t>héin</a:t>
            </a:r>
            <a:r>
              <a:rPr lang="ga-IE" sz="2200" dirty="0">
                <a:latin typeface="Tw Cen MT" panose="020B0602020104020603" pitchFamily="34" charset="0"/>
              </a:rPr>
              <a:t> agus d’ainmhithe eile chomh maith. </a:t>
            </a:r>
          </a:p>
        </p:txBody>
      </p:sp>
    </p:spTree>
    <p:extLst>
      <p:ext uri="{BB962C8B-B14F-4D97-AF65-F5344CB8AC3E}">
        <p14:creationId xmlns:p14="http://schemas.microsoft.com/office/powerpoint/2010/main" val="135844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1427</Words>
  <Application>Microsoft Office PowerPoint</Application>
  <PresentationFormat>Scáileán leathan</PresentationFormat>
  <Paragraphs>78</Paragraphs>
  <Slides>17</Slides>
  <Notes>11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7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17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Comic Sans MS</vt:lpstr>
      <vt:lpstr>Tw Cen MT</vt:lpstr>
      <vt:lpstr>Viner Hand ITC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Lorna Ní Fhaogáin</cp:lastModifiedBy>
  <cp:revision>546</cp:revision>
  <cp:lastPrinted>2017-09-05T07:51:27Z</cp:lastPrinted>
  <dcterms:created xsi:type="dcterms:W3CDTF">2016-09-05T08:58:11Z</dcterms:created>
  <dcterms:modified xsi:type="dcterms:W3CDTF">2024-03-07T14:06:18Z</dcterms:modified>
</cp:coreProperties>
</file>