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272" r:id="rId3"/>
    <p:sldId id="270" r:id="rId4"/>
    <p:sldId id="275" r:id="rId5"/>
    <p:sldId id="276" r:id="rId6"/>
    <p:sldId id="266" r:id="rId7"/>
    <p:sldId id="277" r:id="rId8"/>
    <p:sldId id="257" r:id="rId9"/>
    <p:sldId id="269" r:id="rId10"/>
    <p:sldId id="279" r:id="rId11"/>
    <p:sldId id="278" r:id="rId12"/>
    <p:sldId id="274" r:id="rId13"/>
    <p:sldId id="283" r:id="rId14"/>
    <p:sldId id="267" r:id="rId15"/>
    <p:sldId id="284" r:id="rId16"/>
    <p:sldId id="285" r:id="rId17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76091"/>
    <a:srgbClr val="3E6CA4"/>
    <a:srgbClr val="D440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24" autoAdjust="0"/>
  </p:normalViewPr>
  <p:slideViewPr>
    <p:cSldViewPr>
      <p:cViewPr>
        <p:scale>
          <a:sx n="75" d="100"/>
          <a:sy n="75" d="100"/>
        </p:scale>
        <p:origin x="-34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77C3B1-19C5-4FF9-A96F-9E15603277D1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3EBA1C-1AD0-45AA-BB88-93307EECF01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63EACC-8FF9-4262-9DA2-8395677D2EF5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28E52A-31AD-4C03-BA80-B84BC75AC4D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747D3-2A83-4BD3-B3B0-0CE622734656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1C3B2-52A4-4E18-BD88-5FA389CB19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An mbeadh a fhios agaibh cá mbeadh grianghraif de na huachtaráin ar fáil?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BEC66-58CC-4B45-85D1-10FFD8ED6CD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50E48-FF7A-431C-90D0-005D4F346A4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5FA03-A9E7-44C3-B1FF-6F28F4BF6EB9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4E8FC-CC56-40AA-9F70-D8E5FD6714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F30D0-CC10-48D3-BAC3-AAA0C1F8ED2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5EFAF-7049-41C3-B461-0DC7196D2D5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377D1-A7CD-4C6F-A1EC-831B65058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FD5DE-34A5-4231-810E-2AA4032C105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57647-B220-4662-A73C-45CDF75051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A0B79-E669-480F-930C-CBC4CBF37B0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BC2-2942-4B43-9559-E5DC0839D5DB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3EC8-1F66-47A4-82F7-26D7767B72D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8B16-64B0-45D1-9AED-B56882A05200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29D9-4925-4CF3-8955-75BB2C9698F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80E1-B0EB-41FC-BDAD-52AEA239EB3A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C943-15F9-454D-8776-DE540994BE2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CB69-C6FC-47E5-9E9A-1620ABB30BFE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7D58-45A9-453B-8D42-F47C2977739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070F-7874-49E7-BABA-0DF635491095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8988-564F-4BD2-B77C-B7C51A4798A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5819-6803-4590-83B2-A06137591C6E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AD91-C24A-4BF2-B4C4-60D359FB38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942E-CD5D-4EDF-92FE-D609A99D5B7D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9DA9-898F-4F7A-BDBC-D1121CAA7CC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356E-A2E7-4EF4-9363-3AA084ABAB98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3297-0DDC-4D7C-B520-9009C8771AD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DA22-0E34-431A-819D-7C5AC663349D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570A-CF03-4B4F-B0FB-B9DE90CBE8E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14CF-0A3F-4950-AD43-E2E7A49B8D24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D4BF-C03D-42ED-B7CF-9DC0995468F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EBF7-6F15-40A4-A29F-7FB9BE5B3715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86AB-8107-4B4B-8B9D-C76B5639604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8758F1-60E6-4B62-8919-B7660B2B6CBD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5CF751-10B5-4B3A-B8F2-A908A75820C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ThoZTreMBY" TargetMode="External"/><Relationship Id="rId2" Type="http://schemas.openxmlformats.org/officeDocument/2006/relationships/hyperlink" Target="http://www.uptoten.com/kids/kidsgames-mixedbag-inventionstimelin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Bfb3TTAIGh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-15875"/>
            <a:ext cx="10531475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813" y="2565400"/>
            <a:ext cx="6391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9600" b="1">
                <a:latin typeface="Gill Sans Ultra Bold" pitchFamily="34" charset="0"/>
              </a:rPr>
              <a:t>Amlínte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116013" y="2133600"/>
            <a:ext cx="7127875" cy="25908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Is féidir amlíne a úsáid chun eachtraí móra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stair a léiriú san ord inar tharla siad,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na heachtraí móra i stair na hÉireann,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mar shampla.</a:t>
            </a:r>
            <a:endParaRPr lang="en-IE" sz="2400"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Seo anois amlíne a léiríonn na huachtaráin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bhí ar Éirinn idir 1938 agus an lá inniu.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7075" y="3884613"/>
            <a:ext cx="941388" cy="1050925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3914775"/>
            <a:ext cx="930275" cy="1046163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3095625" y="3597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1822450" y="3581400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1950</a:t>
            </a:r>
          </a:p>
        </p:txBody>
      </p:sp>
      <p:sp>
        <p:nvSpPr>
          <p:cNvPr id="34821" name="Rectangle 15"/>
          <p:cNvSpPr>
            <a:spLocks noChangeArrowheads="1"/>
          </p:cNvSpPr>
          <p:nvPr/>
        </p:nvSpPr>
        <p:spPr bwMode="auto">
          <a:xfrm>
            <a:off x="3792538" y="3570288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1042988" y="3571875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1708150" y="274002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flipV="1">
            <a:off x="4430713" y="2740025"/>
            <a:ext cx="0" cy="585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4546600" y="359727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H="1" flipV="1">
            <a:off x="6754813" y="2903538"/>
            <a:ext cx="0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8091488" y="358298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5" name="Rectangle 64"/>
          <p:cNvSpPr/>
          <p:nvPr/>
        </p:nvSpPr>
        <p:spPr>
          <a:xfrm>
            <a:off x="196088" y="5144102"/>
            <a:ext cx="194421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1938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endParaRPr lang="ga-IE" dirty="0">
              <a:ln>
                <a:solidFill>
                  <a:schemeClr val="tx1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Dubhghlas de hÍde </a:t>
            </a:r>
            <a:endParaRPr lang="ga-IE" dirty="0"/>
          </a:p>
        </p:txBody>
      </p:sp>
      <p:sp>
        <p:nvSpPr>
          <p:cNvPr id="82" name="Rectangle 81"/>
          <p:cNvSpPr/>
          <p:nvPr/>
        </p:nvSpPr>
        <p:spPr>
          <a:xfrm>
            <a:off x="2453625" y="4991472"/>
            <a:ext cx="151823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1959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Éamon de Valera</a:t>
            </a:r>
            <a:r>
              <a:rPr lang="ga-IE" dirty="0"/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10653" y="1117446"/>
            <a:ext cx="158417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1945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Seán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T.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/>
            </a:r>
            <a:br>
              <a:rPr lang="en-GB" dirty="0">
                <a:ln>
                  <a:solidFill>
                    <a:schemeClr val="tx1"/>
                  </a:solidFill>
                </a:ln>
              </a:rPr>
            </a:br>
            <a:r>
              <a:rPr lang="ga-IE" dirty="0">
                <a:ln>
                  <a:solidFill>
                    <a:schemeClr val="tx1"/>
                  </a:solidFill>
                </a:ln>
              </a:rPr>
              <a:t>Ó Ceallaigh</a:t>
            </a:r>
            <a:r>
              <a:rPr lang="ga-IE" dirty="0"/>
              <a:t>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186417" y="1081442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1973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Erskine Childers</a:t>
            </a:r>
            <a:endParaRPr lang="ga-IE" dirty="0"/>
          </a:p>
        </p:txBody>
      </p:sp>
      <p:sp>
        <p:nvSpPr>
          <p:cNvPr id="34832" name="Rectangle 19"/>
          <p:cNvSpPr>
            <a:spLocks noChangeArrowheads="1"/>
          </p:cNvSpPr>
          <p:nvPr/>
        </p:nvSpPr>
        <p:spPr bwMode="auto">
          <a:xfrm>
            <a:off x="6824663" y="3613150"/>
            <a:ext cx="638175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7770813" y="2952750"/>
            <a:ext cx="63658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067943" y="4964113"/>
            <a:ext cx="1728019" cy="769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1974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Cearbhall Ó Dálaigh</a:t>
            </a:r>
            <a:endParaRPr lang="ga-IE" dirty="0"/>
          </a:p>
        </p:txBody>
      </p:sp>
      <p:sp>
        <p:nvSpPr>
          <p:cNvPr id="102" name="Rectangle 101"/>
          <p:cNvSpPr/>
          <p:nvPr/>
        </p:nvSpPr>
        <p:spPr>
          <a:xfrm>
            <a:off x="6336120" y="1271841"/>
            <a:ext cx="201622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1997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Máire Mhic Ghiolla Íosa</a:t>
            </a:r>
            <a:endParaRPr lang="ga-IE" dirty="0"/>
          </a:p>
        </p:txBody>
      </p:sp>
      <p:sp>
        <p:nvSpPr>
          <p:cNvPr id="103" name="Rectangle 102"/>
          <p:cNvSpPr/>
          <p:nvPr/>
        </p:nvSpPr>
        <p:spPr>
          <a:xfrm>
            <a:off x="7631832" y="5408117"/>
            <a:ext cx="15121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2011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Micheál D. 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Ó </a:t>
            </a:r>
            <a:r>
              <a:rPr lang="ga-IE" dirty="0" err="1">
                <a:ln>
                  <a:solidFill>
                    <a:schemeClr val="tx1"/>
                  </a:solidFill>
                </a:ln>
              </a:rPr>
              <a:t>hUig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í</a:t>
            </a:r>
            <a:r>
              <a:rPr lang="ga-IE" dirty="0" err="1">
                <a:ln>
                  <a:solidFill>
                    <a:schemeClr val="tx1"/>
                  </a:solidFill>
                </a:ln>
              </a:rPr>
              <a:t>nn</a:t>
            </a:r>
            <a:endParaRPr lang="ga-IE" dirty="0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 flipV="1">
            <a:off x="4716463" y="2952750"/>
            <a:ext cx="0" cy="35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6" name="Rectangle 105"/>
          <p:cNvSpPr/>
          <p:nvPr/>
        </p:nvSpPr>
        <p:spPr>
          <a:xfrm>
            <a:off x="4647076" y="1081442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1976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Pádraig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/>
            </a:r>
            <a:br>
              <a:rPr lang="en-GB" dirty="0">
                <a:ln>
                  <a:solidFill>
                    <a:schemeClr val="tx1"/>
                  </a:solidFill>
                </a:ln>
              </a:rPr>
            </a:br>
            <a:r>
              <a:rPr lang="ga-IE" dirty="0">
                <a:ln>
                  <a:solidFill>
                    <a:schemeClr val="tx1"/>
                  </a:solidFill>
                </a:ln>
              </a:rPr>
              <a:t>Ó hIrghile</a:t>
            </a:r>
            <a:endParaRPr lang="ga-IE" dirty="0"/>
          </a:p>
        </p:txBody>
      </p:sp>
      <p:sp>
        <p:nvSpPr>
          <p:cNvPr id="108" name="Line 9"/>
          <p:cNvSpPr>
            <a:spLocks noChangeShapeType="1"/>
          </p:cNvSpPr>
          <p:nvPr/>
        </p:nvSpPr>
        <p:spPr bwMode="auto">
          <a:xfrm>
            <a:off x="6048375" y="3582988"/>
            <a:ext cx="0" cy="322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9" name="Rectangle 108"/>
          <p:cNvSpPr/>
          <p:nvPr/>
        </p:nvSpPr>
        <p:spPr>
          <a:xfrm>
            <a:off x="5796136" y="4941168"/>
            <a:ext cx="158417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1990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Máire Mhic Róibín</a:t>
            </a:r>
            <a:endParaRPr lang="ga-IE" dirty="0"/>
          </a:p>
        </p:txBody>
      </p:sp>
      <p:sp>
        <p:nvSpPr>
          <p:cNvPr id="55" name="Rectangle 54"/>
          <p:cNvSpPr/>
          <p:nvPr/>
        </p:nvSpPr>
        <p:spPr>
          <a:xfrm>
            <a:off x="1822450" y="5786438"/>
            <a:ext cx="5499100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Cérbh é céad uachtarán na hÉireann?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36775" y="5834063"/>
            <a:ext cx="4987925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sz="2400" dirty="0">
                <a:latin typeface="Comic Sans MS" panose="030F0702030302020204" pitchFamily="66" charset="0"/>
              </a:rPr>
              <a:t>Cathain a toghadh bean mar uachtarán den chéad uair?</a:t>
            </a:r>
            <a:endParaRPr lang="en-IE" sz="2400" dirty="0"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73263" y="5821363"/>
            <a:ext cx="5284787" cy="836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Cá fhad</a:t>
            </a:r>
            <a:r>
              <a:rPr lang="en-GB" sz="2400" dirty="0">
                <a:latin typeface="Comic Sans MS" pitchFamily="66" charset="0"/>
              </a:rPr>
              <a:t> is </a:t>
            </a:r>
            <a:r>
              <a:rPr lang="ga-IE" sz="2400" dirty="0">
                <a:latin typeface="Comic Sans MS" pitchFamily="66" charset="0"/>
              </a:rPr>
              <a:t>a </a:t>
            </a:r>
            <a:r>
              <a:rPr lang="en-GB" sz="2400" dirty="0" err="1">
                <a:latin typeface="Comic Sans MS" pitchFamily="66" charset="0"/>
              </a:rPr>
              <a:t>bhí</a:t>
            </a:r>
            <a:r>
              <a:rPr lang="ga-IE" sz="2400" dirty="0">
                <a:latin typeface="Comic Sans MS" pitchFamily="66" charset="0"/>
              </a:rPr>
              <a:t> Éamon de Valera </a:t>
            </a:r>
            <a:br>
              <a:rPr lang="ga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ina uachtarán? 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949450" y="5834063"/>
            <a:ext cx="5172075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Cá fhad </a:t>
            </a:r>
            <a:r>
              <a:rPr lang="en-GB" sz="2400" dirty="0">
                <a:latin typeface="Comic Sans MS" pitchFamily="66" charset="0"/>
              </a:rPr>
              <a:t>is a </a:t>
            </a:r>
            <a:r>
              <a:rPr lang="en-GB" sz="2400" dirty="0" err="1">
                <a:latin typeface="Comic Sans MS" pitchFamily="66" charset="0"/>
              </a:rPr>
              <a:t>bhí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Erskine Childers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ina uachtarán?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52625" y="5786438"/>
            <a:ext cx="5299075" cy="817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hé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Uachtarán na hÉireann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faoi láthair?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9538" y="188913"/>
            <a:ext cx="9034462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Amlíne: Uachtaráin na hÉireann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949450" y="5786438"/>
            <a:ext cx="5302250" cy="955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Cathain a ceapadh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Pádraig Ó hIrghile ina uachtarán?  </a:t>
            </a:r>
          </a:p>
        </p:txBody>
      </p:sp>
      <p:grpSp>
        <p:nvGrpSpPr>
          <p:cNvPr id="34848" name="Group 1"/>
          <p:cNvGrpSpPr>
            <a:grpSpLocks/>
          </p:cNvGrpSpPr>
          <p:nvPr/>
        </p:nvGrpSpPr>
        <p:grpSpPr bwMode="auto">
          <a:xfrm>
            <a:off x="250825" y="3290888"/>
            <a:ext cx="8750300" cy="292100"/>
            <a:chOff x="25080" y="3283257"/>
            <a:chExt cx="8750335" cy="290949"/>
          </a:xfrm>
        </p:grpSpPr>
        <p:sp>
          <p:nvSpPr>
            <p:cNvPr id="92" name="Rectangle 91"/>
            <p:cNvSpPr/>
            <p:nvPr/>
          </p:nvSpPr>
          <p:spPr>
            <a:xfrm>
              <a:off x="25080" y="3288000"/>
              <a:ext cx="971554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95047" y="3288000"/>
              <a:ext cx="973141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68188" y="3288000"/>
              <a:ext cx="971554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52442" y="3288000"/>
              <a:ext cx="971554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01771" y="3288000"/>
              <a:ext cx="973142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84437" y="3288000"/>
              <a:ext cx="971554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44878" y="3288000"/>
              <a:ext cx="971554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816432" y="3284838"/>
              <a:ext cx="971554" cy="286206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803861" y="3283257"/>
              <a:ext cx="971554" cy="286205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</p:grpSp>
      <p:sp>
        <p:nvSpPr>
          <p:cNvPr id="34849" name="Rectangle 15"/>
          <p:cNvSpPr>
            <a:spLocks noChangeArrowheads="1"/>
          </p:cNvSpPr>
          <p:nvPr/>
        </p:nvSpPr>
        <p:spPr bwMode="auto">
          <a:xfrm>
            <a:off x="849313" y="2894013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34850" name="Rectangle 15"/>
          <p:cNvSpPr>
            <a:spLocks noChangeArrowheads="1"/>
          </p:cNvSpPr>
          <p:nvPr/>
        </p:nvSpPr>
        <p:spPr bwMode="auto">
          <a:xfrm>
            <a:off x="2817813" y="2903538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1960</a:t>
            </a:r>
          </a:p>
        </p:txBody>
      </p:sp>
      <p:sp>
        <p:nvSpPr>
          <p:cNvPr id="34851" name="Rectangle 15"/>
          <p:cNvSpPr>
            <a:spLocks noChangeArrowheads="1"/>
          </p:cNvSpPr>
          <p:nvPr/>
        </p:nvSpPr>
        <p:spPr bwMode="auto">
          <a:xfrm>
            <a:off x="4818063" y="2903538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1980</a:t>
            </a:r>
          </a:p>
        </p:txBody>
      </p:sp>
      <p:sp>
        <p:nvSpPr>
          <p:cNvPr id="34852" name="Rectangle 15"/>
          <p:cNvSpPr>
            <a:spLocks noChangeArrowheads="1"/>
          </p:cNvSpPr>
          <p:nvPr/>
        </p:nvSpPr>
        <p:spPr bwMode="auto">
          <a:xfrm>
            <a:off x="5795963" y="2921000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1990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4489450"/>
            <a:ext cx="885825" cy="900113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963" y="4197350"/>
            <a:ext cx="908050" cy="906463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2863" y="1708150"/>
            <a:ext cx="979487" cy="1031875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8900" y="3930650"/>
            <a:ext cx="1016000" cy="1044575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0275" y="1728788"/>
            <a:ext cx="1009650" cy="1011237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1885950"/>
            <a:ext cx="900112" cy="1028700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3663" y="1939925"/>
            <a:ext cx="900112" cy="954088"/>
          </a:xfrm>
          <a:prstGeom prst="rect">
            <a:avLst/>
          </a:prstGeom>
          <a:noFill/>
          <a:ln w="25400">
            <a:solidFill>
              <a:srgbClr val="37609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8" grpId="0" animBg="1"/>
      <p:bldP spid="62" grpId="0" animBg="1"/>
      <p:bldP spid="61" grpId="0" animBg="1"/>
      <p:bldP spid="63" grpId="0" animBg="1"/>
      <p:bldP spid="51" grpId="0" animBg="1"/>
      <p:bldP spid="105" grpId="0" animBg="1"/>
      <p:bldP spid="108" grpId="0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4" grpId="0" animBg="1"/>
      <p:bldP spid="64" grpId="1" animBg="1"/>
      <p:bldP spid="85" grpId="0" animBg="1"/>
      <p:bldP spid="8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971550" y="4265613"/>
            <a:ext cx="7129463" cy="23320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chun eachtraí móra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 saol duine a léiriú </a:t>
            </a:r>
            <a:r>
              <a:rPr lang="en-GB" sz="2400">
                <a:latin typeface="Comic Sans MS" pitchFamily="66" charset="0"/>
              </a:rPr>
              <a:t>san </a:t>
            </a:r>
            <a:r>
              <a:rPr lang="ga-IE" sz="2400">
                <a:latin typeface="Comic Sans MS" pitchFamily="66" charset="0"/>
              </a:rPr>
              <a:t>ord inar tharla siad.  </a:t>
            </a:r>
            <a:endParaRPr lang="en-GB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chun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stair</a:t>
            </a:r>
            <a:r>
              <a:rPr lang="en-GB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bhaineann</a:t>
            </a:r>
            <a:r>
              <a:rPr lang="en-GB" sz="2400">
                <a:latin typeface="Comic Sans MS" pitchFamily="66" charset="0"/>
              </a:rPr>
              <a:t> le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earraí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léiriú.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chun eachtraí móra </a:t>
            </a:r>
            <a:r>
              <a:rPr lang="en-GB" sz="2400">
                <a:latin typeface="Comic Sans MS" pitchFamily="66" charset="0"/>
              </a:rPr>
              <a:t>i stair </a:t>
            </a:r>
            <a:r>
              <a:rPr lang="ga-IE" sz="2400">
                <a:latin typeface="Comic Sans MS" pitchFamily="66" charset="0"/>
              </a:rPr>
              <a:t>an domhain a léiriú</a:t>
            </a:r>
            <a:r>
              <a:rPr lang="en-GB" sz="2400">
                <a:latin typeface="Comic Sans MS" pitchFamily="66" charset="0"/>
              </a:rPr>
              <a:t> san </a:t>
            </a:r>
            <a:r>
              <a:rPr lang="ga-IE" sz="2400">
                <a:latin typeface="Comic Sans MS" pitchFamily="66" charset="0"/>
              </a:rPr>
              <a:t>ord inar tharla siad.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36866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-149225"/>
            <a:ext cx="375285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323850" y="549275"/>
            <a:ext cx="5111750" cy="1943100"/>
          </a:xfrm>
          <a:prstGeom prst="wedgeEllipseCallout">
            <a:avLst>
              <a:gd name="adj1" fmla="val 73912"/>
              <a:gd name="adj2" fmla="val 42972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1196975"/>
            <a:ext cx="482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000">
                <a:latin typeface="Comic Sans MS" pitchFamily="66" charset="0"/>
              </a:rPr>
              <a:t>Ná déan dearmad …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1188" y="3573463"/>
            <a:ext cx="4210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féidir amlínte a úsáid</a:t>
            </a:r>
            <a:endParaRPr lang="ga-IE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42925" y="1873250"/>
            <a:ext cx="8166100" cy="46815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438"/>
              </a:spcBef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Téigh chuig leathanach 2 i do leabhar oibre.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Beidh tú ábalta na heachtraí móra i do shaol féin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léiriú ar an amlíne atá ar fáil ar an leathanach sin.</a:t>
            </a:r>
          </a:p>
          <a:p>
            <a:pPr marL="342900" indent="-342900">
              <a:spcBef>
                <a:spcPts val="1438"/>
              </a:spcBef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Roghnaigh na heachtraí ba mhaith leat a léiriú.</a:t>
            </a:r>
            <a:endParaRPr lang="en-IE" sz="2400">
              <a:latin typeface="Comic Sans MS" pitchFamily="66" charset="0"/>
            </a:endParaRPr>
          </a:p>
          <a:p>
            <a:pPr marL="342900" indent="-342900">
              <a:spcBef>
                <a:spcPts val="1438"/>
              </a:spcBef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Scríobh cur síos gairid </a:t>
            </a:r>
            <a:r>
              <a:rPr lang="en-GB" sz="2400">
                <a:latin typeface="Comic Sans MS" pitchFamily="66" charset="0"/>
              </a:rPr>
              <a:t>sna boscaí cuí </a:t>
            </a:r>
            <a:r>
              <a:rPr lang="ga-IE" sz="2400">
                <a:latin typeface="Comic Sans MS" pitchFamily="66" charset="0"/>
              </a:rPr>
              <a:t>ar gach eachtra san ord inar tharla siad. Is leor focal nó dhó.</a:t>
            </a:r>
            <a:endParaRPr lang="en-IE" sz="2400">
              <a:latin typeface="Comic Sans MS" pitchFamily="66" charset="0"/>
            </a:endParaRPr>
          </a:p>
          <a:p>
            <a:pPr marL="342900" indent="-342900">
              <a:spcBef>
                <a:spcPts val="1438"/>
              </a:spcBef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Cuir lipéad le gach eachtra lena léiriú cén bhliain inar tharla sí.</a:t>
            </a:r>
            <a:endParaRPr lang="en-IE" sz="240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Cuir teideal ar an amlíne.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0825" y="177800"/>
            <a:ext cx="8642350" cy="10731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ga-IE" sz="3200">
                <a:latin typeface="Comic Sans MS" pitchFamily="66" charset="0"/>
              </a:rPr>
              <a:t>Déan</a:t>
            </a:r>
            <a:r>
              <a:rPr lang="en-GB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amlíne i do leabhar oibre chun </a:t>
            </a:r>
            <a:r>
              <a:rPr lang="en-GB" sz="3200">
                <a:latin typeface="Comic Sans MS" pitchFamily="66" charset="0"/>
              </a:rPr>
              <a:t/>
            </a:r>
            <a:br>
              <a:rPr lang="en-GB" sz="3200">
                <a:latin typeface="Comic Sans MS" pitchFamily="66" charset="0"/>
              </a:rPr>
            </a:br>
            <a:r>
              <a:rPr lang="ga-IE" sz="3200">
                <a:latin typeface="Comic Sans MS" pitchFamily="66" charset="0"/>
              </a:rPr>
              <a:t>na heachtraí móra i </a:t>
            </a:r>
            <a:r>
              <a:rPr lang="en-GB" sz="3200">
                <a:latin typeface="Comic Sans MS" pitchFamily="66" charset="0"/>
              </a:rPr>
              <a:t>do </a:t>
            </a:r>
            <a:r>
              <a:rPr lang="ga-IE" sz="3200">
                <a:latin typeface="Comic Sans MS" pitchFamily="66" charset="0"/>
              </a:rPr>
              <a:t>shaol féin</a:t>
            </a:r>
            <a:r>
              <a:rPr lang="en-GB" sz="3200">
                <a:latin typeface="Comic Sans MS" pitchFamily="66" charset="0"/>
              </a:rPr>
              <a:t> a </a:t>
            </a:r>
            <a:r>
              <a:rPr lang="ga-IE" sz="3200">
                <a:latin typeface="Comic Sans MS" pitchFamily="66" charset="0"/>
              </a:rPr>
              <a:t>léiriú</a:t>
            </a:r>
            <a:r>
              <a:rPr lang="en-GB" sz="3200">
                <a:latin typeface="Comic Sans MS" pitchFamily="66" charset="0"/>
              </a:rPr>
              <a:t>.</a:t>
            </a:r>
            <a:r>
              <a:rPr lang="ga-IE" sz="3200">
                <a:latin typeface="Comic Sans MS" pitchFamily="66" charset="0"/>
              </a:rPr>
              <a:t> </a:t>
            </a:r>
            <a:endParaRPr lang="ga-IE" sz="3200">
              <a:latin typeface="Calibri" pitchFamily="34" charset="0"/>
            </a:endParaRPr>
          </a:p>
        </p:txBody>
      </p:sp>
      <p:grpSp>
        <p:nvGrpSpPr>
          <p:cNvPr id="38915" name="Group 23"/>
          <p:cNvGrpSpPr>
            <a:grpSpLocks/>
          </p:cNvGrpSpPr>
          <p:nvPr/>
        </p:nvGrpSpPr>
        <p:grpSpPr bwMode="auto">
          <a:xfrm>
            <a:off x="71438" y="1258888"/>
            <a:ext cx="9015412" cy="292100"/>
            <a:chOff x="138105" y="3305215"/>
            <a:chExt cx="9014514" cy="292100"/>
          </a:xfrm>
        </p:grpSpPr>
        <p:sp>
          <p:nvSpPr>
            <p:cNvPr id="25" name="Rectangle 24"/>
            <p:cNvSpPr/>
            <p:nvPr/>
          </p:nvSpPr>
          <p:spPr>
            <a:xfrm>
              <a:off x="138105" y="3305215"/>
              <a:ext cx="900022" cy="29210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38127" y="3305215"/>
              <a:ext cx="900023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38151" y="3306802"/>
              <a:ext cx="900022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38173" y="3308390"/>
              <a:ext cx="900023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2323" y="3308390"/>
              <a:ext cx="900022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5044" y="3308390"/>
              <a:ext cx="900023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54115" y="3309977"/>
              <a:ext cx="900022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54138" y="3309977"/>
              <a:ext cx="900023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54161" y="3311565"/>
              <a:ext cx="900022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252597" y="3311565"/>
              <a:ext cx="900022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uiExpand="1" build="p" autoUpdateAnimBg="0"/>
      <p:bldP spid="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68313" y="765175"/>
            <a:ext cx="83518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Tá amlíne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mar gheall ar 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aireagáin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ar an suíomh seo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:</a:t>
            </a:r>
          </a:p>
          <a:p>
            <a:r>
              <a:rPr lang="en-IE" sz="2400">
                <a:latin typeface="Comic Sans MS" pitchFamily="66" charset="0"/>
                <a:hlinkClick r:id="rId2"/>
              </a:rPr>
              <a:t>http://www.uptoten.com/kids/kidsgames-mixedbag-inventionstimeline.html</a:t>
            </a:r>
            <a:r>
              <a:rPr lang="en-IE" sz="2400">
                <a:latin typeface="Comic Sans MS" pitchFamily="66" charset="0"/>
              </a:rPr>
              <a:t> </a:t>
            </a:r>
          </a:p>
          <a:p>
            <a:r>
              <a:rPr lang="en-IE" sz="2400">
                <a:latin typeface="Comic Sans MS" pitchFamily="66" charset="0"/>
              </a:rPr>
              <a:t> </a:t>
            </a:r>
          </a:p>
          <a:p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Tá seanfhógra Etch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 Sketch le feiceáil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anseo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:</a:t>
            </a:r>
          </a:p>
          <a:p>
            <a:r>
              <a:rPr lang="en-IE" sz="2400">
                <a:latin typeface="Comic Sans MS" pitchFamily="66" charset="0"/>
                <a:hlinkClick r:id="rId3"/>
              </a:rPr>
              <a:t>http://www.youtube.com/watch?v=EThoZTreMBY</a:t>
            </a:r>
            <a:r>
              <a:rPr lang="en-IE" sz="2400">
                <a:latin typeface="Comic Sans MS" pitchFamily="66" charset="0"/>
              </a:rPr>
              <a:t>  </a:t>
            </a:r>
          </a:p>
          <a:p>
            <a:endParaRPr lang="en-GB" sz="2400">
              <a:latin typeface="Comic Sans MS" pitchFamily="66" charset="0"/>
            </a:endParaRPr>
          </a:p>
          <a:p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Tá seanfhógra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Ch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iúb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 Rubik 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le feiceáil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anseo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:</a:t>
            </a:r>
          </a:p>
          <a:p>
            <a:r>
              <a:rPr lang="en-IE" sz="2400">
                <a:latin typeface="Comic Sans MS" pitchFamily="66" charset="0"/>
                <a:hlinkClick r:id="rId4"/>
              </a:rPr>
              <a:t>http://www.youtube.com/watch?v=Bfb3TTAIGhw</a:t>
            </a:r>
            <a:r>
              <a:rPr lang="en-IE" sz="2400">
                <a:latin typeface="Comic Sans MS" pitchFamily="66" charset="0"/>
              </a:rPr>
              <a:t> </a:t>
            </a:r>
            <a:endParaRPr lang="en-GB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Gabhaimid buíochas leis na daoine agus leis na heagraíochtaí a leanas a chuir íomhánna ar fáil do na sleamhnáin seo: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Áras an Uachtaráin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 eile: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69925"/>
            <a:ext cx="3640137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538" y="1557338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í Caoimhe.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Tá sí i </a:t>
            </a:r>
            <a:r>
              <a:rPr lang="en-GB" sz="2400">
                <a:latin typeface="Comic Sans MS" pitchFamily="66" charset="0"/>
              </a:rPr>
              <a:t>R</a:t>
            </a:r>
            <a:r>
              <a:rPr lang="ga-IE" sz="2400">
                <a:latin typeface="Comic Sans MS" pitchFamily="66" charset="0"/>
              </a:rPr>
              <a:t>ang 4.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7538" y="2708275"/>
            <a:ext cx="41052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Tharraing </a:t>
            </a:r>
            <a:r>
              <a:rPr lang="ga-IE" sz="2400">
                <a:latin typeface="Comic Sans MS" pitchFamily="66" charset="0"/>
              </a:rPr>
              <a:t>Caoimhe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amlíne</a:t>
            </a:r>
            <a:r>
              <a:rPr lang="ga-IE" sz="2400">
                <a:latin typeface="Comic Sans MS" pitchFamily="66" charset="0"/>
              </a:rPr>
              <a:t> chun na heachtraí móra ina saol a léiriú.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450" y="4092575"/>
            <a:ext cx="1374775" cy="89535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188" y="1362075"/>
            <a:ext cx="892175" cy="13366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2506663" y="3571875"/>
            <a:ext cx="14287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grpSp>
        <p:nvGrpSpPr>
          <p:cNvPr id="19460" name="Group 20"/>
          <p:cNvGrpSpPr>
            <a:grpSpLocks/>
          </p:cNvGrpSpPr>
          <p:nvPr/>
        </p:nvGrpSpPr>
        <p:grpSpPr bwMode="auto">
          <a:xfrm>
            <a:off x="11113" y="2940050"/>
            <a:ext cx="9144000" cy="979488"/>
            <a:chOff x="436" y="3668"/>
            <a:chExt cx="5760" cy="617"/>
          </a:xfrm>
        </p:grpSpPr>
        <p:grpSp>
          <p:nvGrpSpPr>
            <p:cNvPr id="19504" name="Group 14"/>
            <p:cNvGrpSpPr>
              <a:grpSpLocks/>
            </p:cNvGrpSpPr>
            <p:nvPr/>
          </p:nvGrpSpPr>
          <p:grpSpPr bwMode="auto">
            <a:xfrm>
              <a:off x="436" y="3892"/>
              <a:ext cx="5760" cy="184"/>
              <a:chOff x="436" y="3892"/>
              <a:chExt cx="5760" cy="184"/>
            </a:xfrm>
          </p:grpSpPr>
          <p:sp>
            <p:nvSpPr>
              <p:cNvPr id="19510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760" cy="181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19511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2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3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4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5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6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7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8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19519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19505" name="Rectangle 15"/>
            <p:cNvSpPr>
              <a:spLocks noChangeArrowheads="1"/>
            </p:cNvSpPr>
            <p:nvPr/>
          </p:nvSpPr>
          <p:spPr bwMode="auto">
            <a:xfrm>
              <a:off x="436" y="4073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2004</a:t>
              </a:r>
            </a:p>
          </p:txBody>
        </p:sp>
        <p:sp>
          <p:nvSpPr>
            <p:cNvPr id="19506" name="Rectangle 17"/>
            <p:cNvSpPr>
              <a:spLocks noChangeArrowheads="1"/>
            </p:cNvSpPr>
            <p:nvPr/>
          </p:nvSpPr>
          <p:spPr bwMode="auto">
            <a:xfrm>
              <a:off x="2454" y="4073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2008</a:t>
              </a:r>
            </a:p>
          </p:txBody>
        </p:sp>
        <p:sp>
          <p:nvSpPr>
            <p:cNvPr id="19507" name="Rectangle 18"/>
            <p:cNvSpPr>
              <a:spLocks noChangeArrowheads="1"/>
            </p:cNvSpPr>
            <p:nvPr/>
          </p:nvSpPr>
          <p:spPr bwMode="auto">
            <a:xfrm>
              <a:off x="3452" y="4073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2010</a:t>
              </a:r>
            </a:p>
          </p:txBody>
        </p:sp>
        <p:sp>
          <p:nvSpPr>
            <p:cNvPr id="19508" name="Rectangle 19"/>
            <p:cNvSpPr>
              <a:spLocks noChangeArrowheads="1"/>
            </p:cNvSpPr>
            <p:nvPr/>
          </p:nvSpPr>
          <p:spPr bwMode="auto">
            <a:xfrm>
              <a:off x="3939" y="3668"/>
              <a:ext cx="39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2011</a:t>
              </a:r>
            </a:p>
          </p:txBody>
        </p:sp>
        <p:sp>
          <p:nvSpPr>
            <p:cNvPr id="19509" name="Rectangle 16"/>
            <p:cNvSpPr>
              <a:spLocks noChangeArrowheads="1"/>
            </p:cNvSpPr>
            <p:nvPr/>
          </p:nvSpPr>
          <p:spPr bwMode="auto">
            <a:xfrm>
              <a:off x="1366" y="4073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2006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89138" y="0"/>
            <a:ext cx="5030787" cy="823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 Chaoimhe</a:t>
            </a: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523875" y="2928938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200275" y="2936875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3851275" y="2936875"/>
            <a:ext cx="6318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820738" y="3594100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1692275" y="2717800"/>
            <a:ext cx="0" cy="577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flipV="1">
            <a:off x="3357563" y="2757488"/>
            <a:ext cx="0" cy="544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flipH="1">
            <a:off x="4184650" y="3581400"/>
            <a:ext cx="9525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6710363" y="2633663"/>
            <a:ext cx="0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5867400" y="3594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5" name="Rectangle 64"/>
          <p:cNvSpPr/>
          <p:nvPr/>
        </p:nvSpPr>
        <p:spPr>
          <a:xfrm>
            <a:off x="-10077" y="5038328"/>
            <a:ext cx="15476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Rugadh mé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82" name="Rectangle 81"/>
          <p:cNvSpPr/>
          <p:nvPr/>
        </p:nvSpPr>
        <p:spPr>
          <a:xfrm>
            <a:off x="1888079" y="5254352"/>
            <a:ext cx="158417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Rugadh mo dheartháir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r>
              <a:rPr lang="ga-IE" dirty="0"/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95003" y="830263"/>
            <a:ext cx="129614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Thosaigh mé ag siúl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86" name="Rectangle 85"/>
          <p:cNvSpPr/>
          <p:nvPr/>
        </p:nvSpPr>
        <p:spPr>
          <a:xfrm>
            <a:off x="2796451" y="908720"/>
            <a:ext cx="1351608" cy="684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Fuaireamar madra.</a:t>
            </a:r>
            <a:endParaRPr lang="ga-IE" dirty="0"/>
          </a:p>
        </p:txBody>
      </p:sp>
      <p:sp>
        <p:nvSpPr>
          <p:cNvPr id="19475" name="Line 12"/>
          <p:cNvSpPr>
            <a:spLocks noChangeShapeType="1"/>
          </p:cNvSpPr>
          <p:nvPr/>
        </p:nvSpPr>
        <p:spPr bwMode="auto">
          <a:xfrm>
            <a:off x="8316913" y="3279775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6411913" y="3582988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7205663" y="2936875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19478" name="Rectangle 19"/>
          <p:cNvSpPr>
            <a:spLocks noChangeArrowheads="1"/>
          </p:cNvSpPr>
          <p:nvPr/>
        </p:nvSpPr>
        <p:spPr bwMode="auto">
          <a:xfrm>
            <a:off x="8066088" y="3603625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19479" name="Line 11"/>
          <p:cNvSpPr>
            <a:spLocks noChangeShapeType="1"/>
          </p:cNvSpPr>
          <p:nvPr/>
        </p:nvSpPr>
        <p:spPr bwMode="auto">
          <a:xfrm>
            <a:off x="179388" y="330200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101" name="Rectangle 100"/>
          <p:cNvSpPr/>
          <p:nvPr/>
        </p:nvSpPr>
        <p:spPr>
          <a:xfrm>
            <a:off x="3665811" y="5259660"/>
            <a:ext cx="136815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Mo chéad lá ar scoil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102" name="Rectangle 101"/>
          <p:cNvSpPr/>
          <p:nvPr/>
        </p:nvSpPr>
        <p:spPr>
          <a:xfrm>
            <a:off x="5989686" y="1263045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ga-IE" dirty="0" err="1">
                <a:ln>
                  <a:solidFill>
                    <a:schemeClr val="tx1"/>
                  </a:solidFill>
                </a:ln>
              </a:rPr>
              <a:t>Disneyland</a:t>
            </a:r>
            <a:endParaRPr lang="ga-IE" dirty="0"/>
          </a:p>
        </p:txBody>
      </p:sp>
      <p:sp>
        <p:nvSpPr>
          <p:cNvPr id="103" name="Rectangle 102"/>
          <p:cNvSpPr/>
          <p:nvPr/>
        </p:nvSpPr>
        <p:spPr>
          <a:xfrm>
            <a:off x="6984267" y="4992969"/>
            <a:ext cx="1719995" cy="600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Turas chun na Gaeltachta.</a:t>
            </a:r>
            <a:endParaRPr lang="ga-IE" dirty="0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 flipV="1">
            <a:off x="5053013" y="2730500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6" name="Rectangle 105"/>
          <p:cNvSpPr/>
          <p:nvPr/>
        </p:nvSpPr>
        <p:spPr>
          <a:xfrm>
            <a:off x="4472562" y="908720"/>
            <a:ext cx="1291075" cy="828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Bhogamar chuig teach nua.</a:t>
            </a:r>
            <a:endParaRPr lang="ga-IE" dirty="0"/>
          </a:p>
        </p:txBody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7546975" y="3587750"/>
            <a:ext cx="3175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7" name="Line 9"/>
          <p:cNvSpPr>
            <a:spLocks noChangeShapeType="1"/>
          </p:cNvSpPr>
          <p:nvPr/>
        </p:nvSpPr>
        <p:spPr bwMode="auto">
          <a:xfrm flipV="1">
            <a:off x="8316913" y="264795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9" name="Rectangle 108"/>
          <p:cNvSpPr/>
          <p:nvPr/>
        </p:nvSpPr>
        <p:spPr>
          <a:xfrm>
            <a:off x="7740352" y="1257165"/>
            <a:ext cx="115212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Rang 4</a:t>
            </a:r>
            <a:endParaRPr lang="ga-IE" dirty="0"/>
          </a:p>
        </p:txBody>
      </p:sp>
      <p:sp>
        <p:nvSpPr>
          <p:cNvPr id="110" name="Rectangle 109"/>
          <p:cNvSpPr/>
          <p:nvPr/>
        </p:nvSpPr>
        <p:spPr>
          <a:xfrm>
            <a:off x="5182930" y="4968391"/>
            <a:ext cx="1613511" cy="872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D’fhoghlaim mé conas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snámh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92" name="Rectangle 91"/>
          <p:cNvSpPr/>
          <p:nvPr/>
        </p:nvSpPr>
        <p:spPr>
          <a:xfrm>
            <a:off x="2051050" y="5961063"/>
            <a:ext cx="4999038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Cathain a bhog sí go teach nua?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985963" y="5948363"/>
            <a:ext cx="5399087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Cathain a chuaigh sí go Disneyland?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995488" y="5948363"/>
            <a:ext cx="5381625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Cad a tharla sa bhliain 2009?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978025" y="5853113"/>
            <a:ext cx="5399088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aois a bhí Caoimhe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nuair a fuair sí madra nua?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006600" y="5853113"/>
            <a:ext cx="5399088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bhliain a rugadh Caoimhe</a:t>
            </a:r>
            <a:r>
              <a:rPr lang="en-IE" sz="2400" dirty="0">
                <a:latin typeface="Comic Sans MS" pitchFamily="66" charset="0"/>
              </a:rPr>
              <a:t>?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003425" y="5853113"/>
            <a:ext cx="5381625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aois a bhí Caoimhe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nuair a thosaigh sí ag siúl?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014538" y="5840413"/>
            <a:ext cx="5381625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Cá ndeachaigh sí sa bhliain 2013?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4140200"/>
            <a:ext cx="1308100" cy="86360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275" y="4054475"/>
            <a:ext cx="796925" cy="1189038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4338" y="1635125"/>
            <a:ext cx="914400" cy="10953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4288" y="4073525"/>
            <a:ext cx="779462" cy="1169988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1500" y="1760538"/>
            <a:ext cx="1473200" cy="982662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27650" y="4070350"/>
            <a:ext cx="1323975" cy="884238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24563" y="1717675"/>
            <a:ext cx="1323975" cy="88582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4763" y="1711325"/>
            <a:ext cx="1384300" cy="922338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8" grpId="0" animBg="1"/>
      <p:bldP spid="62" grpId="0" animBg="1"/>
      <p:bldP spid="61" grpId="0" animBg="1"/>
      <p:bldP spid="63" grpId="0" animBg="1"/>
      <p:bldP spid="51" grpId="0" animBg="1"/>
      <p:bldP spid="105" grpId="0" animBg="1"/>
      <p:bldP spid="95" grpId="0" animBg="1"/>
      <p:bldP spid="107" grpId="0" animBg="1"/>
      <p:bldP spid="92" grpId="1" animBg="1"/>
      <p:bldP spid="92" grpId="2" animBg="1"/>
      <p:bldP spid="93" grpId="1" animBg="1"/>
      <p:bldP spid="93" grpId="2" animBg="1"/>
      <p:bldP spid="96" grpId="1" animBg="1"/>
      <p:bldP spid="96" grpId="2" animBg="1"/>
      <p:bldP spid="104" grpId="1" animBg="1"/>
      <p:bldP spid="104" grpId="2" animBg="1"/>
      <p:bldP spid="88" grpId="0" animBg="1"/>
      <p:bldP spid="88" grpId="1" animBg="1"/>
      <p:bldP spid="90" grpId="0" animBg="1"/>
      <p:bldP spid="90" grpId="1" animBg="1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11188" y="908720"/>
            <a:ext cx="7993260" cy="5711376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11188" y="2565400"/>
            <a:ext cx="8064500" cy="208756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Tá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eolas faoi shaol Chaoimhe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 le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feiceáil ar 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an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amlín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e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.      </a:t>
            </a:r>
          </a:p>
          <a:p>
            <a:pPr marL="342900" indent="-342900">
              <a:spcBef>
                <a:spcPct val="20000"/>
              </a:spcBef>
            </a:pPr>
            <a:endParaRPr lang="ga-IE" sz="1000" b="1">
              <a:solidFill>
                <a:srgbClr val="4C371C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Léiriú atá 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san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amlíne ar chuid 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de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na 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h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eachtraí móra 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a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tharla</a:t>
            </a:r>
            <a:r>
              <a:rPr lang="en-GB" sz="2400" b="1">
                <a:solidFill>
                  <a:srgbClr val="4C371C"/>
                </a:solidFill>
                <a:latin typeface="Comic Sans MS" pitchFamily="66" charset="0"/>
              </a:rPr>
              <a:t> </a:t>
            </a:r>
            <a:r>
              <a:rPr lang="ga-IE" sz="2400" b="1">
                <a:solidFill>
                  <a:srgbClr val="4C371C"/>
                </a:solidFill>
                <a:latin typeface="Comic Sans MS" pitchFamily="66" charset="0"/>
              </a:rPr>
              <a:t>i saol Chaoimhe san ord inar tharla siad. 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ga-IE" sz="3200">
                <a:solidFill>
                  <a:srgbClr val="4C371C"/>
                </a:solidFill>
                <a:latin typeface="Comic Sans MS" pitchFamily="66" charset="0"/>
              </a:rPr>
              <a:t>Cén t-eolas atá</a:t>
            </a:r>
            <a:r>
              <a:rPr lang="en-GB" sz="3200">
                <a:solidFill>
                  <a:srgbClr val="4C371C"/>
                </a:solidFill>
                <a:latin typeface="Comic Sans MS" pitchFamily="66" charset="0"/>
              </a:rPr>
              <a:t> le </a:t>
            </a:r>
            <a:r>
              <a:rPr lang="ga-IE" sz="3200">
                <a:solidFill>
                  <a:srgbClr val="4C371C"/>
                </a:solidFill>
                <a:latin typeface="Comic Sans MS" pitchFamily="66" charset="0"/>
              </a:rPr>
              <a:t>feiceáil ar amlíne Chaoimhe?</a:t>
            </a:r>
            <a:endParaRPr lang="ga-IE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  <p:bldP spid="2064" grpId="0" autoUpdateAnimBg="0"/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971550" y="4621213"/>
            <a:ext cx="7704138" cy="20875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Tá cáil 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air mar </a:t>
            </a: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gur bhunaigh sé Walt Disney 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S</a:t>
            </a: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tudios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. </a:t>
            </a: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Chuir 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Walt Disney Studios </a:t>
            </a: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a lán scannáin cháiliúla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amach.</a:t>
            </a:r>
            <a:r>
              <a:rPr lang="ga-IE" sz="2400" b="1" dirty="0">
                <a:solidFill>
                  <a:srgbClr val="4C371C"/>
                </a:solidFill>
                <a:latin typeface="Comic Sans MS" pitchFamily="66" charset="0"/>
              </a:rPr>
              <a:t>   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ga-IE" sz="1000" b="1" dirty="0">
              <a:solidFill>
                <a:srgbClr val="4C371C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4C371C"/>
                </a:solidFill>
                <a:latin typeface="Comic Sans MS" pitchFamily="66" charset="0"/>
              </a:rPr>
              <a:t>Seo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4C371C"/>
                </a:solidFill>
                <a:latin typeface="Comic Sans MS" pitchFamily="66" charset="0"/>
              </a:rPr>
              <a:t>anois amlíne 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a </a:t>
            </a:r>
            <a:r>
              <a:rPr lang="en-GB" sz="2400" dirty="0" err="1">
                <a:solidFill>
                  <a:srgbClr val="4C371C"/>
                </a:solidFill>
                <a:latin typeface="Comic Sans MS" pitchFamily="66" charset="0"/>
              </a:rPr>
              <a:t>léiríonn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4C371C"/>
                </a:solidFill>
                <a:latin typeface="Comic Sans MS" pitchFamily="66" charset="0"/>
              </a:rPr>
              <a:t>saol</a:t>
            </a:r>
            <a:r>
              <a:rPr lang="en-GB" sz="2400" dirty="0">
                <a:solidFill>
                  <a:srgbClr val="4C371C"/>
                </a:solidFill>
                <a:latin typeface="Comic Sans MS" pitchFamily="66" charset="0"/>
              </a:rPr>
              <a:t> Walt Disney.</a:t>
            </a:r>
            <a:endParaRPr lang="ga-IE" sz="2400" dirty="0">
              <a:solidFill>
                <a:srgbClr val="4C371C"/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ga-IE" sz="2400" dirty="0">
              <a:latin typeface="+mn-lt"/>
            </a:endParaRPr>
          </a:p>
        </p:txBody>
      </p:sp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a-IE" sz="24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-107950" y="188913"/>
            <a:ext cx="93599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ga-IE" sz="2800">
                <a:solidFill>
                  <a:srgbClr val="4C371C"/>
                </a:solidFill>
                <a:latin typeface="Comic Sans MS" pitchFamily="66" charset="0"/>
              </a:rPr>
              <a:t>Is féidir</a:t>
            </a:r>
            <a:r>
              <a:rPr lang="en-GB" sz="2800">
                <a:solidFill>
                  <a:srgbClr val="4C371C"/>
                </a:solidFill>
                <a:latin typeface="Comic Sans MS" pitchFamily="66" charset="0"/>
              </a:rPr>
              <a:t> </a:t>
            </a:r>
            <a:r>
              <a:rPr lang="ga-IE" sz="2800">
                <a:solidFill>
                  <a:srgbClr val="4C371C"/>
                </a:solidFill>
                <a:latin typeface="Comic Sans MS" pitchFamily="66" charset="0"/>
              </a:rPr>
              <a:t>na móreachtraí i saol duine cáiliúil a léiriú </a:t>
            </a:r>
            <a:r>
              <a:rPr lang="en-GB" sz="2800">
                <a:solidFill>
                  <a:srgbClr val="4C371C"/>
                </a:solidFill>
                <a:latin typeface="Comic Sans MS" pitchFamily="66" charset="0"/>
              </a:rPr>
              <a:t/>
            </a:r>
            <a:br>
              <a:rPr lang="en-GB" sz="2800">
                <a:solidFill>
                  <a:srgbClr val="4C371C"/>
                </a:solidFill>
                <a:latin typeface="Comic Sans MS" pitchFamily="66" charset="0"/>
              </a:rPr>
            </a:br>
            <a:r>
              <a:rPr lang="ga-IE" sz="2800">
                <a:solidFill>
                  <a:srgbClr val="4C371C"/>
                </a:solidFill>
                <a:latin typeface="Comic Sans MS" pitchFamily="66" charset="0"/>
              </a:rPr>
              <a:t>ar amlíne freisin.</a:t>
            </a:r>
            <a:endParaRPr lang="ga-IE" sz="2800">
              <a:latin typeface="Calibri" pitchFamily="34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04925"/>
            <a:ext cx="27003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705225" y="2349500"/>
            <a:ext cx="4387850" cy="2159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Walt Disney atá ann.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4C371C"/>
                </a:solidFill>
                <a:latin typeface="Comic Sans MS" pitchFamily="66" charset="0"/>
              </a:rPr>
            </a:br>
            <a:endParaRPr lang="en-GB" sz="2400">
              <a:solidFill>
                <a:srgbClr val="4C371C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bhfuil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 a 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fhios agat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4C371C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cén fáth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 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bhfuil cáil</a:t>
            </a:r>
          </a:p>
          <a:p>
            <a:pPr>
              <a:spcBef>
                <a:spcPct val="20000"/>
              </a:spcBef>
            </a:pP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ar 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W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alt Disney?</a:t>
            </a:r>
            <a:endParaRPr lang="ga-IE" sz="2400">
              <a:solidFill>
                <a:srgbClr val="4C371C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5225" y="1304925"/>
            <a:ext cx="3394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An bhfuil a fhios agat </a:t>
            </a:r>
            <a:br>
              <a:rPr lang="ga-IE" sz="2400">
                <a:solidFill>
                  <a:srgbClr val="4C371C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cé hé an fear seo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?</a:t>
            </a:r>
            <a:endParaRPr lang="ga-IE" sz="2400">
              <a:solidFill>
                <a:srgbClr val="4C371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uiExpand="1" build="p" autoUpdateAnimBg="0"/>
      <p:bldP spid="5" grpId="0" build="p" autoUpdateAnimBg="0"/>
      <p:bldP spid="9" grpId="0" uiExpand="1" build="p" autoUpdateAnimBg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776413"/>
            <a:ext cx="914400" cy="91440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sp>
        <p:nvSpPr>
          <p:cNvPr id="49" name="Line 9"/>
          <p:cNvSpPr>
            <a:spLocks noChangeShapeType="1"/>
          </p:cNvSpPr>
          <p:nvPr/>
        </p:nvSpPr>
        <p:spPr bwMode="auto">
          <a:xfrm flipH="1">
            <a:off x="3348038" y="3560763"/>
            <a:ext cx="4762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grpSp>
        <p:nvGrpSpPr>
          <p:cNvPr id="25603" name="Group 20"/>
          <p:cNvGrpSpPr>
            <a:grpSpLocks/>
          </p:cNvGrpSpPr>
          <p:nvPr/>
        </p:nvGrpSpPr>
        <p:grpSpPr bwMode="auto">
          <a:xfrm>
            <a:off x="0" y="3008313"/>
            <a:ext cx="9972675" cy="641350"/>
            <a:chOff x="436" y="3672"/>
            <a:chExt cx="5176" cy="404"/>
          </a:xfrm>
        </p:grpSpPr>
        <p:grpSp>
          <p:nvGrpSpPr>
            <p:cNvPr id="25638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25644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25645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46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47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48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49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50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51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52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5653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25639" name="Rectangle 15"/>
            <p:cNvSpPr>
              <a:spLocks noChangeArrowheads="1"/>
            </p:cNvSpPr>
            <p:nvPr/>
          </p:nvSpPr>
          <p:spPr bwMode="auto">
            <a:xfrm>
              <a:off x="771" y="3672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1900</a:t>
              </a:r>
            </a:p>
          </p:txBody>
        </p:sp>
        <p:sp>
          <p:nvSpPr>
            <p:cNvPr id="25640" name="Rectangle 17"/>
            <p:cNvSpPr>
              <a:spLocks noChangeArrowheads="1"/>
            </p:cNvSpPr>
            <p:nvPr/>
          </p:nvSpPr>
          <p:spPr bwMode="auto">
            <a:xfrm>
              <a:off x="2925" y="3672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1940</a:t>
              </a:r>
            </a:p>
          </p:txBody>
        </p:sp>
        <p:sp>
          <p:nvSpPr>
            <p:cNvPr id="25641" name="Rectangle 18"/>
            <p:cNvSpPr>
              <a:spLocks noChangeArrowheads="1"/>
            </p:cNvSpPr>
            <p:nvPr/>
          </p:nvSpPr>
          <p:spPr bwMode="auto">
            <a:xfrm>
              <a:off x="3974" y="3697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1960</a:t>
              </a:r>
            </a:p>
          </p:txBody>
        </p:sp>
        <p:sp>
          <p:nvSpPr>
            <p:cNvPr id="25642" name="Rectangle 19"/>
            <p:cNvSpPr>
              <a:spLocks noChangeArrowheads="1"/>
            </p:cNvSpPr>
            <p:nvPr/>
          </p:nvSpPr>
          <p:spPr bwMode="auto">
            <a:xfrm>
              <a:off x="4478" y="3672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1970</a:t>
              </a:r>
            </a:p>
          </p:txBody>
        </p:sp>
        <p:sp>
          <p:nvSpPr>
            <p:cNvPr id="25643" name="Rectangle 16"/>
            <p:cNvSpPr>
              <a:spLocks noChangeArrowheads="1"/>
            </p:cNvSpPr>
            <p:nvPr/>
          </p:nvSpPr>
          <p:spPr bwMode="auto">
            <a:xfrm>
              <a:off x="1876" y="3672"/>
              <a:ext cx="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1920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403350" y="0"/>
            <a:ext cx="56054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  <a:r>
              <a:rPr lang="en-IE" sz="4800" dirty="0">
                <a:latin typeface="Berlin Sans FB Demi" pitchFamily="34" charset="0"/>
              </a:rPr>
              <a:t> Walt Disney</a:t>
            </a:r>
          </a:p>
        </p:txBody>
      </p:sp>
      <p:sp>
        <p:nvSpPr>
          <p:cNvPr id="25605" name="Rectangle 15"/>
          <p:cNvSpPr>
            <a:spLocks noChangeArrowheads="1"/>
          </p:cNvSpPr>
          <p:nvPr/>
        </p:nvSpPr>
        <p:spPr bwMode="auto">
          <a:xfrm>
            <a:off x="1727200" y="3008313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1910</a:t>
            </a:r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3773488" y="302101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1930</a:t>
            </a:r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5795963" y="3032125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1950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1062038" y="35734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2771775" y="2719388"/>
            <a:ext cx="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flipV="1">
            <a:off x="3549650" y="27273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3827463" y="357346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4816475" y="2787650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7524750" y="3584575"/>
            <a:ext cx="3175" cy="636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flipV="1">
            <a:off x="7708900" y="2695575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5" name="Rectangle 64"/>
          <p:cNvSpPr/>
          <p:nvPr/>
        </p:nvSpPr>
        <p:spPr>
          <a:xfrm>
            <a:off x="107504" y="4970094"/>
            <a:ext cx="177528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1901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Rugadh é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r>
              <a:rPr lang="en-IE" dirty="0"/>
              <a:t>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232275" y="939815"/>
            <a:ext cx="2834853" cy="851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</a:rPr>
              <a:t>1937: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Chuir sé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an 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scannán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i="1" dirty="0">
                <a:ln>
                  <a:solidFill>
                    <a:schemeClr val="tx1"/>
                  </a:solidFill>
                </a:ln>
              </a:rPr>
              <a:t>Snow White and the Seven Dwarfs</a:t>
            </a:r>
            <a:r>
              <a:rPr lang="ga-IE" dirty="0"/>
              <a:t>.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amach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</a:t>
            </a:r>
            <a:endParaRPr lang="ga-IE" dirty="0"/>
          </a:p>
        </p:txBody>
      </p:sp>
      <p:sp>
        <p:nvSpPr>
          <p:cNvPr id="82" name="Rectangle 81"/>
          <p:cNvSpPr/>
          <p:nvPr/>
        </p:nvSpPr>
        <p:spPr>
          <a:xfrm>
            <a:off x="4752796" y="4414439"/>
            <a:ext cx="1681336" cy="1083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1928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Chruthaigh sé </a:t>
            </a:r>
            <a:r>
              <a:rPr lang="ga-IE" dirty="0" err="1">
                <a:ln>
                  <a:solidFill>
                    <a:schemeClr val="tx1"/>
                  </a:solidFill>
                </a:ln>
              </a:rPr>
              <a:t>Mickey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Mouse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r>
              <a:rPr lang="en-IE" dirty="0"/>
              <a:t>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145111" y="1213655"/>
            <a:ext cx="1020474" cy="594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1925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Phós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sé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en-IE" dirty="0"/>
          </a:p>
        </p:txBody>
      </p:sp>
      <p:sp>
        <p:nvSpPr>
          <p:cNvPr id="84" name="Rectangle 83"/>
          <p:cNvSpPr/>
          <p:nvPr/>
        </p:nvSpPr>
        <p:spPr>
          <a:xfrm>
            <a:off x="1927156" y="4956080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1923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Bhog sé </a:t>
            </a:r>
            <a:br>
              <a:rPr lang="ga-IE" dirty="0">
                <a:ln>
                  <a:solidFill>
                    <a:schemeClr val="tx1"/>
                  </a:solidFill>
                </a:ln>
              </a:rPr>
            </a:br>
            <a:r>
              <a:rPr lang="ga-IE" dirty="0">
                <a:ln>
                  <a:solidFill>
                    <a:schemeClr val="tx1"/>
                  </a:solidFill>
                </a:ln>
              </a:rPr>
              <a:t>go </a:t>
            </a:r>
            <a:r>
              <a:rPr lang="ga-IE" dirty="0" err="1">
                <a:ln>
                  <a:solidFill>
                    <a:schemeClr val="tx1"/>
                  </a:solidFill>
                </a:ln>
              </a:rPr>
              <a:t>Hollywood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85" name="Rectangle 84"/>
          <p:cNvSpPr/>
          <p:nvPr/>
        </p:nvSpPr>
        <p:spPr>
          <a:xfrm>
            <a:off x="705507" y="999172"/>
            <a:ext cx="235456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1918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Chaith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sé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bliain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sa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Fhrainc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leis an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gCros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Dhearg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86" name="Rectangle 85"/>
          <p:cNvSpPr/>
          <p:nvPr/>
        </p:nvSpPr>
        <p:spPr>
          <a:xfrm>
            <a:off x="6851785" y="5129114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1964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Chuir sé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an 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scannán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ga-IE" i="1" dirty="0">
                <a:ln>
                  <a:solidFill>
                    <a:schemeClr val="tx1"/>
                  </a:solidFill>
                </a:ln>
              </a:rPr>
              <a:t>Mary </a:t>
            </a:r>
            <a:r>
              <a:rPr lang="ga-IE" i="1" dirty="0" err="1">
                <a:ln>
                  <a:solidFill>
                    <a:schemeClr val="tx1"/>
                  </a:solidFill>
                </a:ln>
              </a:rPr>
              <a:t>Poppins</a:t>
            </a:r>
            <a:r>
              <a:rPr lang="en-GB" i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amach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87" name="Rectangle 86"/>
          <p:cNvSpPr/>
          <p:nvPr/>
        </p:nvSpPr>
        <p:spPr>
          <a:xfrm>
            <a:off x="7410595" y="1192560"/>
            <a:ext cx="1440160" cy="584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n>
                  <a:solidFill>
                    <a:schemeClr val="tx1"/>
                  </a:solidFill>
                </a:ln>
              </a:rPr>
              <a:t>1966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:</a:t>
            </a:r>
            <a:r>
              <a:rPr lang="ga-IE" dirty="0">
                <a:ln>
                  <a:solidFill>
                    <a:schemeClr val="tx1"/>
                  </a:solidFill>
                </a:ln>
              </a:rPr>
              <a:t> Fuair sé bás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.</a:t>
            </a:r>
            <a:endParaRPr lang="ga-IE" dirty="0"/>
          </a:p>
        </p:txBody>
      </p:sp>
      <p:sp>
        <p:nvSpPr>
          <p:cNvPr id="50" name="Rectangle 49"/>
          <p:cNvSpPr/>
          <p:nvPr/>
        </p:nvSpPr>
        <p:spPr>
          <a:xfrm>
            <a:off x="1330325" y="5881688"/>
            <a:ext cx="4035425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aois a bhí Walt Disney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nuair a fuair sé bás?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0863" y="5881688"/>
            <a:ext cx="5545137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aois a bhí sé nuair a phós sé?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1975" y="5876925"/>
            <a:ext cx="5545138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Cá fhad </a:t>
            </a:r>
            <a:r>
              <a:rPr lang="en-GB" sz="2400" dirty="0">
                <a:latin typeface="Comic Sans MS" pitchFamily="66" charset="0"/>
              </a:rPr>
              <a:t>is </a:t>
            </a:r>
            <a:r>
              <a:rPr lang="ga-IE" sz="2400" dirty="0">
                <a:latin typeface="Comic Sans MS" pitchFamily="66" charset="0"/>
              </a:rPr>
              <a:t>atá sé ó cruthaíodh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Mickey Mouse?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36575" y="5881688"/>
            <a:ext cx="5545138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bhliain a rugadh Walt Disney?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11188" y="5949950"/>
            <a:ext cx="5545137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Cá fhad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atá sé ó cuireadh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scannán </a:t>
            </a:r>
            <a:r>
              <a:rPr lang="ga-IE" sz="2400" i="1">
                <a:solidFill>
                  <a:srgbClr val="000000"/>
                </a:solidFill>
                <a:latin typeface="Comic Sans MS" pitchFamily="66" charset="0"/>
              </a:rPr>
              <a:t>Mary Poppins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amach?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39750" y="5876925"/>
            <a:ext cx="5543550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 bhfuil gach eolas faoi shaol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Walt Disney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ga-IE" sz="2400" dirty="0">
                <a:latin typeface="Comic Sans MS" pitchFamily="66" charset="0"/>
              </a:rPr>
              <a:t>amlíne seo?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95288" y="5805488"/>
            <a:ext cx="6294437" cy="9096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Níl</a:t>
            </a:r>
            <a:r>
              <a:rPr lang="en-GB" sz="2400" dirty="0">
                <a:latin typeface="Comic Sans MS" pitchFamily="66" charset="0"/>
              </a:rPr>
              <a:t>! </a:t>
            </a:r>
            <a:r>
              <a:rPr lang="ga-IE" sz="2400" dirty="0">
                <a:latin typeface="Comic Sans MS" pitchFamily="66" charset="0"/>
              </a:rPr>
              <a:t>Níl ar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ga-IE" sz="2400" dirty="0">
                <a:latin typeface="Comic Sans MS" pitchFamily="66" charset="0"/>
              </a:rPr>
              <a:t>amlíne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seo</a:t>
            </a:r>
            <a:r>
              <a:rPr lang="ga-IE" sz="2400" dirty="0">
                <a:latin typeface="Comic Sans MS" pitchFamily="66" charset="0"/>
              </a:rPr>
              <a:t> ach roinnt de na heachtraí móra</a:t>
            </a:r>
            <a:r>
              <a:rPr lang="en-GB" sz="2400" dirty="0">
                <a:latin typeface="Comic Sans MS" pitchFamily="66" charset="0"/>
              </a:rPr>
              <a:t> a </a:t>
            </a:r>
            <a:r>
              <a:rPr lang="ga-IE" sz="2400" dirty="0">
                <a:latin typeface="Comic Sans MS" pitchFamily="66" charset="0"/>
              </a:rPr>
              <a:t>tharla i saol Walt Disney.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4059238"/>
            <a:ext cx="812800" cy="896937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25" y="4073525"/>
            <a:ext cx="914400" cy="8286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8813" y="1866900"/>
            <a:ext cx="914400" cy="84455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8563" y="4506913"/>
            <a:ext cx="987425" cy="1306512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4838" y="1808163"/>
            <a:ext cx="1006475" cy="995362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0575" y="4221163"/>
            <a:ext cx="900113" cy="87630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8175" y="1331913"/>
            <a:ext cx="10699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500" b="1">
                <a:solidFill>
                  <a:srgbClr val="FF0000"/>
                </a:solidFill>
              </a:rPr>
              <a:t>+</a:t>
            </a:r>
            <a:endParaRPr lang="en-IE" sz="115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613" y="1827213"/>
            <a:ext cx="900112" cy="900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8" grpId="0" animBg="1"/>
      <p:bldP spid="62" grpId="0" animBg="1"/>
      <p:bldP spid="61" grpId="0" animBg="1"/>
      <p:bldP spid="63" grpId="0" animBg="1"/>
      <p:bldP spid="51" grpId="0" animBg="1"/>
      <p:bldP spid="64" grpId="0" animBg="1"/>
      <p:bldP spid="50" grpId="0" animBg="1"/>
      <p:bldP spid="50" grpId="1" animBg="1"/>
      <p:bldP spid="59" grpId="0" animBg="1"/>
      <p:bldP spid="59" grpId="1" animBg="1"/>
      <p:bldP spid="60" grpId="0" animBg="1"/>
      <p:bldP spid="60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116013" y="1844675"/>
            <a:ext cx="7127875" cy="258286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> </a:t>
            </a:r>
            <a:r>
              <a:rPr lang="en-GB" sz="1000">
                <a:solidFill>
                  <a:srgbClr val="4C371C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GB" sz="1000">
                <a:solidFill>
                  <a:srgbClr val="4C371C"/>
                </a:solidFill>
                <a:latin typeface="Calibri" pitchFamily="34" charset="0"/>
              </a:rPr>
              <a:t>	</a:t>
            </a: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Is féidir amlíne a úsáid chun an stair </a:t>
            </a:r>
            <a:r>
              <a:rPr lang="en-GB" sz="2400">
                <a:solidFill>
                  <a:srgbClr val="4C371C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4C371C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a bhaineann le hearraí a léiriú freisin.</a:t>
            </a:r>
          </a:p>
          <a:p>
            <a:pPr marL="342900" indent="-342900">
              <a:spcBef>
                <a:spcPct val="50000"/>
              </a:spcBef>
            </a:pPr>
            <a:r>
              <a:rPr lang="ga-IE" sz="2400">
                <a:solidFill>
                  <a:srgbClr val="4C371C"/>
                </a:solidFill>
                <a:latin typeface="Comic Sans MS" pitchFamily="66" charset="0"/>
              </a:rPr>
              <a:t>	Seo amlíne anois a léiríonn stair na mbréagán le 120 bliain anuas.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149725"/>
            <a:ext cx="25923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5097463"/>
            <a:ext cx="12255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030538" y="2506663"/>
            <a:ext cx="3302000" cy="123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Gheobhaimid amach anois!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79512" y="1530572"/>
            <a:ext cx="2031347" cy="1348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515543" y="-95297"/>
            <a:ext cx="1810055" cy="135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940152" y="4288588"/>
            <a:ext cx="3037499" cy="2024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7020272" y="2535569"/>
            <a:ext cx="1940120" cy="135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673704" y="345806"/>
            <a:ext cx="2024999" cy="135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728993" y="233640"/>
            <a:ext cx="2024999" cy="134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759075" y="2495550"/>
            <a:ext cx="3808413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Seo iad na bréagáin </a:t>
            </a:r>
            <a:br>
              <a:rPr lang="ga-IE" sz="2800" dirty="0">
                <a:latin typeface="Comic Sans MS" pitchFamily="66" charset="0"/>
              </a:rPr>
            </a:br>
            <a:r>
              <a:rPr lang="ga-IE" sz="2800" dirty="0">
                <a:latin typeface="Comic Sans MS" pitchFamily="66" charset="0"/>
              </a:rPr>
              <a:t>a bheidh ar an amlíne</a:t>
            </a:r>
            <a:r>
              <a:rPr lang="en-GB" sz="2800" dirty="0">
                <a:latin typeface="Comic Sans MS" pitchFamily="66" charset="0"/>
              </a:rPr>
              <a:t>. </a:t>
            </a:r>
            <a:r>
              <a:rPr lang="ga-IE" sz="2800" dirty="0">
                <a:latin typeface="Comic Sans MS" pitchFamily="66" charset="0"/>
              </a:rPr>
              <a:t>An aithníonn tú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ga-IE" sz="2800" dirty="0">
                <a:latin typeface="Comic Sans MS" pitchFamily="66" charset="0"/>
              </a:rPr>
              <a:t>iad?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8900" y="2420938"/>
            <a:ext cx="410527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An bhfuil a fhios agat cad é an bréagán is sine </a:t>
            </a:r>
            <a:r>
              <a:rPr lang="en-GB" sz="2800" dirty="0">
                <a:latin typeface="Comic Sans MS" pitchFamily="66" charset="0"/>
              </a:rPr>
              <a:t>as </a:t>
            </a:r>
            <a:r>
              <a:rPr lang="ga-IE" sz="2800" dirty="0">
                <a:latin typeface="Comic Sans MS" pitchFamily="66" charset="0"/>
              </a:rPr>
              <a:t>na bréagáin seo?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463" y="5229225"/>
            <a:ext cx="96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Comic Sans MS" pitchFamily="66" charset="0"/>
              </a:rPr>
              <a:t>Barbie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48488" y="5967413"/>
            <a:ext cx="2189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Traein bhré</a:t>
            </a:r>
            <a:r>
              <a:rPr lang="en-GB" sz="2000">
                <a:latin typeface="Comic Sans MS" pitchFamily="66" charset="0"/>
              </a:rPr>
              <a:t>agáin</a:t>
            </a:r>
            <a:endParaRPr lang="ga-IE" sz="2000">
              <a:latin typeface="Comic Sans MS" pitchFamily="66" charset="0"/>
            </a:endParaRPr>
          </a:p>
          <a:p>
            <a:r>
              <a:rPr lang="ga-IE" sz="2000">
                <a:latin typeface="Comic Sans MS" pitchFamily="66" charset="0"/>
              </a:rPr>
              <a:t>leictreach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48488" y="4005263"/>
            <a:ext cx="194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Comic Sans MS" pitchFamily="66" charset="0"/>
              </a:rPr>
              <a:t>Etch A Sketch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27838" y="1719263"/>
            <a:ext cx="171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Comic Sans MS" pitchFamily="66" charset="0"/>
              </a:rPr>
              <a:t>Nintendo DS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95738" y="1700213"/>
            <a:ext cx="1490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Playstation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16063" y="6165850"/>
            <a:ext cx="1430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Ciúb</a:t>
            </a:r>
            <a:r>
              <a:rPr lang="en-IE" sz="2000">
                <a:latin typeface="Comic Sans MS" pitchFamily="66" charset="0"/>
              </a:rPr>
              <a:t> Rubik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1050" y="908050"/>
            <a:ext cx="73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Comic Sans MS" pitchFamily="66" charset="0"/>
              </a:rPr>
              <a:t>Lego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28900" y="2420938"/>
            <a:ext cx="3978275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Cad é an bréagán is déanaí a cuireadh amach, meas tú?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9263" y="518795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Peil boird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327400"/>
            <a:ext cx="24479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8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2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8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8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2" grpId="0" animBg="1"/>
      <p:bldP spid="12" grpId="1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2914650" y="3308350"/>
            <a:ext cx="0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3" name="TextBox 52"/>
          <p:cNvSpPr txBox="1"/>
          <p:nvPr/>
        </p:nvSpPr>
        <p:spPr>
          <a:xfrm>
            <a:off x="1403350" y="0"/>
            <a:ext cx="6226175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 na mBréagán</a:t>
            </a:r>
          </a:p>
        </p:txBody>
      </p:sp>
      <p:sp>
        <p:nvSpPr>
          <p:cNvPr id="30723" name="Rectangle 15"/>
          <p:cNvSpPr>
            <a:spLocks noChangeArrowheads="1"/>
          </p:cNvSpPr>
          <p:nvPr/>
        </p:nvSpPr>
        <p:spPr bwMode="auto">
          <a:xfrm>
            <a:off x="514350" y="3328988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1910</a:t>
            </a:r>
          </a:p>
        </p:txBody>
      </p:sp>
      <p:sp>
        <p:nvSpPr>
          <p:cNvPr id="30724" name="Rectangle 15"/>
          <p:cNvSpPr>
            <a:spLocks noChangeArrowheads="1"/>
          </p:cNvSpPr>
          <p:nvPr/>
        </p:nvSpPr>
        <p:spPr bwMode="auto">
          <a:xfrm>
            <a:off x="2217738" y="3328988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1930</a:t>
            </a:r>
          </a:p>
        </p:txBody>
      </p:sp>
      <p:sp>
        <p:nvSpPr>
          <p:cNvPr id="30725" name="Rectangle 15"/>
          <p:cNvSpPr>
            <a:spLocks noChangeArrowheads="1"/>
          </p:cNvSpPr>
          <p:nvPr/>
        </p:nvSpPr>
        <p:spPr bwMode="auto">
          <a:xfrm>
            <a:off x="3924300" y="3308350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1950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155575" y="32829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H="1" flipV="1">
            <a:off x="1882775" y="2420938"/>
            <a:ext cx="25400" cy="684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flipH="1" flipV="1">
            <a:off x="4067175" y="2349500"/>
            <a:ext cx="22225" cy="66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4859338" y="32893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7837488" y="2408238"/>
            <a:ext cx="0" cy="588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8675688" y="329882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65" name="Rectangle 64"/>
          <p:cNvSpPr/>
          <p:nvPr/>
        </p:nvSpPr>
        <p:spPr>
          <a:xfrm>
            <a:off x="56916" y="5145055"/>
            <a:ext cx="91440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1901 </a:t>
            </a:r>
            <a:endParaRPr lang="en-IE" dirty="0"/>
          </a:p>
        </p:txBody>
      </p:sp>
      <p:sp>
        <p:nvSpPr>
          <p:cNvPr id="82" name="Rectangle 81"/>
          <p:cNvSpPr/>
          <p:nvPr/>
        </p:nvSpPr>
        <p:spPr>
          <a:xfrm>
            <a:off x="2489200" y="4925765"/>
            <a:ext cx="914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1936</a:t>
            </a:r>
            <a:r>
              <a:rPr lang="en-IE" dirty="0"/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53168" y="944724"/>
            <a:ext cx="9088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1923</a:t>
            </a:r>
            <a:r>
              <a:rPr lang="en-IE" dirty="0"/>
              <a:t>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594195" y="1081237"/>
            <a:ext cx="914401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1949</a:t>
            </a:r>
            <a:endParaRPr lang="en-IE" dirty="0"/>
          </a:p>
        </p:txBody>
      </p:sp>
      <p:sp>
        <p:nvSpPr>
          <p:cNvPr id="30736" name="Rectangle 19"/>
          <p:cNvSpPr>
            <a:spLocks noChangeArrowheads="1"/>
          </p:cNvSpPr>
          <p:nvPr/>
        </p:nvSpPr>
        <p:spPr bwMode="auto">
          <a:xfrm>
            <a:off x="6372225" y="3308350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1980</a:t>
            </a:r>
          </a:p>
        </p:txBody>
      </p:sp>
      <p:sp>
        <p:nvSpPr>
          <p:cNvPr id="30737" name="Rectangle 19"/>
          <p:cNvSpPr>
            <a:spLocks noChangeArrowheads="1"/>
          </p:cNvSpPr>
          <p:nvPr/>
        </p:nvSpPr>
        <p:spPr bwMode="auto">
          <a:xfrm>
            <a:off x="7164388" y="3308350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1990</a:t>
            </a:r>
          </a:p>
        </p:txBody>
      </p:sp>
      <p:sp>
        <p:nvSpPr>
          <p:cNvPr id="30738" name="Rectangle 19"/>
          <p:cNvSpPr>
            <a:spLocks noChangeArrowheads="1"/>
          </p:cNvSpPr>
          <p:nvPr/>
        </p:nvSpPr>
        <p:spPr bwMode="auto">
          <a:xfrm>
            <a:off x="8039100" y="3308350"/>
            <a:ext cx="6365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421634" y="5138014"/>
            <a:ext cx="914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1959</a:t>
            </a:r>
            <a:endParaRPr lang="en-IE" dirty="0"/>
          </a:p>
        </p:txBody>
      </p:sp>
      <p:sp>
        <p:nvSpPr>
          <p:cNvPr id="102" name="Rectangle 101"/>
          <p:cNvSpPr/>
          <p:nvPr/>
        </p:nvSpPr>
        <p:spPr>
          <a:xfrm>
            <a:off x="7393434" y="1086509"/>
            <a:ext cx="914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1994</a:t>
            </a:r>
            <a:endParaRPr lang="en-IE" dirty="0"/>
          </a:p>
        </p:txBody>
      </p:sp>
      <p:sp>
        <p:nvSpPr>
          <p:cNvPr id="103" name="Rectangle 102"/>
          <p:cNvSpPr/>
          <p:nvPr/>
        </p:nvSpPr>
        <p:spPr>
          <a:xfrm>
            <a:off x="8042879" y="5177974"/>
            <a:ext cx="910757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2004</a:t>
            </a:r>
            <a:endParaRPr lang="en-IE" dirty="0"/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 flipV="1">
            <a:off x="4983163" y="25654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6" name="Rectangle 105"/>
          <p:cNvSpPr/>
          <p:nvPr/>
        </p:nvSpPr>
        <p:spPr>
          <a:xfrm>
            <a:off x="4661701" y="1202273"/>
            <a:ext cx="914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1960</a:t>
            </a:r>
            <a:endParaRPr lang="en-IE" dirty="0"/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5940425" y="4222750"/>
            <a:ext cx="914400" cy="914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8" name="Line 9"/>
          <p:cNvSpPr>
            <a:spLocks noChangeShapeType="1"/>
          </p:cNvSpPr>
          <p:nvPr/>
        </p:nvSpPr>
        <p:spPr bwMode="auto">
          <a:xfrm>
            <a:off x="6156325" y="3213100"/>
            <a:ext cx="11113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09" name="Rectangle 108"/>
          <p:cNvSpPr/>
          <p:nvPr/>
        </p:nvSpPr>
        <p:spPr>
          <a:xfrm>
            <a:off x="5940152" y="5158107"/>
            <a:ext cx="91440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n>
                  <a:solidFill>
                    <a:schemeClr val="tx1"/>
                  </a:solidFill>
                </a:ln>
              </a:rPr>
              <a:t>1974</a:t>
            </a:r>
            <a:endParaRPr lang="en-IE" dirty="0"/>
          </a:p>
        </p:txBody>
      </p:sp>
      <p:sp>
        <p:nvSpPr>
          <p:cNvPr id="55" name="Rectangle 54"/>
          <p:cNvSpPr/>
          <p:nvPr/>
        </p:nvSpPr>
        <p:spPr>
          <a:xfrm>
            <a:off x="1809750" y="5949950"/>
            <a:ext cx="5545138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bhliain </a:t>
            </a:r>
            <a:r>
              <a:rPr lang="en-GB" sz="2400" dirty="0">
                <a:latin typeface="Comic Sans MS" pitchFamily="66" charset="0"/>
              </a:rPr>
              <a:t>a</a:t>
            </a:r>
            <a:r>
              <a:rPr lang="ga-IE" sz="2400" dirty="0">
                <a:latin typeface="Comic Sans MS" pitchFamily="66" charset="0"/>
              </a:rPr>
              <a:t> cuireadh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an traein bhréagáin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leictreach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amach ar dtús?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82763" y="5949950"/>
            <a:ext cx="5588000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Cá fhad </a:t>
            </a:r>
            <a:r>
              <a:rPr lang="en-GB" sz="2400" dirty="0">
                <a:latin typeface="Comic Sans MS" pitchFamily="66" charset="0"/>
              </a:rPr>
              <a:t>is </a:t>
            </a:r>
            <a:r>
              <a:rPr lang="ga-IE" sz="2400" dirty="0">
                <a:latin typeface="Comic Sans MS" pitchFamily="66" charset="0"/>
              </a:rPr>
              <a:t>atá sé ó cuireadh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Barbie amach?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25650" y="5949950"/>
            <a:ext cx="5092700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Cathain a cuireadh</a:t>
            </a:r>
            <a:r>
              <a:rPr lang="en-GB" sz="2400" dirty="0">
                <a:latin typeface="Comic Sans MS" pitchFamily="66" charset="0"/>
              </a:rPr>
              <a:t> </a:t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an </a:t>
            </a:r>
            <a:r>
              <a:rPr lang="en-GB" sz="2400" dirty="0">
                <a:latin typeface="Comic Sans MS" pitchFamily="66" charset="0"/>
              </a:rPr>
              <a:t>P</a:t>
            </a:r>
            <a:r>
              <a:rPr lang="ga-IE" sz="2400" dirty="0">
                <a:latin typeface="Comic Sans MS" pitchFamily="66" charset="0"/>
              </a:rPr>
              <a:t>laystation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amach?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800225" y="5949950"/>
            <a:ext cx="5545138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Cá fhad is atá sé ó </a:t>
            </a:r>
            <a:r>
              <a:rPr lang="en-GB" sz="2400" dirty="0" err="1">
                <a:latin typeface="Comic Sans MS" pitchFamily="66" charset="0"/>
              </a:rPr>
              <a:t>cuireadh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p</a:t>
            </a:r>
            <a:r>
              <a:rPr lang="en-GB" sz="2400" dirty="0">
                <a:latin typeface="Comic Sans MS" pitchFamily="66" charset="0"/>
              </a:rPr>
              <a:t>h</a:t>
            </a:r>
            <a:r>
              <a:rPr lang="ga-IE" sz="2400" dirty="0">
                <a:latin typeface="Comic Sans MS" pitchFamily="66" charset="0"/>
              </a:rPr>
              <a:t>eil boird amach ar dtús? 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09750" y="5949950"/>
            <a:ext cx="5545138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 acu is sine –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an </a:t>
            </a:r>
            <a:r>
              <a:rPr lang="en-GB" sz="2400" dirty="0">
                <a:latin typeface="Comic Sans MS" pitchFamily="66" charset="0"/>
              </a:rPr>
              <a:t>L</a:t>
            </a:r>
            <a:r>
              <a:rPr lang="ga-IE" sz="2400" dirty="0">
                <a:latin typeface="Comic Sans MS" pitchFamily="66" charset="0"/>
              </a:rPr>
              <a:t>ego nó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an Monopoly?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00225" y="5949950"/>
            <a:ext cx="5554663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Céard é an bréagán is sine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 err="1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fad as </a:t>
            </a:r>
            <a:r>
              <a:rPr lang="ga-IE" sz="2400" dirty="0">
                <a:latin typeface="Comic Sans MS" pitchFamily="66" charset="0"/>
              </a:rPr>
              <a:t>na bréagáin seo?</a:t>
            </a:r>
          </a:p>
        </p:txBody>
      </p:sp>
      <p:grpSp>
        <p:nvGrpSpPr>
          <p:cNvPr id="30753" name="Group 4"/>
          <p:cNvGrpSpPr>
            <a:grpSpLocks/>
          </p:cNvGrpSpPr>
          <p:nvPr/>
        </p:nvGrpSpPr>
        <p:grpSpPr bwMode="auto">
          <a:xfrm>
            <a:off x="0" y="2997200"/>
            <a:ext cx="9148763" cy="292100"/>
            <a:chOff x="0" y="2996952"/>
            <a:chExt cx="9149530" cy="292100"/>
          </a:xfrm>
        </p:grpSpPr>
        <p:sp>
          <p:nvSpPr>
            <p:cNvPr id="4" name="Rectangle 3"/>
            <p:cNvSpPr/>
            <p:nvPr/>
          </p:nvSpPr>
          <p:spPr>
            <a:xfrm>
              <a:off x="0" y="2996952"/>
              <a:ext cx="833508" cy="29210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22394" y="3003302"/>
              <a:ext cx="833508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55902" y="2996952"/>
              <a:ext cx="833507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89409" y="3003302"/>
              <a:ext cx="833508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22917" y="2996952"/>
              <a:ext cx="831920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154836" y="2996952"/>
              <a:ext cx="833507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83581" y="3003302"/>
              <a:ext cx="833507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809150" y="2996952"/>
              <a:ext cx="833507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50596" y="2996952"/>
              <a:ext cx="831920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482515" y="2996952"/>
              <a:ext cx="833507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316022" y="2996952"/>
              <a:ext cx="833508" cy="285750"/>
            </a:xfrm>
            <a:prstGeom prst="rect">
              <a:avLst/>
            </a:prstGeom>
            <a:solidFill>
              <a:srgbClr val="D4405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/>
            </a:p>
          </p:txBody>
        </p:sp>
      </p:grpSp>
      <p:sp>
        <p:nvSpPr>
          <p:cNvPr id="30754" name="Rectangle 15"/>
          <p:cNvSpPr>
            <a:spLocks noChangeArrowheads="1"/>
          </p:cNvSpPr>
          <p:nvPr/>
        </p:nvSpPr>
        <p:spPr bwMode="auto">
          <a:xfrm>
            <a:off x="1336675" y="2649538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30755" name="Rectangle 15"/>
          <p:cNvSpPr>
            <a:spLocks noChangeArrowheads="1"/>
          </p:cNvSpPr>
          <p:nvPr/>
        </p:nvSpPr>
        <p:spPr bwMode="auto">
          <a:xfrm>
            <a:off x="3003550" y="2613025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30756" name="Rectangle 15"/>
          <p:cNvSpPr>
            <a:spLocks noChangeArrowheads="1"/>
          </p:cNvSpPr>
          <p:nvPr/>
        </p:nvSpPr>
        <p:spPr bwMode="auto">
          <a:xfrm>
            <a:off x="4800600" y="3289300"/>
            <a:ext cx="636588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1960</a:t>
            </a:r>
          </a:p>
        </p:txBody>
      </p:sp>
      <p:sp>
        <p:nvSpPr>
          <p:cNvPr id="30757" name="Rectangle 19"/>
          <p:cNvSpPr>
            <a:spLocks noChangeArrowheads="1"/>
          </p:cNvSpPr>
          <p:nvPr/>
        </p:nvSpPr>
        <p:spPr bwMode="auto">
          <a:xfrm>
            <a:off x="5518150" y="2649538"/>
            <a:ext cx="638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1970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1651000"/>
            <a:ext cx="1139825" cy="79692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4100" y="1493838"/>
            <a:ext cx="914400" cy="76835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5888" y="1449388"/>
            <a:ext cx="1279525" cy="941387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" y="4252913"/>
            <a:ext cx="1311275" cy="874712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09825" y="4154488"/>
            <a:ext cx="1100138" cy="730250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0075" y="4213225"/>
            <a:ext cx="909638" cy="89217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1530350"/>
            <a:ext cx="1271587" cy="847725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8750" y="4264025"/>
            <a:ext cx="1274763" cy="852488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8" grpId="0" animBg="1"/>
      <p:bldP spid="62" grpId="0" animBg="1"/>
      <p:bldP spid="61" grpId="0" animBg="1"/>
      <p:bldP spid="63" grpId="0" animBg="1"/>
      <p:bldP spid="51" grpId="0" animBg="1"/>
      <p:bldP spid="105" grpId="0" animBg="1"/>
      <p:bldP spid="107" grpId="0" animBg="1"/>
      <p:bldP spid="108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832</Words>
  <Application>Microsoft Office PowerPoint</Application>
  <PresentationFormat>On-screen Show (4:3)</PresentationFormat>
  <Paragraphs>146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 Ultra Bold</vt:lpstr>
      <vt:lpstr>Comic Sans MS</vt:lpstr>
      <vt:lpstr>Berlin Sans FB Demi</vt:lpstr>
      <vt:lpstr>Garamond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167</cp:revision>
  <cp:lastPrinted>2014-03-10T10:13:57Z</cp:lastPrinted>
  <dcterms:created xsi:type="dcterms:W3CDTF">2014-02-20T23:42:49Z</dcterms:created>
  <dcterms:modified xsi:type="dcterms:W3CDTF">2014-08-27T08:47:59Z</dcterms:modified>
</cp:coreProperties>
</file>