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28"/>
  </p:notesMasterIdLst>
  <p:handoutMasterIdLst>
    <p:handoutMasterId r:id="rId29"/>
  </p:handoutMasterIdLst>
  <p:sldIdLst>
    <p:sldId id="293" r:id="rId3"/>
    <p:sldId id="298" r:id="rId4"/>
    <p:sldId id="268" r:id="rId5"/>
    <p:sldId id="305" r:id="rId6"/>
    <p:sldId id="306" r:id="rId7"/>
    <p:sldId id="307" r:id="rId8"/>
    <p:sldId id="294" r:id="rId9"/>
    <p:sldId id="283" r:id="rId10"/>
    <p:sldId id="282" r:id="rId11"/>
    <p:sldId id="304" r:id="rId12"/>
    <p:sldId id="284" r:id="rId13"/>
    <p:sldId id="286" r:id="rId14"/>
    <p:sldId id="287" r:id="rId15"/>
    <p:sldId id="296" r:id="rId16"/>
    <p:sldId id="308" r:id="rId17"/>
    <p:sldId id="309" r:id="rId18"/>
    <p:sldId id="310" r:id="rId19"/>
    <p:sldId id="311" r:id="rId20"/>
    <p:sldId id="303" r:id="rId21"/>
    <p:sldId id="299" r:id="rId22"/>
    <p:sldId id="291" r:id="rId23"/>
    <p:sldId id="300" r:id="rId24"/>
    <p:sldId id="271" r:id="rId25"/>
    <p:sldId id="301" r:id="rId26"/>
    <p:sldId id="302" r:id="rId27"/>
  </p:sldIdLst>
  <p:sldSz cx="9144000" cy="6858000" type="screen4x3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385D8A"/>
    <a:srgbClr val="FFCCCC"/>
    <a:srgbClr val="FFE7F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59" autoAdjust="0"/>
    <p:restoredTop sz="94498" autoAdjust="0"/>
  </p:normalViewPr>
  <p:slideViewPr>
    <p:cSldViewPr>
      <p:cViewPr>
        <p:scale>
          <a:sx n="66" d="100"/>
          <a:sy n="66" d="100"/>
        </p:scale>
        <p:origin x="-600" y="-33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6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54B0929-48A7-4661-A76C-E213A577160A}" type="datetimeFigureOut">
              <a:rPr lang="en-IE"/>
              <a:pPr>
                <a:defRPr/>
              </a:pPr>
              <a:t>27/08/2014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EFDEB4A-9564-4B9F-ADDC-E4F8F3C6F6D4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741DF6B-23D7-42BB-853E-AFC0A4958B8E}" type="datetimeFigureOut">
              <a:rPr lang="en-IE"/>
              <a:pPr>
                <a:defRPr/>
              </a:pPr>
              <a:t>27/08/2014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4113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IE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1038" y="4714875"/>
            <a:ext cx="5435600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IE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392E5E1-D9F1-4F43-A873-34592555065C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A31F1DF-4E02-473F-A4D3-9C69A0DC861E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US"/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C349D13-26E2-443D-BF1E-55FF13E5A32D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</a:t>
            </a:fld>
            <a:endParaRPr lang="en-GB"/>
          </a:p>
        </p:txBody>
      </p:sp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ga-IE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 txBox="1">
            <a:spLocks noGrp="1" noChangeArrowheads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63096A15-8C80-4789-95B0-3095B7D9013F}" type="slidenum">
              <a:rPr lang="en-US" sz="1200">
                <a:latin typeface="+mn-lt"/>
              </a:rPr>
              <a:pPr algn="r">
                <a:defRPr/>
              </a:pPr>
              <a:t>5</a:t>
            </a:fld>
            <a:endParaRPr lang="en-US" sz="1200">
              <a:latin typeface="+mn-lt"/>
            </a:endParaRPr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9163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IE" smtClean="0"/>
          </a:p>
        </p:txBody>
      </p:sp>
      <p:sp>
        <p:nvSpPr>
          <p:cNvPr id="23555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F854EA4-B01F-4457-9A0F-C931E3DEF9C8}" type="slidenum">
              <a:rPr lang="en-IE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en-I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IE" smtClean="0"/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8085B56-D2FB-45E9-B42A-BEF489683807}" type="slidenum">
              <a:rPr lang="en-IE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en-I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IE" smtClean="0"/>
          </a:p>
        </p:txBody>
      </p:sp>
      <p:sp>
        <p:nvSpPr>
          <p:cNvPr id="28675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9B72086-368B-4E47-8FEE-69539C7908F4}" type="slidenum">
              <a:rPr lang="en-IE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en-IE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IE" smtClean="0"/>
          </a:p>
        </p:txBody>
      </p:sp>
      <p:sp>
        <p:nvSpPr>
          <p:cNvPr id="30723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6F1BCAD-3C73-4EF8-9331-FFC3B3C5F034}" type="slidenum">
              <a:rPr lang="en-IE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en-IE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IE" smtClean="0"/>
          </a:p>
        </p:txBody>
      </p:sp>
      <p:sp>
        <p:nvSpPr>
          <p:cNvPr id="3277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0175822-4FDA-4E20-9B56-55DB4D1F2732}" type="slidenum">
              <a:rPr lang="en-IE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en-IE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IE" smtClean="0"/>
          </a:p>
        </p:txBody>
      </p:sp>
      <p:sp>
        <p:nvSpPr>
          <p:cNvPr id="35843" name="Slide Number Placeholder 3"/>
          <p:cNvSpPr txBox="1">
            <a:spLocks noGrp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735A3BC9-AAFC-4019-B6B1-F57DEC5E1CD8}" type="slidenum">
              <a:rPr lang="en-IE" sz="1200">
                <a:latin typeface="+mn-lt"/>
              </a:rPr>
              <a:pPr algn="r">
                <a:defRPr/>
              </a:pPr>
              <a:t>15</a:t>
            </a:fld>
            <a:endParaRPr lang="en-IE" sz="1200">
              <a:latin typeface="+mn-lt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IE" smtClean="0"/>
          </a:p>
        </p:txBody>
      </p:sp>
      <p:sp>
        <p:nvSpPr>
          <p:cNvPr id="38915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7CDE50A-5599-4DE2-960F-FA2C34FD8EFF}" type="slidenum">
              <a:rPr lang="en-IE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en-I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CEEC10-F8E2-4023-B8B1-AA29F1AD182A}" type="datetimeFigureOut">
              <a:rPr lang="en-IE"/>
              <a:pPr>
                <a:defRPr/>
              </a:pPr>
              <a:t>27/08/2014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15C3DC-733F-4FB4-B24A-99FCA75A0E10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D105BF-6F70-416A-8542-CB40F71158C0}" type="datetimeFigureOut">
              <a:rPr lang="en-IE"/>
              <a:pPr>
                <a:defRPr/>
              </a:pPr>
              <a:t>27/08/2014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5414D1-C7BB-4238-BD89-77FAA2EE3607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5EB227-739A-4D8F-9711-579C34788ECB}" type="datetimeFigureOut">
              <a:rPr lang="en-IE"/>
              <a:pPr>
                <a:defRPr/>
              </a:pPr>
              <a:t>27/08/2014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8A9D1A-D635-4DF9-90A6-CB19D2FE98D0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ga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ga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3EDFD5C6-BFBD-4B8F-8F7D-9BA35ED8D161}" type="slidenum">
              <a:rPr lang="ga-IE"/>
              <a:pPr>
                <a:defRPr/>
              </a:pPr>
              <a:t>‹#›</a:t>
            </a:fld>
            <a:endParaRPr lang="ga-IE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ga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ga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C91D72E4-C24A-4DC0-BA8E-CF9595AE7EFD}" type="slidenum">
              <a:rPr lang="ga-IE"/>
              <a:pPr>
                <a:defRPr/>
              </a:pPr>
              <a:t>‹#›</a:t>
            </a:fld>
            <a:endParaRPr lang="ga-IE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ga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ga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69D5CA44-1EE9-4C58-BF60-3424C87245BD}" type="slidenum">
              <a:rPr lang="ga-IE"/>
              <a:pPr>
                <a:defRPr/>
              </a:pPr>
              <a:t>‹#›</a:t>
            </a:fld>
            <a:endParaRPr lang="ga-IE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ga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ga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37BEDE3D-D633-4DE7-89F3-45834E71C1B8}" type="slidenum">
              <a:rPr lang="ga-IE"/>
              <a:pPr>
                <a:defRPr/>
              </a:pPr>
              <a:t>‹#›</a:t>
            </a:fld>
            <a:endParaRPr lang="ga-IE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ga-I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ga-I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E324DD65-C2BE-4742-B93C-A2FCE47F5FCA}" type="slidenum">
              <a:rPr lang="ga-IE"/>
              <a:pPr>
                <a:defRPr/>
              </a:pPr>
              <a:t>‹#›</a:t>
            </a:fld>
            <a:endParaRPr lang="ga-IE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ga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ga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0E3FF139-77D5-4196-BE6A-E88F747921F2}" type="slidenum">
              <a:rPr lang="ga-IE"/>
              <a:pPr>
                <a:defRPr/>
              </a:pPr>
              <a:t>‹#›</a:t>
            </a:fld>
            <a:endParaRPr lang="ga-IE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ga-I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ga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3AD391D9-AF25-43A5-9C01-7D7C751806B9}" type="slidenum">
              <a:rPr lang="ga-IE"/>
              <a:pPr>
                <a:defRPr/>
              </a:pPr>
              <a:t>‹#›</a:t>
            </a:fld>
            <a:endParaRPr lang="ga-IE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ga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ga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DDBBC9AC-87E3-4EE9-8DFB-C9B0834B041D}" type="slidenum">
              <a:rPr lang="ga-IE"/>
              <a:pPr>
                <a:defRPr/>
              </a:pPr>
              <a:t>‹#›</a:t>
            </a:fld>
            <a:endParaRPr lang="ga-I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968005-7701-4F2D-912C-3CD744DCE92C}" type="datetimeFigureOut">
              <a:rPr lang="en-IE"/>
              <a:pPr>
                <a:defRPr/>
              </a:pPr>
              <a:t>27/08/2014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A270DC-6EAF-4777-B8CF-1C2A28EAE628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IE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ga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ga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1D0431D4-3FB4-4306-82E0-A19A2B0B4551}" type="slidenum">
              <a:rPr lang="ga-IE"/>
              <a:pPr>
                <a:defRPr/>
              </a:pPr>
              <a:t>‹#›</a:t>
            </a:fld>
            <a:endParaRPr lang="ga-IE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ga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ga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7CB1E977-3D39-472D-9005-6819E371D470}" type="slidenum">
              <a:rPr lang="ga-IE"/>
              <a:pPr>
                <a:defRPr/>
              </a:pPr>
              <a:t>‹#›</a:t>
            </a:fld>
            <a:endParaRPr lang="ga-IE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ga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ga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CB2D81AB-9776-400A-BDAA-8D3CABDE8579}" type="slidenum">
              <a:rPr lang="ga-IE"/>
              <a:pPr>
                <a:defRPr/>
              </a:pPr>
              <a:t>‹#›</a:t>
            </a:fld>
            <a:endParaRPr lang="ga-I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6733D3-0DF6-4FCC-86AC-C7FFDCF169F3}" type="datetimeFigureOut">
              <a:rPr lang="en-IE"/>
              <a:pPr>
                <a:defRPr/>
              </a:pPr>
              <a:t>27/08/2014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7786A7-0BCA-45D5-B346-A0DDA163331E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F8645B-9D40-4917-B88D-89B053526790}" type="datetimeFigureOut">
              <a:rPr lang="en-IE"/>
              <a:pPr>
                <a:defRPr/>
              </a:pPr>
              <a:t>27/08/2014</a:t>
            </a:fld>
            <a:endParaRPr lang="en-IE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E06860-F2C5-44C4-A0C3-FAE031A77C18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119ECA-DACC-4A1E-A226-4E2A1E2720D1}" type="datetimeFigureOut">
              <a:rPr lang="en-IE"/>
              <a:pPr>
                <a:defRPr/>
              </a:pPr>
              <a:t>27/08/2014</a:t>
            </a:fld>
            <a:endParaRPr lang="en-IE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EEA1F8-76F2-496B-B55A-3651F6F9D348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1B34CA-3F6C-4E74-AA6C-C7D456E9BA8C}" type="datetimeFigureOut">
              <a:rPr lang="en-IE"/>
              <a:pPr>
                <a:defRPr/>
              </a:pPr>
              <a:t>27/08/2014</a:t>
            </a:fld>
            <a:endParaRPr lang="en-IE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E07CC5-8E13-467A-84B8-7E98B6543E6B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5618F1-78CC-4CA9-9602-A243DA9DB586}" type="datetimeFigureOut">
              <a:rPr lang="en-IE"/>
              <a:pPr>
                <a:defRPr/>
              </a:pPr>
              <a:t>27/08/2014</a:t>
            </a:fld>
            <a:endParaRPr lang="en-IE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5492D7-8717-4BF7-AFAC-7B5353B17ED2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DDF107-0975-4E7C-9A1C-4C1AD9B1BB9A}" type="datetimeFigureOut">
              <a:rPr lang="en-IE"/>
              <a:pPr>
                <a:defRPr/>
              </a:pPr>
              <a:t>27/08/2014</a:t>
            </a:fld>
            <a:endParaRPr lang="en-IE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851472-1C0A-490E-9559-1BA4E07F811D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IE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8062E9-0C45-41BF-8E5A-9E5CB0EA4CE6}" type="datetimeFigureOut">
              <a:rPr lang="en-IE"/>
              <a:pPr>
                <a:defRPr/>
              </a:pPr>
              <a:t>27/08/2014</a:t>
            </a:fld>
            <a:endParaRPr lang="en-IE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C2E1F8-4EE6-4DD1-BE9D-AE903B8D12F9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IE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7260EC1-78E3-43C8-BB12-34282CE7A96C}" type="datetimeFigureOut">
              <a:rPr lang="en-IE"/>
              <a:pPr>
                <a:defRPr/>
              </a:pPr>
              <a:t>27/08/2014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233A0F3-D4E2-463B-8EE2-5815639825D9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3" r:id="rId2"/>
    <p:sldLayoutId id="2147483692" r:id="rId3"/>
    <p:sldLayoutId id="2147483691" r:id="rId4"/>
    <p:sldLayoutId id="2147483690" r:id="rId5"/>
    <p:sldLayoutId id="2147483689" r:id="rId6"/>
    <p:sldLayoutId id="2147483688" r:id="rId7"/>
    <p:sldLayoutId id="2147483687" r:id="rId8"/>
    <p:sldLayoutId id="2147483686" r:id="rId9"/>
    <p:sldLayoutId id="2147483685" r:id="rId10"/>
    <p:sldLayoutId id="214748368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ga-IE" smtClean="0"/>
              <a:t>Click to edit Master title style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ga-IE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ga-IE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B871F358-B1CC-4FC8-A95A-203B4C1A8285}" type="slidenum">
              <a:rPr lang="ga-IE"/>
              <a:pPr>
                <a:defRPr/>
              </a:pPr>
              <a:t>‹#›</a:t>
            </a:fld>
            <a:endParaRPr lang="ga-I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13.png"/><Relationship Id="rId4" Type="http://schemas.openxmlformats.org/officeDocument/2006/relationships/hyperlink" Target="http://www.bbc.co.uk/wales/celts/activities/weaving.shtml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3dhistory.co.uk/interactive-images/roundHouse.php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bc.co.uk/wales/celts/" TargetMode="External"/><Relationship Id="rId2" Type="http://schemas.openxmlformats.org/officeDocument/2006/relationships/hyperlink" Target="http://www.timescapes.org.uk/audio_book/index.asp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bbc.co.uk/history/interactive/games/ironage_life/index_embed.shtml" TargetMode="External"/><Relationship Id="rId5" Type="http://schemas.openxmlformats.org/officeDocument/2006/relationships/hyperlink" Target="http://www.dyfedarchaeology.org.uk/lostlandscapes/edresource.html" TargetMode="External"/><Relationship Id="rId4" Type="http://schemas.openxmlformats.org/officeDocument/2006/relationships/hyperlink" Target="http://www.askaboutireland.ie/learning-zone/primary-students/subjects/history/history-the-full-story/irelands-early-inhabitant/iron-age-people-celts/" TargetMode="Externa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extBox 1"/>
          <p:cNvSpPr txBox="1">
            <a:spLocks noChangeArrowheads="1"/>
          </p:cNvSpPr>
          <p:nvPr/>
        </p:nvSpPr>
        <p:spPr bwMode="auto">
          <a:xfrm>
            <a:off x="1908175" y="2205038"/>
            <a:ext cx="542448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IE" sz="4000">
                <a:latin typeface="Comic Sans MS" pitchFamily="66" charset="0"/>
              </a:rPr>
              <a:t>Cérbh iad na Ceiltigh?</a:t>
            </a:r>
          </a:p>
        </p:txBody>
      </p:sp>
      <p:pic>
        <p:nvPicPr>
          <p:cNvPr id="2765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3338"/>
            <a:ext cx="9134475" cy="6892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1" name="TextBox 4"/>
          <p:cNvSpPr txBox="1">
            <a:spLocks noChangeArrowheads="1"/>
          </p:cNvSpPr>
          <p:nvPr/>
        </p:nvSpPr>
        <p:spPr bwMode="auto">
          <a:xfrm>
            <a:off x="4384675" y="3667125"/>
            <a:ext cx="4749800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IE" sz="6600" b="1">
                <a:latin typeface="Comic Sans MS" pitchFamily="66" charset="0"/>
              </a:rPr>
              <a:t>Na </a:t>
            </a:r>
            <a:r>
              <a:rPr lang="ga-IE" sz="6600" b="1">
                <a:latin typeface="Comic Sans MS" pitchFamily="66" charset="0"/>
              </a:rPr>
              <a:t>Ceiltigh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84888" y="177800"/>
            <a:ext cx="3059112" cy="165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4356100" y="5661025"/>
            <a:ext cx="1701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IE" sz="2000">
                <a:latin typeface="Comic Sans MS" pitchFamily="66" charset="0"/>
              </a:rPr>
              <a:t>Théidís </a:t>
            </a:r>
            <a:r>
              <a:rPr lang="ga-IE" sz="2000">
                <a:latin typeface="Comic Sans MS" pitchFamily="66" charset="0"/>
              </a:rPr>
              <a:t>ag iascaireacht. </a:t>
            </a:r>
          </a:p>
        </p:txBody>
      </p:sp>
      <p:pic>
        <p:nvPicPr>
          <p:cNvPr id="4301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6525" y="2565400"/>
            <a:ext cx="2290763" cy="1979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8" name="Picture 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7950" y="115888"/>
            <a:ext cx="3190875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2638425" y="3165475"/>
            <a:ext cx="361156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ga-IE" sz="3200" b="1">
                <a:latin typeface="Comic Sans MS" pitchFamily="66" charset="0"/>
              </a:rPr>
              <a:t>Bia na gCeilteach</a:t>
            </a:r>
            <a:endParaRPr lang="ga-IE" sz="3200" b="1">
              <a:latin typeface="Calibri" pitchFamily="34" charset="0"/>
            </a:endParaRP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6515100" y="4371975"/>
            <a:ext cx="2520950" cy="222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ga-IE" sz="2000">
                <a:latin typeface="Comic Sans MS" pitchFamily="66" charset="0"/>
              </a:rPr>
              <a:t>D’fhás</a:t>
            </a:r>
            <a:r>
              <a:rPr lang="en-IE" sz="2000">
                <a:latin typeface="Comic Sans MS" pitchFamily="66" charset="0"/>
              </a:rPr>
              <a:t>aidís</a:t>
            </a:r>
            <a:r>
              <a:rPr lang="ga-IE" sz="2000">
                <a:latin typeface="Comic Sans MS" pitchFamily="66" charset="0"/>
              </a:rPr>
              <a:t> </a:t>
            </a:r>
            <a:r>
              <a:rPr lang="en-IE" sz="2000">
                <a:latin typeface="Comic Sans MS" pitchFamily="66" charset="0"/>
              </a:rPr>
              <a:t>c</a:t>
            </a:r>
            <a:r>
              <a:rPr lang="ga-IE" sz="2000">
                <a:latin typeface="Comic Sans MS" pitchFamily="66" charset="0"/>
              </a:rPr>
              <a:t>oirce, eorna agus cruithneacht. </a:t>
            </a:r>
            <a:r>
              <a:rPr lang="en-IE" sz="2000">
                <a:latin typeface="Comic Sans MS" pitchFamily="66" charset="0"/>
              </a:rPr>
              <a:t>Dhéanaidís</a:t>
            </a:r>
            <a:r>
              <a:rPr lang="ga-IE" sz="2000">
                <a:latin typeface="Comic Sans MS" pitchFamily="66" charset="0"/>
              </a:rPr>
              <a:t> arán</a:t>
            </a:r>
          </a:p>
          <a:p>
            <a:r>
              <a:rPr lang="ga-IE" sz="2000">
                <a:latin typeface="Comic Sans MS" pitchFamily="66" charset="0"/>
              </a:rPr>
              <a:t>as na barra </a:t>
            </a:r>
            <a:r>
              <a:rPr lang="en-IE" sz="2000">
                <a:latin typeface="Comic Sans MS" pitchFamily="66" charset="0"/>
              </a:rPr>
              <a:t>sin</a:t>
            </a:r>
            <a:r>
              <a:rPr lang="ga-IE" sz="2000">
                <a:latin typeface="Comic Sans MS" pitchFamily="66" charset="0"/>
              </a:rPr>
              <a:t>. </a:t>
            </a:r>
            <a:r>
              <a:rPr lang="en-IE" sz="2000">
                <a:latin typeface="Comic Sans MS" pitchFamily="66" charset="0"/>
              </a:rPr>
              <a:t>Dhéanaidís</a:t>
            </a:r>
            <a:r>
              <a:rPr lang="ga-IE" sz="2000">
                <a:latin typeface="Comic Sans MS" pitchFamily="66" charset="0"/>
              </a:rPr>
              <a:t> beoir as an eorna</a:t>
            </a:r>
            <a:r>
              <a:rPr lang="en-IE" sz="2000">
                <a:latin typeface="Comic Sans MS" pitchFamily="66" charset="0"/>
              </a:rPr>
              <a:t> freisin</a:t>
            </a:r>
            <a:r>
              <a:rPr lang="ga-IE" sz="2000">
                <a:latin typeface="Comic Sans MS" pitchFamily="66" charset="0"/>
              </a:rPr>
              <a:t>. </a:t>
            </a:r>
            <a:endParaRPr lang="ga-IE" sz="2000">
              <a:latin typeface="Calibri" pitchFamily="34" charset="0"/>
            </a:endParaRP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41275" y="4581525"/>
            <a:ext cx="3667125" cy="222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IE" sz="2000">
                <a:latin typeface="Comic Sans MS" pitchFamily="66" charset="0"/>
              </a:rPr>
              <a:t>Choinníodh </a:t>
            </a:r>
            <a:r>
              <a:rPr lang="ga-IE" sz="2000">
                <a:latin typeface="Comic Sans MS" pitchFamily="66" charset="0"/>
              </a:rPr>
              <a:t>na Ceiltigh muca, b</a:t>
            </a:r>
            <a:r>
              <a:rPr lang="en-IE" sz="2000">
                <a:latin typeface="Comic Sans MS" pitchFamily="66" charset="0"/>
              </a:rPr>
              <a:t>a</a:t>
            </a:r>
            <a:r>
              <a:rPr lang="ga-IE" sz="2000">
                <a:latin typeface="Comic Sans MS" pitchFamily="66" charset="0"/>
              </a:rPr>
              <a:t>, gabhair agus caoirigh. </a:t>
            </a:r>
            <a:r>
              <a:rPr lang="en-IE" sz="2000">
                <a:latin typeface="Comic Sans MS" pitchFamily="66" charset="0"/>
              </a:rPr>
              <a:t>D’fhaighidís</a:t>
            </a:r>
            <a:r>
              <a:rPr lang="ga-IE" sz="2000">
                <a:latin typeface="Comic Sans MS" pitchFamily="66" charset="0"/>
              </a:rPr>
              <a:t> feoil, cáis agus bainne uathu. Bhí na ba,</a:t>
            </a:r>
          </a:p>
          <a:p>
            <a:r>
              <a:rPr lang="ga-IE" sz="2000">
                <a:latin typeface="Comic Sans MS" pitchFamily="66" charset="0"/>
              </a:rPr>
              <a:t>go háirithe, an-luachmhar. Má bhí go leor </a:t>
            </a:r>
            <a:r>
              <a:rPr lang="en-GB" sz="2000">
                <a:latin typeface="Comic Sans MS" pitchFamily="66" charset="0"/>
              </a:rPr>
              <a:t>bó </a:t>
            </a:r>
            <a:r>
              <a:rPr lang="ga-IE" sz="2000">
                <a:latin typeface="Comic Sans MS" pitchFamily="66" charset="0"/>
              </a:rPr>
              <a:t>ag duine bhí sé an-saibhir ar fad.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7091363" y="177800"/>
            <a:ext cx="2160587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ga-IE" sz="2000">
                <a:latin typeface="Comic Sans MS" pitchFamily="66" charset="0"/>
              </a:rPr>
              <a:t>Dhéanaidís</a:t>
            </a:r>
            <a:r>
              <a:rPr lang="en-IE" sz="2000">
                <a:latin typeface="Comic Sans MS" pitchFamily="66" charset="0"/>
              </a:rPr>
              <a:t> </a:t>
            </a:r>
            <a:r>
              <a:rPr lang="ga-IE" sz="2000">
                <a:latin typeface="Comic Sans MS" pitchFamily="66" charset="0"/>
              </a:rPr>
              <a:t>ainmhithe fiáine</a:t>
            </a:r>
            <a:r>
              <a:rPr lang="en-IE" sz="2000">
                <a:latin typeface="Comic Sans MS" pitchFamily="66" charset="0"/>
              </a:rPr>
              <a:t> a </a:t>
            </a:r>
            <a:r>
              <a:rPr lang="ga-IE" sz="2000">
                <a:latin typeface="Comic Sans MS" pitchFamily="66" charset="0"/>
              </a:rPr>
              <a:t>sheilg</a:t>
            </a:r>
            <a:r>
              <a:rPr lang="ga-IE">
                <a:latin typeface="Comic Sans MS" pitchFamily="66" charset="0"/>
              </a:rPr>
              <a:t>.</a:t>
            </a:r>
            <a:endParaRPr lang="ga-IE">
              <a:latin typeface="Calibri" pitchFamily="34" charset="0"/>
            </a:endParaRP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122238" y="1412875"/>
            <a:ext cx="272097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ga-IE" sz="2000">
                <a:latin typeface="Comic Sans MS" pitchFamily="66" charset="0"/>
              </a:rPr>
              <a:t>Choinnídís beacha </a:t>
            </a:r>
            <a:r>
              <a:rPr lang="en-IE" sz="2000">
                <a:latin typeface="Comic Sans MS" pitchFamily="66" charset="0"/>
              </a:rPr>
              <a:t/>
            </a:r>
            <a:br>
              <a:rPr lang="en-IE" sz="2000">
                <a:latin typeface="Comic Sans MS" pitchFamily="66" charset="0"/>
              </a:rPr>
            </a:br>
            <a:r>
              <a:rPr lang="ga-IE" sz="2000">
                <a:latin typeface="Comic Sans MS" pitchFamily="66" charset="0"/>
              </a:rPr>
              <a:t>i gcoirceoga chun mil</a:t>
            </a:r>
          </a:p>
          <a:p>
            <a:r>
              <a:rPr lang="ga-IE" sz="2000">
                <a:latin typeface="Comic Sans MS" pitchFamily="66" charset="0"/>
              </a:rPr>
              <a:t>a fháil.</a:t>
            </a:r>
            <a:endParaRPr lang="ga-IE" sz="2000">
              <a:latin typeface="Calibri" pitchFamily="34" charset="0"/>
            </a:endParaRP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3384550" y="2133600"/>
            <a:ext cx="26273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ga-IE" sz="2000">
                <a:latin typeface="Comic Sans MS" pitchFamily="66" charset="0"/>
              </a:rPr>
              <a:t>D’</a:t>
            </a:r>
            <a:r>
              <a:rPr lang="en-IE" sz="2000">
                <a:latin typeface="Comic Sans MS" pitchFamily="66" charset="0"/>
              </a:rPr>
              <a:t>ithidís </a:t>
            </a:r>
            <a:r>
              <a:rPr lang="ga-IE" sz="2000">
                <a:latin typeface="Comic Sans MS" pitchFamily="66" charset="0"/>
              </a:rPr>
              <a:t>caora agus cnónna fiáine. </a:t>
            </a:r>
            <a:endParaRPr lang="ga-IE" sz="2000">
              <a:latin typeface="Calibri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92500" y="1125538"/>
            <a:ext cx="2224088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02113" y="4154488"/>
            <a:ext cx="1738312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588125" y="2681288"/>
            <a:ext cx="2382838" cy="1684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3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30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30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3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92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03350" y="31750"/>
            <a:ext cx="2952750" cy="218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79388" y="2049463"/>
            <a:ext cx="5694362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ga-IE" sz="2400">
                <a:latin typeface="Comic Sans MS" pitchFamily="66" charset="0"/>
              </a:rPr>
              <a:t>Ní bhíodh cnaipí ná zipeanna ar éadaí na gCeilteach. D’úsáididís bróistí chun a gcuid éadaigh a cheangal. Féach an bróiste Ceilteach seo.</a:t>
            </a:r>
            <a:endParaRPr lang="en-IE" sz="2400">
              <a:latin typeface="Comic Sans MS" pitchFamily="66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843213" y="44450"/>
            <a:ext cx="1571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ga-IE" sz="2400">
                <a:latin typeface="Gill Sans Ultra Bold" pitchFamily="34" charset="0"/>
              </a:rPr>
              <a:t>Bróiste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79388" y="3619500"/>
            <a:ext cx="8970962" cy="310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ga-IE" sz="2400">
                <a:latin typeface="Comic Sans MS" pitchFamily="66" charset="0"/>
              </a:rPr>
              <a:t>Chaitheadh na Ceiltigh éadaí simplí, geala. </a:t>
            </a:r>
            <a:r>
              <a:rPr lang="en-IE" sz="2400">
                <a:latin typeface="Comic Sans MS" pitchFamily="66" charset="0"/>
              </a:rPr>
              <a:t/>
            </a:r>
            <a:br>
              <a:rPr lang="en-IE" sz="2400">
                <a:latin typeface="Comic Sans MS" pitchFamily="66" charset="0"/>
              </a:rPr>
            </a:br>
            <a:r>
              <a:rPr lang="ga-IE" sz="2400">
                <a:latin typeface="Comic Sans MS" pitchFamily="66" charset="0"/>
              </a:rPr>
              <a:t>Chaitheadh na fir léine fhada</a:t>
            </a:r>
            <a:r>
              <a:rPr lang="en-IE" sz="2400">
                <a:latin typeface="Comic Sans MS" pitchFamily="66" charset="0"/>
              </a:rPr>
              <a:t> </a:t>
            </a:r>
            <a:r>
              <a:rPr lang="ga-IE" sz="2400">
                <a:latin typeface="Comic Sans MS" pitchFamily="66" charset="0"/>
              </a:rPr>
              <a:t>thar bhríste fada ar a dtugtaí ‘bracae</a:t>
            </a:r>
            <a:r>
              <a:rPr lang="en-IE" sz="2400">
                <a:latin typeface="Comic Sans MS" pitchFamily="66" charset="0"/>
              </a:rPr>
              <a:t>’</a:t>
            </a:r>
            <a:r>
              <a:rPr lang="ga-IE" sz="2400">
                <a:latin typeface="Comic Sans MS" pitchFamily="66" charset="0"/>
              </a:rPr>
              <a:t>. Is é a chaitheadh na mná ná gúnaí fada. Chaitheadh na fir agus na mná crios faoina gcoim agus brat thar na guaillí. Cheanglaídís na brait le bróiste. As leathar a dhéanadh na Ceiltigh a gcuid bróg.</a:t>
            </a:r>
            <a:endParaRPr lang="en-IE" sz="2400">
              <a:latin typeface="Comic Sans MS" pitchFamily="66" charset="0"/>
            </a:endParaRPr>
          </a:p>
          <a:p>
            <a:endParaRPr lang="en-IE" sz="1400">
              <a:latin typeface="Comic Sans MS" pitchFamily="66" charset="0"/>
            </a:endParaRPr>
          </a:p>
          <a:p>
            <a:r>
              <a:rPr lang="ga-IE" sz="2000">
                <a:latin typeface="Comic Sans MS" pitchFamily="66" charset="0"/>
              </a:rPr>
              <a:t>Déan brat de do chuid féin ag an nasc seo</a:t>
            </a:r>
            <a:r>
              <a:rPr lang="en-IE" sz="2000">
                <a:latin typeface="Comic Sans MS" pitchFamily="66" charset="0"/>
              </a:rPr>
              <a:t>: </a:t>
            </a:r>
          </a:p>
          <a:p>
            <a:r>
              <a:rPr lang="ga-IE" sz="2000">
                <a:latin typeface="Comic Sans MS" pitchFamily="66" charset="0"/>
                <a:hlinkClick r:id="rId4"/>
              </a:rPr>
              <a:t>http://www.bbc.co.uk/wales/celts/activities/weaving.shtml</a:t>
            </a:r>
            <a:r>
              <a:rPr lang="ga-IE" sz="2000">
                <a:latin typeface="Comic Sans MS" pitchFamily="66" charset="0"/>
              </a:rPr>
              <a:t> 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16238" y="0"/>
            <a:ext cx="1512887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932488" y="46038"/>
            <a:ext cx="3213100" cy="367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9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9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7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770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2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4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42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13" y="44450"/>
            <a:ext cx="2867025" cy="3582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2843213" y="431800"/>
            <a:ext cx="2592387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ga-IE" sz="2400">
                <a:latin typeface="Comic Sans MS" pitchFamily="66" charset="0"/>
              </a:rPr>
              <a:t>Bhíodh</a:t>
            </a:r>
            <a:r>
              <a:rPr lang="en-IE" sz="2400">
                <a:latin typeface="Comic Sans MS" pitchFamily="66" charset="0"/>
              </a:rPr>
              <a:t> </a:t>
            </a:r>
            <a:r>
              <a:rPr lang="ga-IE" sz="2400">
                <a:latin typeface="Comic Sans MS" pitchFamily="66" charset="0"/>
              </a:rPr>
              <a:t>sciath ag go leor laochra </a:t>
            </a:r>
            <a:r>
              <a:rPr lang="en-IE" sz="2400">
                <a:latin typeface="Comic Sans MS" pitchFamily="66" charset="0"/>
              </a:rPr>
              <a:t>C</a:t>
            </a:r>
            <a:r>
              <a:rPr lang="ga-IE" sz="2400">
                <a:latin typeface="Comic Sans MS" pitchFamily="66" charset="0"/>
              </a:rPr>
              <a:t>eilteacha chun iad féin a chosaint i gcath. 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827088" y="765175"/>
            <a:ext cx="13652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ga-IE" sz="2400">
                <a:solidFill>
                  <a:schemeClr val="bg1"/>
                </a:solidFill>
                <a:latin typeface="Gill Sans Ultra Bold" pitchFamily="34" charset="0"/>
              </a:rPr>
              <a:t>Sciath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79388" y="3429000"/>
            <a:ext cx="89281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ga-IE" sz="2400">
                <a:latin typeface="Comic Sans MS" pitchFamily="66" charset="0"/>
              </a:rPr>
              <a:t>Trodaithe den scoth ba</a:t>
            </a:r>
            <a:r>
              <a:rPr lang="en-IE" sz="2400">
                <a:latin typeface="Comic Sans MS" pitchFamily="66" charset="0"/>
              </a:rPr>
              <a:t> </a:t>
            </a:r>
            <a:r>
              <a:rPr lang="ga-IE" sz="2400">
                <a:latin typeface="Comic Sans MS" pitchFamily="66" charset="0"/>
              </a:rPr>
              <a:t>ea na Ceiltigh. Ní bhíodh aon eagla orthu roimh a naimhde. D’úsáididís claimhte agus sleánna agus iad i mbun catha. Déanta as iarann a bhí na claimhte agus na sleánna sin.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215900" y="5265738"/>
            <a:ext cx="4284663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ga-IE" sz="2400">
                <a:latin typeface="Comic Sans MS" pitchFamily="66" charset="0"/>
              </a:rPr>
              <a:t>Bhain</a:t>
            </a:r>
            <a:r>
              <a:rPr lang="en-IE" sz="2400">
                <a:latin typeface="Comic Sans MS" pitchFamily="66" charset="0"/>
              </a:rPr>
              <a:t>eadh</a:t>
            </a:r>
            <a:r>
              <a:rPr lang="ga-IE" sz="2400">
                <a:latin typeface="Comic Sans MS" pitchFamily="66" charset="0"/>
              </a:rPr>
              <a:t> na Ceiltigh úsáid</a:t>
            </a:r>
          </a:p>
          <a:p>
            <a:r>
              <a:rPr lang="ga-IE" sz="2400">
                <a:latin typeface="Comic Sans MS" pitchFamily="66" charset="0"/>
              </a:rPr>
              <a:t>as carbaid uaireanta agus</a:t>
            </a:r>
          </a:p>
          <a:p>
            <a:r>
              <a:rPr lang="ga-IE" sz="2400">
                <a:latin typeface="Comic Sans MS" pitchFamily="66" charset="0"/>
              </a:rPr>
              <a:t>iad i mbun catha.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42988" y="1125538"/>
            <a:ext cx="1511300" cy="201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0"/>
          <p:cNvPicPr>
            <a:picLocks noChangeAspect="1" noChangeArrowheads="1"/>
          </p:cNvPicPr>
          <p:nvPr/>
        </p:nvPicPr>
        <p:blipFill>
          <a:blip r:embed="rId5"/>
          <a:srcRect l="11145" r="13956" b="46658"/>
          <a:stretch>
            <a:fillRect/>
          </a:stretch>
        </p:blipFill>
        <p:spPr bwMode="auto">
          <a:xfrm>
            <a:off x="5292725" y="33338"/>
            <a:ext cx="3851275" cy="317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43" name="Picture 11"/>
          <p:cNvPicPr>
            <a:picLocks noChangeAspect="1" noChangeArrowheads="1"/>
          </p:cNvPicPr>
          <p:nvPr/>
        </p:nvPicPr>
        <p:blipFill>
          <a:blip r:embed="rId6"/>
          <a:srcRect l="8392" t="52679" r="7361" b="9650"/>
          <a:stretch>
            <a:fillRect/>
          </a:stretch>
        </p:blipFill>
        <p:spPr bwMode="auto">
          <a:xfrm>
            <a:off x="4572000" y="4508500"/>
            <a:ext cx="4465638" cy="231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40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40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7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770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2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4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40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40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8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813" y="608013"/>
            <a:ext cx="2994025" cy="246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4572000" y="908050"/>
            <a:ext cx="4427538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ga-IE" sz="2400">
                <a:latin typeface="Comic Sans MS" pitchFamily="66" charset="0"/>
              </a:rPr>
              <a:t>Is fáinne muiníl é</a:t>
            </a:r>
            <a:r>
              <a:rPr lang="en-IE" sz="2400">
                <a:latin typeface="Comic Sans MS" pitchFamily="66" charset="0"/>
              </a:rPr>
              <a:t> an </a:t>
            </a:r>
            <a:r>
              <a:rPr lang="ga-IE" sz="2400">
                <a:latin typeface="Comic Sans MS" pitchFamily="66" charset="0"/>
              </a:rPr>
              <a:t>torc. </a:t>
            </a:r>
            <a:r>
              <a:rPr lang="en-IE" sz="2400">
                <a:latin typeface="Comic Sans MS" pitchFamily="66" charset="0"/>
              </a:rPr>
              <a:t/>
            </a:r>
            <a:br>
              <a:rPr lang="en-IE" sz="2400">
                <a:latin typeface="Comic Sans MS" pitchFamily="66" charset="0"/>
              </a:rPr>
            </a:br>
            <a:r>
              <a:rPr lang="ga-IE" sz="2400">
                <a:latin typeface="Comic Sans MS" pitchFamily="66" charset="0"/>
              </a:rPr>
              <a:t>Thaitin seodra </a:t>
            </a:r>
            <a:r>
              <a:rPr lang="en-IE" sz="2400">
                <a:latin typeface="Comic Sans MS" pitchFamily="66" charset="0"/>
              </a:rPr>
              <a:t>leis </a:t>
            </a:r>
            <a:r>
              <a:rPr lang="ga-IE" sz="2400">
                <a:latin typeface="Comic Sans MS" pitchFamily="66" charset="0"/>
              </a:rPr>
              <a:t>na Ceiltigh agus chaitheadh na fir agus na mná bráisléid, fáinní agus toirc</a:t>
            </a:r>
            <a:r>
              <a:rPr lang="en-IE" sz="2400">
                <a:latin typeface="Comic Sans MS" pitchFamily="66" charset="0"/>
              </a:rPr>
              <a:t>.</a:t>
            </a:r>
            <a:endParaRPr lang="ga-IE" sz="2400">
              <a:latin typeface="Comic Sans MS" pitchFamily="66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689225" y="595313"/>
            <a:ext cx="10191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ga-IE" sz="2400">
                <a:latin typeface="Gill Sans Ultra Bold" pitchFamily="34" charset="0"/>
              </a:rPr>
              <a:t>Torc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23850" y="3933825"/>
            <a:ext cx="5256213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IE" sz="2400">
                <a:latin typeface="Comic Sans MS" pitchFamily="66" charset="0"/>
              </a:rPr>
              <a:t>Ba </a:t>
            </a:r>
            <a:r>
              <a:rPr lang="ga-IE" sz="2400">
                <a:latin typeface="Comic Sans MS" pitchFamily="66" charset="0"/>
              </a:rPr>
              <a:t>m</a:t>
            </a:r>
            <a:r>
              <a:rPr lang="en-IE" sz="2400">
                <a:latin typeface="Comic Sans MS" pitchFamily="66" charset="0"/>
              </a:rPr>
              <a:t>h</a:t>
            </a:r>
            <a:r>
              <a:rPr lang="ga-IE" sz="2400">
                <a:latin typeface="Comic Sans MS" pitchFamily="66" charset="0"/>
              </a:rPr>
              <a:t>inic </a:t>
            </a:r>
            <a:r>
              <a:rPr lang="en-IE" sz="2400">
                <a:latin typeface="Comic Sans MS" pitchFamily="66" charset="0"/>
              </a:rPr>
              <a:t>a</a:t>
            </a:r>
            <a:r>
              <a:rPr lang="ga-IE" sz="2400">
                <a:latin typeface="Comic Sans MS" pitchFamily="66" charset="0"/>
              </a:rPr>
              <a:t> mhaisíodh na Ceiltigh</a:t>
            </a:r>
          </a:p>
          <a:p>
            <a:r>
              <a:rPr lang="ga-IE" sz="2400">
                <a:latin typeface="Comic Sans MS" pitchFamily="66" charset="0"/>
              </a:rPr>
              <a:t>a gcuid seodra le patrúin</a:t>
            </a:r>
            <a:r>
              <a:rPr lang="en-IE" sz="2400">
                <a:latin typeface="Comic Sans MS" pitchFamily="66" charset="0"/>
              </a:rPr>
              <a:t> </a:t>
            </a:r>
            <a:r>
              <a:rPr lang="ga-IE" sz="2400">
                <a:latin typeface="Comic Sans MS" pitchFamily="66" charset="0"/>
              </a:rPr>
              <a:t>a bhí bunaithe ar chiorcail. Is </a:t>
            </a:r>
            <a:r>
              <a:rPr lang="en-IE" sz="2400">
                <a:latin typeface="Comic Sans MS" pitchFamily="66" charset="0"/>
              </a:rPr>
              <a:t>ó</a:t>
            </a:r>
            <a:r>
              <a:rPr lang="ga-IE" sz="2400">
                <a:latin typeface="Comic Sans MS" pitchFamily="66" charset="0"/>
              </a:rPr>
              <a:t> na Ceiltigh a fuaireamar</a:t>
            </a:r>
            <a:r>
              <a:rPr lang="en-IE" sz="2400">
                <a:latin typeface="Comic Sans MS" pitchFamily="66" charset="0"/>
              </a:rPr>
              <a:t> </a:t>
            </a:r>
            <a:r>
              <a:rPr lang="ga-IE" sz="2400">
                <a:latin typeface="Comic Sans MS" pitchFamily="66" charset="0"/>
              </a:rPr>
              <a:t>cuid de na patrúin</a:t>
            </a:r>
            <a:r>
              <a:rPr lang="en-IE" sz="2400">
                <a:latin typeface="Comic Sans MS" pitchFamily="66" charset="0"/>
              </a:rPr>
              <a:t> </a:t>
            </a:r>
            <a:r>
              <a:rPr lang="ga-IE" sz="2400">
                <a:latin typeface="Comic Sans MS" pitchFamily="66" charset="0"/>
              </a:rPr>
              <a:t>a</a:t>
            </a:r>
            <a:r>
              <a:rPr lang="en-IE" sz="2400">
                <a:latin typeface="Comic Sans MS" pitchFamily="66" charset="0"/>
              </a:rPr>
              <a:t> </a:t>
            </a:r>
            <a:r>
              <a:rPr lang="ga-IE" sz="2400">
                <a:latin typeface="Comic Sans MS" pitchFamily="66" charset="0"/>
              </a:rPr>
              <a:t>bhíonn ar ár gcuid seodra sa lá atá inniu an</a:t>
            </a:r>
            <a:r>
              <a:rPr lang="en-IE" sz="2400">
                <a:latin typeface="Comic Sans MS" pitchFamily="66" charset="0"/>
              </a:rPr>
              <a:t>n</a:t>
            </a:r>
            <a:r>
              <a:rPr lang="ga-IE" sz="2400">
                <a:latin typeface="Comic Sans MS" pitchFamily="66" charset="0"/>
              </a:rPr>
              <a:t>. 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52638" y="1412875"/>
            <a:ext cx="1511300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7" name="Picture 1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40425" y="3573463"/>
            <a:ext cx="2879725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60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60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6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7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770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5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46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50" y="0"/>
            <a:ext cx="2214563" cy="2195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Oval Callout 6"/>
          <p:cNvSpPr>
            <a:spLocks noChangeArrowheads="1"/>
          </p:cNvSpPr>
          <p:nvPr/>
        </p:nvSpPr>
        <p:spPr bwMode="auto">
          <a:xfrm>
            <a:off x="1908175" y="227013"/>
            <a:ext cx="2087563" cy="1000125"/>
          </a:xfrm>
          <a:prstGeom prst="wedgeEllipseCallout">
            <a:avLst>
              <a:gd name="adj1" fmla="val -61028"/>
              <a:gd name="adj2" fmla="val 52699"/>
            </a:avLst>
          </a:prstGeom>
          <a:solidFill>
            <a:schemeClr val="bg1"/>
          </a:solidFill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ga-IE">
                <a:latin typeface="Comic Sans MS" pitchFamily="66" charset="0"/>
              </a:rPr>
              <a:t>Céard é seo, meas tú?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3994150" y="719138"/>
            <a:ext cx="5041900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ga-IE" sz="2400">
                <a:latin typeface="Comic Sans MS" pitchFamily="66" charset="0"/>
              </a:rPr>
              <a:t>Seo grianghraf de cheann de na háiteanna cónaithe a bhí ag na</a:t>
            </a:r>
          </a:p>
          <a:p>
            <a:r>
              <a:rPr lang="ga-IE" sz="2400">
                <a:latin typeface="Comic Sans MS" pitchFamily="66" charset="0"/>
              </a:rPr>
              <a:t>Ceiltigh.</a:t>
            </a:r>
            <a:r>
              <a:rPr lang="en-IE" sz="2400">
                <a:latin typeface="Comic Sans MS" pitchFamily="66" charset="0"/>
              </a:rPr>
              <a:t> </a:t>
            </a:r>
            <a:r>
              <a:rPr lang="ga-IE" sz="2400">
                <a:latin typeface="Comic Sans MS" pitchFamily="66" charset="0"/>
              </a:rPr>
              <a:t>Glacadh an grianghraf</a:t>
            </a:r>
          </a:p>
          <a:p>
            <a:r>
              <a:rPr lang="ga-IE" sz="2400">
                <a:latin typeface="Comic Sans MS" pitchFamily="66" charset="0"/>
              </a:rPr>
              <a:t>ón aer</a:t>
            </a:r>
            <a:r>
              <a:rPr lang="en-IE" sz="2400">
                <a:latin typeface="Comic Sans MS" pitchFamily="66" charset="0"/>
              </a:rPr>
              <a:t>.</a:t>
            </a:r>
            <a:r>
              <a:rPr lang="ga-IE" sz="2400">
                <a:latin typeface="Comic Sans MS" pitchFamily="66" charset="0"/>
              </a:rPr>
              <a:t> Níl fágtha anois den áit chónaithe ach cnocáin ísle. </a:t>
            </a:r>
            <a:endParaRPr lang="ga-IE" sz="2400">
              <a:latin typeface="Calibri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76375" y="2700338"/>
            <a:ext cx="6372225" cy="399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4" name="Line 6"/>
          <p:cNvSpPr>
            <a:spLocks noChangeShapeType="1"/>
          </p:cNvSpPr>
          <p:nvPr/>
        </p:nvSpPr>
        <p:spPr bwMode="auto">
          <a:xfrm>
            <a:off x="1331913" y="4076700"/>
            <a:ext cx="792162" cy="73025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ga-IE"/>
          </a:p>
        </p:txBody>
      </p:sp>
      <p:sp>
        <p:nvSpPr>
          <p:cNvPr id="48135" name="Line 7"/>
          <p:cNvSpPr>
            <a:spLocks noChangeShapeType="1"/>
          </p:cNvSpPr>
          <p:nvPr/>
        </p:nvSpPr>
        <p:spPr bwMode="auto">
          <a:xfrm>
            <a:off x="1692275" y="3789363"/>
            <a:ext cx="792163" cy="73025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ga-IE"/>
          </a:p>
        </p:txBody>
      </p:sp>
      <p:sp>
        <p:nvSpPr>
          <p:cNvPr id="48136" name="Line 8"/>
          <p:cNvSpPr>
            <a:spLocks noChangeShapeType="1"/>
          </p:cNvSpPr>
          <p:nvPr/>
        </p:nvSpPr>
        <p:spPr bwMode="auto">
          <a:xfrm>
            <a:off x="2411413" y="3357563"/>
            <a:ext cx="792162" cy="73025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ga-I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8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8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8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8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8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8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48134" grpId="0" animBg="1"/>
      <p:bldP spid="48135" grpId="0" animBg="1"/>
      <p:bldP spid="4813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1979613" y="2349500"/>
            <a:ext cx="460851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ga-IE" sz="3600" b="1">
                <a:latin typeface="Comic Sans MS" pitchFamily="66" charset="0"/>
              </a:rPr>
              <a:t>Tithe na gCeilteach</a:t>
            </a:r>
            <a:endParaRPr lang="ga-IE" sz="3600" b="1">
              <a:latin typeface="Calibri" pitchFamily="34" charset="0"/>
            </a:endParaRP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466725" y="212725"/>
            <a:ext cx="8281988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ga-IE" sz="2400">
                <a:latin typeface="Comic Sans MS" pitchFamily="66" charset="0"/>
              </a:rPr>
              <a:t>Cruth cruinn a bhíodh ar thithe na gCeilteach in Éirinn. </a:t>
            </a:r>
            <a:r>
              <a:rPr lang="en-GB" sz="2400">
                <a:latin typeface="Comic Sans MS" pitchFamily="66" charset="0"/>
              </a:rPr>
              <a:t/>
            </a:r>
            <a:br>
              <a:rPr lang="en-GB" sz="2400">
                <a:latin typeface="Comic Sans MS" pitchFamily="66" charset="0"/>
              </a:rPr>
            </a:br>
            <a:r>
              <a:rPr lang="en-IE" sz="2400">
                <a:latin typeface="Comic Sans MS" pitchFamily="66" charset="0"/>
              </a:rPr>
              <a:t>Le</a:t>
            </a:r>
            <a:r>
              <a:rPr lang="ga-IE" sz="2400">
                <a:latin typeface="Comic Sans MS" pitchFamily="66" charset="0"/>
              </a:rPr>
              <a:t> cré agus le hadhmad </a:t>
            </a:r>
            <a:r>
              <a:rPr lang="en-IE" sz="2400">
                <a:latin typeface="Comic Sans MS" pitchFamily="66" charset="0"/>
              </a:rPr>
              <a:t>a </a:t>
            </a:r>
            <a:r>
              <a:rPr lang="ga-IE" sz="2400">
                <a:latin typeface="Comic Sans MS" pitchFamily="66" charset="0"/>
              </a:rPr>
              <a:t>thógtaí iad de ghnáth. </a:t>
            </a:r>
            <a:r>
              <a:rPr lang="en-IE" sz="2400">
                <a:latin typeface="Comic Sans MS" pitchFamily="66" charset="0"/>
              </a:rPr>
              <a:t>D</a:t>
            </a:r>
            <a:r>
              <a:rPr lang="ga-IE" sz="2400">
                <a:latin typeface="Comic Sans MS" pitchFamily="66" charset="0"/>
              </a:rPr>
              <a:t>íon tuí</a:t>
            </a:r>
          </a:p>
          <a:p>
            <a:r>
              <a:rPr lang="en-IE" sz="2400">
                <a:latin typeface="Comic Sans MS" pitchFamily="66" charset="0"/>
              </a:rPr>
              <a:t>a </a:t>
            </a:r>
            <a:r>
              <a:rPr lang="ga-IE" sz="2400">
                <a:latin typeface="Comic Sans MS" pitchFamily="66" charset="0"/>
              </a:rPr>
              <a:t>bhíodh orthu. </a:t>
            </a:r>
            <a:endParaRPr lang="ga-IE" sz="2400">
              <a:latin typeface="Calibri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rcRect l="-2" r="18636"/>
          <a:stretch>
            <a:fillRect/>
          </a:stretch>
        </p:blipFill>
        <p:spPr bwMode="auto">
          <a:xfrm>
            <a:off x="1547813" y="1423988"/>
            <a:ext cx="5903912" cy="482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5" grpId="1"/>
      <p:bldP spid="1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468313" y="350838"/>
            <a:ext cx="8281987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ga-IE" sz="2400">
                <a:latin typeface="Comic Sans MS" pitchFamily="66" charset="0"/>
              </a:rPr>
              <a:t>Thógtaí</a:t>
            </a:r>
            <a:r>
              <a:rPr lang="en-IE" sz="2400">
                <a:latin typeface="Comic Sans MS" pitchFamily="66" charset="0"/>
              </a:rPr>
              <a:t> </a:t>
            </a:r>
            <a:r>
              <a:rPr lang="ga-IE" sz="2400">
                <a:latin typeface="Comic Sans MS" pitchFamily="66" charset="0"/>
              </a:rPr>
              <a:t>balla timpeall ar ghrúpaí</a:t>
            </a:r>
            <a:r>
              <a:rPr lang="en-IE" sz="2400">
                <a:latin typeface="Comic Sans MS" pitchFamily="66" charset="0"/>
              </a:rPr>
              <a:t> </a:t>
            </a:r>
            <a:r>
              <a:rPr lang="ga-IE" sz="2400">
                <a:latin typeface="Comic Sans MS" pitchFamily="66" charset="0"/>
              </a:rPr>
              <a:t>tithe. Dá dtógtaí balla cré timpeall orthu, </a:t>
            </a:r>
            <a:r>
              <a:rPr lang="ga-IE" sz="2400" b="1">
                <a:solidFill>
                  <a:srgbClr val="FF0000"/>
                </a:solidFill>
                <a:latin typeface="Comic Sans MS" pitchFamily="66" charset="0"/>
              </a:rPr>
              <a:t>ráth</a:t>
            </a:r>
            <a:r>
              <a:rPr lang="en-IE" sz="2400" b="1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ga-IE" sz="2400">
                <a:latin typeface="Comic Sans MS" pitchFamily="66" charset="0"/>
              </a:rPr>
              <a:t>nó </a:t>
            </a:r>
            <a:r>
              <a:rPr lang="ga-IE" sz="2400" b="1">
                <a:solidFill>
                  <a:srgbClr val="FF0000"/>
                </a:solidFill>
                <a:latin typeface="Comic Sans MS" pitchFamily="66" charset="0"/>
              </a:rPr>
              <a:t>lios</a:t>
            </a:r>
            <a:r>
              <a:rPr lang="ga-IE" sz="2400">
                <a:latin typeface="Comic Sans MS" pitchFamily="66" charset="0"/>
              </a:rPr>
              <a:t> a thugtaí</a:t>
            </a:r>
            <a:r>
              <a:rPr lang="en-IE" sz="2400">
                <a:latin typeface="Comic Sans MS" pitchFamily="66" charset="0"/>
              </a:rPr>
              <a:t> </a:t>
            </a:r>
            <a:r>
              <a:rPr lang="ga-IE" sz="2400">
                <a:latin typeface="Comic Sans MS" pitchFamily="66" charset="0"/>
              </a:rPr>
              <a:t>ar an áit. </a:t>
            </a:r>
            <a:endParaRPr lang="ga-IE" sz="2400">
              <a:latin typeface="Calibri" pitchFamily="34" charset="0"/>
            </a:endParaRPr>
          </a:p>
        </p:txBody>
      </p:sp>
      <p:pic>
        <p:nvPicPr>
          <p:cNvPr id="5120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58888" y="1300163"/>
            <a:ext cx="6408737" cy="5297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12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2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1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1112838" y="352425"/>
            <a:ext cx="6843712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ga-IE" sz="2400">
                <a:latin typeface="Comic Sans MS" pitchFamily="66" charset="0"/>
              </a:rPr>
              <a:t>Dá dtógtaí balla cloiche</a:t>
            </a:r>
            <a:r>
              <a:rPr lang="en-IE" sz="2400">
                <a:latin typeface="Comic Sans MS" pitchFamily="66" charset="0"/>
              </a:rPr>
              <a:t> </a:t>
            </a:r>
            <a:r>
              <a:rPr lang="ga-IE" sz="2400">
                <a:latin typeface="Comic Sans MS" pitchFamily="66" charset="0"/>
              </a:rPr>
              <a:t>ann</a:t>
            </a:r>
            <a:r>
              <a:rPr lang="en-IE" sz="2400">
                <a:latin typeface="Comic Sans MS" pitchFamily="66" charset="0"/>
              </a:rPr>
              <a:t>, </a:t>
            </a:r>
            <a:r>
              <a:rPr lang="ga-IE" sz="2400" b="1">
                <a:solidFill>
                  <a:srgbClr val="FF0000"/>
                </a:solidFill>
                <a:latin typeface="Comic Sans MS" pitchFamily="66" charset="0"/>
              </a:rPr>
              <a:t>cathair</a:t>
            </a:r>
            <a:r>
              <a:rPr lang="ga-IE" sz="2400">
                <a:latin typeface="Comic Sans MS" pitchFamily="66" charset="0"/>
              </a:rPr>
              <a:t> nó </a:t>
            </a:r>
            <a:r>
              <a:rPr lang="ga-IE" sz="2400" b="1">
                <a:solidFill>
                  <a:srgbClr val="FF0000"/>
                </a:solidFill>
                <a:latin typeface="Comic Sans MS" pitchFamily="66" charset="0"/>
              </a:rPr>
              <a:t>caiseal</a:t>
            </a:r>
            <a:r>
              <a:rPr lang="ga-IE" sz="2400">
                <a:latin typeface="Comic Sans MS" pitchFamily="66" charset="0"/>
              </a:rPr>
              <a:t> </a:t>
            </a:r>
            <a:r>
              <a:rPr lang="en-IE" sz="2400">
                <a:latin typeface="Comic Sans MS" pitchFamily="66" charset="0"/>
              </a:rPr>
              <a:t>a </a:t>
            </a:r>
            <a:r>
              <a:rPr lang="ga-IE" sz="2400">
                <a:latin typeface="Comic Sans MS" pitchFamily="66" charset="0"/>
              </a:rPr>
              <a:t>thugtaí</a:t>
            </a:r>
            <a:r>
              <a:rPr lang="en-IE" sz="2400">
                <a:latin typeface="Comic Sans MS" pitchFamily="66" charset="0"/>
              </a:rPr>
              <a:t> </a:t>
            </a:r>
            <a:r>
              <a:rPr lang="ga-IE" sz="2400">
                <a:latin typeface="Comic Sans MS" pitchFamily="66" charset="0"/>
              </a:rPr>
              <a:t>ar an áit.</a:t>
            </a:r>
            <a:endParaRPr lang="ga-IE" sz="2400">
              <a:latin typeface="Calibri" pitchFamily="34" charset="0"/>
            </a:endParaRPr>
          </a:p>
        </p:txBody>
      </p:sp>
      <p:pic>
        <p:nvPicPr>
          <p:cNvPr id="5222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1913" y="1355725"/>
            <a:ext cx="6337300" cy="516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2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2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2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422275" y="352425"/>
            <a:ext cx="864235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ga-IE" sz="2400">
                <a:latin typeface="Comic Sans MS" pitchFamily="66" charset="0"/>
              </a:rPr>
              <a:t>Thógadh na daoine saibhre </a:t>
            </a:r>
            <a:r>
              <a:rPr lang="ga-IE" sz="2400" b="1">
                <a:solidFill>
                  <a:srgbClr val="FF0000"/>
                </a:solidFill>
                <a:latin typeface="Comic Sans MS" pitchFamily="66" charset="0"/>
              </a:rPr>
              <a:t>dún</a:t>
            </a:r>
            <a:r>
              <a:rPr lang="en-IE" sz="2400" b="1">
                <a:solidFill>
                  <a:srgbClr val="FF0000"/>
                </a:solidFill>
                <a:latin typeface="Comic Sans MS" pitchFamily="66" charset="0"/>
              </a:rPr>
              <a:t>ta </a:t>
            </a:r>
            <a:r>
              <a:rPr lang="ga-IE" sz="2400">
                <a:latin typeface="Comic Sans MS" pitchFamily="66" charset="0"/>
              </a:rPr>
              <a:t>chun iad féin a chosaint. </a:t>
            </a:r>
            <a:r>
              <a:rPr lang="en-IE" sz="2400">
                <a:latin typeface="Comic Sans MS" pitchFamily="66" charset="0"/>
              </a:rPr>
              <a:t>Is </a:t>
            </a:r>
            <a:r>
              <a:rPr lang="ga-IE" sz="2400">
                <a:latin typeface="Comic Sans MS" pitchFamily="66" charset="0"/>
              </a:rPr>
              <a:t>ar bharr na gcnoc</a:t>
            </a:r>
            <a:r>
              <a:rPr lang="en-IE" sz="2400">
                <a:latin typeface="Comic Sans MS" pitchFamily="66" charset="0"/>
              </a:rPr>
              <a:t> a </a:t>
            </a:r>
            <a:r>
              <a:rPr lang="ga-IE" sz="2400">
                <a:latin typeface="Comic Sans MS" pitchFamily="66" charset="0"/>
              </a:rPr>
              <a:t>thógtaí na</a:t>
            </a:r>
            <a:r>
              <a:rPr lang="en-IE" sz="2400">
                <a:latin typeface="Comic Sans MS" pitchFamily="66" charset="0"/>
              </a:rPr>
              <a:t> </a:t>
            </a:r>
            <a:r>
              <a:rPr lang="ga-IE" sz="2400">
                <a:latin typeface="Comic Sans MS" pitchFamily="66" charset="0"/>
              </a:rPr>
              <a:t>dúnta</a:t>
            </a:r>
            <a:r>
              <a:rPr lang="en-IE" sz="2400">
                <a:latin typeface="Comic Sans MS" pitchFamily="66" charset="0"/>
              </a:rPr>
              <a:t> sin, de </a:t>
            </a:r>
            <a:r>
              <a:rPr lang="ga-IE" sz="2400">
                <a:latin typeface="Comic Sans MS" pitchFamily="66" charset="0"/>
              </a:rPr>
              <a:t>ghnáth. </a:t>
            </a:r>
          </a:p>
        </p:txBody>
      </p:sp>
      <p:pic>
        <p:nvPicPr>
          <p:cNvPr id="5325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65250" y="1314450"/>
            <a:ext cx="6302375" cy="521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3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2"/>
          <p:cNvSpPr>
            <a:spLocks noChangeArrowheads="1"/>
          </p:cNvSpPr>
          <p:nvPr/>
        </p:nvSpPr>
        <p:spPr bwMode="auto">
          <a:xfrm>
            <a:off x="1331913" y="2274888"/>
            <a:ext cx="64801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ga-IE" sz="2400">
                <a:latin typeface="Comic Sans MS" pitchFamily="66" charset="0"/>
              </a:rPr>
              <a:t>An bhfuil ráth nó caiseal </a:t>
            </a:r>
            <a:r>
              <a:rPr lang="en-IE" sz="2400">
                <a:latin typeface="Comic Sans MS" pitchFamily="66" charset="0"/>
              </a:rPr>
              <a:t>gar do </a:t>
            </a:r>
            <a:r>
              <a:rPr lang="ga-IE" sz="2400">
                <a:latin typeface="Comic Sans MS" pitchFamily="66" charset="0"/>
              </a:rPr>
              <a:t>do scoilse?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187450" y="5229225"/>
            <a:ext cx="7200900" cy="1201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ga-IE" sz="2400">
                <a:latin typeface="Comic Sans MS" pitchFamily="66" charset="0"/>
              </a:rPr>
              <a:t>Cliceáil anseo</a:t>
            </a:r>
            <a:r>
              <a:rPr lang="en-IE" sz="2400">
                <a:latin typeface="Comic Sans MS" pitchFamily="66" charset="0"/>
              </a:rPr>
              <a:t> </a:t>
            </a:r>
            <a:r>
              <a:rPr lang="ga-IE" sz="2400">
                <a:latin typeface="Comic Sans MS" pitchFamily="66" charset="0"/>
              </a:rPr>
              <a:t>chun teach Ceilteach</a:t>
            </a:r>
            <a:r>
              <a:rPr lang="en-IE" sz="2400">
                <a:latin typeface="Comic Sans MS" pitchFamily="66" charset="0"/>
              </a:rPr>
              <a:t> </a:t>
            </a:r>
            <a:r>
              <a:rPr lang="ga-IE" sz="2400">
                <a:latin typeface="Comic Sans MS" pitchFamily="66" charset="0"/>
              </a:rPr>
              <a:t>a fheiceáil</a:t>
            </a:r>
            <a:r>
              <a:rPr lang="en-IE" sz="2400">
                <a:latin typeface="Comic Sans MS" pitchFamily="66" charset="0"/>
              </a:rPr>
              <a:t>: </a:t>
            </a:r>
            <a:r>
              <a:rPr lang="ga-IE" sz="2400">
                <a:latin typeface="Comic Sans MS" pitchFamily="66" charset="0"/>
                <a:hlinkClick r:id="rId2"/>
              </a:rPr>
              <a:t>http://www.3dhistory.co.uk/interactive-images/roundHouse.php</a:t>
            </a:r>
            <a:endParaRPr lang="ga-IE" sz="240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extBox 1"/>
          <p:cNvSpPr txBox="1">
            <a:spLocks noChangeArrowheads="1"/>
          </p:cNvSpPr>
          <p:nvPr/>
        </p:nvSpPr>
        <p:spPr bwMode="auto">
          <a:xfrm>
            <a:off x="1887538" y="2740025"/>
            <a:ext cx="54260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ga-IE" sz="4000">
                <a:latin typeface="Comic Sans MS" pitchFamily="66" charset="0"/>
              </a:rPr>
              <a:t>Cérbh iad na Ceiltigh?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86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6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8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3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39875" y="1344613"/>
            <a:ext cx="6096000" cy="430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1355725" y="458788"/>
            <a:ext cx="6464300" cy="60483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ga-IE" sz="3200" dirty="0">
                <a:latin typeface="Comic Sans MS" pitchFamily="66" charset="0"/>
              </a:rPr>
              <a:t>Taobh istigh de theach </a:t>
            </a:r>
            <a:r>
              <a:rPr lang="en-IE" sz="3200" dirty="0">
                <a:latin typeface="Comic Sans MS" pitchFamily="66" charset="0"/>
              </a:rPr>
              <a:t>C</a:t>
            </a:r>
            <a:r>
              <a:rPr lang="ga-IE" sz="3200" dirty="0">
                <a:latin typeface="Comic Sans MS" pitchFamily="66" charset="0"/>
              </a:rPr>
              <a:t>eilteach</a:t>
            </a:r>
            <a:endParaRPr lang="ga-IE" sz="3200" dirty="0"/>
          </a:p>
        </p:txBody>
      </p:sp>
      <p:sp>
        <p:nvSpPr>
          <p:cNvPr id="16" name="TextBox 15"/>
          <p:cNvSpPr txBox="1"/>
          <p:nvPr/>
        </p:nvSpPr>
        <p:spPr>
          <a:xfrm>
            <a:off x="6400800" y="4473575"/>
            <a:ext cx="2232025" cy="64611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ga-IE" dirty="0">
                <a:latin typeface="Comic Sans MS" pitchFamily="66" charset="0"/>
              </a:rPr>
              <a:t>Ní bhíodh</a:t>
            </a:r>
            <a:r>
              <a:rPr lang="en-IE" dirty="0">
                <a:latin typeface="Comic Sans MS" pitchFamily="66" charset="0"/>
              </a:rPr>
              <a:t> </a:t>
            </a:r>
            <a:r>
              <a:rPr lang="ga-IE" dirty="0">
                <a:latin typeface="Comic Sans MS" pitchFamily="66" charset="0"/>
              </a:rPr>
              <a:t>fuinneog </a:t>
            </a:r>
            <a:r>
              <a:rPr lang="en-IE" dirty="0">
                <a:latin typeface="Comic Sans MS" pitchFamily="66" charset="0"/>
              </a:rPr>
              <a:t/>
            </a:r>
            <a:br>
              <a:rPr lang="en-IE" dirty="0">
                <a:latin typeface="Comic Sans MS" pitchFamily="66" charset="0"/>
              </a:rPr>
            </a:br>
            <a:r>
              <a:rPr lang="ga-IE" dirty="0">
                <a:latin typeface="Comic Sans MS" pitchFamily="66" charset="0"/>
              </a:rPr>
              <a:t>ar bith sa teach. </a:t>
            </a:r>
            <a:endParaRPr lang="ga-IE" dirty="0"/>
          </a:p>
        </p:txBody>
      </p:sp>
      <p:sp>
        <p:nvSpPr>
          <p:cNvPr id="18" name="TextBox 17"/>
          <p:cNvSpPr txBox="1"/>
          <p:nvPr/>
        </p:nvSpPr>
        <p:spPr>
          <a:xfrm>
            <a:off x="6365875" y="3429000"/>
            <a:ext cx="2538413" cy="64611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ga-IE" dirty="0">
                <a:latin typeface="Comic Sans MS" pitchFamily="66" charset="0"/>
              </a:rPr>
              <a:t>Ní bhíodh</a:t>
            </a:r>
            <a:r>
              <a:rPr lang="en-IE" dirty="0">
                <a:latin typeface="Comic Sans MS" pitchFamily="66" charset="0"/>
              </a:rPr>
              <a:t> </a:t>
            </a:r>
            <a:r>
              <a:rPr lang="ga-IE" dirty="0">
                <a:latin typeface="Comic Sans MS" pitchFamily="66" charset="0"/>
              </a:rPr>
              <a:t>ach seomra amháin sa teach.</a:t>
            </a:r>
            <a:endParaRPr lang="ga-IE" dirty="0"/>
          </a:p>
        </p:txBody>
      </p:sp>
      <p:cxnSp>
        <p:nvCxnSpPr>
          <p:cNvPr id="25" name="Straight Arrow Connector 24"/>
          <p:cNvCxnSpPr>
            <a:cxnSpLocks noChangeShapeType="1"/>
          </p:cNvCxnSpPr>
          <p:nvPr/>
        </p:nvCxnSpPr>
        <p:spPr bwMode="auto">
          <a:xfrm>
            <a:off x="3816350" y="3211513"/>
            <a:ext cx="1042988" cy="1441450"/>
          </a:xfrm>
          <a:prstGeom prst="straightConnector1">
            <a:avLst/>
          </a:prstGeom>
          <a:noFill/>
          <a:ln w="38100" algn="ctr">
            <a:solidFill>
              <a:schemeClr val="bg1"/>
            </a:solidFill>
            <a:round/>
            <a:headEnd/>
            <a:tailEnd type="arrow" w="med" len="med"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</p:cxnSp>
      <p:cxnSp>
        <p:nvCxnSpPr>
          <p:cNvPr id="26" name="Straight Arrow Connector 25"/>
          <p:cNvCxnSpPr>
            <a:cxnSpLocks noChangeShapeType="1"/>
          </p:cNvCxnSpPr>
          <p:nvPr/>
        </p:nvCxnSpPr>
        <p:spPr bwMode="auto">
          <a:xfrm flipH="1" flipV="1">
            <a:off x="5508625" y="5408613"/>
            <a:ext cx="431800" cy="215900"/>
          </a:xfrm>
          <a:prstGeom prst="straightConnector1">
            <a:avLst/>
          </a:prstGeom>
          <a:noFill/>
          <a:ln w="38100" algn="ctr">
            <a:solidFill>
              <a:schemeClr val="bg1"/>
            </a:solidFill>
            <a:round/>
            <a:headEnd/>
            <a:tailEnd type="arrow" w="med" len="med"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</p:cxnSp>
      <p:cxnSp>
        <p:nvCxnSpPr>
          <p:cNvPr id="29" name="Straight Arrow Connector 28"/>
          <p:cNvCxnSpPr>
            <a:cxnSpLocks noChangeShapeType="1"/>
          </p:cNvCxnSpPr>
          <p:nvPr/>
        </p:nvCxnSpPr>
        <p:spPr bwMode="auto">
          <a:xfrm flipV="1">
            <a:off x="2268538" y="5154613"/>
            <a:ext cx="917575" cy="361950"/>
          </a:xfrm>
          <a:prstGeom prst="straightConnector1">
            <a:avLst/>
          </a:prstGeom>
          <a:noFill/>
          <a:ln w="38100" algn="ctr">
            <a:solidFill>
              <a:schemeClr val="bg1"/>
            </a:solidFill>
            <a:round/>
            <a:headEnd/>
            <a:tailEnd type="arrow" w="med" len="med"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</p:cxnSp>
      <p:sp>
        <p:nvSpPr>
          <p:cNvPr id="17" name="TextBox 16"/>
          <p:cNvSpPr txBox="1"/>
          <p:nvPr/>
        </p:nvSpPr>
        <p:spPr>
          <a:xfrm>
            <a:off x="107950" y="5516563"/>
            <a:ext cx="3816350" cy="64611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ga-IE" dirty="0">
                <a:latin typeface="Comic Sans MS" pitchFamily="66" charset="0"/>
              </a:rPr>
              <a:t>De ghnáth</a:t>
            </a:r>
            <a:r>
              <a:rPr lang="en-IE" dirty="0">
                <a:latin typeface="Comic Sans MS" pitchFamily="66" charset="0"/>
              </a:rPr>
              <a:t>,</a:t>
            </a:r>
            <a:r>
              <a:rPr lang="ga-IE" dirty="0">
                <a:latin typeface="Comic Sans MS" pitchFamily="66" charset="0"/>
              </a:rPr>
              <a:t> shuíodh</a:t>
            </a:r>
            <a:r>
              <a:rPr lang="en-IE" dirty="0">
                <a:latin typeface="Comic Sans MS" pitchFamily="66" charset="0"/>
              </a:rPr>
              <a:t> </a:t>
            </a:r>
            <a:r>
              <a:rPr lang="ga-IE" dirty="0">
                <a:latin typeface="Comic Sans MS" pitchFamily="66" charset="0"/>
              </a:rPr>
              <a:t>muintir an tí ar chraiceann ainmhí ar an urlár.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87338" y="2565400"/>
            <a:ext cx="3636962" cy="64611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ga-IE" dirty="0">
                <a:latin typeface="Comic Sans MS" pitchFamily="66" charset="0"/>
              </a:rPr>
              <a:t>Bhíodh tine i lár an tseomra. </a:t>
            </a:r>
            <a:r>
              <a:rPr lang="en-IE" dirty="0">
                <a:latin typeface="Comic Sans MS" pitchFamily="66" charset="0"/>
              </a:rPr>
              <a:t/>
            </a:r>
            <a:br>
              <a:rPr lang="en-IE" dirty="0">
                <a:latin typeface="Comic Sans MS" pitchFamily="66" charset="0"/>
              </a:rPr>
            </a:br>
            <a:r>
              <a:rPr lang="ga-IE" dirty="0">
                <a:latin typeface="Comic Sans MS" pitchFamily="66" charset="0"/>
              </a:rPr>
              <a:t>Ní bhíodh</a:t>
            </a:r>
            <a:r>
              <a:rPr lang="en-IE" dirty="0">
                <a:latin typeface="Comic Sans MS" pitchFamily="66" charset="0"/>
              </a:rPr>
              <a:t> </a:t>
            </a:r>
            <a:r>
              <a:rPr lang="ga-IE" dirty="0">
                <a:latin typeface="Comic Sans MS" pitchFamily="66" charset="0"/>
              </a:rPr>
              <a:t>aon simléar sa teach. </a:t>
            </a:r>
            <a:endParaRPr lang="ga-IE" dirty="0"/>
          </a:p>
        </p:txBody>
      </p:sp>
      <p:sp>
        <p:nvSpPr>
          <p:cNvPr id="23" name="TextBox 22"/>
          <p:cNvSpPr txBox="1"/>
          <p:nvPr/>
        </p:nvSpPr>
        <p:spPr>
          <a:xfrm>
            <a:off x="5940425" y="5589588"/>
            <a:ext cx="2447925" cy="64611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ga-IE" dirty="0">
                <a:latin typeface="Comic Sans MS" pitchFamily="66" charset="0"/>
              </a:rPr>
              <a:t>Urlár</a:t>
            </a:r>
            <a:r>
              <a:rPr lang="en-IE" dirty="0">
                <a:latin typeface="Comic Sans MS" pitchFamily="66" charset="0"/>
              </a:rPr>
              <a:t> de</a:t>
            </a:r>
            <a:r>
              <a:rPr lang="ga-IE" dirty="0">
                <a:latin typeface="Comic Sans MS" pitchFamily="66" charset="0"/>
              </a:rPr>
              <a:t> chré chrua</a:t>
            </a:r>
            <a:r>
              <a:rPr lang="en-IE" dirty="0">
                <a:latin typeface="Comic Sans MS" pitchFamily="66" charset="0"/>
              </a:rPr>
              <a:t> </a:t>
            </a:r>
            <a:br>
              <a:rPr lang="en-IE" dirty="0">
                <a:latin typeface="Comic Sans MS" pitchFamily="66" charset="0"/>
              </a:rPr>
            </a:br>
            <a:r>
              <a:rPr lang="ga-IE" dirty="0">
                <a:latin typeface="Comic Sans MS" pitchFamily="66" charset="0"/>
              </a:rPr>
              <a:t>a bhíodh</a:t>
            </a:r>
            <a:r>
              <a:rPr lang="en-IE" dirty="0">
                <a:latin typeface="Comic Sans MS" pitchFamily="66" charset="0"/>
              </a:rPr>
              <a:t> </a:t>
            </a:r>
            <a:r>
              <a:rPr lang="ga-IE" dirty="0">
                <a:latin typeface="Comic Sans MS" pitchFamily="66" charset="0"/>
              </a:rPr>
              <a:t>ann. </a:t>
            </a:r>
            <a:endParaRPr lang="ga-I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5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8" grpId="0" animBg="1"/>
      <p:bldP spid="17" grpId="0" animBg="1"/>
      <p:bldP spid="19" grpId="0" animBg="1"/>
      <p:bldP spid="2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211263" y="333375"/>
            <a:ext cx="7032625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IE" sz="2400">
                <a:latin typeface="Comic Sans MS" pitchFamily="66" charset="0"/>
              </a:rPr>
              <a:t>‘</a:t>
            </a:r>
            <a:r>
              <a:rPr lang="ga-IE" sz="2400">
                <a:latin typeface="Comic Sans MS" pitchFamily="66" charset="0"/>
              </a:rPr>
              <a:t>Logainm</a:t>
            </a:r>
            <a:r>
              <a:rPr lang="en-IE" sz="2400">
                <a:latin typeface="Comic Sans MS" pitchFamily="66" charset="0"/>
              </a:rPr>
              <a:t>’</a:t>
            </a:r>
            <a:r>
              <a:rPr lang="ga-IE" sz="2400">
                <a:latin typeface="Comic Sans MS" pitchFamily="66" charset="0"/>
              </a:rPr>
              <a:t> a thugaimid ar ainm áite. Tá tagairt d’áiteanna cónaithe na gCeilteach i roinnt logainmneacha </a:t>
            </a:r>
            <a:r>
              <a:rPr lang="en-IE" sz="2400">
                <a:latin typeface="Comic Sans MS" pitchFamily="66" charset="0"/>
              </a:rPr>
              <a:t>in </a:t>
            </a:r>
            <a:r>
              <a:rPr lang="ga-IE" sz="2400">
                <a:latin typeface="Comic Sans MS" pitchFamily="66" charset="0"/>
              </a:rPr>
              <a:t>Éirinn. Seo a leanas cuid acu:</a:t>
            </a:r>
          </a:p>
        </p:txBody>
      </p:sp>
      <p:sp>
        <p:nvSpPr>
          <p:cNvPr id="3" name="Explosion 2 2"/>
          <p:cNvSpPr/>
          <p:nvPr/>
        </p:nvSpPr>
        <p:spPr>
          <a:xfrm>
            <a:off x="1049338" y="1628775"/>
            <a:ext cx="2952750" cy="1295400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ga-IE" dirty="0">
                <a:solidFill>
                  <a:srgbClr val="FFFF00"/>
                </a:solidFill>
                <a:latin typeface="Comic Sans MS" pitchFamily="66" charset="0"/>
              </a:rPr>
              <a:t>Ráth </a:t>
            </a:r>
            <a:r>
              <a:rPr lang="ga-IE" dirty="0">
                <a:latin typeface="Comic Sans MS" pitchFamily="66" charset="0"/>
              </a:rPr>
              <a:t>Mealtain</a:t>
            </a:r>
          </a:p>
        </p:txBody>
      </p:sp>
      <p:sp>
        <p:nvSpPr>
          <p:cNvPr id="4" name="Explosion 2 3"/>
          <p:cNvSpPr/>
          <p:nvPr/>
        </p:nvSpPr>
        <p:spPr>
          <a:xfrm>
            <a:off x="4140200" y="1916113"/>
            <a:ext cx="2519363" cy="1296987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ga-IE" dirty="0">
                <a:solidFill>
                  <a:srgbClr val="FFFF00"/>
                </a:solidFill>
                <a:latin typeface="Comic Sans MS" pitchFamily="66" charset="0"/>
              </a:rPr>
              <a:t>Lios</a:t>
            </a:r>
            <a:r>
              <a:rPr lang="ga-IE" dirty="0">
                <a:latin typeface="Comic Sans MS" pitchFamily="66" charset="0"/>
              </a:rPr>
              <a:t> Tuathail</a:t>
            </a:r>
          </a:p>
        </p:txBody>
      </p:sp>
      <p:sp>
        <p:nvSpPr>
          <p:cNvPr id="5" name="Explosion 2 4"/>
          <p:cNvSpPr/>
          <p:nvPr/>
        </p:nvSpPr>
        <p:spPr>
          <a:xfrm>
            <a:off x="971550" y="3213100"/>
            <a:ext cx="2376488" cy="1079500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ga-IE" dirty="0">
                <a:solidFill>
                  <a:srgbClr val="FFFF00"/>
                </a:solidFill>
                <a:latin typeface="Comic Sans MS" pitchFamily="66" charset="0"/>
              </a:rPr>
              <a:t>Caiseal</a:t>
            </a:r>
          </a:p>
        </p:txBody>
      </p:sp>
      <p:sp>
        <p:nvSpPr>
          <p:cNvPr id="6" name="Explosion 2 5"/>
          <p:cNvSpPr/>
          <p:nvPr/>
        </p:nvSpPr>
        <p:spPr>
          <a:xfrm>
            <a:off x="6516688" y="2479675"/>
            <a:ext cx="2544762" cy="1620838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ga-IE" dirty="0">
                <a:solidFill>
                  <a:srgbClr val="FFFF00"/>
                </a:solidFill>
                <a:latin typeface="Comic Sans MS" pitchFamily="66" charset="0"/>
              </a:rPr>
              <a:t>Cathair</a:t>
            </a:r>
            <a:r>
              <a:rPr lang="ga-IE" dirty="0">
                <a:latin typeface="Comic Sans MS" pitchFamily="66" charset="0"/>
              </a:rPr>
              <a:t> na Mart</a:t>
            </a:r>
          </a:p>
        </p:txBody>
      </p:sp>
      <p:sp>
        <p:nvSpPr>
          <p:cNvPr id="7" name="Explosion 2 6"/>
          <p:cNvSpPr/>
          <p:nvPr/>
        </p:nvSpPr>
        <p:spPr>
          <a:xfrm>
            <a:off x="3563938" y="3860800"/>
            <a:ext cx="2808287" cy="1584325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ga-IE" dirty="0">
                <a:solidFill>
                  <a:srgbClr val="FFFF00"/>
                </a:solidFill>
                <a:latin typeface="Comic Sans MS" pitchFamily="66" charset="0"/>
              </a:rPr>
              <a:t>Dún</a:t>
            </a:r>
            <a:r>
              <a:rPr lang="ga-IE" dirty="0">
                <a:latin typeface="Comic Sans MS" pitchFamily="66" charset="0"/>
              </a:rPr>
              <a:t> Garbhá</a:t>
            </a:r>
            <a:r>
              <a:rPr lang="en-IE" dirty="0" err="1">
                <a:latin typeface="Comic Sans MS" pitchFamily="66" charset="0"/>
              </a:rPr>
              <a:t>i</a:t>
            </a:r>
            <a:r>
              <a:rPr lang="ga-IE" dirty="0">
                <a:latin typeface="Comic Sans MS" pitchFamily="66" charset="0"/>
              </a:rPr>
              <a:t>n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623888" y="5732463"/>
            <a:ext cx="8269287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ga-IE" sz="2400">
                <a:latin typeface="Comic Sans MS" pitchFamily="66" charset="0"/>
              </a:rPr>
              <a:t>An bhfuil logainmneacha i do cheantar a bhfuil na focail </a:t>
            </a:r>
            <a:r>
              <a:rPr lang="en-IE" sz="2400">
                <a:latin typeface="Comic Sans MS" pitchFamily="66" charset="0"/>
              </a:rPr>
              <a:t>sin </a:t>
            </a:r>
            <a:r>
              <a:rPr lang="ga-IE" sz="2400">
                <a:latin typeface="Comic Sans MS" pitchFamily="66" charset="0"/>
              </a:rPr>
              <a:t>iontu?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 animBg="1"/>
      <p:bldP spid="6" grpId="0" animBg="1"/>
      <p:bldP spid="7" grpId="0" animBg="1"/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Text Box 2"/>
          <p:cNvSpPr txBox="1">
            <a:spLocks noChangeArrowheads="1"/>
          </p:cNvSpPr>
          <p:nvPr/>
        </p:nvSpPr>
        <p:spPr bwMode="auto">
          <a:xfrm>
            <a:off x="3717925" y="1184275"/>
            <a:ext cx="1768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ga-IE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58370" name="Text Box 3"/>
          <p:cNvSpPr txBox="1">
            <a:spLocks noChangeArrowheads="1"/>
          </p:cNvSpPr>
          <p:nvPr/>
        </p:nvSpPr>
        <p:spPr bwMode="auto">
          <a:xfrm>
            <a:off x="914400" y="1565275"/>
            <a:ext cx="7086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ga-IE">
              <a:latin typeface="Calibri" pitchFamily="34" charset="0"/>
            </a:endParaRPr>
          </a:p>
        </p:txBody>
      </p:sp>
      <p:graphicFrame>
        <p:nvGraphicFramePr>
          <p:cNvPr id="58424" name="Group 56"/>
          <p:cNvGraphicFramePr>
            <a:graphicFrameLocks noGrp="1"/>
          </p:cNvGraphicFramePr>
          <p:nvPr/>
        </p:nvGraphicFramePr>
        <p:xfrm>
          <a:off x="222250" y="639763"/>
          <a:ext cx="8640763" cy="6159500"/>
        </p:xfrm>
        <a:graphic>
          <a:graphicData uri="http://schemas.openxmlformats.org/drawingml/2006/table">
            <a:tbl>
              <a:tblPr/>
              <a:tblGrid>
                <a:gridCol w="5280025"/>
                <a:gridCol w="1520825"/>
                <a:gridCol w="1839913"/>
              </a:tblGrid>
              <a:tr h="5365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ga-IE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Ráiteas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ga-IE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Fíor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ga-IE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Bréagach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2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E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Is iad </a:t>
                      </a:r>
                      <a:r>
                        <a:rPr kumimoji="0" lang="ga-IE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na Ceiltigh a</a:t>
                      </a:r>
                      <a:r>
                        <a:rPr kumimoji="0" lang="en-IE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 thug</a:t>
                      </a:r>
                      <a:r>
                        <a:rPr kumimoji="0" lang="ga-IE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IE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an </a:t>
                      </a:r>
                      <a:r>
                        <a:rPr kumimoji="0" lang="ga-IE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Ghaeilge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ga-IE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go hÉirinn.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ga-IE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ga-IE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0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ga-IE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D’úsáid</a:t>
                      </a:r>
                      <a:r>
                        <a:rPr kumimoji="0" lang="en-IE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eadh</a:t>
                      </a:r>
                      <a:r>
                        <a:rPr kumimoji="0" lang="ga-IE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na Ceiltigh bró</a:t>
                      </a:r>
                      <a:r>
                        <a:rPr kumimoji="0" lang="en-IE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nna</a:t>
                      </a:r>
                      <a:r>
                        <a:rPr kumimoji="0" lang="ga-IE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chun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ga-IE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a gcuid </a:t>
                      </a:r>
                      <a:r>
                        <a:rPr kumimoji="0" lang="en-GB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éadaigh</a:t>
                      </a:r>
                      <a:r>
                        <a:rPr kumimoji="0" lang="ga-IE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a </a:t>
                      </a:r>
                      <a:r>
                        <a:rPr kumimoji="0" lang="en-IE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cheangal</a:t>
                      </a:r>
                      <a:r>
                        <a:rPr kumimoji="0" lang="ga-IE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. </a:t>
                      </a:r>
                      <a:endParaRPr kumimoji="0" lang="ga-IE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ga-IE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ga-IE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64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ga-IE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Fáinne muiníl is ea </a:t>
                      </a:r>
                      <a:r>
                        <a:rPr kumimoji="0" lang="en-IE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an </a:t>
                      </a:r>
                      <a:r>
                        <a:rPr kumimoji="0" lang="ga-IE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torc.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ga-IE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ga-IE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2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ga-IE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Bhí</a:t>
                      </a:r>
                      <a:r>
                        <a:rPr kumimoji="0" lang="en-IE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odh</a:t>
                      </a:r>
                      <a:r>
                        <a:rPr kumimoji="0" lang="ga-IE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 téamh lárnach ag na Ceiltigh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E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sna </a:t>
                      </a:r>
                      <a:r>
                        <a:rPr kumimoji="0" lang="ga-IE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 tithe.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ga-IE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ga-IE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2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ga-IE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Bhí</a:t>
                      </a:r>
                      <a:r>
                        <a:rPr kumimoji="0" lang="en-IE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odh</a:t>
                      </a:r>
                      <a:r>
                        <a:rPr kumimoji="0" lang="ga-IE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 a lán fuinneoga </a:t>
                      </a:r>
                      <a:r>
                        <a:rPr kumimoji="0" lang="en-IE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i d</a:t>
                      </a:r>
                      <a:r>
                        <a:rPr kumimoji="0" lang="ga-IE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tithe</a:t>
                      </a:r>
                      <a:r>
                        <a:rPr kumimoji="0" lang="en-IE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 na </a:t>
                      </a:r>
                      <a:r>
                        <a:rPr kumimoji="0" lang="ga-IE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IE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gC</a:t>
                      </a:r>
                      <a:r>
                        <a:rPr kumimoji="0" lang="ga-IE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eilteach.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ga-IE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ga-IE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18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ga-IE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Bhí</a:t>
                      </a:r>
                      <a:r>
                        <a:rPr kumimoji="0" lang="en-IE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odh</a:t>
                      </a:r>
                      <a:r>
                        <a:rPr kumimoji="0" lang="ga-IE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 seomra amháin </a:t>
                      </a:r>
                      <a:r>
                        <a:rPr kumimoji="0" lang="en-IE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sna tithe Ceilteacha</a:t>
                      </a:r>
                      <a:r>
                        <a:rPr kumimoji="0" lang="ga-IE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ga-IE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ga-IE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2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ga-IE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Bhí na Ceiltigh ar cheann de na chéad </a:t>
                      </a:r>
                      <a:r>
                        <a:rPr kumimoji="0" lang="ga-IE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dreamanna san Eoraip a chuir eolas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ga-IE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ar </a:t>
                      </a:r>
                      <a:r>
                        <a:rPr kumimoji="0" lang="en-IE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an </a:t>
                      </a:r>
                      <a:r>
                        <a:rPr kumimoji="0" lang="ga-IE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iarann.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ga-IE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ga-IE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2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E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Is a</a:t>
                      </a:r>
                      <a:r>
                        <a:rPr kumimoji="0" lang="ga-IE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r bharr na gcnoc</a:t>
                      </a:r>
                      <a:r>
                        <a:rPr kumimoji="0" lang="en-IE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a thógtaí na dúnta,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ga-IE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de ghnáth.</a:t>
                      </a:r>
                      <a:r>
                        <a:rPr kumimoji="0" lang="ga-IE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 </a:t>
                      </a:r>
                      <a:endParaRPr kumimoji="0" lang="ga-IE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ga-IE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ga-IE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1365" name="Picture 101" descr="C:\Users\maire\Downloads\maighnéid\40px-Red_check.sv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76950" y="1336675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67" name="Picture 103" descr="C:\Users\maire\Downloads\maighnéid\40px-Red_check.sv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78538" y="2663825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68" name="Picture 104" descr="C:\Users\maire\Downloads\maighnéid\40px-Red_check.sv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42238" y="2022475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69" name="Picture 105" descr="C:\Users\maire\Downloads\maighnéid\40px-Red_check.sv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42238" y="3995738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70" name="Picture 106" descr="C:\Users\maire\Downloads\maighnéid\40px-Red_check.sv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42238" y="3311525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71" name="Picture 107" descr="C:\Users\maire\Downloads\maighnéid\40px-Red_check.sv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78538" y="5292725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72" name="Picture 108" descr="C:\Users\maire\Downloads\maighnéid\40px-Red_check.sv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76950" y="45720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74" name="Picture 110" descr="C:\Users\maire\Downloads\maighnéid\40px-Red_check.sv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78538" y="6157913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421" name="Title 13"/>
          <p:cNvSpPr>
            <a:spLocks/>
          </p:cNvSpPr>
          <p:nvPr/>
        </p:nvSpPr>
        <p:spPr bwMode="auto">
          <a:xfrm>
            <a:off x="1692275" y="115888"/>
            <a:ext cx="5700713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ga-IE" sz="2800">
                <a:latin typeface="Comic Sans MS" pitchFamily="66" charset="0"/>
              </a:rPr>
              <a:t>Fíor nó Bréagach?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8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1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1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1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1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1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1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1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TextBox 1"/>
          <p:cNvSpPr txBox="1">
            <a:spLocks noChangeArrowheads="1"/>
          </p:cNvSpPr>
          <p:nvPr/>
        </p:nvSpPr>
        <p:spPr bwMode="auto">
          <a:xfrm>
            <a:off x="323850" y="260350"/>
            <a:ext cx="8280400" cy="563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ga-IE" sz="2400">
                <a:latin typeface="Comic Sans MS" pitchFamily="66" charset="0"/>
              </a:rPr>
              <a:t>Tuilleadh eolais le fáil ar na suíomhanna seo:</a:t>
            </a:r>
            <a:endParaRPr lang="en-IE" sz="2400">
              <a:latin typeface="Comic Sans MS" pitchFamily="66" charset="0"/>
            </a:endParaRPr>
          </a:p>
          <a:p>
            <a:endParaRPr lang="ga-IE" sz="2400">
              <a:latin typeface="Comic Sans MS" pitchFamily="66" charset="0"/>
            </a:endParaRPr>
          </a:p>
          <a:p>
            <a:r>
              <a:rPr lang="en-IE" sz="2400">
                <a:latin typeface="Comic Sans MS" pitchFamily="66" charset="0"/>
                <a:hlinkClick r:id="rId2"/>
              </a:rPr>
              <a:t>http://www.timescapes.org.uk/audio_book/index.asp</a:t>
            </a:r>
            <a:endParaRPr lang="en-IE" sz="2400">
              <a:latin typeface="Comic Sans MS" pitchFamily="66" charset="0"/>
              <a:hlinkClick r:id="rId3"/>
            </a:endParaRPr>
          </a:p>
          <a:p>
            <a:endParaRPr lang="en-IE" sz="2400">
              <a:latin typeface="Comic Sans MS" pitchFamily="66" charset="0"/>
              <a:hlinkClick r:id="rId3"/>
            </a:endParaRPr>
          </a:p>
          <a:p>
            <a:r>
              <a:rPr lang="en-IE" sz="2400">
                <a:latin typeface="Comic Sans MS" pitchFamily="66" charset="0"/>
                <a:hlinkClick r:id="rId3"/>
              </a:rPr>
              <a:t>http://www.bbc.co.uk/wales/celts/</a:t>
            </a:r>
            <a:endParaRPr lang="en-IE" sz="2400">
              <a:latin typeface="Comic Sans MS" pitchFamily="66" charset="0"/>
            </a:endParaRPr>
          </a:p>
          <a:p>
            <a:r>
              <a:rPr lang="en-IE" sz="2400">
                <a:latin typeface="Comic Sans MS" pitchFamily="66" charset="0"/>
              </a:rPr>
              <a:t> </a:t>
            </a:r>
          </a:p>
          <a:p>
            <a:r>
              <a:rPr lang="en-IE" sz="2400">
                <a:latin typeface="Comic Sans MS" pitchFamily="66" charset="0"/>
                <a:hlinkClick r:id="rId4"/>
              </a:rPr>
              <a:t>http://www.askaboutireland.ie/learning-zone/primary-students/subjects/history/history-the-full-story/irelands-early-inhabitant/iron-age-people-celts/</a:t>
            </a:r>
            <a:endParaRPr lang="en-IE" sz="2400">
              <a:latin typeface="Comic Sans MS" pitchFamily="66" charset="0"/>
            </a:endParaRPr>
          </a:p>
          <a:p>
            <a:endParaRPr lang="en-IE" sz="2400">
              <a:latin typeface="Comic Sans MS" pitchFamily="66" charset="0"/>
              <a:hlinkClick r:id="rId5"/>
            </a:endParaRPr>
          </a:p>
          <a:p>
            <a:r>
              <a:rPr lang="en-IE" sz="2400">
                <a:latin typeface="Comic Sans MS" pitchFamily="66" charset="0"/>
                <a:hlinkClick r:id="rId5"/>
              </a:rPr>
              <a:t>http://www.dyfedarchaeology.org.uk/lostlandscapes/edresource.html</a:t>
            </a:r>
            <a:endParaRPr lang="ga-IE" sz="2400">
              <a:latin typeface="Comic Sans MS" pitchFamily="66" charset="0"/>
            </a:endParaRPr>
          </a:p>
          <a:p>
            <a:endParaRPr lang="en-IE" sz="2400">
              <a:latin typeface="Comic Sans MS" pitchFamily="66" charset="0"/>
            </a:endParaRPr>
          </a:p>
          <a:p>
            <a:r>
              <a:rPr lang="en-IE" sz="2400">
                <a:latin typeface="Comic Sans MS" pitchFamily="66" charset="0"/>
                <a:hlinkClick r:id="rId6"/>
              </a:rPr>
              <a:t>http://www.bbc.co.uk/history/interactive/games/ironage_life/index_embed.shtml</a:t>
            </a:r>
            <a:endParaRPr lang="en-IE" sz="240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Text Box 4"/>
          <p:cNvSpPr txBox="1">
            <a:spLocks noChangeArrowheads="1"/>
          </p:cNvSpPr>
          <p:nvPr/>
        </p:nvSpPr>
        <p:spPr bwMode="auto">
          <a:xfrm>
            <a:off x="611188" y="549275"/>
            <a:ext cx="7921625" cy="558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ga-IE" b="1">
                <a:latin typeface="Comic Sans MS" pitchFamily="66" charset="0"/>
                <a:cs typeface="Times New Roman" pitchFamily="18" charset="0"/>
              </a:rPr>
              <a:t>Gabhaimid buíochas leis na daoine agus leis na heagraíochtaí a leanas a chuir íomhánna ar fáil do na sleamhnáin seo:</a:t>
            </a:r>
          </a:p>
          <a:p>
            <a:r>
              <a:rPr lang="ga-IE">
                <a:latin typeface="Comic Sans MS" pitchFamily="66" charset="0"/>
                <a:cs typeface="Times New Roman" pitchFamily="18" charset="0"/>
              </a:rPr>
              <a:t>Michael Brown</a:t>
            </a:r>
            <a:endParaRPr lang="en-GB">
              <a:latin typeface="Comic Sans MS" pitchFamily="66" charset="0"/>
              <a:cs typeface="Times New Roman" pitchFamily="18" charset="0"/>
            </a:endParaRPr>
          </a:p>
          <a:p>
            <a:endParaRPr lang="ga-IE">
              <a:latin typeface="Comic Sans MS" pitchFamily="66" charset="0"/>
              <a:cs typeface="Times New Roman" pitchFamily="18" charset="0"/>
            </a:endParaRPr>
          </a:p>
          <a:p>
            <a:r>
              <a:rPr lang="ga-IE" b="1">
                <a:latin typeface="Comic Sans MS" pitchFamily="66" charset="0"/>
                <a:cs typeface="Times New Roman" pitchFamily="18" charset="0"/>
              </a:rPr>
              <a:t>Íomhánna eile:</a:t>
            </a:r>
          </a:p>
          <a:p>
            <a:r>
              <a:rPr lang="ga-IE">
                <a:latin typeface="Comic Sans MS" pitchFamily="66" charset="0"/>
                <a:cs typeface="Times New Roman" pitchFamily="18" charset="0"/>
              </a:rPr>
              <a:t>Shutterstock</a:t>
            </a:r>
          </a:p>
          <a:p>
            <a:r>
              <a:rPr lang="ga-IE">
                <a:latin typeface="Comic Sans MS" pitchFamily="66" charset="0"/>
                <a:cs typeface="Times New Roman" pitchFamily="18" charset="0"/>
              </a:rPr>
              <a:t>Ard-Mhúsaem na hÉireann</a:t>
            </a:r>
          </a:p>
          <a:p>
            <a:r>
              <a:rPr lang="ga-IE">
                <a:latin typeface="Comic Sans MS" pitchFamily="66" charset="0"/>
                <a:cs typeface="Times New Roman" pitchFamily="18" charset="0"/>
              </a:rPr>
              <a:t>Peter Donnelly</a:t>
            </a:r>
          </a:p>
          <a:p>
            <a:r>
              <a:rPr lang="ga-IE">
                <a:latin typeface="Comic Sans MS" pitchFamily="66" charset="0"/>
                <a:cs typeface="Times New Roman" pitchFamily="18" charset="0"/>
              </a:rPr>
              <a:t>Airview</a:t>
            </a:r>
          </a:p>
          <a:p>
            <a:r>
              <a:rPr lang="ga-IE">
                <a:latin typeface="Comic Sans MS" pitchFamily="66" charset="0"/>
                <a:cs typeface="Times New Roman" pitchFamily="18" charset="0"/>
              </a:rPr>
              <a:t>Martin Fagan</a:t>
            </a:r>
            <a:endParaRPr lang="en-GB">
              <a:latin typeface="Comic Sans MS" pitchFamily="66" charset="0"/>
              <a:cs typeface="Times New Roman" pitchFamily="18" charset="0"/>
            </a:endParaRPr>
          </a:p>
          <a:p>
            <a:endParaRPr lang="ga-IE">
              <a:latin typeface="Comic Sans MS" pitchFamily="66" charset="0"/>
              <a:cs typeface="Times New Roman" pitchFamily="18" charset="0"/>
            </a:endParaRPr>
          </a:p>
          <a:p>
            <a:r>
              <a:rPr lang="ga-IE">
                <a:latin typeface="Comic Sans MS" pitchFamily="66" charset="0"/>
                <a:cs typeface="Times New Roman" pitchFamily="18" charset="0"/>
              </a:rPr>
              <a:t>Rinneadh gach iarracht teacht ar úinéir an chóipchirt i gcás na n‑íomhánna atá ar na sleamhnáin seo. Má rinneadh fail</a:t>
            </a:r>
            <a:r>
              <a:rPr lang="en-GB">
                <a:latin typeface="Comic Sans MS" pitchFamily="66" charset="0"/>
                <a:cs typeface="Times New Roman" pitchFamily="18" charset="0"/>
              </a:rPr>
              <a:t>l</a:t>
            </a:r>
            <a:r>
              <a:rPr lang="ga-IE">
                <a:latin typeface="Comic Sans MS" pitchFamily="66" charset="0"/>
                <a:cs typeface="Times New Roman" pitchFamily="18" charset="0"/>
              </a:rPr>
              <a:t>í ar aon bhealach</a:t>
            </a:r>
          </a:p>
          <a:p>
            <a:r>
              <a:rPr lang="ga-IE">
                <a:latin typeface="Comic Sans MS" pitchFamily="66" charset="0"/>
                <a:cs typeface="Times New Roman" pitchFamily="18" charset="0"/>
              </a:rPr>
              <a:t>ó thaobh cóipchirt de ba cheart d’úinéir an chóipchirt teagmháil</a:t>
            </a:r>
          </a:p>
          <a:p>
            <a:r>
              <a:rPr lang="ga-IE">
                <a:latin typeface="Comic Sans MS" pitchFamily="66" charset="0"/>
                <a:cs typeface="Times New Roman" pitchFamily="18" charset="0"/>
              </a:rPr>
              <a:t>a dhéanamh leis na foilsitheoirí. Beidh na foilsitheoirí lántoilteanach socruithe cuí a dhéanamh leis.</a:t>
            </a:r>
          </a:p>
          <a:p>
            <a:endParaRPr lang="ga-IE">
              <a:latin typeface="Comic Sans MS" pitchFamily="66" charset="0"/>
              <a:cs typeface="Times New Roman" pitchFamily="18" charset="0"/>
            </a:endParaRPr>
          </a:p>
          <a:p>
            <a:r>
              <a:rPr lang="ga-IE">
                <a:latin typeface="Comic Sans MS" pitchFamily="66" charset="0"/>
                <a:cs typeface="Times New Roman" pitchFamily="18" charset="0"/>
              </a:rPr>
              <a:t>© Foras na Gaeilge, 201</a:t>
            </a:r>
            <a:r>
              <a:rPr lang="en-GB">
                <a:latin typeface="Comic Sans MS" pitchFamily="66" charset="0"/>
                <a:cs typeface="Times New Roman" pitchFamily="18" charset="0"/>
              </a:rPr>
              <a:t>4</a:t>
            </a:r>
            <a:endParaRPr lang="ga-IE">
              <a:latin typeface="Comic Sans MS" pitchFamily="66" charset="0"/>
              <a:cs typeface="Times New Roman" pitchFamily="18" charset="0"/>
            </a:endParaRPr>
          </a:p>
          <a:p>
            <a:endParaRPr lang="ga-IE">
              <a:latin typeface="Comic Sans MS" pitchFamily="66" charset="0"/>
              <a:cs typeface="Times New Roman" pitchFamily="18" charset="0"/>
            </a:endParaRPr>
          </a:p>
          <a:p>
            <a:r>
              <a:rPr lang="ga-IE">
                <a:latin typeface="Comic Sans MS" pitchFamily="66" charset="0"/>
                <a:cs typeface="Times New Roman" pitchFamily="18" charset="0"/>
              </a:rPr>
              <a:t>An Gúm, 24-27 Sráid Fhreidric Thuaidh, Baile Átha Cliath 1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5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33713" y="3114675"/>
            <a:ext cx="3076575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Line 4"/>
          <p:cNvSpPr>
            <a:spLocks noChangeShapeType="1"/>
          </p:cNvSpPr>
          <p:nvPr/>
        </p:nvSpPr>
        <p:spPr bwMode="auto">
          <a:xfrm>
            <a:off x="0" y="2349500"/>
            <a:ext cx="9144000" cy="0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ga-IE"/>
          </a:p>
        </p:txBody>
      </p:sp>
      <p:sp>
        <p:nvSpPr>
          <p:cNvPr id="29698" name="Line 5"/>
          <p:cNvSpPr>
            <a:spLocks noChangeShapeType="1"/>
          </p:cNvSpPr>
          <p:nvPr/>
        </p:nvSpPr>
        <p:spPr bwMode="auto">
          <a:xfrm>
            <a:off x="1187450" y="2349500"/>
            <a:ext cx="0" cy="215900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ga-IE"/>
          </a:p>
        </p:txBody>
      </p:sp>
      <p:sp>
        <p:nvSpPr>
          <p:cNvPr id="29699" name="Line 6"/>
          <p:cNvSpPr>
            <a:spLocks noChangeShapeType="1"/>
          </p:cNvSpPr>
          <p:nvPr/>
        </p:nvSpPr>
        <p:spPr bwMode="auto">
          <a:xfrm>
            <a:off x="1835150" y="2349500"/>
            <a:ext cx="0" cy="215900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ga-IE"/>
          </a:p>
        </p:txBody>
      </p:sp>
      <p:sp>
        <p:nvSpPr>
          <p:cNvPr id="29700" name="Line 7"/>
          <p:cNvSpPr>
            <a:spLocks noChangeShapeType="1"/>
          </p:cNvSpPr>
          <p:nvPr/>
        </p:nvSpPr>
        <p:spPr bwMode="auto">
          <a:xfrm>
            <a:off x="2484438" y="2349500"/>
            <a:ext cx="0" cy="215900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ga-IE"/>
          </a:p>
        </p:txBody>
      </p:sp>
      <p:sp>
        <p:nvSpPr>
          <p:cNvPr id="29701" name="Line 8"/>
          <p:cNvSpPr>
            <a:spLocks noChangeShapeType="1"/>
          </p:cNvSpPr>
          <p:nvPr/>
        </p:nvSpPr>
        <p:spPr bwMode="auto">
          <a:xfrm>
            <a:off x="3132138" y="2349500"/>
            <a:ext cx="0" cy="215900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ga-IE"/>
          </a:p>
        </p:txBody>
      </p:sp>
      <p:sp>
        <p:nvSpPr>
          <p:cNvPr id="29702" name="Line 9"/>
          <p:cNvSpPr>
            <a:spLocks noChangeShapeType="1"/>
          </p:cNvSpPr>
          <p:nvPr/>
        </p:nvSpPr>
        <p:spPr bwMode="auto">
          <a:xfrm>
            <a:off x="5076825" y="2349500"/>
            <a:ext cx="0" cy="215900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ga-IE"/>
          </a:p>
        </p:txBody>
      </p:sp>
      <p:sp>
        <p:nvSpPr>
          <p:cNvPr id="29703" name="Line 10"/>
          <p:cNvSpPr>
            <a:spLocks noChangeShapeType="1"/>
          </p:cNvSpPr>
          <p:nvPr/>
        </p:nvSpPr>
        <p:spPr bwMode="auto">
          <a:xfrm>
            <a:off x="3779838" y="2349500"/>
            <a:ext cx="0" cy="215900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ga-IE"/>
          </a:p>
        </p:txBody>
      </p:sp>
      <p:sp>
        <p:nvSpPr>
          <p:cNvPr id="29704" name="Line 11"/>
          <p:cNvSpPr>
            <a:spLocks noChangeShapeType="1"/>
          </p:cNvSpPr>
          <p:nvPr/>
        </p:nvSpPr>
        <p:spPr bwMode="auto">
          <a:xfrm>
            <a:off x="4427538" y="2349500"/>
            <a:ext cx="0" cy="215900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ga-IE"/>
          </a:p>
        </p:txBody>
      </p:sp>
      <p:sp>
        <p:nvSpPr>
          <p:cNvPr id="29705" name="Line 12"/>
          <p:cNvSpPr>
            <a:spLocks noChangeShapeType="1"/>
          </p:cNvSpPr>
          <p:nvPr/>
        </p:nvSpPr>
        <p:spPr bwMode="auto">
          <a:xfrm>
            <a:off x="5724525" y="2349500"/>
            <a:ext cx="0" cy="215900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ga-IE"/>
          </a:p>
        </p:txBody>
      </p:sp>
      <p:sp>
        <p:nvSpPr>
          <p:cNvPr id="29706" name="Line 13"/>
          <p:cNvSpPr>
            <a:spLocks noChangeShapeType="1"/>
          </p:cNvSpPr>
          <p:nvPr/>
        </p:nvSpPr>
        <p:spPr bwMode="auto">
          <a:xfrm>
            <a:off x="6372225" y="2349500"/>
            <a:ext cx="0" cy="215900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ga-IE"/>
          </a:p>
        </p:txBody>
      </p:sp>
      <p:sp>
        <p:nvSpPr>
          <p:cNvPr id="29707" name="Line 14"/>
          <p:cNvSpPr>
            <a:spLocks noChangeShapeType="1"/>
          </p:cNvSpPr>
          <p:nvPr/>
        </p:nvSpPr>
        <p:spPr bwMode="auto">
          <a:xfrm>
            <a:off x="8172450" y="2349500"/>
            <a:ext cx="0" cy="215900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ga-IE"/>
          </a:p>
        </p:txBody>
      </p:sp>
      <p:sp>
        <p:nvSpPr>
          <p:cNvPr id="29708" name="Line 15"/>
          <p:cNvSpPr>
            <a:spLocks noChangeShapeType="1"/>
          </p:cNvSpPr>
          <p:nvPr/>
        </p:nvSpPr>
        <p:spPr bwMode="auto">
          <a:xfrm>
            <a:off x="7019925" y="2349500"/>
            <a:ext cx="0" cy="215900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ga-IE"/>
          </a:p>
        </p:txBody>
      </p:sp>
      <p:sp>
        <p:nvSpPr>
          <p:cNvPr id="29709" name="Line 16"/>
          <p:cNvSpPr>
            <a:spLocks noChangeShapeType="1"/>
          </p:cNvSpPr>
          <p:nvPr/>
        </p:nvSpPr>
        <p:spPr bwMode="auto">
          <a:xfrm>
            <a:off x="7596188" y="2349500"/>
            <a:ext cx="0" cy="215900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ga-IE"/>
          </a:p>
        </p:txBody>
      </p:sp>
      <p:sp>
        <p:nvSpPr>
          <p:cNvPr id="29710" name="Line 17"/>
          <p:cNvSpPr>
            <a:spLocks noChangeShapeType="1"/>
          </p:cNvSpPr>
          <p:nvPr/>
        </p:nvSpPr>
        <p:spPr bwMode="auto">
          <a:xfrm>
            <a:off x="8748713" y="2349500"/>
            <a:ext cx="0" cy="215900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ga-IE"/>
          </a:p>
        </p:txBody>
      </p:sp>
      <p:sp>
        <p:nvSpPr>
          <p:cNvPr id="29711" name="Text Box 18"/>
          <p:cNvSpPr txBox="1">
            <a:spLocks noChangeArrowheads="1"/>
          </p:cNvSpPr>
          <p:nvPr/>
        </p:nvSpPr>
        <p:spPr bwMode="auto">
          <a:xfrm rot="-4145389">
            <a:off x="8449469" y="1828006"/>
            <a:ext cx="644525" cy="366713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GB">
                <a:latin typeface="Calibri" pitchFamily="34" charset="0"/>
              </a:rPr>
              <a:t>2000</a:t>
            </a:r>
            <a:endParaRPr lang="en-US">
              <a:latin typeface="Calibri" pitchFamily="34" charset="0"/>
            </a:endParaRPr>
          </a:p>
        </p:txBody>
      </p:sp>
      <p:sp>
        <p:nvSpPr>
          <p:cNvPr id="29712" name="Text Box 19"/>
          <p:cNvSpPr txBox="1">
            <a:spLocks noChangeArrowheads="1"/>
          </p:cNvSpPr>
          <p:nvPr/>
        </p:nvSpPr>
        <p:spPr bwMode="auto">
          <a:xfrm rot="-4145389">
            <a:off x="7312819" y="1886744"/>
            <a:ext cx="644525" cy="366713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GB">
                <a:latin typeface="Calibri" pitchFamily="34" charset="0"/>
              </a:rPr>
              <a:t>1600</a:t>
            </a:r>
            <a:endParaRPr lang="en-US">
              <a:latin typeface="Calibri" pitchFamily="34" charset="0"/>
            </a:endParaRPr>
          </a:p>
        </p:txBody>
      </p:sp>
      <p:sp>
        <p:nvSpPr>
          <p:cNvPr id="29713" name="Text Box 20"/>
          <p:cNvSpPr txBox="1">
            <a:spLocks noChangeArrowheads="1"/>
          </p:cNvSpPr>
          <p:nvPr/>
        </p:nvSpPr>
        <p:spPr bwMode="auto">
          <a:xfrm rot="-4145389">
            <a:off x="6738144" y="1886744"/>
            <a:ext cx="644525" cy="366713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GB">
                <a:latin typeface="Calibri" pitchFamily="34" charset="0"/>
              </a:rPr>
              <a:t>1400</a:t>
            </a:r>
            <a:endParaRPr lang="en-US">
              <a:latin typeface="Calibri" pitchFamily="34" charset="0"/>
            </a:endParaRPr>
          </a:p>
        </p:txBody>
      </p:sp>
      <p:sp>
        <p:nvSpPr>
          <p:cNvPr id="29714" name="Text Box 21"/>
          <p:cNvSpPr txBox="1">
            <a:spLocks noChangeArrowheads="1"/>
          </p:cNvSpPr>
          <p:nvPr/>
        </p:nvSpPr>
        <p:spPr bwMode="auto">
          <a:xfrm rot="-4145389">
            <a:off x="6120607" y="1885156"/>
            <a:ext cx="649288" cy="371475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GB">
                <a:latin typeface="Calibri" pitchFamily="34" charset="0"/>
              </a:rPr>
              <a:t>1200</a:t>
            </a:r>
            <a:endParaRPr lang="en-US">
              <a:latin typeface="Calibri" pitchFamily="34" charset="0"/>
            </a:endParaRPr>
          </a:p>
        </p:txBody>
      </p:sp>
      <p:sp>
        <p:nvSpPr>
          <p:cNvPr id="29715" name="Text Box 22"/>
          <p:cNvSpPr txBox="1">
            <a:spLocks noChangeArrowheads="1"/>
          </p:cNvSpPr>
          <p:nvPr/>
        </p:nvSpPr>
        <p:spPr bwMode="auto">
          <a:xfrm rot="-4145389">
            <a:off x="5472907" y="1885156"/>
            <a:ext cx="649288" cy="371475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GB">
                <a:latin typeface="Calibri" pitchFamily="34" charset="0"/>
              </a:rPr>
              <a:t>1000</a:t>
            </a:r>
            <a:endParaRPr lang="en-US">
              <a:latin typeface="Calibri" pitchFamily="34" charset="0"/>
            </a:endParaRPr>
          </a:p>
        </p:txBody>
      </p:sp>
      <p:sp>
        <p:nvSpPr>
          <p:cNvPr id="29716" name="Text Box 23"/>
          <p:cNvSpPr txBox="1">
            <a:spLocks noChangeArrowheads="1"/>
          </p:cNvSpPr>
          <p:nvPr/>
        </p:nvSpPr>
        <p:spPr bwMode="auto">
          <a:xfrm rot="-4145389">
            <a:off x="4851400" y="1905001"/>
            <a:ext cx="528637" cy="366712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GB">
                <a:latin typeface="Calibri" pitchFamily="34" charset="0"/>
              </a:rPr>
              <a:t>800</a:t>
            </a:r>
            <a:endParaRPr lang="en-US">
              <a:latin typeface="Calibri" pitchFamily="34" charset="0"/>
            </a:endParaRPr>
          </a:p>
        </p:txBody>
      </p:sp>
      <p:sp>
        <p:nvSpPr>
          <p:cNvPr id="29717" name="Text Box 24"/>
          <p:cNvSpPr txBox="1">
            <a:spLocks noChangeArrowheads="1"/>
          </p:cNvSpPr>
          <p:nvPr/>
        </p:nvSpPr>
        <p:spPr bwMode="auto">
          <a:xfrm rot="-4145389">
            <a:off x="4203700" y="1905001"/>
            <a:ext cx="528637" cy="366712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GB">
                <a:latin typeface="Calibri" pitchFamily="34" charset="0"/>
              </a:rPr>
              <a:t>600</a:t>
            </a:r>
            <a:endParaRPr lang="en-US">
              <a:latin typeface="Calibri" pitchFamily="34" charset="0"/>
            </a:endParaRPr>
          </a:p>
        </p:txBody>
      </p:sp>
      <p:sp>
        <p:nvSpPr>
          <p:cNvPr id="29718" name="Text Box 25"/>
          <p:cNvSpPr txBox="1">
            <a:spLocks noChangeArrowheads="1"/>
          </p:cNvSpPr>
          <p:nvPr/>
        </p:nvSpPr>
        <p:spPr bwMode="auto">
          <a:xfrm rot="-4145389">
            <a:off x="3554413" y="1905000"/>
            <a:ext cx="528637" cy="366713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GB">
                <a:latin typeface="Calibri" pitchFamily="34" charset="0"/>
              </a:rPr>
              <a:t>400</a:t>
            </a:r>
            <a:endParaRPr lang="en-US">
              <a:latin typeface="Calibri" pitchFamily="34" charset="0"/>
            </a:endParaRPr>
          </a:p>
        </p:txBody>
      </p:sp>
      <p:sp>
        <p:nvSpPr>
          <p:cNvPr id="29719" name="Text Box 26"/>
          <p:cNvSpPr txBox="1">
            <a:spLocks noChangeArrowheads="1"/>
          </p:cNvSpPr>
          <p:nvPr/>
        </p:nvSpPr>
        <p:spPr bwMode="auto">
          <a:xfrm rot="-4145389">
            <a:off x="2906713" y="1905000"/>
            <a:ext cx="528637" cy="366713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GB">
                <a:latin typeface="Calibri" pitchFamily="34" charset="0"/>
              </a:rPr>
              <a:t>200</a:t>
            </a:r>
            <a:endParaRPr lang="en-US">
              <a:latin typeface="Calibri" pitchFamily="34" charset="0"/>
            </a:endParaRPr>
          </a:p>
        </p:txBody>
      </p:sp>
      <p:sp>
        <p:nvSpPr>
          <p:cNvPr id="29720" name="Text Box 28"/>
          <p:cNvSpPr txBox="1">
            <a:spLocks noChangeArrowheads="1"/>
          </p:cNvSpPr>
          <p:nvPr/>
        </p:nvSpPr>
        <p:spPr bwMode="auto">
          <a:xfrm>
            <a:off x="2339975" y="1916113"/>
            <a:ext cx="438150" cy="457200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r>
              <a:rPr lang="en-GB" sz="2400">
                <a:latin typeface="Calibri" pitchFamily="34" charset="0"/>
              </a:rPr>
              <a:t>0</a:t>
            </a:r>
            <a:endParaRPr lang="en-US" sz="2400">
              <a:latin typeface="Calibri" pitchFamily="34" charset="0"/>
            </a:endParaRPr>
          </a:p>
        </p:txBody>
      </p:sp>
      <p:sp>
        <p:nvSpPr>
          <p:cNvPr id="29721" name="Text Box 29"/>
          <p:cNvSpPr txBox="1">
            <a:spLocks noChangeArrowheads="1"/>
          </p:cNvSpPr>
          <p:nvPr/>
        </p:nvSpPr>
        <p:spPr bwMode="auto">
          <a:xfrm rot="-4145389">
            <a:off x="950913" y="1863725"/>
            <a:ext cx="528637" cy="366713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GB">
                <a:latin typeface="Calibri" pitchFamily="34" charset="0"/>
              </a:rPr>
              <a:t>400</a:t>
            </a:r>
            <a:endParaRPr lang="en-US">
              <a:latin typeface="Calibri" pitchFamily="34" charset="0"/>
            </a:endParaRPr>
          </a:p>
        </p:txBody>
      </p:sp>
      <p:sp>
        <p:nvSpPr>
          <p:cNvPr id="29722" name="Line 30"/>
          <p:cNvSpPr>
            <a:spLocks noChangeShapeType="1"/>
          </p:cNvSpPr>
          <p:nvPr/>
        </p:nvSpPr>
        <p:spPr bwMode="auto">
          <a:xfrm>
            <a:off x="2484438" y="692150"/>
            <a:ext cx="0" cy="1187450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ga-IE"/>
          </a:p>
        </p:txBody>
      </p:sp>
      <p:sp>
        <p:nvSpPr>
          <p:cNvPr id="29723" name="Text Box 31"/>
          <p:cNvSpPr txBox="1">
            <a:spLocks noChangeArrowheads="1"/>
          </p:cNvSpPr>
          <p:nvPr/>
        </p:nvSpPr>
        <p:spPr bwMode="auto">
          <a:xfrm>
            <a:off x="1619250" y="1125538"/>
            <a:ext cx="765175" cy="523875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ga-IE" sz="2800" b="1">
                <a:solidFill>
                  <a:srgbClr val="800080"/>
                </a:solidFill>
                <a:latin typeface="Calibri" pitchFamily="34" charset="0"/>
              </a:rPr>
              <a:t>RCh</a:t>
            </a:r>
          </a:p>
        </p:txBody>
      </p:sp>
      <p:sp>
        <p:nvSpPr>
          <p:cNvPr id="29724" name="Text Box 32"/>
          <p:cNvSpPr txBox="1">
            <a:spLocks noChangeArrowheads="1"/>
          </p:cNvSpPr>
          <p:nvPr/>
        </p:nvSpPr>
        <p:spPr bwMode="auto">
          <a:xfrm>
            <a:off x="2771775" y="1125538"/>
            <a:ext cx="698500" cy="519112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GB" sz="2800" b="1">
                <a:solidFill>
                  <a:srgbClr val="800080"/>
                </a:solidFill>
                <a:latin typeface="Calibri" pitchFamily="34" charset="0"/>
              </a:rPr>
              <a:t>AD</a:t>
            </a:r>
            <a:endParaRPr lang="en-US" sz="2800" b="1">
              <a:solidFill>
                <a:srgbClr val="800080"/>
              </a:solidFill>
              <a:latin typeface="Calibri" pitchFamily="34" charset="0"/>
            </a:endParaRPr>
          </a:p>
        </p:txBody>
      </p:sp>
      <p:sp>
        <p:nvSpPr>
          <p:cNvPr id="29725" name="Line 33"/>
          <p:cNvSpPr>
            <a:spLocks noChangeShapeType="1"/>
          </p:cNvSpPr>
          <p:nvPr/>
        </p:nvSpPr>
        <p:spPr bwMode="auto">
          <a:xfrm flipV="1">
            <a:off x="3635375" y="1341438"/>
            <a:ext cx="4392613" cy="34925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 type="triangle" w="med" len="med"/>
          </a:ln>
        </p:spPr>
        <p:txBody>
          <a:bodyPr lIns="90000" tIns="46800" rIns="90000" bIns="46800"/>
          <a:lstStyle/>
          <a:p>
            <a:endParaRPr lang="ga-IE"/>
          </a:p>
        </p:txBody>
      </p:sp>
      <p:sp>
        <p:nvSpPr>
          <p:cNvPr id="29726" name="Line 34"/>
          <p:cNvSpPr>
            <a:spLocks noChangeShapeType="1"/>
          </p:cNvSpPr>
          <p:nvPr/>
        </p:nvSpPr>
        <p:spPr bwMode="auto">
          <a:xfrm flipH="1">
            <a:off x="755650" y="1412875"/>
            <a:ext cx="792163" cy="0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 type="triangle" w="med" len="med"/>
          </a:ln>
        </p:spPr>
        <p:txBody>
          <a:bodyPr lIns="90000" tIns="46800" rIns="90000" bIns="46800"/>
          <a:lstStyle/>
          <a:p>
            <a:endParaRPr lang="ga-IE"/>
          </a:p>
        </p:txBody>
      </p:sp>
      <p:grpSp>
        <p:nvGrpSpPr>
          <p:cNvPr id="29727" name="Group 45"/>
          <p:cNvGrpSpPr>
            <a:grpSpLocks/>
          </p:cNvGrpSpPr>
          <p:nvPr/>
        </p:nvGrpSpPr>
        <p:grpSpPr bwMode="auto">
          <a:xfrm>
            <a:off x="7524750" y="2349500"/>
            <a:ext cx="1296988" cy="1528763"/>
            <a:chOff x="4785" y="1503"/>
            <a:chExt cx="817" cy="963"/>
          </a:xfrm>
        </p:grpSpPr>
        <p:sp>
          <p:nvSpPr>
            <p:cNvPr id="29738" name="Text Box 35"/>
            <p:cNvSpPr txBox="1">
              <a:spLocks noChangeArrowheads="1"/>
            </p:cNvSpPr>
            <p:nvPr/>
          </p:nvSpPr>
          <p:spPr bwMode="auto">
            <a:xfrm>
              <a:off x="4785" y="2048"/>
              <a:ext cx="817" cy="418"/>
            </a:xfrm>
            <a:prstGeom prst="rect">
              <a:avLst/>
            </a:prstGeom>
            <a:noFill/>
            <a:ln w="22225" algn="ctr">
              <a:solidFill>
                <a:srgbClr val="800080"/>
              </a:solidFill>
              <a:miter lim="800000"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r>
                <a:rPr lang="ga-IE">
                  <a:latin typeface="Comic Sans MS" pitchFamily="66" charset="0"/>
                  <a:ea typeface="Andalus"/>
                  <a:cs typeface="Andalus"/>
                </a:rPr>
                <a:t>An lá atá inniu ann. </a:t>
              </a:r>
            </a:p>
          </p:txBody>
        </p:sp>
        <p:sp>
          <p:nvSpPr>
            <p:cNvPr id="29739" name="Line 38"/>
            <p:cNvSpPr>
              <a:spLocks noChangeShapeType="1"/>
            </p:cNvSpPr>
            <p:nvPr/>
          </p:nvSpPr>
          <p:spPr bwMode="auto">
            <a:xfrm flipV="1">
              <a:off x="5602" y="1503"/>
              <a:ext cx="0" cy="590"/>
            </a:xfrm>
            <a:prstGeom prst="line">
              <a:avLst/>
            </a:prstGeom>
            <a:noFill/>
            <a:ln w="22225">
              <a:solidFill>
                <a:srgbClr val="800080"/>
              </a:solidFill>
              <a:round/>
              <a:headEnd/>
              <a:tailEnd type="triangle" w="med" len="med"/>
            </a:ln>
          </p:spPr>
          <p:txBody>
            <a:bodyPr lIns="90000" tIns="46800" rIns="90000" bIns="46800"/>
            <a:lstStyle/>
            <a:p>
              <a:endParaRPr lang="ga-IE"/>
            </a:p>
          </p:txBody>
        </p:sp>
      </p:grpSp>
      <p:grpSp>
        <p:nvGrpSpPr>
          <p:cNvPr id="5" name="Group 53"/>
          <p:cNvGrpSpPr>
            <a:grpSpLocks/>
          </p:cNvGrpSpPr>
          <p:nvPr/>
        </p:nvGrpSpPr>
        <p:grpSpPr bwMode="auto">
          <a:xfrm>
            <a:off x="323850" y="2349500"/>
            <a:ext cx="2592388" cy="1852613"/>
            <a:chOff x="2591" y="1435"/>
            <a:chExt cx="1633" cy="1167"/>
          </a:xfrm>
        </p:grpSpPr>
        <p:sp>
          <p:nvSpPr>
            <p:cNvPr id="29736" name="Text Box 50"/>
            <p:cNvSpPr txBox="1">
              <a:spLocks noChangeArrowheads="1"/>
            </p:cNvSpPr>
            <p:nvPr/>
          </p:nvSpPr>
          <p:spPr bwMode="auto">
            <a:xfrm>
              <a:off x="2591" y="2184"/>
              <a:ext cx="1633" cy="418"/>
            </a:xfrm>
            <a:prstGeom prst="rect">
              <a:avLst/>
            </a:prstGeom>
            <a:noFill/>
            <a:ln w="22225" algn="ctr">
              <a:solidFill>
                <a:srgbClr val="800080"/>
              </a:solidFill>
              <a:miter lim="800000"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r>
                <a:rPr lang="ga-IE">
                  <a:latin typeface="Comic Sans MS" pitchFamily="66" charset="0"/>
                </a:rPr>
                <a:t>Tháinig na Ceiltigh </a:t>
              </a:r>
              <a:r>
                <a:rPr lang="en-IE">
                  <a:latin typeface="Comic Sans MS" pitchFamily="66" charset="0"/>
                </a:rPr>
                <a:t/>
              </a:r>
              <a:br>
                <a:rPr lang="en-IE">
                  <a:latin typeface="Comic Sans MS" pitchFamily="66" charset="0"/>
                </a:rPr>
              </a:br>
              <a:r>
                <a:rPr lang="ga-IE">
                  <a:latin typeface="Comic Sans MS" pitchFamily="66" charset="0"/>
                </a:rPr>
                <a:t>go hÉirinn</a:t>
              </a:r>
              <a:r>
                <a:rPr lang="en-IE">
                  <a:latin typeface="Comic Sans MS" pitchFamily="66" charset="0"/>
                </a:rPr>
                <a:t> </a:t>
              </a:r>
              <a:r>
                <a:rPr lang="en-GB">
                  <a:latin typeface="Comic Sans MS" pitchFamily="66" charset="0"/>
                </a:rPr>
                <a:t>(600 </a:t>
              </a:r>
              <a:r>
                <a:rPr lang="ga-IE">
                  <a:latin typeface="Comic Sans MS" pitchFamily="66" charset="0"/>
                </a:rPr>
                <a:t>RCh</a:t>
              </a:r>
              <a:r>
                <a:rPr lang="en-GB">
                  <a:latin typeface="Comic Sans MS" pitchFamily="66" charset="0"/>
                </a:rPr>
                <a:t>).</a:t>
              </a:r>
              <a:endParaRPr lang="en-US">
                <a:latin typeface="Comic Sans MS" pitchFamily="66" charset="0"/>
              </a:endParaRPr>
            </a:p>
          </p:txBody>
        </p:sp>
        <p:sp>
          <p:nvSpPr>
            <p:cNvPr id="29737" name="Line 51"/>
            <p:cNvSpPr>
              <a:spLocks noChangeShapeType="1"/>
            </p:cNvSpPr>
            <p:nvPr/>
          </p:nvSpPr>
          <p:spPr bwMode="auto">
            <a:xfrm flipV="1">
              <a:off x="2789" y="1435"/>
              <a:ext cx="0" cy="749"/>
            </a:xfrm>
            <a:prstGeom prst="line">
              <a:avLst/>
            </a:prstGeom>
            <a:noFill/>
            <a:ln w="22225">
              <a:solidFill>
                <a:srgbClr val="800080"/>
              </a:solidFill>
              <a:round/>
              <a:headEnd/>
              <a:tailEnd type="triangle" w="med" len="med"/>
            </a:ln>
          </p:spPr>
          <p:txBody>
            <a:bodyPr lIns="90000" tIns="46800" rIns="90000" bIns="46800"/>
            <a:lstStyle/>
            <a:p>
              <a:endParaRPr lang="ga-IE"/>
            </a:p>
          </p:txBody>
        </p:sp>
      </p:grpSp>
      <p:sp>
        <p:nvSpPr>
          <p:cNvPr id="29729" name="Text Box 18"/>
          <p:cNvSpPr txBox="1">
            <a:spLocks noChangeArrowheads="1"/>
          </p:cNvSpPr>
          <p:nvPr/>
        </p:nvSpPr>
        <p:spPr bwMode="auto">
          <a:xfrm rot="-4145389">
            <a:off x="7887494" y="1886744"/>
            <a:ext cx="644525" cy="366713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GB">
                <a:latin typeface="Calibri" pitchFamily="34" charset="0"/>
              </a:rPr>
              <a:t>1800</a:t>
            </a:r>
            <a:endParaRPr lang="en-US">
              <a:latin typeface="Calibri" pitchFamily="34" charset="0"/>
            </a:endParaRPr>
          </a:p>
        </p:txBody>
      </p:sp>
      <p:sp>
        <p:nvSpPr>
          <p:cNvPr id="29730" name="Text Box 27"/>
          <p:cNvSpPr txBox="1">
            <a:spLocks noChangeArrowheads="1"/>
          </p:cNvSpPr>
          <p:nvPr/>
        </p:nvSpPr>
        <p:spPr bwMode="auto">
          <a:xfrm rot="-4145389">
            <a:off x="1592263" y="1893887"/>
            <a:ext cx="528638" cy="366713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GB">
                <a:latin typeface="Calibri" pitchFamily="34" charset="0"/>
              </a:rPr>
              <a:t>200</a:t>
            </a:r>
            <a:endParaRPr lang="en-US">
              <a:latin typeface="Calibri" pitchFamily="34" charset="0"/>
            </a:endParaRPr>
          </a:p>
        </p:txBody>
      </p:sp>
      <p:sp>
        <p:nvSpPr>
          <p:cNvPr id="29731" name="Line 5"/>
          <p:cNvSpPr>
            <a:spLocks noChangeShapeType="1"/>
          </p:cNvSpPr>
          <p:nvPr/>
        </p:nvSpPr>
        <p:spPr bwMode="auto">
          <a:xfrm>
            <a:off x="611188" y="2349500"/>
            <a:ext cx="0" cy="215900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ga-IE"/>
          </a:p>
        </p:txBody>
      </p:sp>
      <p:sp>
        <p:nvSpPr>
          <p:cNvPr id="29732" name="Text Box 29"/>
          <p:cNvSpPr txBox="1">
            <a:spLocks noChangeArrowheads="1"/>
          </p:cNvSpPr>
          <p:nvPr/>
        </p:nvSpPr>
        <p:spPr bwMode="auto">
          <a:xfrm rot="-4145389">
            <a:off x="387350" y="1903413"/>
            <a:ext cx="528638" cy="366712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GB">
                <a:latin typeface="Calibri" pitchFamily="34" charset="0"/>
              </a:rPr>
              <a:t>600</a:t>
            </a:r>
            <a:endParaRPr lang="en-US">
              <a:latin typeface="Calibri" pitchFamily="34" charset="0"/>
            </a:endParaRPr>
          </a:p>
        </p:txBody>
      </p:sp>
      <p:sp>
        <p:nvSpPr>
          <p:cNvPr id="54" name="TextBox 53"/>
          <p:cNvSpPr txBox="1">
            <a:spLocks noChangeArrowheads="1"/>
          </p:cNvSpPr>
          <p:nvPr/>
        </p:nvSpPr>
        <p:spPr bwMode="auto">
          <a:xfrm>
            <a:off x="860425" y="4508500"/>
            <a:ext cx="75787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ga-IE" sz="2400">
                <a:latin typeface="Comic Sans MS" pitchFamily="66" charset="0"/>
              </a:rPr>
              <a:t>Grúpa treibheanna ba ea na Ceiltigh a mhair san Eoraip breis agus 2000 bliain ó shin. Tháinig na Ceiltigh go hÉirinn timpeall 600</a:t>
            </a:r>
            <a:r>
              <a:rPr lang="en-IE" sz="2400">
                <a:latin typeface="Comic Sans MS" pitchFamily="66" charset="0"/>
              </a:rPr>
              <a:t> </a:t>
            </a:r>
            <a:r>
              <a:rPr lang="ga-IE" sz="2400">
                <a:latin typeface="Comic Sans MS" pitchFamily="66" charset="0"/>
              </a:rPr>
              <a:t>RCh.</a:t>
            </a:r>
            <a:endParaRPr lang="en-IE" sz="2400">
              <a:latin typeface="Comic Sans MS" pitchFamily="66" charset="0"/>
            </a:endParaRPr>
          </a:p>
        </p:txBody>
      </p:sp>
      <p:sp>
        <p:nvSpPr>
          <p:cNvPr id="29734" name="TextBox 44"/>
          <p:cNvSpPr txBox="1">
            <a:spLocks noChangeArrowheads="1"/>
          </p:cNvSpPr>
          <p:nvPr/>
        </p:nvSpPr>
        <p:spPr bwMode="auto">
          <a:xfrm>
            <a:off x="2835275" y="123825"/>
            <a:ext cx="2141538" cy="831850"/>
          </a:xfrm>
          <a:prstGeom prst="rect">
            <a:avLst/>
          </a:prstGeom>
          <a:solidFill>
            <a:srgbClr val="FFCCCC">
              <a:alpha val="47842"/>
            </a:srgb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ga-IE" sz="4800">
                <a:solidFill>
                  <a:srgbClr val="000000"/>
                </a:solidFill>
                <a:latin typeface="Berlin Sans FB Demi" pitchFamily="34" charset="0"/>
              </a:rPr>
              <a:t>Amlíne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52413" y="79375"/>
            <a:ext cx="1655763" cy="165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Line 4"/>
          <p:cNvSpPr>
            <a:spLocks noChangeShapeType="1"/>
          </p:cNvSpPr>
          <p:nvPr/>
        </p:nvSpPr>
        <p:spPr bwMode="auto">
          <a:xfrm>
            <a:off x="0" y="2349500"/>
            <a:ext cx="9144000" cy="0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ga-IE"/>
          </a:p>
        </p:txBody>
      </p:sp>
      <p:sp>
        <p:nvSpPr>
          <p:cNvPr id="31746" name="Line 5"/>
          <p:cNvSpPr>
            <a:spLocks noChangeShapeType="1"/>
          </p:cNvSpPr>
          <p:nvPr/>
        </p:nvSpPr>
        <p:spPr bwMode="auto">
          <a:xfrm>
            <a:off x="1187450" y="2349500"/>
            <a:ext cx="0" cy="215900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ga-IE"/>
          </a:p>
        </p:txBody>
      </p:sp>
      <p:sp>
        <p:nvSpPr>
          <p:cNvPr id="31747" name="Line 6"/>
          <p:cNvSpPr>
            <a:spLocks noChangeShapeType="1"/>
          </p:cNvSpPr>
          <p:nvPr/>
        </p:nvSpPr>
        <p:spPr bwMode="auto">
          <a:xfrm>
            <a:off x="1763713" y="2349500"/>
            <a:ext cx="0" cy="215900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ga-IE"/>
          </a:p>
        </p:txBody>
      </p:sp>
      <p:sp>
        <p:nvSpPr>
          <p:cNvPr id="31748" name="Line 7"/>
          <p:cNvSpPr>
            <a:spLocks noChangeShapeType="1"/>
          </p:cNvSpPr>
          <p:nvPr/>
        </p:nvSpPr>
        <p:spPr bwMode="auto">
          <a:xfrm>
            <a:off x="2484438" y="2349500"/>
            <a:ext cx="0" cy="215900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ga-IE"/>
          </a:p>
        </p:txBody>
      </p:sp>
      <p:sp>
        <p:nvSpPr>
          <p:cNvPr id="31749" name="Line 8"/>
          <p:cNvSpPr>
            <a:spLocks noChangeShapeType="1"/>
          </p:cNvSpPr>
          <p:nvPr/>
        </p:nvSpPr>
        <p:spPr bwMode="auto">
          <a:xfrm>
            <a:off x="3203575" y="2349500"/>
            <a:ext cx="0" cy="215900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ga-IE"/>
          </a:p>
        </p:txBody>
      </p:sp>
      <p:sp>
        <p:nvSpPr>
          <p:cNvPr id="31750" name="Line 9"/>
          <p:cNvSpPr>
            <a:spLocks noChangeShapeType="1"/>
          </p:cNvSpPr>
          <p:nvPr/>
        </p:nvSpPr>
        <p:spPr bwMode="auto">
          <a:xfrm>
            <a:off x="5076825" y="2349500"/>
            <a:ext cx="0" cy="215900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ga-IE"/>
          </a:p>
        </p:txBody>
      </p:sp>
      <p:sp>
        <p:nvSpPr>
          <p:cNvPr id="31751" name="Line 10"/>
          <p:cNvSpPr>
            <a:spLocks noChangeShapeType="1"/>
          </p:cNvSpPr>
          <p:nvPr/>
        </p:nvSpPr>
        <p:spPr bwMode="auto">
          <a:xfrm>
            <a:off x="3851275" y="2349500"/>
            <a:ext cx="0" cy="215900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ga-IE"/>
          </a:p>
        </p:txBody>
      </p:sp>
      <p:sp>
        <p:nvSpPr>
          <p:cNvPr id="31752" name="Line 11"/>
          <p:cNvSpPr>
            <a:spLocks noChangeShapeType="1"/>
          </p:cNvSpPr>
          <p:nvPr/>
        </p:nvSpPr>
        <p:spPr bwMode="auto">
          <a:xfrm>
            <a:off x="4500563" y="2349500"/>
            <a:ext cx="0" cy="215900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ga-IE"/>
          </a:p>
        </p:txBody>
      </p:sp>
      <p:sp>
        <p:nvSpPr>
          <p:cNvPr id="31753" name="Line 12"/>
          <p:cNvSpPr>
            <a:spLocks noChangeShapeType="1"/>
          </p:cNvSpPr>
          <p:nvPr/>
        </p:nvSpPr>
        <p:spPr bwMode="auto">
          <a:xfrm>
            <a:off x="5724525" y="2349500"/>
            <a:ext cx="0" cy="215900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ga-IE"/>
          </a:p>
        </p:txBody>
      </p:sp>
      <p:sp>
        <p:nvSpPr>
          <p:cNvPr id="31754" name="Line 13"/>
          <p:cNvSpPr>
            <a:spLocks noChangeShapeType="1"/>
          </p:cNvSpPr>
          <p:nvPr/>
        </p:nvSpPr>
        <p:spPr bwMode="auto">
          <a:xfrm>
            <a:off x="6372225" y="2349500"/>
            <a:ext cx="0" cy="215900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ga-IE"/>
          </a:p>
        </p:txBody>
      </p:sp>
      <p:sp>
        <p:nvSpPr>
          <p:cNvPr id="31755" name="Line 14"/>
          <p:cNvSpPr>
            <a:spLocks noChangeShapeType="1"/>
          </p:cNvSpPr>
          <p:nvPr/>
        </p:nvSpPr>
        <p:spPr bwMode="auto">
          <a:xfrm>
            <a:off x="8172450" y="2349500"/>
            <a:ext cx="0" cy="215900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ga-IE"/>
          </a:p>
        </p:txBody>
      </p:sp>
      <p:sp>
        <p:nvSpPr>
          <p:cNvPr id="31756" name="Line 15"/>
          <p:cNvSpPr>
            <a:spLocks noChangeShapeType="1"/>
          </p:cNvSpPr>
          <p:nvPr/>
        </p:nvSpPr>
        <p:spPr bwMode="auto">
          <a:xfrm>
            <a:off x="7019925" y="2349500"/>
            <a:ext cx="0" cy="215900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ga-IE"/>
          </a:p>
        </p:txBody>
      </p:sp>
      <p:sp>
        <p:nvSpPr>
          <p:cNvPr id="31757" name="Line 16"/>
          <p:cNvSpPr>
            <a:spLocks noChangeShapeType="1"/>
          </p:cNvSpPr>
          <p:nvPr/>
        </p:nvSpPr>
        <p:spPr bwMode="auto">
          <a:xfrm>
            <a:off x="7596188" y="2349500"/>
            <a:ext cx="0" cy="215900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ga-IE"/>
          </a:p>
        </p:txBody>
      </p:sp>
      <p:sp>
        <p:nvSpPr>
          <p:cNvPr id="31758" name="Line 17"/>
          <p:cNvSpPr>
            <a:spLocks noChangeShapeType="1"/>
          </p:cNvSpPr>
          <p:nvPr/>
        </p:nvSpPr>
        <p:spPr bwMode="auto">
          <a:xfrm>
            <a:off x="8675688" y="2349500"/>
            <a:ext cx="0" cy="215900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ga-IE"/>
          </a:p>
        </p:txBody>
      </p:sp>
      <p:sp>
        <p:nvSpPr>
          <p:cNvPr id="31759" name="Text Box 18"/>
          <p:cNvSpPr txBox="1">
            <a:spLocks noChangeArrowheads="1"/>
          </p:cNvSpPr>
          <p:nvPr/>
        </p:nvSpPr>
        <p:spPr bwMode="auto">
          <a:xfrm rot="-4145389">
            <a:off x="8470106" y="1785145"/>
            <a:ext cx="7397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GB">
                <a:solidFill>
                  <a:srgbClr val="000000"/>
                </a:solidFill>
                <a:latin typeface="Calibri" pitchFamily="34" charset="0"/>
              </a:rPr>
              <a:t>2000</a:t>
            </a:r>
            <a:endParaRPr lang="en-US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31760" name="Text Box 19"/>
          <p:cNvSpPr txBox="1">
            <a:spLocks noChangeArrowheads="1"/>
          </p:cNvSpPr>
          <p:nvPr/>
        </p:nvSpPr>
        <p:spPr bwMode="auto">
          <a:xfrm rot="-4145389">
            <a:off x="7417594" y="1885156"/>
            <a:ext cx="649288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GB">
                <a:solidFill>
                  <a:srgbClr val="000000"/>
                </a:solidFill>
                <a:latin typeface="Calibri" pitchFamily="34" charset="0"/>
              </a:rPr>
              <a:t>1600</a:t>
            </a:r>
            <a:endParaRPr lang="en-US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31761" name="Text Box 20"/>
          <p:cNvSpPr txBox="1">
            <a:spLocks noChangeArrowheads="1"/>
          </p:cNvSpPr>
          <p:nvPr/>
        </p:nvSpPr>
        <p:spPr bwMode="auto">
          <a:xfrm rot="-4145389">
            <a:off x="6841332" y="1885156"/>
            <a:ext cx="649288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GB">
                <a:solidFill>
                  <a:srgbClr val="000000"/>
                </a:solidFill>
                <a:latin typeface="Calibri" pitchFamily="34" charset="0"/>
              </a:rPr>
              <a:t>1400</a:t>
            </a:r>
            <a:endParaRPr lang="en-US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31762" name="Text Box 21"/>
          <p:cNvSpPr txBox="1">
            <a:spLocks noChangeArrowheads="1"/>
          </p:cNvSpPr>
          <p:nvPr/>
        </p:nvSpPr>
        <p:spPr bwMode="auto">
          <a:xfrm rot="-4145389">
            <a:off x="6120607" y="1885156"/>
            <a:ext cx="649288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GB">
                <a:solidFill>
                  <a:srgbClr val="000000"/>
                </a:solidFill>
                <a:latin typeface="Calibri" pitchFamily="34" charset="0"/>
              </a:rPr>
              <a:t>1200</a:t>
            </a:r>
            <a:endParaRPr lang="en-US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31763" name="Text Box 22"/>
          <p:cNvSpPr txBox="1">
            <a:spLocks noChangeArrowheads="1"/>
          </p:cNvSpPr>
          <p:nvPr/>
        </p:nvSpPr>
        <p:spPr bwMode="auto">
          <a:xfrm rot="-4145389">
            <a:off x="5472907" y="1885156"/>
            <a:ext cx="649288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GB">
                <a:solidFill>
                  <a:srgbClr val="000000"/>
                </a:solidFill>
                <a:latin typeface="Calibri" pitchFamily="34" charset="0"/>
              </a:rPr>
              <a:t>1000</a:t>
            </a:r>
            <a:endParaRPr lang="en-US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31764" name="Text Box 23"/>
          <p:cNvSpPr txBox="1">
            <a:spLocks noChangeArrowheads="1"/>
          </p:cNvSpPr>
          <p:nvPr/>
        </p:nvSpPr>
        <p:spPr bwMode="auto">
          <a:xfrm rot="-4145389">
            <a:off x="4933951" y="1901825"/>
            <a:ext cx="533400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GB">
                <a:solidFill>
                  <a:srgbClr val="000000"/>
                </a:solidFill>
                <a:latin typeface="Calibri" pitchFamily="34" charset="0"/>
              </a:rPr>
              <a:t>800</a:t>
            </a:r>
            <a:endParaRPr lang="en-US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31765" name="Text Box 24"/>
          <p:cNvSpPr txBox="1">
            <a:spLocks noChangeArrowheads="1"/>
          </p:cNvSpPr>
          <p:nvPr/>
        </p:nvSpPr>
        <p:spPr bwMode="auto">
          <a:xfrm rot="-4145389">
            <a:off x="4286251" y="1901825"/>
            <a:ext cx="533400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GB">
                <a:solidFill>
                  <a:srgbClr val="000000"/>
                </a:solidFill>
                <a:latin typeface="Calibri" pitchFamily="34" charset="0"/>
              </a:rPr>
              <a:t>600</a:t>
            </a:r>
            <a:endParaRPr lang="en-US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31766" name="Text Box 25"/>
          <p:cNvSpPr txBox="1">
            <a:spLocks noChangeArrowheads="1"/>
          </p:cNvSpPr>
          <p:nvPr/>
        </p:nvSpPr>
        <p:spPr bwMode="auto">
          <a:xfrm rot="-4145389">
            <a:off x="3638551" y="1901825"/>
            <a:ext cx="533400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GB">
                <a:solidFill>
                  <a:srgbClr val="000000"/>
                </a:solidFill>
                <a:latin typeface="Calibri" pitchFamily="34" charset="0"/>
              </a:rPr>
              <a:t>400</a:t>
            </a:r>
            <a:endParaRPr lang="en-US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31767" name="Text Box 26"/>
          <p:cNvSpPr txBox="1">
            <a:spLocks noChangeArrowheads="1"/>
          </p:cNvSpPr>
          <p:nvPr/>
        </p:nvSpPr>
        <p:spPr bwMode="auto">
          <a:xfrm rot="-4145389">
            <a:off x="2917826" y="1901825"/>
            <a:ext cx="533400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GB">
                <a:solidFill>
                  <a:srgbClr val="000000"/>
                </a:solidFill>
                <a:latin typeface="Calibri" pitchFamily="34" charset="0"/>
              </a:rPr>
              <a:t>200</a:t>
            </a:r>
            <a:endParaRPr lang="en-US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31768" name="Text Box 28"/>
          <p:cNvSpPr txBox="1">
            <a:spLocks noChangeArrowheads="1"/>
          </p:cNvSpPr>
          <p:nvPr/>
        </p:nvSpPr>
        <p:spPr bwMode="auto">
          <a:xfrm>
            <a:off x="2339975" y="1916113"/>
            <a:ext cx="438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r>
              <a:rPr lang="en-GB" sz="2400">
                <a:solidFill>
                  <a:srgbClr val="000000"/>
                </a:solidFill>
                <a:latin typeface="Calibri" pitchFamily="34" charset="0"/>
              </a:rPr>
              <a:t>0</a:t>
            </a:r>
            <a:endParaRPr lang="en-US" sz="24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31769" name="Text Box 29"/>
          <p:cNvSpPr txBox="1">
            <a:spLocks noChangeArrowheads="1"/>
          </p:cNvSpPr>
          <p:nvPr/>
        </p:nvSpPr>
        <p:spPr bwMode="auto">
          <a:xfrm rot="-4145389">
            <a:off x="911226" y="1860550"/>
            <a:ext cx="533400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GB">
                <a:solidFill>
                  <a:srgbClr val="000000"/>
                </a:solidFill>
                <a:latin typeface="Calibri" pitchFamily="34" charset="0"/>
              </a:rPr>
              <a:t>400</a:t>
            </a:r>
            <a:endParaRPr lang="en-US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31770" name="Line 30"/>
          <p:cNvSpPr>
            <a:spLocks noChangeShapeType="1"/>
          </p:cNvSpPr>
          <p:nvPr/>
        </p:nvSpPr>
        <p:spPr bwMode="auto">
          <a:xfrm>
            <a:off x="2484438" y="692150"/>
            <a:ext cx="0" cy="1187450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ga-IE"/>
          </a:p>
        </p:txBody>
      </p:sp>
      <p:sp>
        <p:nvSpPr>
          <p:cNvPr id="31771" name="Text Box 31"/>
          <p:cNvSpPr txBox="1">
            <a:spLocks noChangeArrowheads="1"/>
          </p:cNvSpPr>
          <p:nvPr/>
        </p:nvSpPr>
        <p:spPr bwMode="auto">
          <a:xfrm>
            <a:off x="1619250" y="1125538"/>
            <a:ext cx="7651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ga-IE" sz="2800" b="1">
                <a:solidFill>
                  <a:srgbClr val="800080"/>
                </a:solidFill>
                <a:latin typeface="Calibri" pitchFamily="34" charset="0"/>
              </a:rPr>
              <a:t>RCh</a:t>
            </a:r>
          </a:p>
        </p:txBody>
      </p:sp>
      <p:sp>
        <p:nvSpPr>
          <p:cNvPr id="31772" name="Text Box 32"/>
          <p:cNvSpPr txBox="1">
            <a:spLocks noChangeArrowheads="1"/>
          </p:cNvSpPr>
          <p:nvPr/>
        </p:nvSpPr>
        <p:spPr bwMode="auto">
          <a:xfrm>
            <a:off x="2771775" y="1125538"/>
            <a:ext cx="6985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GB" sz="2800" b="1">
                <a:solidFill>
                  <a:srgbClr val="800080"/>
                </a:solidFill>
                <a:latin typeface="Calibri" pitchFamily="34" charset="0"/>
              </a:rPr>
              <a:t>AD</a:t>
            </a:r>
            <a:endParaRPr lang="en-US" sz="2800" b="1">
              <a:solidFill>
                <a:srgbClr val="800080"/>
              </a:solidFill>
              <a:latin typeface="Calibri" pitchFamily="34" charset="0"/>
            </a:endParaRPr>
          </a:p>
        </p:txBody>
      </p:sp>
      <p:sp>
        <p:nvSpPr>
          <p:cNvPr id="31773" name="Line 33"/>
          <p:cNvSpPr>
            <a:spLocks noChangeShapeType="1"/>
          </p:cNvSpPr>
          <p:nvPr/>
        </p:nvSpPr>
        <p:spPr bwMode="auto">
          <a:xfrm flipV="1">
            <a:off x="3635375" y="1341438"/>
            <a:ext cx="4392613" cy="34925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 type="triangle" w="med" len="med"/>
          </a:ln>
        </p:spPr>
        <p:txBody>
          <a:bodyPr lIns="90000" tIns="46800" rIns="90000" bIns="46800"/>
          <a:lstStyle/>
          <a:p>
            <a:endParaRPr lang="ga-IE"/>
          </a:p>
        </p:txBody>
      </p:sp>
      <p:sp>
        <p:nvSpPr>
          <p:cNvPr id="31774" name="Line 34"/>
          <p:cNvSpPr>
            <a:spLocks noChangeShapeType="1"/>
          </p:cNvSpPr>
          <p:nvPr/>
        </p:nvSpPr>
        <p:spPr bwMode="auto">
          <a:xfrm flipH="1">
            <a:off x="755650" y="1412875"/>
            <a:ext cx="792163" cy="0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 type="triangle" w="med" len="med"/>
          </a:ln>
        </p:spPr>
        <p:txBody>
          <a:bodyPr lIns="90000" tIns="46800" rIns="90000" bIns="46800"/>
          <a:lstStyle/>
          <a:p>
            <a:endParaRPr lang="ga-IE"/>
          </a:p>
        </p:txBody>
      </p:sp>
      <p:grpSp>
        <p:nvGrpSpPr>
          <p:cNvPr id="31775" name="Group 45"/>
          <p:cNvGrpSpPr>
            <a:grpSpLocks/>
          </p:cNvGrpSpPr>
          <p:nvPr/>
        </p:nvGrpSpPr>
        <p:grpSpPr bwMode="auto">
          <a:xfrm>
            <a:off x="7461250" y="2349500"/>
            <a:ext cx="1296988" cy="1514475"/>
            <a:chOff x="4785" y="1503"/>
            <a:chExt cx="817" cy="954"/>
          </a:xfrm>
        </p:grpSpPr>
        <p:sp>
          <p:nvSpPr>
            <p:cNvPr id="31788" name="Text Box 35"/>
            <p:cNvSpPr txBox="1">
              <a:spLocks noChangeArrowheads="1"/>
            </p:cNvSpPr>
            <p:nvPr/>
          </p:nvSpPr>
          <p:spPr bwMode="auto">
            <a:xfrm>
              <a:off x="4785" y="2048"/>
              <a:ext cx="817" cy="409"/>
            </a:xfrm>
            <a:prstGeom prst="rect">
              <a:avLst/>
            </a:prstGeom>
            <a:noFill/>
            <a:ln w="22225" algn="ctr">
              <a:solidFill>
                <a:srgbClr val="800080"/>
              </a:solidFill>
              <a:miter lim="800000"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r>
                <a:rPr lang="ga-IE">
                  <a:solidFill>
                    <a:srgbClr val="000000"/>
                  </a:solidFill>
                  <a:latin typeface="Comic Sans MS" pitchFamily="66" charset="0"/>
                  <a:ea typeface="Andalus"/>
                  <a:cs typeface="Andalus"/>
                </a:rPr>
                <a:t>An lá atá inniu ann. </a:t>
              </a:r>
            </a:p>
          </p:txBody>
        </p:sp>
        <p:sp>
          <p:nvSpPr>
            <p:cNvPr id="31789" name="Line 38"/>
            <p:cNvSpPr>
              <a:spLocks noChangeShapeType="1"/>
            </p:cNvSpPr>
            <p:nvPr/>
          </p:nvSpPr>
          <p:spPr bwMode="auto">
            <a:xfrm flipV="1">
              <a:off x="5602" y="1503"/>
              <a:ext cx="0" cy="590"/>
            </a:xfrm>
            <a:prstGeom prst="line">
              <a:avLst/>
            </a:prstGeom>
            <a:noFill/>
            <a:ln w="22225">
              <a:solidFill>
                <a:srgbClr val="800080"/>
              </a:solidFill>
              <a:round/>
              <a:headEnd/>
              <a:tailEnd type="triangle" w="med" len="med"/>
            </a:ln>
          </p:spPr>
          <p:txBody>
            <a:bodyPr lIns="90000" tIns="46800" rIns="90000" bIns="46800"/>
            <a:lstStyle/>
            <a:p>
              <a:endParaRPr lang="ga-IE"/>
            </a:p>
          </p:txBody>
        </p:sp>
      </p:grpSp>
      <p:grpSp>
        <p:nvGrpSpPr>
          <p:cNvPr id="5" name="Group 53"/>
          <p:cNvGrpSpPr>
            <a:grpSpLocks/>
          </p:cNvGrpSpPr>
          <p:nvPr/>
        </p:nvGrpSpPr>
        <p:grpSpPr bwMode="auto">
          <a:xfrm>
            <a:off x="250825" y="2349500"/>
            <a:ext cx="2592388" cy="2549525"/>
            <a:chOff x="2542" y="1435"/>
            <a:chExt cx="1633" cy="1012"/>
          </a:xfrm>
        </p:grpSpPr>
        <p:sp>
          <p:nvSpPr>
            <p:cNvPr id="31786" name="Text Box 50"/>
            <p:cNvSpPr txBox="1">
              <a:spLocks noChangeArrowheads="1"/>
            </p:cNvSpPr>
            <p:nvPr/>
          </p:nvSpPr>
          <p:spPr bwMode="auto">
            <a:xfrm>
              <a:off x="2542" y="2184"/>
              <a:ext cx="1633" cy="263"/>
            </a:xfrm>
            <a:prstGeom prst="rect">
              <a:avLst/>
            </a:prstGeom>
            <a:noFill/>
            <a:ln w="22225" algn="ctr">
              <a:solidFill>
                <a:srgbClr val="800080"/>
              </a:solidFill>
              <a:miter lim="800000"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r>
                <a:rPr lang="ga-IE">
                  <a:solidFill>
                    <a:srgbClr val="000000"/>
                  </a:solidFill>
                  <a:latin typeface="Comic Sans MS" pitchFamily="66" charset="0"/>
                </a:rPr>
                <a:t>Tháinig na Ceiltigh </a:t>
              </a:r>
              <a:r>
                <a:rPr lang="en-IE">
                  <a:solidFill>
                    <a:srgbClr val="000000"/>
                  </a:solidFill>
                  <a:latin typeface="Comic Sans MS" pitchFamily="66" charset="0"/>
                </a:rPr>
                <a:t/>
              </a:r>
              <a:br>
                <a:rPr lang="en-IE">
                  <a:solidFill>
                    <a:srgbClr val="000000"/>
                  </a:solidFill>
                  <a:latin typeface="Comic Sans MS" pitchFamily="66" charset="0"/>
                </a:rPr>
              </a:br>
              <a:r>
                <a:rPr lang="ga-IE">
                  <a:solidFill>
                    <a:srgbClr val="000000"/>
                  </a:solidFill>
                  <a:latin typeface="Comic Sans MS" pitchFamily="66" charset="0"/>
                </a:rPr>
                <a:t>go hÉirinn</a:t>
              </a:r>
              <a:r>
                <a:rPr lang="en-IE">
                  <a:solidFill>
                    <a:srgbClr val="000000"/>
                  </a:solidFill>
                  <a:latin typeface="Comic Sans MS" pitchFamily="66" charset="0"/>
                </a:rPr>
                <a:t> </a:t>
              </a:r>
              <a:r>
                <a:rPr lang="en-GB">
                  <a:solidFill>
                    <a:srgbClr val="000000"/>
                  </a:solidFill>
                  <a:latin typeface="Comic Sans MS" pitchFamily="66" charset="0"/>
                </a:rPr>
                <a:t>(600 </a:t>
              </a:r>
              <a:r>
                <a:rPr lang="ga-IE">
                  <a:solidFill>
                    <a:srgbClr val="000000"/>
                  </a:solidFill>
                  <a:latin typeface="Comic Sans MS" pitchFamily="66" charset="0"/>
                </a:rPr>
                <a:t>RCh</a:t>
              </a:r>
              <a:r>
                <a:rPr lang="en-GB">
                  <a:solidFill>
                    <a:srgbClr val="000000"/>
                  </a:solidFill>
                  <a:latin typeface="Comic Sans MS" pitchFamily="66" charset="0"/>
                </a:rPr>
                <a:t>).</a:t>
              </a:r>
              <a:endParaRPr lang="en-US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31787" name="Line 51"/>
            <p:cNvSpPr>
              <a:spLocks noChangeShapeType="1"/>
            </p:cNvSpPr>
            <p:nvPr/>
          </p:nvSpPr>
          <p:spPr bwMode="auto">
            <a:xfrm flipV="1">
              <a:off x="2789" y="1435"/>
              <a:ext cx="0" cy="749"/>
            </a:xfrm>
            <a:prstGeom prst="line">
              <a:avLst/>
            </a:prstGeom>
            <a:noFill/>
            <a:ln w="22225">
              <a:solidFill>
                <a:srgbClr val="800080"/>
              </a:solidFill>
              <a:round/>
              <a:headEnd/>
              <a:tailEnd type="triangle" w="med" len="med"/>
            </a:ln>
          </p:spPr>
          <p:txBody>
            <a:bodyPr lIns="90000" tIns="46800" rIns="90000" bIns="46800"/>
            <a:lstStyle/>
            <a:p>
              <a:endParaRPr lang="ga-IE"/>
            </a:p>
          </p:txBody>
        </p:sp>
      </p:grpSp>
      <p:sp>
        <p:nvSpPr>
          <p:cNvPr id="31777" name="Text Box 18"/>
          <p:cNvSpPr txBox="1">
            <a:spLocks noChangeArrowheads="1"/>
          </p:cNvSpPr>
          <p:nvPr/>
        </p:nvSpPr>
        <p:spPr bwMode="auto">
          <a:xfrm rot="-4145389">
            <a:off x="7920832" y="1885156"/>
            <a:ext cx="649288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GB">
                <a:solidFill>
                  <a:srgbClr val="000000"/>
                </a:solidFill>
                <a:latin typeface="Calibri" pitchFamily="34" charset="0"/>
              </a:rPr>
              <a:t>1800</a:t>
            </a:r>
            <a:endParaRPr lang="en-US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31778" name="Text Box 27"/>
          <p:cNvSpPr txBox="1">
            <a:spLocks noChangeArrowheads="1"/>
          </p:cNvSpPr>
          <p:nvPr/>
        </p:nvSpPr>
        <p:spPr bwMode="auto">
          <a:xfrm rot="-4145389">
            <a:off x="1526381" y="1862932"/>
            <a:ext cx="6000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GB">
                <a:solidFill>
                  <a:srgbClr val="000000"/>
                </a:solidFill>
                <a:latin typeface="Calibri" pitchFamily="34" charset="0"/>
              </a:rPr>
              <a:t>200</a:t>
            </a:r>
            <a:endParaRPr lang="en-US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31779" name="Line 5"/>
          <p:cNvSpPr>
            <a:spLocks noChangeShapeType="1"/>
          </p:cNvSpPr>
          <p:nvPr/>
        </p:nvSpPr>
        <p:spPr bwMode="auto">
          <a:xfrm>
            <a:off x="611188" y="2349500"/>
            <a:ext cx="0" cy="215900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ga-IE"/>
          </a:p>
        </p:txBody>
      </p:sp>
      <p:sp>
        <p:nvSpPr>
          <p:cNvPr id="31780" name="Text Box 29"/>
          <p:cNvSpPr txBox="1">
            <a:spLocks noChangeArrowheads="1"/>
          </p:cNvSpPr>
          <p:nvPr/>
        </p:nvSpPr>
        <p:spPr bwMode="auto">
          <a:xfrm rot="-4145389">
            <a:off x="452438" y="1903412"/>
            <a:ext cx="5286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GB">
                <a:solidFill>
                  <a:srgbClr val="000000"/>
                </a:solidFill>
                <a:latin typeface="Calibri" pitchFamily="34" charset="0"/>
              </a:rPr>
              <a:t>600</a:t>
            </a:r>
            <a:endParaRPr lang="en-US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31781" name="TextBox 52"/>
          <p:cNvSpPr txBox="1">
            <a:spLocks noChangeArrowheads="1"/>
          </p:cNvSpPr>
          <p:nvPr/>
        </p:nvSpPr>
        <p:spPr bwMode="auto">
          <a:xfrm>
            <a:off x="2843213" y="115888"/>
            <a:ext cx="2141537" cy="831850"/>
          </a:xfrm>
          <a:prstGeom prst="rect">
            <a:avLst/>
          </a:prstGeom>
          <a:solidFill>
            <a:srgbClr val="FFCCCC">
              <a:alpha val="47842"/>
            </a:srgb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ga-IE" sz="4800">
                <a:solidFill>
                  <a:srgbClr val="000000"/>
                </a:solidFill>
                <a:latin typeface="Berlin Sans FB Demi" pitchFamily="34" charset="0"/>
              </a:rPr>
              <a:t>Amlíne</a:t>
            </a:r>
          </a:p>
        </p:txBody>
      </p:sp>
      <p:sp>
        <p:nvSpPr>
          <p:cNvPr id="54" name="TextBox 53"/>
          <p:cNvSpPr txBox="1">
            <a:spLocks noChangeArrowheads="1"/>
          </p:cNvSpPr>
          <p:nvPr/>
        </p:nvSpPr>
        <p:spPr bwMode="auto">
          <a:xfrm>
            <a:off x="1371600" y="5029200"/>
            <a:ext cx="67818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ga-IE" sz="2400">
                <a:solidFill>
                  <a:srgbClr val="000000"/>
                </a:solidFill>
                <a:latin typeface="Comic Sans MS" pitchFamily="66" charset="0"/>
              </a:rPr>
              <a:t>‘Roimh Chríost’ atá i gceist le ‘RCh’. Ciallaíonn 600 RCh, mar sin, 600 bliain sular rugadh</a:t>
            </a:r>
          </a:p>
          <a:p>
            <a:r>
              <a:rPr lang="ga-IE" sz="2400">
                <a:solidFill>
                  <a:srgbClr val="000000"/>
                </a:solidFill>
                <a:latin typeface="Comic Sans MS" pitchFamily="66" charset="0"/>
              </a:rPr>
              <a:t>Íosa Críost. </a:t>
            </a:r>
          </a:p>
        </p:txBody>
      </p:sp>
      <p:grpSp>
        <p:nvGrpSpPr>
          <p:cNvPr id="2" name="Group 53"/>
          <p:cNvGrpSpPr>
            <a:grpSpLocks/>
          </p:cNvGrpSpPr>
          <p:nvPr/>
        </p:nvGrpSpPr>
        <p:grpSpPr bwMode="auto">
          <a:xfrm>
            <a:off x="1981200" y="2362200"/>
            <a:ext cx="2592388" cy="1236663"/>
            <a:chOff x="2471" y="1435"/>
            <a:chExt cx="1633" cy="1563"/>
          </a:xfrm>
        </p:grpSpPr>
        <p:sp>
          <p:nvSpPr>
            <p:cNvPr id="31784" name="Text Box 50"/>
            <p:cNvSpPr txBox="1">
              <a:spLocks noChangeArrowheads="1"/>
            </p:cNvSpPr>
            <p:nvPr/>
          </p:nvSpPr>
          <p:spPr bwMode="auto">
            <a:xfrm>
              <a:off x="2471" y="2159"/>
              <a:ext cx="1633" cy="839"/>
            </a:xfrm>
            <a:prstGeom prst="rect">
              <a:avLst/>
            </a:prstGeom>
            <a:noFill/>
            <a:ln w="22225" algn="ctr">
              <a:solidFill>
                <a:srgbClr val="800080"/>
              </a:solidFill>
              <a:miter lim="800000"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r>
                <a:rPr lang="ga-IE">
                  <a:solidFill>
                    <a:srgbClr val="000000"/>
                  </a:solidFill>
                  <a:latin typeface="Comic Sans MS" pitchFamily="66" charset="0"/>
                </a:rPr>
                <a:t>Rugadh Íosa Críost</a:t>
              </a:r>
            </a:p>
            <a:p>
              <a:r>
                <a:rPr lang="ga-IE">
                  <a:solidFill>
                    <a:srgbClr val="000000"/>
                  </a:solidFill>
                  <a:latin typeface="Comic Sans MS" pitchFamily="66" charset="0"/>
                </a:rPr>
                <a:t>an bhliain seo.</a:t>
              </a:r>
              <a:endParaRPr lang="en-US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31785" name="Line 51"/>
            <p:cNvSpPr>
              <a:spLocks noChangeShapeType="1"/>
            </p:cNvSpPr>
            <p:nvPr/>
          </p:nvSpPr>
          <p:spPr bwMode="auto">
            <a:xfrm flipV="1">
              <a:off x="2789" y="1435"/>
              <a:ext cx="0" cy="749"/>
            </a:xfrm>
            <a:prstGeom prst="line">
              <a:avLst/>
            </a:prstGeom>
            <a:noFill/>
            <a:ln w="22225">
              <a:solidFill>
                <a:srgbClr val="800080"/>
              </a:solidFill>
              <a:round/>
              <a:headEnd/>
              <a:tailEnd type="triangle" w="med" len="med"/>
            </a:ln>
          </p:spPr>
          <p:txBody>
            <a:bodyPr lIns="90000" tIns="46800" rIns="90000" bIns="46800"/>
            <a:lstStyle/>
            <a:p>
              <a:endParaRPr lang="ga-IE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1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11513" y="33338"/>
            <a:ext cx="5932487" cy="6348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14" name="Text Box 22"/>
          <p:cNvSpPr txBox="1">
            <a:spLocks noChangeArrowheads="1"/>
          </p:cNvSpPr>
          <p:nvPr/>
        </p:nvSpPr>
        <p:spPr bwMode="auto">
          <a:xfrm>
            <a:off x="395288" y="423863"/>
            <a:ext cx="7993062" cy="844550"/>
          </a:xfrm>
          <a:prstGeom prst="rect">
            <a:avLst/>
          </a:prstGeom>
          <a:solidFill>
            <a:schemeClr val="bg1"/>
          </a:solidFill>
          <a:ln w="22225" algn="ctr">
            <a:solidFill>
              <a:srgbClr val="800080"/>
            </a:solidFill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r>
              <a:rPr lang="ga-IE" sz="2400">
                <a:latin typeface="Comic Sans MS" pitchFamily="66" charset="0"/>
              </a:rPr>
              <a:t>I ndeisceart na Fraince agus na Gearmáine a bhí na Ceiltigh ar dtús. As sin, scaip siad ar fud na hEorpa.</a:t>
            </a:r>
            <a:endParaRPr lang="en-IE" sz="2400">
              <a:latin typeface="Comic Sans MS" pitchFamily="66" charset="0"/>
            </a:endParaRPr>
          </a:p>
        </p:txBody>
      </p:sp>
      <p:sp>
        <p:nvSpPr>
          <p:cNvPr id="26" name="Right Arrow 25"/>
          <p:cNvSpPr>
            <a:spLocks noChangeArrowheads="1"/>
          </p:cNvSpPr>
          <p:nvPr/>
        </p:nvSpPr>
        <p:spPr bwMode="auto">
          <a:xfrm rot="8497632">
            <a:off x="3717925" y="4710113"/>
            <a:ext cx="2006600" cy="166687"/>
          </a:xfrm>
          <a:prstGeom prst="rightArrow">
            <a:avLst>
              <a:gd name="adj1" fmla="val 50000"/>
              <a:gd name="adj2" fmla="val 49992"/>
            </a:avLst>
          </a:prstGeom>
          <a:solidFill>
            <a:srgbClr val="FFFF00"/>
          </a:solidFill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IE" dirty="0">
              <a:solidFill>
                <a:srgbClr val="FFFF00"/>
              </a:solidFill>
              <a:latin typeface="+mn-lt"/>
            </a:endParaRPr>
          </a:p>
        </p:txBody>
      </p:sp>
      <p:sp>
        <p:nvSpPr>
          <p:cNvPr id="27" name="Right Arrow 26"/>
          <p:cNvSpPr>
            <a:spLocks noChangeArrowheads="1"/>
          </p:cNvSpPr>
          <p:nvPr/>
        </p:nvSpPr>
        <p:spPr bwMode="auto">
          <a:xfrm rot="3304831">
            <a:off x="5507831" y="4725195"/>
            <a:ext cx="936625" cy="144462"/>
          </a:xfrm>
          <a:prstGeom prst="rightArrow">
            <a:avLst>
              <a:gd name="adj1" fmla="val 50000"/>
              <a:gd name="adj2" fmla="val 50007"/>
            </a:avLst>
          </a:prstGeom>
          <a:solidFill>
            <a:srgbClr val="FFFF00"/>
          </a:solidFill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 rot="10800000" vert="eaVert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IE" dirty="0">
              <a:solidFill>
                <a:srgbClr val="FFFF00"/>
              </a:solidFill>
              <a:latin typeface="+mn-lt"/>
            </a:endParaRPr>
          </a:p>
        </p:txBody>
      </p:sp>
      <p:sp>
        <p:nvSpPr>
          <p:cNvPr id="28" name="Right Arrow 27"/>
          <p:cNvSpPr/>
          <p:nvPr/>
        </p:nvSpPr>
        <p:spPr>
          <a:xfrm rot="19117141">
            <a:off x="5867400" y="3716338"/>
            <a:ext cx="936625" cy="144462"/>
          </a:xfrm>
          <a:prstGeom prst="rightArrow">
            <a:avLst/>
          </a:prstGeom>
          <a:solidFill>
            <a:srgbClr val="FFFF00"/>
          </a:solidFill>
          <a:ln>
            <a:solidFill>
              <a:srgbClr val="385D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IE" dirty="0">
              <a:solidFill>
                <a:srgbClr val="FFFF00"/>
              </a:solidFill>
            </a:endParaRPr>
          </a:p>
        </p:txBody>
      </p:sp>
      <p:sp>
        <p:nvSpPr>
          <p:cNvPr id="29" name="Right Arrow 28"/>
          <p:cNvSpPr>
            <a:spLocks noChangeArrowheads="1"/>
          </p:cNvSpPr>
          <p:nvPr/>
        </p:nvSpPr>
        <p:spPr bwMode="auto">
          <a:xfrm rot="-8333945">
            <a:off x="4427538" y="3600450"/>
            <a:ext cx="1509712" cy="115888"/>
          </a:xfrm>
          <a:prstGeom prst="rightArrow">
            <a:avLst>
              <a:gd name="adj1" fmla="val 50000"/>
              <a:gd name="adj2" fmla="val 49998"/>
            </a:avLst>
          </a:prstGeom>
          <a:solidFill>
            <a:srgbClr val="FFFF00"/>
          </a:solidFill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IE" dirty="0">
              <a:solidFill>
                <a:srgbClr val="FFFF00"/>
              </a:solidFill>
              <a:latin typeface="+mn-lt"/>
            </a:endParaRPr>
          </a:p>
        </p:txBody>
      </p:sp>
      <p:sp>
        <p:nvSpPr>
          <p:cNvPr id="30" name="Right Arrow 29"/>
          <p:cNvSpPr>
            <a:spLocks noChangeArrowheads="1"/>
          </p:cNvSpPr>
          <p:nvPr/>
        </p:nvSpPr>
        <p:spPr bwMode="auto">
          <a:xfrm rot="-8561080">
            <a:off x="3881438" y="3546475"/>
            <a:ext cx="1627187" cy="98425"/>
          </a:xfrm>
          <a:prstGeom prst="rightArrow">
            <a:avLst>
              <a:gd name="adj1" fmla="val 50000"/>
              <a:gd name="adj2" fmla="val 50011"/>
            </a:avLst>
          </a:prstGeom>
          <a:solidFill>
            <a:srgbClr val="FFFF00"/>
          </a:solidFill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IE" dirty="0">
              <a:solidFill>
                <a:srgbClr val="FFFF00"/>
              </a:solidFill>
              <a:latin typeface="+mn-lt"/>
            </a:endParaRPr>
          </a:p>
        </p:txBody>
      </p:sp>
      <p:sp>
        <p:nvSpPr>
          <p:cNvPr id="31" name="Right Arrow 30"/>
          <p:cNvSpPr/>
          <p:nvPr/>
        </p:nvSpPr>
        <p:spPr>
          <a:xfrm>
            <a:off x="5940425" y="4221163"/>
            <a:ext cx="1584325" cy="144462"/>
          </a:xfrm>
          <a:prstGeom prst="rightArrow">
            <a:avLst/>
          </a:prstGeom>
          <a:solidFill>
            <a:srgbClr val="FFFF00"/>
          </a:solidFill>
          <a:ln>
            <a:solidFill>
              <a:srgbClr val="385D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IE" dirty="0">
              <a:solidFill>
                <a:srgbClr val="FFFF00"/>
              </a:solidFill>
            </a:endParaRPr>
          </a:p>
        </p:txBody>
      </p:sp>
      <p:sp>
        <p:nvSpPr>
          <p:cNvPr id="32" name="Oval 31"/>
          <p:cNvSpPr/>
          <p:nvPr/>
        </p:nvSpPr>
        <p:spPr>
          <a:xfrm>
            <a:off x="4856163" y="3932238"/>
            <a:ext cx="1660525" cy="720725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IE" dirty="0">
                <a:latin typeface="Comic Sans MS" pitchFamily="66" charset="0"/>
              </a:rPr>
              <a:t>Na </a:t>
            </a:r>
            <a:r>
              <a:rPr lang="ga-IE" dirty="0">
                <a:latin typeface="Comic Sans MS" pitchFamily="66" charset="0"/>
              </a:rPr>
              <a:t>Ceiltigh</a:t>
            </a:r>
          </a:p>
        </p:txBody>
      </p:sp>
      <p:sp>
        <p:nvSpPr>
          <p:cNvPr id="13" name="Text Box 32"/>
          <p:cNvSpPr txBox="1">
            <a:spLocks noChangeArrowheads="1"/>
          </p:cNvSpPr>
          <p:nvPr/>
        </p:nvSpPr>
        <p:spPr bwMode="auto">
          <a:xfrm>
            <a:off x="395288" y="1773238"/>
            <a:ext cx="3132137" cy="2670175"/>
          </a:xfrm>
          <a:prstGeom prst="rect">
            <a:avLst/>
          </a:prstGeom>
          <a:solidFill>
            <a:schemeClr val="bg1"/>
          </a:solidFill>
          <a:ln w="22225" algn="ctr">
            <a:solidFill>
              <a:srgbClr val="800080"/>
            </a:solidFill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r>
              <a:rPr lang="ga-IE" sz="2400">
                <a:latin typeface="Comic Sans MS" pitchFamily="66" charset="0"/>
              </a:rPr>
              <a:t>Thug na Ceiltigh a lán nósanna agus scileanna nua go hÉirinn. Is iad na Ceiltigh a thug an Ghaeilge go hÉirinn</a:t>
            </a:r>
            <a:r>
              <a:rPr lang="en-IE" sz="2400">
                <a:latin typeface="Comic Sans MS" pitchFamily="66" charset="0"/>
              </a:rPr>
              <a:t>, mar shampla</a:t>
            </a:r>
            <a:r>
              <a:rPr lang="ga-IE" sz="2400">
                <a:latin typeface="Comic Sans MS" pitchFamily="66" charset="0"/>
              </a:rPr>
              <a:t>. 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59563" y="1628775"/>
            <a:ext cx="2339975" cy="233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2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2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14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2" name="Text Box 32"/>
          <p:cNvSpPr txBox="1">
            <a:spLocks noChangeArrowheads="1"/>
          </p:cNvSpPr>
          <p:nvPr/>
        </p:nvSpPr>
        <p:spPr bwMode="auto">
          <a:xfrm>
            <a:off x="717550" y="836613"/>
            <a:ext cx="5078413" cy="3013075"/>
          </a:xfrm>
          <a:prstGeom prst="rect">
            <a:avLst/>
          </a:prstGeom>
          <a:solidFill>
            <a:schemeClr val="bg1"/>
          </a:solidFill>
          <a:ln w="22225" algn="ctr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r>
              <a:rPr lang="ga-IE" sz="2400">
                <a:latin typeface="Comic Sans MS" pitchFamily="66" charset="0"/>
              </a:rPr>
              <a:t>Bhí buntáiste mór ag na Ceiltigh. Bhí a fhios acu conas uirlisí agus airm a dhéanamh as </a:t>
            </a:r>
            <a:r>
              <a:rPr lang="ga-IE" sz="2400" b="1">
                <a:solidFill>
                  <a:srgbClr val="FF0000"/>
                </a:solidFill>
                <a:latin typeface="Comic Sans MS" pitchFamily="66" charset="0"/>
              </a:rPr>
              <a:t>iarann</a:t>
            </a:r>
            <a:r>
              <a:rPr lang="ga-IE" sz="2400">
                <a:latin typeface="Comic Sans MS" pitchFamily="66" charset="0"/>
              </a:rPr>
              <a:t>. In áiteanna eile san Eoraip ní raibh</a:t>
            </a:r>
          </a:p>
          <a:p>
            <a:r>
              <a:rPr lang="ga-IE" sz="2400">
                <a:latin typeface="Comic Sans MS" pitchFamily="66" charset="0"/>
              </a:rPr>
              <a:t>a fhios ag na daoine conas iarann</a:t>
            </a:r>
          </a:p>
          <a:p>
            <a:r>
              <a:rPr lang="ga-IE" sz="2400">
                <a:latin typeface="Comic Sans MS" pitchFamily="66" charset="0"/>
              </a:rPr>
              <a:t>a úsáid. Bhí cré-umha fós in úsáid acusan. Agus is láidre go mór</a:t>
            </a:r>
          </a:p>
          <a:p>
            <a:r>
              <a:rPr lang="ga-IE" sz="2400">
                <a:latin typeface="Comic Sans MS" pitchFamily="66" charset="0"/>
              </a:rPr>
              <a:t>an t‑iarann ná an cré‑umha!</a:t>
            </a:r>
            <a:endParaRPr lang="en-IE" sz="2400">
              <a:latin typeface="Comic Sans MS" pitchFamily="66" charset="0"/>
            </a:endParaRPr>
          </a:p>
        </p:txBody>
      </p:sp>
      <p:sp>
        <p:nvSpPr>
          <p:cNvPr id="34818" name="Text Box 6"/>
          <p:cNvSpPr txBox="1">
            <a:spLocks noChangeArrowheads="1"/>
          </p:cNvSpPr>
          <p:nvPr/>
        </p:nvSpPr>
        <p:spPr bwMode="auto">
          <a:xfrm>
            <a:off x="684213" y="4437063"/>
            <a:ext cx="5040312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ga-IE" sz="2400">
                <a:latin typeface="Comic Sans MS" pitchFamily="66" charset="0"/>
              </a:rPr>
              <a:t>Tugaimid an </a:t>
            </a:r>
            <a:r>
              <a:rPr lang="ga-IE" sz="2400" b="1">
                <a:solidFill>
                  <a:srgbClr val="FF0000"/>
                </a:solidFill>
                <a:latin typeface="Comic Sans MS" pitchFamily="66" charset="0"/>
              </a:rPr>
              <a:t>Iarannaois</a:t>
            </a:r>
            <a:r>
              <a:rPr lang="ga-IE" sz="2400">
                <a:latin typeface="Comic Sans MS" pitchFamily="66" charset="0"/>
              </a:rPr>
              <a:t> ar an tréimhse staire sin inar scaip úsáid an iarainn ar fud na hEorpa.</a:t>
            </a:r>
          </a:p>
        </p:txBody>
      </p:sp>
      <p:pic>
        <p:nvPicPr>
          <p:cNvPr id="34819" name="Pictur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16688" y="858838"/>
            <a:ext cx="1392237" cy="447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4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2" grpId="0" animBg="1"/>
      <p:bldP spid="348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3213100"/>
            <a:ext cx="5222875" cy="3481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48488" y="852488"/>
            <a:ext cx="2112962" cy="344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79388" y="333375"/>
            <a:ext cx="77581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ga-IE" sz="2400">
                <a:latin typeface="Comic Sans MS" pitchFamily="66" charset="0"/>
              </a:rPr>
              <a:t>Conas a fhaighimid eolas ar shaol na gCeilteach</a:t>
            </a:r>
            <a:r>
              <a:rPr lang="en-IE" sz="2400">
                <a:latin typeface="Comic Sans MS" pitchFamily="66" charset="0"/>
              </a:rPr>
              <a:t> fadó</a:t>
            </a:r>
            <a:r>
              <a:rPr lang="ga-IE" sz="2400">
                <a:latin typeface="Comic Sans MS" pitchFamily="66" charset="0"/>
              </a:rPr>
              <a:t>?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79388" y="904875"/>
            <a:ext cx="6761162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ga-IE" sz="2400">
                <a:latin typeface="Comic Sans MS" pitchFamily="66" charset="0"/>
              </a:rPr>
              <a:t>Slí amháin le heolas a fháil ar na Ceiltigh ná breathnú ar na nithe</a:t>
            </a:r>
            <a:r>
              <a:rPr lang="en-IE" sz="2400">
                <a:latin typeface="Comic Sans MS" pitchFamily="66" charset="0"/>
              </a:rPr>
              <a:t> </a:t>
            </a:r>
            <a:r>
              <a:rPr lang="ga-IE" sz="2400">
                <a:latin typeface="Comic Sans MS" pitchFamily="66" charset="0"/>
              </a:rPr>
              <a:t>a d’fhág siad ina ndiaidh. Déanann </a:t>
            </a:r>
            <a:r>
              <a:rPr lang="ga-IE" sz="2400" b="1">
                <a:solidFill>
                  <a:srgbClr val="FF0000"/>
                </a:solidFill>
                <a:latin typeface="Comic Sans MS" pitchFamily="66" charset="0"/>
              </a:rPr>
              <a:t>seandálaithe</a:t>
            </a:r>
            <a:r>
              <a:rPr lang="ga-IE" sz="240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ga-IE" sz="2400">
                <a:latin typeface="Comic Sans MS" pitchFamily="66" charset="0"/>
              </a:rPr>
              <a:t>tochailt sa talamh chun teacht ar na nithe</a:t>
            </a:r>
            <a:r>
              <a:rPr lang="en-IE" sz="2400">
                <a:latin typeface="Comic Sans MS" pitchFamily="66" charset="0"/>
              </a:rPr>
              <a:t> </a:t>
            </a:r>
            <a:r>
              <a:rPr lang="ga-IE" sz="2400">
                <a:latin typeface="Comic Sans MS" pitchFamily="66" charset="0"/>
              </a:rPr>
              <a:t>sin. Déanann siad staidéar orthu agus deir siad linn ansin cad dó a d’úsáid na Ceiltigh iad.</a:t>
            </a:r>
            <a:endParaRPr lang="en-IE" sz="2400">
              <a:latin typeface="Comic Sans MS" pitchFamily="66" charset="0"/>
            </a:endParaRPr>
          </a:p>
        </p:txBody>
      </p:sp>
      <p:sp>
        <p:nvSpPr>
          <p:cNvPr id="35844" name="Rectangle 2"/>
          <p:cNvSpPr>
            <a:spLocks noChangeArrowheads="1"/>
          </p:cNvSpPr>
          <p:nvPr/>
        </p:nvSpPr>
        <p:spPr bwMode="auto">
          <a:xfrm>
            <a:off x="5580063" y="4221163"/>
            <a:ext cx="2808287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ga-IE" sz="2400">
                <a:latin typeface="Comic Sans MS" pitchFamily="66" charset="0"/>
              </a:rPr>
              <a:t>Féach na seandálaithe seo ag obair!</a:t>
            </a:r>
            <a:endParaRPr lang="en-IE" sz="240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4" grpId="0"/>
      <p:bldP spid="3584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77" name="Picture 13"/>
          <p:cNvPicPr>
            <a:picLocks noChangeAspect="1" noChangeArrowheads="1"/>
          </p:cNvPicPr>
          <p:nvPr/>
        </p:nvPicPr>
        <p:blipFill>
          <a:blip r:embed="rId3"/>
          <a:srcRect t="11450" b="12949"/>
          <a:stretch>
            <a:fillRect/>
          </a:stretch>
        </p:blipFill>
        <p:spPr bwMode="auto">
          <a:xfrm>
            <a:off x="307975" y="3670300"/>
            <a:ext cx="3255963" cy="307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2770188" y="2636838"/>
            <a:ext cx="3097212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IE" sz="4800">
                <a:latin typeface="Solari"/>
              </a:rPr>
              <a:t>FIANAISE </a:t>
            </a:r>
            <a:endParaRPr lang="en-IE" sz="4800">
              <a:latin typeface="Calibri" pitchFamily="34" charset="0"/>
            </a:endParaRPr>
          </a:p>
        </p:txBody>
      </p:sp>
      <p:sp>
        <p:nvSpPr>
          <p:cNvPr id="36867" name="AutoShape 4" descr="data:image/jpeg;base64,/9j/4AAQSkZJRgABAQAAAQABAAD/2wCEAAkGBhQSERUUExQUFBUWFRwYGBcYGBgYFxgYGBgYFxgXFxUXHCYeFxkjGhUXHy8gIycpLCwsGB4xNTAqNSYrLCkBCQoKDgwOFw8PFykcHBwpKSkpLCwpKSksKSksLCwpKSksKSkpKSwsLCkpLCksKSwpLCksKSwpKSwsLCwpLCwsLP/AABEIAMIBBAMBIgACEQEDEQH/xAAaAAACAwEBAAAAAAAAAAAAAAACAwABBAUG/8QAOxAAAQMCAwYFBAECBQMFAAAAAQACEQMhMUFRBBJhcYHwkaGxwdEFEyLh8TJSBkJicrIUI4IVY5Kiwv/EABkBAAMBAQEAAAAAAAAAAAAAAAABAgMEBf/EACURAQADAAICAgIBBQAAAAAAAAABAhEDMRIhQVEEMiITFFJhcf/aAAwDAQACEQMRAD8A4dKqW/0uqN5PIWyl9WrN/p2isObifVYQjaF6jlyHYof4n2puFcO/3Mb8LoUf8bbSMW0X+IPqvMxAlDs29dz7Tg20AfOqNLIet23/ABuX0nsdRI3mlshwI/JpEwRlK8ewXT3uQAYpScQRZSUaiMNUqbqMBFgUYYHj4QhqYWplPZy7AInIj2CHBTdW6j9HeW/m4AyYgTmYtNrWWtn0kcfELGeasKisuNuowzxXZ/6NowHWE1uzjIDmon8iPiFeDhBhIwKgonQ+C7raAnT3TBsgOBy75qf7ifoeDzO0bE+N5g/Ic4cMwe8UzcIyXoHUOAKo0ZwHv5FKOefoeDz+5oqc267TqHAdRKB2wA5Doqjnj5gvBx2sUeF0H7BoVlqUCOS1ryVt8pmswUGzOqzkXhatzTRC6nnwVpZoVuEtRgCVdQIDLurH9QpRuvn+lwnkTuzPDeW8hK2qiXsc0f5gR5W84U2j0Hc2HbW7jQTBMgdBvHkAM07aXbzCGuAJEBwvE2kXXD2I030mOqTcNuJsd4GLTmG46LQadDFriDamN2TDpcZAiC67zOVzZXE7DOvR9HYnsENeIyH5Q2ABDfywt4kqkoUGU5a2qW3JI/E3N7yLWgRoAomrIQJjEACbTbdNQmkXEHDHK+XeqLEIqhVNSKAbqhZZMUdgmbOWKg1BtP1BlMjfduzha3XRatjaKglpBBzy6JTaIHZQatlL6e43sOa3bPsTRlJ1WoNg9my5b8/+LWKfbLT+ntbxPJPFGMgm78BNDFzTaZ7XEEfZ7FkwCBf0TBR7/lGLJGR9vrCjmj+fhOLOQ76wgAjGEAIBwR/ZjL4VudoR0Mqvu2uUAJbhAGOcHyKXUpd3T8Rjkg3TgMEAg0idVTqUHDjPBbm7PIJ06pNTZ5iwnhM94IDEac+iTU2bvNbW0cL9cFW0bOWugkWzHr5IDl1dlEZa6LMdmxz7810307pL2fyrryWr0U1iXHcyCqeuq/ZgeXwsVXZ49l1U5ot6n1LO1Mc9+Pv31VtTaojFLaZEjA3WyAfTXbgqN3d77b3Q3Mg/k2OMOatFSsym5o+2N4DecW5Ew2391pnQDis2xvjaCJJLmA//ABJGXDdC7Bcpr9Mo9TMMFDaGOktZVgmbbwBJuTAdxUQbW6sXHcIa0WH4tdPG7hGkcOKirVHhNpaoY4IjYJqGHHVEEsBGEyMhSoMOca42CNgkLdQpZxfDxWXJyeC611lp/TwR+QBGhuOq3bPR4W7smOFkdNpjD5XDa829y2isQItAyV7qg4pm5359FBgpU+S0s3b2JOFiBfXC6UxnCAmNbfRMIGX/AEiNPx5JjfRRpvBQCnxOcjNXTpBxgnyTxQFzA4c1UunhykJBnbsgBuQnsoMnM8Qb+ClSn+9EUzlfQWRMniq2xtEbhkaHH4PRA4xiACdLY+i0CnaABIE4jXK2mSE0ZvPl4paeMhdN54Kizj0wRuowLePzoiZWLdLjL18UaTK6mQROeEZ9UirU3jc5rW/+qIjj5Qk16V8B829boDHuce8llrNjiVv3MvDose0iDOU+CYiQhmWff6VVaYIM+XtKCnvGbRPtgnPap08cXbKFi05iLeHQrk7LReKTqYd+TSWtcRlYt8iF6Ovs8jpK4Bo1W7Q4R/2yJP8AugN//K7uPk8u+2Nq4VS2UUXU3SSd/wDI3vvDKct4NXXrbaGmDK4/1Xao/CBcbwJcJlpkANxJkBF9b23cDHBpcCItGWGOt07T474ss/nG/Lp/+os4+Ci8t/63/wC2/wAvlWsv69mvhD17mmCRiidR3gQc7YT5FU1yY1y7WK/togFSMXtaUTORptOyUJvkt0WCTQp/iIRsFyOvhqvNvabTroiMg+l3zWqhRBGMRlmk0qNpywnEdT1V/dgxGChQ6jIOWKvdvj3qltF+XeaYLIAg7RMFTRDN/wCUT2xcFMjN4635IROY77Kr7owNlW9+0gP79sO9P5UBMWMHRASI4zJnkLe6pzrZx0njnrHilp4ax5GfPvRNpuMzy9cIhIpjPUZ8T5x7q3Cccz33xU6rD3PJ00wHqipscQeGkZZ96JbnRh2eiOnHAjse6AAth2OWk8rafKW5l4Njhnj72Ke9wtu4i89fVHtbAWb2BN4+LWz88EBzKgItFuygfZ065HRPBnGAfJIfI8JB76eKoid0z1/aTtezgg4XErURJGMYd+aqo0G4x7smTnN3QM5S21bkT4pu1bMDfA5ZSuaQQ64POFGK1udytguZt9MSCM1sFQmJmDloh2ohwsL4fytOO01nU2jXJLOH8LlVW72zFudJ0H/xO76X6rsPbC51Gn/3q1PJ7A8dRuu9JXdf+Ua5revf08+qVkKLgbvbtwUfWa0bziABiSh2Wu17d5pkHuDx4I30Q4FpwIg9V6v/ABzjC07PRJM8Vxfou0gb1GTvMJ5FoNo5SLL0Oyt/pGfcrn5r/wAc+2lI9tdOxjjHVOAAKULAQNfHUprZj152XE1NbSMTxsMrSB6q3O1PAWwGPVFRflOGWWSlWDa3RBpSNh4lOa2FKNsuaPaDMwI/hAKDoNz37rQ08e4j0WcMuOIw4+6eSAMRP8/pEiCTEnmoH2vjnmo5ox7uoDBxnu8dEAD3yBkfi6pkEkz3qiqskSs1StFuCnBrSdobAvAz/XVX9+LiTyxWJwbE70xc8ENOvIluWWYzwSk4dF20E/BHit1Igt0gYE6268lxdm2qPxOGWdufTzW/YiQR0/XukcNtFzS3qB6ZpbowmRlpfFKa8g8J7x4KVqs4C8zHVMF7RwHIJW0U/wAcyRywWprQBjpz/SSDvGde5+U4KSXNzHrZIAvjlZa/sHQQLn9eSRUZdUTLWbZZ5W8twHDFZNpZBEG3hfsoAakG9sMvlZXMHwnAe90p4z6ftAc7bKcGei4lamKdek/+5zgTefyDbcrHxPBel2mlvMnMFeb+uMJphzTZjg8iLmPSASurjnaZ9MuSHL+pUd2q8cZ8b+6i79f6fTqnfdYkDzE+8dFFnPHOpryRka1UPp4p03hkCd4jHS0yfNP2d2+1rhg4A+IlTY62+xrgZBAvrPDVBszTTe5m6dxzi5rhgJuWkZXmOa7ukAr/AE1n3WPFnAkmM7Zrs7O3d3TrPS37XOqtMgYfiSD1C6FEzB8uUd+C4ub9m1OnQpATpOPCYB5BSQDHpwn4Qtd4z+/hWKVuWfFYNDWu/IymsZGnvhPuksbbHTqtlOnvQIAvj31QBMw5jw7sjcyCRp1QF8E9+WSHeJNhjjZIJAVsE4HFFviOOfeatrb4xKYDXoWSalO1gF0G04iBy6JVZnDHRBMe9wx/fsub9TJAkaweAXUqttA/fQpb2AiHDKLoNx9me45SOYlaahkW8eA9VVX6cR/QYUZsz8yJ7/SJTGk0Kska/pdrZDAkjHAnRY9ioBhnOLElaqu0cZPP3U4uJMbV1BI0nuUAqd+yBri63l7qPpX0GmaAfGpx0UazS5J6zwQ2mBb3TnOsO+d9UwGpTMyMdO+qz1TInFaHEzGGc4Z8BglupeaZMzhbr4rPtEE8OOMJ7zGd+5KGoO+GXogMLRpfNBUi5RPF++o6hUXDx+EBmrnH25/C4+3UgWPBsC0i9okY8F2dtImw7gT0lczaaQMtIBBsRkujg9zKLsn0yl92jTdMfjB5jFRY9i21tE1KZtFQwP8AS4Bw/wCSi28o+XDaZicekosDQIAHAWRi1pSaFYkSRu8Jk9YtK0hg0vGOcLduU4fkQcgPf4TdiqGb+HVZzIc4ZwPSVopvAM5b3NefyftLevTrUxEAYa94JxAmMLfylU8DGWHl8JjG7wnuxWS2ttO2gVF0Z/0lFQqWwyOPLHyRGiADN8cPIICq9aYMc1TRBOhQ/bjCIPccrpjKfRAMds/njHfFEz8efd0ezuw8Dr3ipVvf9dIhI0c4kYmGi04mfdATGqayARJtmFVamDca9wmRIfEeGEq6wL/4CIZ2+ET+nggMtXYt0SLjUYfI6rM6lhPXOPldOLeXPuEh2zX9PZAZaWzDIk8MJ4LTT2EG4PAk66YyFPsnw66IpOduGXc+qQVVo7hnInW8cNVAN7HuB5qnU74G/FNp0tSPHuUAt7CbkH1QFp8VpdZtxM99Es07AzjJ7/aDLcLAze+GlvkJMXjADsTKbUfje2PVZTXvFozPHggKqUcwbR649EhrrEEWN+MiP2tLxfCwx0SXY4Xix4W8kBlqsjHL9x7LNUMDja/fd1vqQT0v4Ln7RhwsmUkbQ+2XLiVgetda5jvvFKqUYMLu/Hrkb9srz7x5H/EX0tz6u83NonmJHoAqXp3M1CtVPFEzqdbmtzTWnxyUaMzhopC6MSx06RY4y8vNnS6J0iwAi3mtu5MQcx42Cz1zFRp1BB6EH3K10acgRYe47K83ljLy2r061MwN0+XeIwTA0hwkWN+sYcylUHyBNyDB8be62b8xaM8li0PpbKW6InCRiTN/c4o21g5oF4zI9L6YpbXt/ETieo1SCnUr88OwmCiJEE2xOnTVMpj8oPei0Pa0H8sNR6JaeMYZPz+01mzflGJy5alPdSGIi+UyZyR0CGtM2ve3FAxKGyA2BtA8TrCXX2GJAdf0jojp1Q28n21U/wCuvcAccePsq0sBs9EbpBm5F4nIyB3kgq0IAI1ItlHfkhqbRvGYi0WzurO8QABujEx3ayRsxMWPd5RRMzh3ipUab+6X9ouH5RfT0TSY6uMAR49wq3JGIPzGCUNmaMBlbDuULqNpm84kpA0uAtP6QP2gCwHX5so6iMzJVhl5gZphQryIzn9qBpOuGZN5/hGRnh3irc44jAADvxSMgUxe9xkslahfrfsLRMHuTKEXHHPkmC34WtbySyJ77uitP5euXdlTwM++CAyvzvI0HDLyWHanR4DrwWqsYnAZW4/wuebmRhOaulfKcTM4W1l7q64uI0v30RuGCjsvDvxXp5kY55ZnNlWicVEBqhEKZRd4owVZMm20iAHf2uHgfxPqn7M+C3PlxTHs3gQcCIWPZrtg4tsemPsVxfk196045dmk4QIxnHpdaNkrExOkHDzXO2d+E3strKcGMZ0nmuNq3MZEZDmqJndIQ06mDZxu3nmJRAmwiL80w07wLcVQNsf0kFpDuEJ4MjJLD0TaxE36K/vznPP4QDlxsjNPMIIIBNr42GXknupWuYtqlB0XGIv4I3unv08EjU12MHHqipkThj3gl48ZROEd/CZ6PaG2kkcfRA8ZAomVDgrqEAcYjvxQGSpTMg4ZY+KbIiITib6cSlVLjAhBANkDjxUbYWKpwnIyOkIC31MrHqrLTGMY5W7kIaTM49CVTjfgEBT2kzxQPwPJNqNm82Hrn3wWfaawiLYieWkIMmBdx75JNZwg706xysrfWuPIdDbnzWGobx6Xw1PXHggiqlSeJ4R0BjxVCjAjOZPNaqNKBOOmE3mT1jwQvx8PZd/Bx+MbLC9tnGc07d95LNteyB9NzXTDhBjQrob1u+SS4Y8l0IZjTURByiAeCiCSHo2uVg0JLqUVJtDm3/3NuOpH/FNCupS3hE9dDkehWfJTzrhxOSui6SWwAMeGhw5ro7KwkWsPMFcnZ6/90Bw/E6fwfddHZ6+RJExfvULy5jJyW8NdJhjUDktNVsgX4cxfzACzNcBfAEX54SE3Z6k2NxnH/IKZOD6NyNc8fIpv2gJxF8vRZg6L6GxOBC0FxdGE8EjQBOY2yWWx37JtCoLa+fPxQDalEBs5xb35pEWwWiq+RBBhZmHHEHyQYS+D8Qia+RJgcJ9dUFRmfkoHWyTIym9pOM8vcqVSIPiga2/7yTnX6d2QCHOMd95qi6eCM0hHBLqtEafKACsBxGmUpzXT0PcpbAcLnj3go4Rr3qSgLc+2PfyszqlwPHTvgrey87osOvfwlVKhnC2sRyhAMr1BukD0WR7BnhFuJ1KJroOXHks1TaSTYY9zZBl16hBxBk5acBxSHiDEcXeoCMVYvEn/AC/J5+ijaVr3OJK6OHj8p2emd7YaXeg9UqoMOR91ZGQ7snPo2HP4XoOfplPsUAWtlACJ7y9kl7QJhIawlhUWzcURo8mMJgQAI2hWY2pgQtCMBAKr0CbjGIjJw0Pyi2faBAIxBi4vycNR+1pa1L2jZv8AM3HMf3RhycMj0PDl5uLy9x2qtsaqdQ4YjUHVbKNaDc2GBy6jJcahtkjG41xB05rXQrXEiB/9bDPTvRcDd16VWRI/IHCMhxRl+lj3Zc8PmI/EG53THphitM2i88R4XzCRtVGte4MEdQrIHVIpVAYHfFVTqibHpf3QDzViASjDx8ac55LM/aeM3ggDLSEwUxa/Th05oGtLKx0uczpz1SXOi0d8kP3cpFuOXLNBVa4ZiTnMW1QB1HnKCIzgIGbfPGOHpqgqVYubjTPzyVt2mf8AKRzgnhnCZGOrWn1QVK9wCDHl30S61eXEugzFuXHL9LLXqDe3nO3bzOHS+SRtr3wMcsTZZqlUkiCSNRHXhHFZam2NJ/vM2iInngemqgqVIhtOBzb8oJrcRoSczcjwQP2kRbzN/NZTTqTi0Dx/k+CW/ZQDBc4nwHKyD0Tqs4TGcfOvpzWZ9T8sPck8OKLaNowaL8b65DNVQoxc3Oq14+Kbz/pNrYbSpZnH0wTZso0mJHDv0Qms7XzC9GKxWMhzzMyW4CZRvrjd8PcLPtFUnFKL7KhjRUrW71n3SK1S/X1ukuekMbDY3nO4uMnlOaMGH/eUWfeVIGNwYjDFA3kmNCE6oMRBiY0JjWI0tKaxMaE0UQrbRRo1i2nYN64O67WJB4OGeHNZ6VYtcGu/B2UixP8Apdg711C6wpc1Kmyhw3XDeByIWPJxVv76ldb4yfkQYgaxYaYZLdR2rK7hhlPVc5/017LsO+3+0n8x/tcSJ6weJSRtzQRvfi4HB/4zfAgxa+S4rUtXttW0T07NLajcgcDMg+OqIVwbxBmxj3Kws2gkyBHImOGJPij+/h+QB4nyjVZrdFm0DW+mMmdckkySCHQQeh1B1ErOCTj5EfyjfthEGcBGFuuF0g1OLh/VB018kupXDeZOWHiFjO0lxEA38OgRO2feN50tGXFBjrVgbe5J6nSyUNuJEbpOkEZYY+yD/pmEEj8ozJUAkRYHXXhZMhim82JgZxj7o6WzsF90F3+q588FkdTjBxnh33qg+4IFxyt4IJ0Xba0a9+yTU+qTZuWf6xPRZw3eILW5YzA6KDYnAfk/oPcn9LWvFa3UJm8Qt+3uM5GLAxfXMk45BZn0nPuSR6zrGATgwDAAKpXVT8aI/b2mbzPRjWAC2OZzPM9UO8h3kBK6YjOkNVJ9o71UeeCz0nXWubJSmfTJUZINljcV1o5pVaiDiD4JaXk5LiluK6h2dv8AalOoDRGn5OYrXQ+2NFEaNaALIgoohAwnBUogjWprVFEFK0wYKKIMJUDQbG40OHgrUQbzP+JaTaZO4Az/AGgN9E7Zqhd9uSTMY3UUXDzdt+Hprom5GQBt0T9n9wooudtAWmx6eoVPeZiTE4KKIEEg3/8AApmziWxlGHgqUQUk7SINuK0/SWAtJIBOpx8VFF08H7M+TpuKTtGHeqtRdzFiKAq1FSgFUVSiZm08+i0BRRRKLCOCXWNgrUUpgp7kmo5UogKlRRRA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IE">
              <a:latin typeface="Calibri" pitchFamily="34" charset="0"/>
            </a:endParaRPr>
          </a:p>
        </p:txBody>
      </p:sp>
      <p:sp>
        <p:nvSpPr>
          <p:cNvPr id="36868" name="AutoShape 6" descr="data:image/jpeg;base64,/9j/4AAQSkZJRgABAQAAAQABAAD/2wCEAAkGBhQSERUUExQUFBUWFRwYGBcYGBgYFxgYGBgYFxgXFxUXHCYeFxkjGhUXHy8gIycpLCwsGB4xNTAqNSYrLCkBCQoKDgwOFw8PFykcHBwpKSkpLCwpKSksKSksLCwpKSksKSkpKSwsLCkpLCksKSwpLCksKSwpKSwsLCwpLCwsLP/AABEIAMIBBAMBIgACEQEDEQH/xAAaAAACAwEBAAAAAAAAAAAAAAACAwABBAUG/8QAOxAAAQMCAwYFBAECBQMFAAAAAQACEQMhMUFRBBJhcYHwkaGxwdEFEyLh8TJSBkJicrIUI4IVY5Kiwv/EABkBAAMBAQEAAAAAAAAAAAAAAAABAgMEBf/EACURAQADAAICAgIBBQAAAAAAAAABAhEDMRIhQVEEMiITFFJhcf/aAAwDAQACEQMRAD8A4dKqW/0uqN5PIWyl9WrN/p2isObifVYQjaF6jlyHYof4n2puFcO/3Mb8LoUf8bbSMW0X+IPqvMxAlDs29dz7Tg20AfOqNLIet23/ABuX0nsdRI3mlshwI/JpEwRlK8ewXT3uQAYpScQRZSUaiMNUqbqMBFgUYYHj4QhqYWplPZy7AInIj2CHBTdW6j9HeW/m4AyYgTmYtNrWWtn0kcfELGeasKisuNuowzxXZ/6NowHWE1uzjIDmon8iPiFeDhBhIwKgonQ+C7raAnT3TBsgOBy75qf7ifoeDzO0bE+N5g/Ic4cMwe8UzcIyXoHUOAKo0ZwHv5FKOefoeDz+5oqc267TqHAdRKB2wA5Doqjnj5gvBx2sUeF0H7BoVlqUCOS1ryVt8pmswUGzOqzkXhatzTRC6nnwVpZoVuEtRgCVdQIDLurH9QpRuvn+lwnkTuzPDeW8hK2qiXsc0f5gR5W84U2j0Hc2HbW7jQTBMgdBvHkAM07aXbzCGuAJEBwvE2kXXD2I030mOqTcNuJsd4GLTmG46LQadDFriDamN2TDpcZAiC67zOVzZXE7DOvR9HYnsENeIyH5Q2ABDfywt4kqkoUGU5a2qW3JI/E3N7yLWgRoAomrIQJjEACbTbdNQmkXEHDHK+XeqLEIqhVNSKAbqhZZMUdgmbOWKg1BtP1BlMjfduzha3XRatjaKglpBBzy6JTaIHZQatlL6e43sOa3bPsTRlJ1WoNg9my5b8/+LWKfbLT+ntbxPJPFGMgm78BNDFzTaZ7XEEfZ7FkwCBf0TBR7/lGLJGR9vrCjmj+fhOLOQ76wgAjGEAIBwR/ZjL4VudoR0Mqvu2uUAJbhAGOcHyKXUpd3T8Rjkg3TgMEAg0idVTqUHDjPBbm7PIJ06pNTZ5iwnhM94IDEac+iTU2bvNbW0cL9cFW0bOWugkWzHr5IDl1dlEZa6LMdmxz7810307pL2fyrryWr0U1iXHcyCqeuq/ZgeXwsVXZ49l1U5ot6n1LO1Mc9+Pv31VtTaojFLaZEjA3WyAfTXbgqN3d77b3Q3Mg/k2OMOatFSsym5o+2N4DecW5Ew2391pnQDis2xvjaCJJLmA//ABJGXDdC7Bcpr9Mo9TMMFDaGOktZVgmbbwBJuTAdxUQbW6sXHcIa0WH4tdPG7hGkcOKirVHhNpaoY4IjYJqGHHVEEsBGEyMhSoMOca42CNgkLdQpZxfDxWXJyeC611lp/TwR+QBGhuOq3bPR4W7smOFkdNpjD5XDa829y2isQItAyV7qg4pm5359FBgpU+S0s3b2JOFiBfXC6UxnCAmNbfRMIGX/AEiNPx5JjfRRpvBQCnxOcjNXTpBxgnyTxQFzA4c1UunhykJBnbsgBuQnsoMnM8Qb+ClSn+9EUzlfQWRMniq2xtEbhkaHH4PRA4xiACdLY+i0CnaABIE4jXK2mSE0ZvPl4paeMhdN54Kizj0wRuowLePzoiZWLdLjL18UaTK6mQROeEZ9UirU3jc5rW/+qIjj5Qk16V8B829boDHuce8llrNjiVv3MvDose0iDOU+CYiQhmWff6VVaYIM+XtKCnvGbRPtgnPap08cXbKFi05iLeHQrk7LReKTqYd+TSWtcRlYt8iF6Ovs8jpK4Bo1W7Q4R/2yJP8AugN//K7uPk8u+2Nq4VS2UUXU3SSd/wDI3vvDKct4NXXrbaGmDK4/1Xao/CBcbwJcJlpkANxJkBF9b23cDHBpcCItGWGOt07T474ss/nG/Lp/+os4+Ci8t/63/wC2/wAvlWsv69mvhD17mmCRiidR3gQc7YT5FU1yY1y7WK/togFSMXtaUTORptOyUJvkt0WCTQp/iIRsFyOvhqvNvabTroiMg+l3zWqhRBGMRlmk0qNpywnEdT1V/dgxGChQ6jIOWKvdvj3qltF+XeaYLIAg7RMFTRDN/wCUT2xcFMjN4635IROY77Kr7owNlW9+0gP79sO9P5UBMWMHRASI4zJnkLe6pzrZx0njnrHilp4ax5GfPvRNpuMzy9cIhIpjPUZ8T5x7q3Cccz33xU6rD3PJ00wHqipscQeGkZZ96JbnRh2eiOnHAjse6AAth2OWk8rafKW5l4Njhnj72Ke9wtu4i89fVHtbAWb2BN4+LWz88EBzKgItFuygfZ065HRPBnGAfJIfI8JB76eKoid0z1/aTtezgg4XErURJGMYd+aqo0G4x7smTnN3QM5S21bkT4pu1bMDfA5ZSuaQQ64POFGK1udytguZt9MSCM1sFQmJmDloh2ohwsL4fytOO01nU2jXJLOH8LlVW72zFudJ0H/xO76X6rsPbC51Gn/3q1PJ7A8dRuu9JXdf+Ua5revf08+qVkKLgbvbtwUfWa0bziABiSh2Wu17d5pkHuDx4I30Q4FpwIg9V6v/ABzjC07PRJM8Vxfou0gb1GTvMJ5FoNo5SLL0Oyt/pGfcrn5r/wAc+2lI9tdOxjjHVOAAKULAQNfHUprZj152XE1NbSMTxsMrSB6q3O1PAWwGPVFRflOGWWSlWDa3RBpSNh4lOa2FKNsuaPaDMwI/hAKDoNz37rQ08e4j0WcMuOIw4+6eSAMRP8/pEiCTEnmoH2vjnmo5ox7uoDBxnu8dEAD3yBkfi6pkEkz3qiqskSs1StFuCnBrSdobAvAz/XVX9+LiTyxWJwbE70xc8ENOvIluWWYzwSk4dF20E/BHit1Igt0gYE6268lxdm2qPxOGWdufTzW/YiQR0/XukcNtFzS3qB6ZpbowmRlpfFKa8g8J7x4KVqs4C8zHVMF7RwHIJW0U/wAcyRywWprQBjpz/SSDvGde5+U4KSXNzHrZIAvjlZa/sHQQLn9eSRUZdUTLWbZZ5W8twHDFZNpZBEG3hfsoAakG9sMvlZXMHwnAe90p4z6ftAc7bKcGei4lamKdek/+5zgTefyDbcrHxPBel2mlvMnMFeb+uMJphzTZjg8iLmPSASurjnaZ9MuSHL+pUd2q8cZ8b+6i79f6fTqnfdYkDzE+8dFFnPHOpryRka1UPp4p03hkCd4jHS0yfNP2d2+1rhg4A+IlTY62+xrgZBAvrPDVBszTTe5m6dxzi5rhgJuWkZXmOa7ukAr/AE1n3WPFnAkmM7Zrs7O3d3TrPS37XOqtMgYfiSD1C6FEzB8uUd+C4ub9m1OnQpATpOPCYB5BSQDHpwn4Qtd4z+/hWKVuWfFYNDWu/IymsZGnvhPuksbbHTqtlOnvQIAvj31QBMw5jw7sjcyCRp1QF8E9+WSHeJNhjjZIJAVsE4HFFviOOfeatrb4xKYDXoWSalO1gF0G04iBy6JVZnDHRBMe9wx/fsub9TJAkaweAXUqttA/fQpb2AiHDKLoNx9me45SOYlaahkW8eA9VVX6cR/QYUZsz8yJ7/SJTGk0Kska/pdrZDAkjHAnRY9ioBhnOLElaqu0cZPP3U4uJMbV1BI0nuUAqd+yBri63l7qPpX0GmaAfGpx0UazS5J6zwQ2mBb3TnOsO+d9UwGpTMyMdO+qz1TInFaHEzGGc4Z8BglupeaZMzhbr4rPtEE8OOMJ7zGd+5KGoO+GXogMLRpfNBUi5RPF++o6hUXDx+EBmrnH25/C4+3UgWPBsC0i9okY8F2dtImw7gT0lczaaQMtIBBsRkujg9zKLsn0yl92jTdMfjB5jFRY9i21tE1KZtFQwP8AS4Bw/wCSi28o+XDaZicekosDQIAHAWRi1pSaFYkSRu8Jk9YtK0hg0vGOcLduU4fkQcgPf4TdiqGb+HVZzIc4ZwPSVopvAM5b3NefyftLevTrUxEAYa94JxAmMLfylU8DGWHl8JjG7wnuxWS2ttO2gVF0Z/0lFQqWwyOPLHyRGiADN8cPIICq9aYMc1TRBOhQ/bjCIPccrpjKfRAMds/njHfFEz8efd0ezuw8Dr3ipVvf9dIhI0c4kYmGi04mfdATGqayARJtmFVamDca9wmRIfEeGEq6wL/4CIZ2+ET+nggMtXYt0SLjUYfI6rM6lhPXOPldOLeXPuEh2zX9PZAZaWzDIk8MJ4LTT2EG4PAk66YyFPsnw66IpOduGXc+qQVVo7hnInW8cNVAN7HuB5qnU74G/FNp0tSPHuUAt7CbkH1QFp8VpdZtxM99Es07AzjJ7/aDLcLAze+GlvkJMXjADsTKbUfje2PVZTXvFozPHggKqUcwbR649EhrrEEWN+MiP2tLxfCwx0SXY4Xix4W8kBlqsjHL9x7LNUMDja/fd1vqQT0v4Ln7RhwsmUkbQ+2XLiVgetda5jvvFKqUYMLu/Hrkb9srz7x5H/EX0tz6u83NonmJHoAqXp3M1CtVPFEzqdbmtzTWnxyUaMzhopC6MSx06RY4y8vNnS6J0iwAi3mtu5MQcx42Cz1zFRp1BB6EH3K10acgRYe47K83ljLy2r061MwN0+XeIwTA0hwkWN+sYcylUHyBNyDB8be62b8xaM8li0PpbKW6InCRiTN/c4o21g5oF4zI9L6YpbXt/ETieo1SCnUr88OwmCiJEE2xOnTVMpj8oPei0Pa0H8sNR6JaeMYZPz+01mzflGJy5alPdSGIi+UyZyR0CGtM2ve3FAxKGyA2BtA8TrCXX2GJAdf0jojp1Q28n21U/wCuvcAccePsq0sBs9EbpBm5F4nIyB3kgq0IAI1ItlHfkhqbRvGYi0WzurO8QABujEx3ayRsxMWPd5RRMzh3ipUab+6X9ouH5RfT0TSY6uMAR49wq3JGIPzGCUNmaMBlbDuULqNpm84kpA0uAtP6QP2gCwHX5so6iMzJVhl5gZphQryIzn9qBpOuGZN5/hGRnh3irc44jAADvxSMgUxe9xkslahfrfsLRMHuTKEXHHPkmC34WtbySyJ77uitP5euXdlTwM++CAyvzvI0HDLyWHanR4DrwWqsYnAZW4/wuebmRhOaulfKcTM4W1l7q64uI0v30RuGCjsvDvxXp5kY55ZnNlWicVEBqhEKZRd4owVZMm20iAHf2uHgfxPqn7M+C3PlxTHs3gQcCIWPZrtg4tsemPsVxfk196045dmk4QIxnHpdaNkrExOkHDzXO2d+E3strKcGMZ0nmuNq3MZEZDmqJndIQ06mDZxu3nmJRAmwiL80w07wLcVQNsf0kFpDuEJ4MjJLD0TaxE36K/vznPP4QDlxsjNPMIIIBNr42GXknupWuYtqlB0XGIv4I3unv08EjU12MHHqipkThj3gl48ZROEd/CZ6PaG2kkcfRA8ZAomVDgrqEAcYjvxQGSpTMg4ZY+KbIiITib6cSlVLjAhBANkDjxUbYWKpwnIyOkIC31MrHqrLTGMY5W7kIaTM49CVTjfgEBT2kzxQPwPJNqNm82Hrn3wWfaawiLYieWkIMmBdx75JNZwg706xysrfWuPIdDbnzWGobx6Xw1PXHggiqlSeJ4R0BjxVCjAjOZPNaqNKBOOmE3mT1jwQvx8PZd/Bx+MbLC9tnGc07d95LNteyB9NzXTDhBjQrob1u+SS4Y8l0IZjTURByiAeCiCSHo2uVg0JLqUVJtDm3/3NuOpH/FNCupS3hE9dDkehWfJTzrhxOSui6SWwAMeGhw5ro7KwkWsPMFcnZ6/90Bw/E6fwfddHZ6+RJExfvULy5jJyW8NdJhjUDktNVsgX4cxfzACzNcBfAEX54SE3Z6k2NxnH/IKZOD6NyNc8fIpv2gJxF8vRZg6L6GxOBC0FxdGE8EjQBOY2yWWx37JtCoLa+fPxQDalEBs5xb35pEWwWiq+RBBhZmHHEHyQYS+D8Qia+RJgcJ9dUFRmfkoHWyTIym9pOM8vcqVSIPiga2/7yTnX6d2QCHOMd95qi6eCM0hHBLqtEafKACsBxGmUpzXT0PcpbAcLnj3go4Rr3qSgLc+2PfyszqlwPHTvgrey87osOvfwlVKhnC2sRyhAMr1BukD0WR7BnhFuJ1KJroOXHks1TaSTYY9zZBl16hBxBk5acBxSHiDEcXeoCMVYvEn/AC/J5+ijaVr3OJK6OHj8p2emd7YaXeg9UqoMOR91ZGQ7snPo2HP4XoOfplPsUAWtlACJ7y9kl7QJhIawlhUWzcURo8mMJgQAI2hWY2pgQtCMBAKr0CbjGIjJw0Pyi2faBAIxBi4vycNR+1pa1L2jZv8AM3HMf3RhycMj0PDl5uLy9x2qtsaqdQ4YjUHVbKNaDc2GBy6jJcahtkjG41xB05rXQrXEiB/9bDPTvRcDd16VWRI/IHCMhxRl+lj3Zc8PmI/EG53THphitM2i88R4XzCRtVGte4MEdQrIHVIpVAYHfFVTqibHpf3QDzViASjDx8ac55LM/aeM3ggDLSEwUxa/Th05oGtLKx0uczpz1SXOi0d8kP3cpFuOXLNBVa4ZiTnMW1QB1HnKCIzgIGbfPGOHpqgqVYubjTPzyVt2mf8AKRzgnhnCZGOrWn1QVK9wCDHl30S61eXEugzFuXHL9LLXqDe3nO3bzOHS+SRtr3wMcsTZZqlUkiCSNRHXhHFZam2NJ/vM2iInngemqgqVIhtOBzb8oJrcRoSczcjwQP2kRbzN/NZTTqTi0Dx/k+CW/ZQDBc4nwHKyD0Tqs4TGcfOvpzWZ9T8sPck8OKLaNowaL8b65DNVQoxc3Oq14+Kbz/pNrYbSpZnH0wTZso0mJHDv0Qms7XzC9GKxWMhzzMyW4CZRvrjd8PcLPtFUnFKL7KhjRUrW71n3SK1S/X1ukuekMbDY3nO4uMnlOaMGH/eUWfeVIGNwYjDFA3kmNCE6oMRBiY0JjWI0tKaxMaE0UQrbRRo1i2nYN64O67WJB4OGeHNZ6VYtcGu/B2UixP8Apdg711C6wpc1Kmyhw3XDeByIWPJxVv76ldb4yfkQYgaxYaYZLdR2rK7hhlPVc5/017LsO+3+0n8x/tcSJ6weJSRtzQRvfi4HB/4zfAgxa+S4rUtXttW0T07NLajcgcDMg+OqIVwbxBmxj3Kws2gkyBHImOGJPij+/h+QB4nyjVZrdFm0DW+mMmdckkySCHQQeh1B1ErOCTj5EfyjfthEGcBGFuuF0g1OLh/VB018kupXDeZOWHiFjO0lxEA38OgRO2feN50tGXFBjrVgbe5J6nSyUNuJEbpOkEZYY+yD/pmEEj8ozJUAkRYHXXhZMhim82JgZxj7o6WzsF90F3+q588FkdTjBxnh33qg+4IFxyt4IJ0Xba0a9+yTU+qTZuWf6xPRZw3eILW5YzA6KDYnAfk/oPcn9LWvFa3UJm8Qt+3uM5GLAxfXMk45BZn0nPuSR6zrGATgwDAAKpXVT8aI/b2mbzPRjWAC2OZzPM9UO8h3kBK6YjOkNVJ9o71UeeCz0nXWubJSmfTJUZINljcV1o5pVaiDiD4JaXk5LiluK6h2dv8AalOoDRGn5OYrXQ+2NFEaNaALIgoohAwnBUogjWprVFEFK0wYKKIMJUDQbG40OHgrUQbzP+JaTaZO4Az/AGgN9E7Zqhd9uSTMY3UUXDzdt+Hprom5GQBt0T9n9wooudtAWmx6eoVPeZiTE4KKIEEg3/8AApmziWxlGHgqUQUk7SINuK0/SWAtJIBOpx8VFF08H7M+TpuKTtGHeqtRdzFiKAq1FSgFUVSiZm08+i0BRRRKLCOCXWNgrUUpgp7kmo5UogKlRRRA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IE">
              <a:latin typeface="Calibri" pitchFamily="34" charset="0"/>
            </a:endParaRPr>
          </a:p>
        </p:txBody>
      </p:sp>
      <p:pic>
        <p:nvPicPr>
          <p:cNvPr id="36874" name="Picture 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5650" y="31750"/>
            <a:ext cx="321310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5" name="Picture 1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08625" y="19050"/>
            <a:ext cx="2994025" cy="246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6" name="Picture 1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95963" y="3284538"/>
            <a:ext cx="2867025" cy="3582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78" name="Text Box 14"/>
          <p:cNvSpPr txBox="1">
            <a:spLocks noChangeArrowheads="1"/>
          </p:cNvSpPr>
          <p:nvPr/>
        </p:nvSpPr>
        <p:spPr bwMode="auto">
          <a:xfrm>
            <a:off x="3492500" y="3573463"/>
            <a:ext cx="2519363" cy="1917700"/>
          </a:xfrm>
          <a:prstGeom prst="rect">
            <a:avLst/>
          </a:prstGeom>
          <a:solidFill>
            <a:srgbClr val="FCFBF9"/>
          </a:soli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ga-IE" sz="2400">
                <a:latin typeface="Comic Sans MS" pitchFamily="66" charset="0"/>
              </a:rPr>
              <a:t>Céard a insíonn</a:t>
            </a:r>
          </a:p>
          <a:p>
            <a:pPr algn="ctr"/>
            <a:r>
              <a:rPr lang="ga-IE" sz="2400">
                <a:latin typeface="Comic Sans MS" pitchFamily="66" charset="0"/>
              </a:rPr>
              <a:t>siad</a:t>
            </a:r>
            <a:r>
              <a:rPr lang="en-IE" sz="2400">
                <a:latin typeface="Comic Sans MS" pitchFamily="66" charset="0"/>
              </a:rPr>
              <a:t> </a:t>
            </a:r>
            <a:r>
              <a:rPr lang="ga-IE" sz="2400">
                <a:latin typeface="Comic Sans MS" pitchFamily="66" charset="0"/>
              </a:rPr>
              <a:t>dúinn</a:t>
            </a:r>
          </a:p>
          <a:p>
            <a:pPr algn="ctr"/>
            <a:r>
              <a:rPr lang="ga-IE" sz="2400">
                <a:latin typeface="Comic Sans MS" pitchFamily="66" charset="0"/>
              </a:rPr>
              <a:t>faoi shaol</a:t>
            </a:r>
          </a:p>
          <a:p>
            <a:pPr algn="ctr"/>
            <a:r>
              <a:rPr lang="ga-IE" sz="2400">
                <a:latin typeface="Comic Sans MS" pitchFamily="66" charset="0"/>
              </a:rPr>
              <a:t>na gCeilteach,</a:t>
            </a:r>
          </a:p>
          <a:p>
            <a:pPr algn="ctr"/>
            <a:r>
              <a:rPr lang="ga-IE" sz="2400">
                <a:latin typeface="Comic Sans MS" pitchFamily="66" charset="0"/>
              </a:rPr>
              <a:t>meas tú?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31800" y="2386013"/>
            <a:ext cx="8388350" cy="118745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ga-IE" sz="2400">
                <a:latin typeface="Comic Sans MS" pitchFamily="66" charset="0"/>
              </a:rPr>
              <a:t>Tá na nithe</a:t>
            </a:r>
            <a:r>
              <a:rPr lang="en-IE" sz="2400">
                <a:latin typeface="Comic Sans MS" pitchFamily="66" charset="0"/>
              </a:rPr>
              <a:t> </a:t>
            </a:r>
            <a:r>
              <a:rPr lang="ga-IE" sz="2400">
                <a:latin typeface="Comic Sans MS" pitchFamily="66" charset="0"/>
              </a:rPr>
              <a:t>Ceilteacha seo le feiceáil in Ard‑Mhúsaem na hÉireann. Fianaise is ea iad ar an gcineál saoil a bhí</a:t>
            </a:r>
          </a:p>
          <a:p>
            <a:pPr>
              <a:defRPr/>
            </a:pPr>
            <a:r>
              <a:rPr lang="ga-IE" sz="2400">
                <a:latin typeface="Comic Sans MS" pitchFamily="66" charset="0"/>
              </a:rPr>
              <a:t>ag na Ceiltigh.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68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68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68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68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68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68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68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68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36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6878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21" name="Picture 9"/>
          <p:cNvPicPr>
            <a:picLocks noChangeAspect="1" noChangeArrowheads="1"/>
          </p:cNvPicPr>
          <p:nvPr/>
        </p:nvPicPr>
        <p:blipFill>
          <a:blip r:embed="rId3"/>
          <a:srcRect t="11450" b="12949"/>
          <a:stretch>
            <a:fillRect/>
          </a:stretch>
        </p:blipFill>
        <p:spPr bwMode="auto">
          <a:xfrm>
            <a:off x="739775" y="44450"/>
            <a:ext cx="3255963" cy="307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825" y="3813175"/>
            <a:ext cx="1584325" cy="286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4391025" y="260350"/>
            <a:ext cx="4573588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IE" sz="2400">
                <a:latin typeface="Comic Sans MS" pitchFamily="66" charset="0"/>
              </a:rPr>
              <a:t>F</a:t>
            </a:r>
            <a:r>
              <a:rPr lang="ga-IE" sz="2400">
                <a:latin typeface="Comic Sans MS" pitchFamily="66" charset="0"/>
              </a:rPr>
              <a:t>eirmeoirí ba ea na Ceiltigh. D’fhásaidís barra mar choirce agus cruithneacht. D’úsáididís brónna chun na barra a mheilt chun plúr a dhéanamh le haghaidh aráin nó le min a dhéanamh le haghaidh leitean</a:t>
            </a:r>
            <a:r>
              <a:rPr lang="en-IE" sz="2400">
                <a:latin typeface="Comic Sans MS" pitchFamily="66" charset="0"/>
              </a:rPr>
              <a:t>.</a:t>
            </a:r>
            <a:endParaRPr lang="ga-IE" sz="2400">
              <a:latin typeface="Comic Sans MS" pitchFamily="66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692275" y="884238"/>
            <a:ext cx="873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ga-IE" sz="2400">
                <a:latin typeface="Gill Sans Ultra Bold" pitchFamily="34" charset="0"/>
              </a:rPr>
              <a:t>Bró</a:t>
            </a:r>
          </a:p>
        </p:txBody>
      </p:sp>
      <p:sp>
        <p:nvSpPr>
          <p:cNvPr id="9" name="Line Callout 1 8"/>
          <p:cNvSpPr>
            <a:spLocks/>
          </p:cNvSpPr>
          <p:nvPr/>
        </p:nvSpPr>
        <p:spPr bwMode="auto">
          <a:xfrm>
            <a:off x="2268538" y="3357563"/>
            <a:ext cx="3024187" cy="863600"/>
          </a:xfrm>
          <a:prstGeom prst="borderCallout1">
            <a:avLst>
              <a:gd name="adj1" fmla="val 13236"/>
              <a:gd name="adj2" fmla="val -2519"/>
              <a:gd name="adj3" fmla="val 114153"/>
              <a:gd name="adj4" fmla="val -26667"/>
            </a:avLst>
          </a:prstGeom>
          <a:solidFill>
            <a:srgbClr val="71A1DC"/>
          </a:solidFill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IE">
                <a:solidFill>
                  <a:srgbClr val="FFFFFF"/>
                </a:solidFill>
                <a:latin typeface="Comic Sans MS" pitchFamily="66" charset="0"/>
              </a:rPr>
              <a:t>Céard </a:t>
            </a:r>
            <a:r>
              <a:rPr lang="ga-IE">
                <a:solidFill>
                  <a:srgbClr val="FFFFFF"/>
                </a:solidFill>
                <a:latin typeface="Comic Sans MS" pitchFamily="66" charset="0"/>
              </a:rPr>
              <a:t>eile </a:t>
            </a:r>
            <a:r>
              <a:rPr lang="en-IE">
                <a:solidFill>
                  <a:srgbClr val="FFFFFF"/>
                </a:solidFill>
                <a:latin typeface="Comic Sans MS" pitchFamily="66" charset="0"/>
              </a:rPr>
              <a:t>a d’itheadh</a:t>
            </a:r>
            <a:r>
              <a:rPr lang="ga-IE">
                <a:solidFill>
                  <a:srgbClr val="FFFFFF"/>
                </a:solidFill>
                <a:latin typeface="Comic Sans MS" pitchFamily="66" charset="0"/>
              </a:rPr>
              <a:t> </a:t>
            </a:r>
            <a:r>
              <a:rPr lang="en-IE">
                <a:solidFill>
                  <a:srgbClr val="FFFFFF"/>
                </a:solidFill>
                <a:latin typeface="Comic Sans MS" pitchFamily="66" charset="0"/>
              </a:rPr>
              <a:t/>
            </a:r>
            <a:br>
              <a:rPr lang="en-IE">
                <a:solidFill>
                  <a:srgbClr val="FFFFFF"/>
                </a:solidFill>
                <a:latin typeface="Comic Sans MS" pitchFamily="66" charset="0"/>
              </a:rPr>
            </a:br>
            <a:r>
              <a:rPr lang="ga-IE">
                <a:solidFill>
                  <a:srgbClr val="FFFFFF"/>
                </a:solidFill>
                <a:latin typeface="Comic Sans MS" pitchFamily="66" charset="0"/>
              </a:rPr>
              <a:t>na Ceiltigh, meas tú?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373313" y="1008063"/>
            <a:ext cx="1511300" cy="201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00563" y="4338638"/>
            <a:ext cx="4619625" cy="250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9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9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7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770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2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4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10979</TotalTime>
  <Words>1110</Words>
  <Application>Microsoft Office PowerPoint</Application>
  <PresentationFormat>On-screen Show (4:3)</PresentationFormat>
  <Paragraphs>174</Paragraphs>
  <Slides>25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Design Template</vt:lpstr>
      </vt:variant>
      <vt:variant>
        <vt:i4>13</vt:i4>
      </vt:variant>
      <vt:variant>
        <vt:lpstr>Slide Titles</vt:lpstr>
      </vt:variant>
      <vt:variant>
        <vt:i4>25</vt:i4>
      </vt:variant>
    </vt:vector>
  </HeadingPairs>
  <TitlesOfParts>
    <vt:vector size="46" baseType="lpstr">
      <vt:lpstr>Arial</vt:lpstr>
      <vt:lpstr>Calibri</vt:lpstr>
      <vt:lpstr>Comic Sans MS</vt:lpstr>
      <vt:lpstr>Andalus</vt:lpstr>
      <vt:lpstr>Berlin Sans FB Demi</vt:lpstr>
      <vt:lpstr>Solari</vt:lpstr>
      <vt:lpstr>Gill Sans Ultra Bold</vt:lpstr>
      <vt:lpstr>Times New Roman</vt:lpstr>
      <vt:lpstr>Office Theme</vt:lpstr>
      <vt:lpstr>Default Design</vt:lpstr>
      <vt:lpstr>Default Design</vt:lpstr>
      <vt:lpstr>Default Design</vt:lpstr>
      <vt:lpstr>Default Design</vt:lpstr>
      <vt:lpstr>Default Design</vt:lpstr>
      <vt:lpstr>Default Design</vt:lpstr>
      <vt:lpstr>Default Design</vt:lpstr>
      <vt:lpstr>Default Design</vt:lpstr>
      <vt:lpstr>Default Design</vt:lpstr>
      <vt:lpstr>Default Design</vt:lpstr>
      <vt:lpstr>Default Design</vt:lpstr>
      <vt:lpstr>Default Design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maire</dc:creator>
  <cp:lastModifiedBy>Méabh Ní Loingsigh</cp:lastModifiedBy>
  <cp:revision>328</cp:revision>
  <cp:lastPrinted>2014-07-31T09:28:11Z</cp:lastPrinted>
  <dcterms:created xsi:type="dcterms:W3CDTF">2013-09-14T08:48:16Z</dcterms:created>
  <dcterms:modified xsi:type="dcterms:W3CDTF">2014-08-27T09:13:17Z</dcterms:modified>
</cp:coreProperties>
</file>