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1" r:id="rId3"/>
    <p:sldId id="265" r:id="rId4"/>
    <p:sldId id="277" r:id="rId5"/>
    <p:sldId id="289" r:id="rId6"/>
    <p:sldId id="281" r:id="rId7"/>
    <p:sldId id="282" r:id="rId8"/>
    <p:sldId id="283" r:id="rId9"/>
    <p:sldId id="286" r:id="rId10"/>
    <p:sldId id="290" r:id="rId11"/>
    <p:sldId id="278" r:id="rId12"/>
    <p:sldId id="257" r:id="rId13"/>
    <p:sldId id="266" r:id="rId14"/>
    <p:sldId id="262" r:id="rId15"/>
    <p:sldId id="287" r:id="rId16"/>
    <p:sldId id="288" r:id="rId17"/>
    <p:sldId id="258" r:id="rId18"/>
    <p:sldId id="291" r:id="rId19"/>
    <p:sldId id="292"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8" autoAdjust="0"/>
    <p:restoredTop sz="94624" autoAdjust="0"/>
  </p:normalViewPr>
  <p:slideViewPr>
    <p:cSldViewPr>
      <p:cViewPr>
        <p:scale>
          <a:sx n="66" d="100"/>
          <a:sy n="66" d="100"/>
        </p:scale>
        <p:origin x="-660" y="-33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CAE8B6D-EFC5-4825-AEFB-D1EB74924473}" type="datetimeFigureOut">
              <a:rPr lang="en-IE"/>
              <a:pPr>
                <a:defRPr/>
              </a:pPr>
              <a:t>24/09/2014</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C280EE4-CC45-48B6-8D9F-1EA568FFB224}" type="slidenum">
              <a:rPr lang="en-IE"/>
              <a:pPr>
                <a:defRPr/>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5D44D1C-4623-4695-8C86-82AA03357E83}" type="datetimeFigureOut">
              <a:rPr lang="en-IE"/>
              <a:pPr>
                <a:defRPr/>
              </a:pPr>
              <a:t>24/09/2014</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7FA834-2AB8-4120-90E7-BA1B1F4F4DFE}"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1C3FF-458C-4868-90AC-B2A8DE4FBC27}" type="slidenum">
              <a:rPr lang="en-IE"/>
              <a:pPr fontAlgn="base">
                <a:spcBef>
                  <a:spcPct val="0"/>
                </a:spcBef>
                <a:spcAft>
                  <a:spcPct val="0"/>
                </a:spcAft>
                <a:defRPr/>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4E362-BD88-4BD2-8A18-B7E3815087F4}" type="slidenum">
              <a:rPr lang="en-IE"/>
              <a:pPr fontAlgn="base">
                <a:spcBef>
                  <a:spcPct val="0"/>
                </a:spcBef>
                <a:spcAft>
                  <a:spcPct val="0"/>
                </a:spcAft>
                <a:defRPr/>
              </a:pPr>
              <a:t>6</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3E8132-75D9-4BBF-9215-364209C05221}" type="slidenum">
              <a:rPr lang="en-IE"/>
              <a:pPr fontAlgn="base">
                <a:spcBef>
                  <a:spcPct val="0"/>
                </a:spcBef>
                <a:spcAft>
                  <a:spcPct val="0"/>
                </a:spcAft>
                <a:defRPr/>
              </a:pPr>
              <a:t>12</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IE" smtClean="0"/>
          </a:p>
        </p:txBody>
      </p:sp>
      <p:sp>
        <p:nvSpPr>
          <p:cNvPr id="4" name="Slide Number Placeholder 3"/>
          <p:cNvSpPr>
            <a:spLocks noGrp="1"/>
          </p:cNvSpPr>
          <p:nvPr>
            <p:ph type="sldNum" sz="quarter" idx="5"/>
          </p:nvPr>
        </p:nvSpPr>
        <p:spPr/>
        <p:txBody>
          <a:bodyPr/>
          <a:lstStyle/>
          <a:p>
            <a:pPr>
              <a:defRPr/>
            </a:pPr>
            <a:fld id="{129D0C31-9B60-4118-A914-B163FBC8E8C3}" type="slidenum">
              <a:rPr lang="en-IE" smtClean="0"/>
              <a:pPr>
                <a:defRPr/>
              </a:pPr>
              <a:t>14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9129F-CDA7-4F99-ABB4-4576EA2BDC6A}" type="slidenum">
              <a:rPr lang="en-GB"/>
              <a:pPr fontAlgn="base">
                <a:spcBef>
                  <a:spcPct val="0"/>
                </a:spcBef>
                <a:spcAft>
                  <a:spcPct val="0"/>
                </a:spcAft>
                <a:defRPr/>
              </a:pPr>
              <a:t>16</a:t>
            </a:fld>
            <a:endParaRPr lang="en-GB"/>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ga-I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A4487CBE-A0F3-4581-BED3-7AEE56CDCF7E}" type="datetimeFigureOut">
              <a:rPr lang="en-IE"/>
              <a:pPr>
                <a:defRPr/>
              </a:pPr>
              <a:t>24/09/2014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D5BD5C1-FD11-47CE-A596-695DBCBC55B5}"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56C53157-C294-4638-BA37-111D0197BB2E}" type="datetimeFigureOut">
              <a:rPr lang="en-IE"/>
              <a:pPr>
                <a:defRPr/>
              </a:pPr>
              <a:t>24/09/2014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D321E72-6002-447E-B656-274BFA03C555}"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2A605B35-9112-4A43-A48F-6EF95FD315A6}" type="datetimeFigureOut">
              <a:rPr lang="en-IE"/>
              <a:pPr>
                <a:defRPr/>
              </a:pPr>
              <a:t>24/09/2014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F85F5D5-0F44-4DD4-B44B-CCE3097A9D23}"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70BC6579-6DFE-4CB2-B554-2472BB5CB909}" type="datetimeFigureOut">
              <a:rPr lang="en-IE"/>
              <a:pPr>
                <a:defRPr/>
              </a:pPr>
              <a:t>24/09/2014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63644F7-C040-4959-9A1C-71850D0276A9}"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B4375C-EDF0-43B3-9718-3A34F762EC55}" type="datetimeFigureOut">
              <a:rPr lang="en-IE"/>
              <a:pPr>
                <a:defRPr/>
              </a:pPr>
              <a:t>24/09/2014</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B44989A-04F1-414A-A02C-DF0DB3B1491F}"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009EB294-AB6E-4C0F-A243-F3FBAB840595}" type="datetimeFigureOut">
              <a:rPr lang="en-IE"/>
              <a:pPr>
                <a:defRPr/>
              </a:pPr>
              <a:t>24/09/2014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6DD5C78-C381-4F95-B70E-FA479567B75C}"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81166755-F344-45DC-B968-E10740505F1C}" type="datetimeFigureOut">
              <a:rPr lang="en-IE"/>
              <a:pPr>
                <a:defRPr/>
              </a:pPr>
              <a:t>24/09/2014</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ADA8E17A-632F-4860-BFF2-6E247B399306}"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8F9FBEAF-4CB7-45EF-B8F7-28C7454E45CC}" type="datetimeFigureOut">
              <a:rPr lang="en-IE"/>
              <a:pPr>
                <a:defRPr/>
              </a:pPr>
              <a:t>24/09/2014</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FD6C864C-2989-4148-B857-92A482B7EA7D}"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906CEF-7872-4E70-9F09-42FC9CD6E3B1}" type="datetimeFigureOut">
              <a:rPr lang="en-IE"/>
              <a:pPr>
                <a:defRPr/>
              </a:pPr>
              <a:t>24/09/2014</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A373926B-CE15-4470-9021-EBA66539B7DA}"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0F90A-436D-43F6-B37F-0E8E8ACF7059}" type="datetimeFigureOut">
              <a:rPr lang="en-IE"/>
              <a:pPr>
                <a:defRPr/>
              </a:pPr>
              <a:t>24/09/2014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C3FE7206-45A3-4DA4-9125-51227A758D20}"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81C03D-5F3D-46F4-95B0-66148AF824CA}" type="datetimeFigureOut">
              <a:rPr lang="en-IE"/>
              <a:pPr>
                <a:defRPr/>
              </a:pPr>
              <a:t>24/09/2014</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E7649824-BC42-4E26-A14F-379CBD86D52A}"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49DAFF-8CE8-4899-BB48-BF646A7644A6}" type="datetimeFigureOut">
              <a:rPr lang="en-IE"/>
              <a:pPr>
                <a:defRPr/>
              </a:pPr>
              <a:t>24/09/2014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0C7E3DD-9E95-492A-8986-13A9B9ADCF9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ative-languages.org/kids.htm" TargetMode="External"/><Relationship Id="rId2" Type="http://schemas.openxmlformats.org/officeDocument/2006/relationships/hyperlink" Target="http://www.ic-migration.webhost.uits.arizona.edu/icfiles/ic/kmartin/School/amer1.htm" TargetMode="External"/><Relationship Id="rId1" Type="http://schemas.openxmlformats.org/officeDocument/2006/relationships/slideLayout" Target="../slideLayouts/slideLayout7.xml"/><Relationship Id="rId5" Type="http://schemas.openxmlformats.org/officeDocument/2006/relationships/hyperlink" Target="http://www.pbs.org/wgbh/amex/weshallremain/" TargetMode="External"/><Relationship Id="rId4" Type="http://schemas.openxmlformats.org/officeDocument/2006/relationships/hyperlink" Target="http://video.nationalgeographic.com/video/american-festivals-project/pine-ridge-pow-wow"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755650" y="-26988"/>
            <a:ext cx="7632700" cy="6624638"/>
          </a:xfrm>
          <a:prstGeom prst="rect">
            <a:avLst/>
          </a:prstGeom>
          <a:noFill/>
          <a:ln w="9525">
            <a:solidFill>
              <a:srgbClr val="663300"/>
            </a:solidFill>
            <a:miter lim="800000"/>
            <a:headEnd/>
            <a:tailEnd/>
          </a:ln>
        </p:spPr>
      </p:pic>
      <p:sp>
        <p:nvSpPr>
          <p:cNvPr id="2" name="Title 1"/>
          <p:cNvSpPr>
            <a:spLocks noGrp="1"/>
          </p:cNvSpPr>
          <p:nvPr>
            <p:ph type="ctrTitle"/>
          </p:nvPr>
        </p:nvSpPr>
        <p:spPr>
          <a:xfrm>
            <a:off x="687388" y="5949950"/>
            <a:ext cx="7772400" cy="865188"/>
          </a:xfrm>
          <a:solidFill>
            <a:schemeClr val="bg1"/>
          </a:solidFill>
          <a:ln w="38100">
            <a:solidFill>
              <a:srgbClr val="663300"/>
            </a:solidFill>
          </a:ln>
        </p:spPr>
        <p:txBody>
          <a:bodyPr/>
          <a:lstStyle/>
          <a:p>
            <a:pPr eaLnBrk="1" hangingPunct="1"/>
            <a:r>
              <a:rPr lang="ga-IE" b="1" smtClean="0">
                <a:latin typeface="Comic Sans MS" pitchFamily="66" charset="0"/>
              </a:rPr>
              <a:t>Meiriceánaigh Dhúchasacha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strVal val="#ppt_h"/>
                                          </p:val>
                                        </p:tav>
                                        <p:tav tm="100000">
                                          <p:val>
                                            <p:strVal val="#ppt_h"/>
                                          </p:val>
                                        </p:tav>
                                      </p:tavLst>
                                    </p:anim>
                                  </p:childTnLst>
                                </p:cTn>
                              </p:par>
                              <p:par>
                                <p:cTn id="9" presetID="35"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style.rotation</p:attrName>
                                        </p:attrNameLst>
                                      </p:cBhvr>
                                      <p:tavLst>
                                        <p:tav tm="0">
                                          <p:val>
                                            <p:fltVal val="720"/>
                                          </p:val>
                                        </p:tav>
                                        <p:tav tm="100000">
                                          <p:val>
                                            <p:fltVal val="0"/>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27088" y="1147763"/>
            <a:ext cx="2857500" cy="4286250"/>
          </a:xfrm>
          <a:prstGeom prst="rect">
            <a:avLst/>
          </a:prstGeom>
          <a:noFill/>
          <a:ln w="9525">
            <a:noFill/>
            <a:miter lim="800000"/>
            <a:headEnd/>
            <a:tailEnd/>
          </a:ln>
        </p:spPr>
      </p:pic>
      <p:sp>
        <p:nvSpPr>
          <p:cNvPr id="3" name="TextBox 2"/>
          <p:cNvSpPr txBox="1">
            <a:spLocks noChangeArrowheads="1"/>
          </p:cNvSpPr>
          <p:nvPr/>
        </p:nvSpPr>
        <p:spPr bwMode="auto">
          <a:xfrm>
            <a:off x="4572000" y="1989138"/>
            <a:ext cx="4176713" cy="1006475"/>
          </a:xfrm>
          <a:prstGeom prst="rect">
            <a:avLst/>
          </a:prstGeom>
          <a:noFill/>
          <a:ln w="9525">
            <a:noFill/>
            <a:miter lim="800000"/>
            <a:headEnd/>
            <a:tailEnd/>
          </a:ln>
        </p:spPr>
        <p:txBody>
          <a:bodyPr>
            <a:spAutoFit/>
          </a:bodyPr>
          <a:lstStyle/>
          <a:p>
            <a:r>
              <a:rPr lang="en-GB" sz="2000">
                <a:latin typeface="Comic Sans MS" pitchFamily="66" charset="0"/>
              </a:rPr>
              <a:t>I </a:t>
            </a:r>
            <a:r>
              <a:rPr lang="ga-IE" sz="2000">
                <a:latin typeface="Comic Sans MS" pitchFamily="66" charset="0"/>
              </a:rPr>
              <a:t>gcás</a:t>
            </a:r>
            <a:r>
              <a:rPr lang="en-GB" sz="2000">
                <a:latin typeface="Comic Sans MS" pitchFamily="66" charset="0"/>
              </a:rPr>
              <a:t> </a:t>
            </a:r>
            <a:r>
              <a:rPr lang="ga-IE" sz="2000">
                <a:latin typeface="Comic Sans MS" pitchFamily="66" charset="0"/>
              </a:rPr>
              <a:t>treibheanna</a:t>
            </a:r>
            <a:r>
              <a:rPr lang="en-GB" sz="2000">
                <a:latin typeface="Comic Sans MS" pitchFamily="66" charset="0"/>
              </a:rPr>
              <a:t> </a:t>
            </a:r>
            <a:r>
              <a:rPr lang="ga-IE" sz="2000">
                <a:latin typeface="Comic Sans MS" pitchFamily="66" charset="0"/>
              </a:rPr>
              <a:t>áirithe</a:t>
            </a:r>
            <a:r>
              <a:rPr lang="en-GB" sz="2000">
                <a:latin typeface="Comic Sans MS" pitchFamily="66" charset="0"/>
              </a:rPr>
              <a:t>, c</a:t>
            </a:r>
            <a:r>
              <a:rPr lang="ga-IE" sz="2000">
                <a:latin typeface="Comic Sans MS" pitchFamily="66" charset="0"/>
              </a:rPr>
              <a:t>haith</a:t>
            </a:r>
            <a:r>
              <a:rPr lang="en-GB" sz="2000">
                <a:latin typeface="Comic Sans MS" pitchFamily="66" charset="0"/>
              </a:rPr>
              <a:t>eadh</a:t>
            </a:r>
            <a:r>
              <a:rPr lang="ga-IE" sz="2000">
                <a:latin typeface="Comic Sans MS" pitchFamily="66" charset="0"/>
              </a:rPr>
              <a:t> na</a:t>
            </a:r>
            <a:r>
              <a:rPr lang="en-GB" sz="2000">
                <a:latin typeface="Comic Sans MS" pitchFamily="66" charset="0"/>
              </a:rPr>
              <a:t> </a:t>
            </a:r>
            <a:r>
              <a:rPr lang="ga-IE" sz="2000">
                <a:latin typeface="Comic Sans MS" pitchFamily="66" charset="0"/>
              </a:rPr>
              <a:t>laochra ceannbheart</a:t>
            </a:r>
            <a:r>
              <a:rPr lang="en-GB" sz="2000">
                <a:latin typeface="Comic Sans MS" pitchFamily="66" charset="0"/>
              </a:rPr>
              <a:t>a</a:t>
            </a:r>
            <a:r>
              <a:rPr lang="ga-IE" sz="2000">
                <a:latin typeface="Comic Sans MS" pitchFamily="66" charset="0"/>
              </a:rPr>
              <a:t> </a:t>
            </a:r>
            <a:r>
              <a:rPr lang="en-GB" sz="2000">
                <a:latin typeface="Comic Sans MS" pitchFamily="66" charset="0"/>
              </a:rPr>
              <a:t>a </a:t>
            </a:r>
            <a:r>
              <a:rPr lang="ga-IE" sz="2000">
                <a:latin typeface="Comic Sans MS" pitchFamily="66" charset="0"/>
              </a:rPr>
              <a:t>dhéantaí as cleití.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4572000" y="1989138"/>
            <a:ext cx="4176713" cy="1920875"/>
          </a:xfrm>
          <a:prstGeom prst="rect">
            <a:avLst/>
          </a:prstGeom>
          <a:noFill/>
          <a:ln w="9525">
            <a:noFill/>
            <a:miter lim="800000"/>
            <a:headEnd/>
            <a:tailEnd/>
          </a:ln>
        </p:spPr>
        <p:txBody>
          <a:bodyPr>
            <a:spAutoFit/>
          </a:bodyPr>
          <a:lstStyle/>
          <a:p>
            <a:r>
              <a:rPr lang="ga-IE" sz="2000">
                <a:latin typeface="Comic Sans MS" pitchFamily="66" charset="0"/>
              </a:rPr>
              <a:t>Bhí sé de nós ag roinnt treibheanna crainn</a:t>
            </a:r>
            <a:r>
              <a:rPr lang="en-GB" sz="2000">
                <a:latin typeface="Comic Sans MS" pitchFamily="66" charset="0"/>
              </a:rPr>
              <a:t> </a:t>
            </a:r>
            <a:r>
              <a:rPr lang="ga-IE" sz="2000">
                <a:latin typeface="Comic Sans MS" pitchFamily="66" charset="0"/>
              </a:rPr>
              <a:t>mhóra</a:t>
            </a:r>
            <a:r>
              <a:rPr lang="en-GB" sz="2000">
                <a:latin typeface="Comic Sans MS" pitchFamily="66" charset="0"/>
              </a:rPr>
              <a:t> </a:t>
            </a:r>
            <a:r>
              <a:rPr lang="ga-IE" sz="2000">
                <a:latin typeface="Comic Sans MS" pitchFamily="66" charset="0"/>
              </a:rPr>
              <a:t>tótaim</a:t>
            </a:r>
            <a:r>
              <a:rPr lang="en-GB" sz="2000">
                <a:latin typeface="Comic Sans MS" pitchFamily="66" charset="0"/>
              </a:rPr>
              <a:t> </a:t>
            </a:r>
            <a:br>
              <a:rPr lang="en-GB" sz="2000">
                <a:latin typeface="Comic Sans MS" pitchFamily="66" charset="0"/>
              </a:rPr>
            </a:br>
            <a:r>
              <a:rPr lang="ga-IE" sz="2000">
                <a:latin typeface="Comic Sans MS" pitchFamily="66" charset="0"/>
              </a:rPr>
              <a:t>a dhéanamh as adhmad. Mhaisídís na crainn tótaim</a:t>
            </a:r>
            <a:r>
              <a:rPr lang="en-GB" sz="2000">
                <a:latin typeface="Comic Sans MS" pitchFamily="66" charset="0"/>
              </a:rPr>
              <a:t> </a:t>
            </a:r>
            <a:r>
              <a:rPr lang="ga-IE" sz="2000">
                <a:latin typeface="Comic Sans MS" pitchFamily="66" charset="0"/>
              </a:rPr>
              <a:t>le </a:t>
            </a:r>
            <a:r>
              <a:rPr lang="en-GB" sz="2000">
                <a:latin typeface="Comic Sans MS" pitchFamily="66" charset="0"/>
              </a:rPr>
              <a:t>h</a:t>
            </a:r>
            <a:r>
              <a:rPr lang="ga-IE" sz="2000">
                <a:latin typeface="Comic Sans MS" pitchFamily="66" charset="0"/>
              </a:rPr>
              <a:t>ainmhithe, éin, éisc agus plandaí a raibh baint acu leis an treibh. </a:t>
            </a:r>
          </a:p>
        </p:txBody>
      </p:sp>
      <p:pic>
        <p:nvPicPr>
          <p:cNvPr id="11266" name="Picture 2"/>
          <p:cNvPicPr>
            <a:picLocks noChangeAspect="1" noChangeArrowheads="1"/>
          </p:cNvPicPr>
          <p:nvPr/>
        </p:nvPicPr>
        <p:blipFill>
          <a:blip r:embed="rId2"/>
          <a:srcRect/>
          <a:stretch>
            <a:fillRect/>
          </a:stretch>
        </p:blipFill>
        <p:spPr bwMode="auto">
          <a:xfrm>
            <a:off x="611188" y="595313"/>
            <a:ext cx="3481387" cy="519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2" presetClass="entr" presetSubtype="8"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 calcmode="lin" valueType="num">
                                      <p:cBhvr additive="base">
                                        <p:cTn id="10" dur="500" fill="hold"/>
                                        <p:tgtEl>
                                          <p:spTgt spid="11266"/>
                                        </p:tgtEl>
                                        <p:attrNameLst>
                                          <p:attrName>ppt_x</p:attrName>
                                        </p:attrNameLst>
                                      </p:cBhvr>
                                      <p:tavLst>
                                        <p:tav tm="0">
                                          <p:val>
                                            <p:strVal val="0-#ppt_w/2"/>
                                          </p:val>
                                        </p:tav>
                                        <p:tav tm="100000">
                                          <p:val>
                                            <p:strVal val="#ppt_x"/>
                                          </p:val>
                                        </p:tav>
                                      </p:tavLst>
                                    </p:anim>
                                    <p:anim calcmode="lin" valueType="num">
                                      <p:cBhvr additive="base">
                                        <p:cTn id="11"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1755775" y="981075"/>
            <a:ext cx="5480050" cy="3109913"/>
          </a:xfrm>
          <a:prstGeom prst="rect">
            <a:avLst/>
          </a:prstGeom>
          <a:noFill/>
          <a:ln w="9525">
            <a:noFill/>
            <a:miter lim="800000"/>
            <a:headEnd/>
            <a:tailEnd/>
          </a:ln>
        </p:spPr>
      </p:pic>
      <p:sp>
        <p:nvSpPr>
          <p:cNvPr id="4" name="Rectangle 3"/>
          <p:cNvSpPr>
            <a:spLocks noChangeArrowheads="1"/>
          </p:cNvSpPr>
          <p:nvPr/>
        </p:nvSpPr>
        <p:spPr bwMode="auto">
          <a:xfrm>
            <a:off x="539750" y="4581525"/>
            <a:ext cx="7777163" cy="1311275"/>
          </a:xfrm>
          <a:prstGeom prst="rect">
            <a:avLst/>
          </a:prstGeom>
          <a:noFill/>
          <a:ln w="9525">
            <a:noFill/>
            <a:miter lim="800000"/>
            <a:headEnd/>
            <a:tailEnd/>
          </a:ln>
        </p:spPr>
        <p:txBody>
          <a:bodyPr>
            <a:spAutoFit/>
          </a:bodyPr>
          <a:lstStyle/>
          <a:p>
            <a:r>
              <a:rPr lang="ga-IE" sz="2000">
                <a:latin typeface="Comic Sans MS" pitchFamily="66" charset="0"/>
              </a:rPr>
              <a:t>Nuair a shroich </a:t>
            </a:r>
            <a:r>
              <a:rPr lang="en-GB" sz="2000">
                <a:latin typeface="Comic Sans MS" pitchFamily="66" charset="0"/>
              </a:rPr>
              <a:t>Críostóir </a:t>
            </a:r>
            <a:r>
              <a:rPr lang="ga-IE" sz="2000">
                <a:latin typeface="Comic Sans MS" pitchFamily="66" charset="0"/>
              </a:rPr>
              <a:t>Colambas na Bahámaí</a:t>
            </a:r>
            <a:r>
              <a:rPr lang="en-GB" sz="2000">
                <a:latin typeface="Comic Sans MS" pitchFamily="66" charset="0"/>
              </a:rPr>
              <a:t> </a:t>
            </a:r>
            <a:r>
              <a:rPr lang="ga-IE" sz="2000">
                <a:latin typeface="Comic Sans MS" pitchFamily="66" charset="0"/>
              </a:rPr>
              <a:t>sa bhliain 1492, bhuail sé leis na Meiriceánaigh Dhúchasacha a bhí ina gcónaí ansin. Cheap sé gur san India a bhí sé, áfach. Mar sin</a:t>
            </a:r>
            <a:r>
              <a:rPr lang="en-GB" sz="2000">
                <a:latin typeface="Comic Sans MS" pitchFamily="66" charset="0"/>
              </a:rPr>
              <a:t>,</a:t>
            </a:r>
            <a:r>
              <a:rPr lang="ga-IE" sz="2000">
                <a:latin typeface="Comic Sans MS" pitchFamily="66" charset="0"/>
              </a:rPr>
              <a:t> thug sé ‘Indiaigh’ orthu.</a:t>
            </a:r>
            <a:endParaRPr lang="ga-IE"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3"/>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908175" y="307975"/>
            <a:ext cx="5384800" cy="4081463"/>
          </a:xfrm>
          <a:prstGeom prst="rect">
            <a:avLst/>
          </a:prstGeom>
          <a:noFill/>
          <a:ln w="9525">
            <a:noFill/>
            <a:miter lim="800000"/>
            <a:headEnd/>
            <a:tailEnd/>
          </a:ln>
        </p:spPr>
      </p:pic>
      <p:sp>
        <p:nvSpPr>
          <p:cNvPr id="3" name="Rectangle 2"/>
          <p:cNvSpPr>
            <a:spLocks noChangeArrowheads="1"/>
          </p:cNvSpPr>
          <p:nvPr/>
        </p:nvSpPr>
        <p:spPr bwMode="auto">
          <a:xfrm>
            <a:off x="700088" y="4481513"/>
            <a:ext cx="8048625" cy="2246312"/>
          </a:xfrm>
          <a:prstGeom prst="rect">
            <a:avLst/>
          </a:prstGeom>
          <a:noFill/>
          <a:ln w="9525">
            <a:noFill/>
            <a:miter lim="800000"/>
            <a:headEnd/>
            <a:tailEnd/>
          </a:ln>
        </p:spPr>
        <p:txBody>
          <a:bodyPr>
            <a:spAutoFit/>
          </a:bodyPr>
          <a:lstStyle/>
          <a:p>
            <a:r>
              <a:rPr lang="ga-IE" sz="2000">
                <a:latin typeface="Comic Sans MS" pitchFamily="66" charset="0"/>
              </a:rPr>
              <a:t>Tháinig athrú mór ar shaol na Meiriceánach Dúchasach nuair a thosaigh daoine ag bogadh ón Eoraip go Meiriceá. Thar am, ghlac na</a:t>
            </a:r>
            <a:r>
              <a:rPr lang="en-GB" sz="2000">
                <a:latin typeface="Comic Sans MS" pitchFamily="66" charset="0"/>
              </a:rPr>
              <a:t> </a:t>
            </a:r>
            <a:r>
              <a:rPr lang="ga-IE" sz="2000">
                <a:latin typeface="Comic Sans MS" pitchFamily="66" charset="0"/>
              </a:rPr>
              <a:t>lonnaitheoirí nua</a:t>
            </a:r>
            <a:r>
              <a:rPr lang="en-GB" sz="2000">
                <a:latin typeface="Comic Sans MS" pitchFamily="66" charset="0"/>
              </a:rPr>
              <a:t> </a:t>
            </a:r>
            <a:r>
              <a:rPr lang="ga-IE" sz="2000">
                <a:latin typeface="Comic Sans MS" pitchFamily="66" charset="0"/>
              </a:rPr>
              <a:t>ón Eoraip seilbh ar thailte na Meiriceánach Dúchasach. Troideadh a lán cathanna idir na lonnaitheoirí nua agus na</a:t>
            </a:r>
            <a:r>
              <a:rPr lang="en-GB" sz="2000">
                <a:latin typeface="Comic Sans MS" pitchFamily="66" charset="0"/>
              </a:rPr>
              <a:t> </a:t>
            </a:r>
            <a:r>
              <a:rPr lang="ga-IE" sz="2000">
                <a:latin typeface="Comic Sans MS" pitchFamily="66" charset="0"/>
              </a:rPr>
              <a:t>Meiriceánaigh Dhúchasacha</a:t>
            </a:r>
            <a:r>
              <a:rPr lang="en-GB" sz="2000">
                <a:latin typeface="Comic Sans MS" pitchFamily="66" charset="0"/>
              </a:rPr>
              <a:t>. Ní </a:t>
            </a:r>
            <a:r>
              <a:rPr lang="ga-IE" sz="2000">
                <a:latin typeface="Comic Sans MS" pitchFamily="66" charset="0"/>
              </a:rPr>
              <a:t>raibh na Meiriceánaigh Dhúchasacha sásta a gcuid tailte a thabhairt uathu gan troid, </a:t>
            </a:r>
            <a:br>
              <a:rPr lang="ga-IE" sz="2000">
                <a:latin typeface="Comic Sans MS" pitchFamily="66" charset="0"/>
              </a:rPr>
            </a:br>
            <a:r>
              <a:rPr lang="ga-IE" sz="2000">
                <a:latin typeface="Comic Sans MS" pitchFamily="66" charset="0"/>
              </a:rPr>
              <a:t>gan amhras. </a:t>
            </a:r>
            <a:endParaRPr lang="ga-IE"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76600" y="188913"/>
            <a:ext cx="5472113" cy="1920875"/>
          </a:xfrm>
          <a:prstGeom prst="rect">
            <a:avLst/>
          </a:prstGeom>
          <a:noFill/>
          <a:ln w="9525">
            <a:noFill/>
            <a:miter lim="800000"/>
            <a:headEnd/>
            <a:tailEnd/>
          </a:ln>
        </p:spPr>
        <p:txBody>
          <a:bodyPr>
            <a:spAutoFit/>
          </a:bodyPr>
          <a:lstStyle/>
          <a:p>
            <a:r>
              <a:rPr lang="ga-IE" sz="2000">
                <a:latin typeface="Comic Sans MS" pitchFamily="66" charset="0"/>
              </a:rPr>
              <a:t>Troideadh cath fíochmhar idir na lonnaitheoirí nua agus na Meiriceánaigh Dhúchasacha ag </a:t>
            </a:r>
            <a:r>
              <a:rPr lang="en-GB" sz="2000">
                <a:latin typeface="Comic Sans MS" pitchFamily="66" charset="0"/>
              </a:rPr>
              <a:t>an </a:t>
            </a:r>
            <a:r>
              <a:rPr lang="ga-IE" sz="2000">
                <a:latin typeface="Comic Sans MS" pitchFamily="66" charset="0"/>
              </a:rPr>
              <a:t>Little Bighorn sa bhliain 1876. Cé go raibh an bua ag na Meiriceánaigh Dhúchasacha d</a:t>
            </a:r>
            <a:r>
              <a:rPr lang="en-GB" sz="2000">
                <a:latin typeface="Comic Sans MS" pitchFamily="66" charset="0"/>
              </a:rPr>
              <a:t>’</a:t>
            </a:r>
            <a:r>
              <a:rPr lang="ga-IE" sz="2000">
                <a:latin typeface="Comic Sans MS" pitchFamily="66" charset="0"/>
              </a:rPr>
              <a:t>éirigh leis na lonnaitheoirí </a:t>
            </a:r>
            <a:r>
              <a:rPr lang="en-GB" sz="2000">
                <a:latin typeface="Comic Sans MS" pitchFamily="66" charset="0"/>
              </a:rPr>
              <a:t/>
            </a:r>
            <a:br>
              <a:rPr lang="en-GB" sz="2000">
                <a:latin typeface="Comic Sans MS" pitchFamily="66" charset="0"/>
              </a:rPr>
            </a:br>
            <a:r>
              <a:rPr lang="ga-IE" sz="2000">
                <a:latin typeface="Comic Sans MS" pitchFamily="66" charset="0"/>
              </a:rPr>
              <a:t>a gcuid tailte a bhaint uathu ina dhiaidh sin.</a:t>
            </a:r>
            <a:endParaRPr lang="en-IE" sz="2000">
              <a:latin typeface="Calibri" pitchFamily="34" charset="0"/>
            </a:endParaRPr>
          </a:p>
        </p:txBody>
      </p:sp>
      <p:sp>
        <p:nvSpPr>
          <p:cNvPr id="7" name="Rectangle 6"/>
          <p:cNvSpPr>
            <a:spLocks noChangeArrowheads="1"/>
          </p:cNvSpPr>
          <p:nvPr/>
        </p:nvSpPr>
        <p:spPr bwMode="auto">
          <a:xfrm>
            <a:off x="2484438" y="5230813"/>
            <a:ext cx="3671887" cy="1006475"/>
          </a:xfrm>
          <a:prstGeom prst="rect">
            <a:avLst/>
          </a:prstGeom>
          <a:noFill/>
          <a:ln w="9525">
            <a:noFill/>
            <a:miter lim="800000"/>
            <a:headEnd/>
            <a:tailEnd/>
          </a:ln>
        </p:spPr>
        <p:txBody>
          <a:bodyPr>
            <a:spAutoFit/>
          </a:bodyPr>
          <a:lstStyle/>
          <a:p>
            <a:r>
              <a:rPr lang="ga-IE" sz="2000">
                <a:latin typeface="Comic Sans MS" pitchFamily="66" charset="0"/>
              </a:rPr>
              <a:t>Is é an Ginearál Custer a bhí</a:t>
            </a:r>
          </a:p>
          <a:p>
            <a:r>
              <a:rPr lang="ga-IE" sz="2000">
                <a:latin typeface="Comic Sans MS" pitchFamily="66" charset="0"/>
              </a:rPr>
              <a:t>i gceannas ar na lonnaitheoirí</a:t>
            </a:r>
          </a:p>
          <a:p>
            <a:r>
              <a:rPr lang="ga-IE" sz="2000">
                <a:latin typeface="Comic Sans MS" pitchFamily="66" charset="0"/>
              </a:rPr>
              <a:t>ag Cath</a:t>
            </a:r>
            <a:r>
              <a:rPr lang="en-GB" sz="2000">
                <a:latin typeface="Comic Sans MS" pitchFamily="66" charset="0"/>
              </a:rPr>
              <a:t> an</a:t>
            </a:r>
            <a:r>
              <a:rPr lang="ga-IE" sz="2000">
                <a:latin typeface="Comic Sans MS" pitchFamily="66" charset="0"/>
              </a:rPr>
              <a:t> Little Bighorn.</a:t>
            </a:r>
            <a:endParaRPr lang="en-IE" sz="2000">
              <a:latin typeface="Calibri" pitchFamily="34" charset="0"/>
            </a:endParaRPr>
          </a:p>
        </p:txBody>
      </p:sp>
      <p:pic>
        <p:nvPicPr>
          <p:cNvPr id="9" name="Picture 2"/>
          <p:cNvPicPr>
            <a:picLocks noChangeAspect="1" noChangeArrowheads="1"/>
          </p:cNvPicPr>
          <p:nvPr/>
        </p:nvPicPr>
        <p:blipFill>
          <a:blip r:embed="rId3"/>
          <a:srcRect/>
          <a:stretch>
            <a:fillRect/>
          </a:stretch>
        </p:blipFill>
        <p:spPr bwMode="auto">
          <a:xfrm>
            <a:off x="395288" y="252413"/>
            <a:ext cx="2759075" cy="2068512"/>
          </a:xfrm>
          <a:prstGeom prst="rect">
            <a:avLst/>
          </a:prstGeom>
          <a:noFill/>
          <a:ln w="9525">
            <a:noFill/>
            <a:miter lim="800000"/>
            <a:headEnd/>
            <a:tailEnd/>
          </a:ln>
        </p:spPr>
      </p:pic>
      <p:pic>
        <p:nvPicPr>
          <p:cNvPr id="2" name="Picture 1"/>
          <p:cNvPicPr>
            <a:picLocks noChangeAspect="1"/>
          </p:cNvPicPr>
          <p:nvPr/>
        </p:nvPicPr>
        <p:blipFill>
          <a:blip r:embed="rId4"/>
          <a:srcRect/>
          <a:stretch>
            <a:fillRect/>
          </a:stretch>
        </p:blipFill>
        <p:spPr bwMode="auto">
          <a:xfrm>
            <a:off x="6170613" y="2127250"/>
            <a:ext cx="2649537" cy="3462338"/>
          </a:xfrm>
          <a:prstGeom prst="rect">
            <a:avLst/>
          </a:prstGeom>
          <a:noFill/>
          <a:ln w="9525">
            <a:noFill/>
            <a:miter lim="800000"/>
            <a:headEnd/>
            <a:tailEnd/>
          </a:ln>
        </p:spPr>
      </p:pic>
      <p:pic>
        <p:nvPicPr>
          <p:cNvPr id="3" name="Picture 2"/>
          <p:cNvPicPr>
            <a:picLocks noChangeAspect="1"/>
          </p:cNvPicPr>
          <p:nvPr/>
        </p:nvPicPr>
        <p:blipFill>
          <a:blip r:embed="rId5"/>
          <a:srcRect/>
          <a:stretch>
            <a:fillRect/>
          </a:stretch>
        </p:blipFill>
        <p:spPr bwMode="auto">
          <a:xfrm>
            <a:off x="250825" y="4149725"/>
            <a:ext cx="2089150" cy="2708275"/>
          </a:xfrm>
          <a:prstGeom prst="rect">
            <a:avLst/>
          </a:prstGeom>
          <a:noFill/>
          <a:ln w="9525">
            <a:noFill/>
            <a:miter lim="800000"/>
            <a:headEnd/>
            <a:tailEnd/>
          </a:ln>
        </p:spPr>
      </p:pic>
      <p:sp>
        <p:nvSpPr>
          <p:cNvPr id="8" name="Rectangle 7"/>
          <p:cNvSpPr>
            <a:spLocks noChangeArrowheads="1"/>
          </p:cNvSpPr>
          <p:nvPr/>
        </p:nvSpPr>
        <p:spPr bwMode="auto">
          <a:xfrm>
            <a:off x="1404938" y="2781300"/>
            <a:ext cx="5111750" cy="1311275"/>
          </a:xfrm>
          <a:prstGeom prst="rect">
            <a:avLst/>
          </a:prstGeom>
          <a:noFill/>
          <a:ln w="9525">
            <a:noFill/>
            <a:miter lim="800000"/>
            <a:headEnd/>
            <a:tailEnd/>
          </a:ln>
        </p:spPr>
        <p:txBody>
          <a:bodyPr>
            <a:spAutoFit/>
          </a:bodyPr>
          <a:lstStyle/>
          <a:p>
            <a:r>
              <a:rPr lang="ga-IE" sz="2000">
                <a:latin typeface="Comic Sans MS" pitchFamily="66" charset="0"/>
              </a:rPr>
              <a:t>Seo Tatanka Iyotaka nó ‘Sitting Bull’, taoiseach de chuid na Sioux. Eisean a bhí i gceannas ar na Meiriceánaigh Dhúchasacha ag Cath</a:t>
            </a:r>
            <a:r>
              <a:rPr lang="en-GB" sz="2000">
                <a:latin typeface="Comic Sans MS" pitchFamily="66" charset="0"/>
              </a:rPr>
              <a:t> an</a:t>
            </a:r>
            <a:r>
              <a:rPr lang="ga-IE" sz="2000">
                <a:latin typeface="Comic Sans MS" pitchFamily="66" charset="0"/>
              </a:rPr>
              <a:t> Little Bighorn.</a:t>
            </a:r>
            <a:endParaRPr lang="ga-IE"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288" y="333375"/>
            <a:ext cx="4752975" cy="3140075"/>
          </a:xfrm>
          <a:prstGeom prst="rect">
            <a:avLst/>
          </a:prstGeom>
          <a:noFill/>
          <a:ln w="9525">
            <a:noFill/>
            <a:miter lim="800000"/>
            <a:headEnd/>
            <a:tailEnd/>
          </a:ln>
        </p:spPr>
        <p:txBody>
          <a:bodyPr>
            <a:spAutoFit/>
          </a:bodyPr>
          <a:lstStyle/>
          <a:p>
            <a:r>
              <a:rPr lang="en-GB" sz="2000">
                <a:latin typeface="Comic Sans MS" pitchFamily="66" charset="0"/>
              </a:rPr>
              <a:t>Ag tosú sna 1850idí, chuir </a:t>
            </a:r>
            <a:r>
              <a:rPr lang="ga-IE" sz="2000">
                <a:latin typeface="Comic Sans MS" pitchFamily="66" charset="0"/>
              </a:rPr>
              <a:t>an rialtas tailte </a:t>
            </a:r>
            <a:r>
              <a:rPr lang="en-GB" sz="2000">
                <a:latin typeface="Comic Sans MS" pitchFamily="66" charset="0"/>
              </a:rPr>
              <a:t>faoi leith</a:t>
            </a:r>
            <a:r>
              <a:rPr lang="ga-IE" sz="2000">
                <a:latin typeface="Comic Sans MS" pitchFamily="66" charset="0"/>
              </a:rPr>
              <a:t> </a:t>
            </a:r>
            <a:r>
              <a:rPr lang="en-GB" sz="2000">
                <a:latin typeface="Comic Sans MS" pitchFamily="66" charset="0"/>
              </a:rPr>
              <a:t>i </a:t>
            </a:r>
            <a:r>
              <a:rPr lang="ga-IE" sz="2000">
                <a:latin typeface="Comic Sans MS" pitchFamily="66" charset="0"/>
              </a:rPr>
              <a:t>leataobh do na Meiriceánaigh </a:t>
            </a:r>
            <a:r>
              <a:rPr lang="en-GB" sz="2000">
                <a:latin typeface="Comic Sans MS" pitchFamily="66" charset="0"/>
              </a:rPr>
              <a:t>Dhúchasacha. ‘T</a:t>
            </a:r>
            <a:r>
              <a:rPr lang="ga-IE" sz="2000">
                <a:latin typeface="Comic Sans MS" pitchFamily="66" charset="0"/>
              </a:rPr>
              <a:t>earmainn</a:t>
            </a:r>
            <a:r>
              <a:rPr lang="en-GB" sz="2000">
                <a:latin typeface="Comic Sans MS" pitchFamily="66" charset="0"/>
              </a:rPr>
              <a:t>’ a thugtar </a:t>
            </a:r>
            <a:r>
              <a:rPr lang="ga-IE" sz="2000">
                <a:latin typeface="Comic Sans MS" pitchFamily="66" charset="0"/>
              </a:rPr>
              <a:t>ar na tailte </a:t>
            </a:r>
            <a:r>
              <a:rPr lang="en-GB" sz="2000">
                <a:latin typeface="Comic Sans MS" pitchFamily="66" charset="0"/>
              </a:rPr>
              <a:t>sin</a:t>
            </a:r>
            <a:r>
              <a:rPr lang="ga-IE" sz="2000">
                <a:latin typeface="Comic Sans MS" pitchFamily="66" charset="0"/>
              </a:rPr>
              <a:t>. Cuireadh iachall ar na Meiriceánaigh Dhúchasacha cónaí </a:t>
            </a:r>
            <a:r>
              <a:rPr lang="en-GB" sz="2000">
                <a:latin typeface="Comic Sans MS" pitchFamily="66" charset="0"/>
              </a:rPr>
              <a:t>sna tearmainn</a:t>
            </a:r>
            <a:r>
              <a:rPr lang="ga-IE" sz="2000">
                <a:latin typeface="Comic Sans MS" pitchFamily="66" charset="0"/>
              </a:rPr>
              <a:t>.</a:t>
            </a:r>
            <a:r>
              <a:rPr lang="en-GB" sz="2000">
                <a:latin typeface="Comic Sans MS" pitchFamily="66" charset="0"/>
              </a:rPr>
              <a:t> Sin </a:t>
            </a:r>
            <a:br>
              <a:rPr lang="en-GB" sz="2000">
                <a:latin typeface="Comic Sans MS" pitchFamily="66" charset="0"/>
              </a:rPr>
            </a:br>
            <a:r>
              <a:rPr lang="ga-IE" sz="2000">
                <a:latin typeface="Comic Sans MS" pitchFamily="66" charset="0"/>
              </a:rPr>
              <a:t>ba chúis le cuid de na cathanna idir na Meiriceánaigh Dhúchasacha agus na lonnaitheoirí</a:t>
            </a:r>
            <a:r>
              <a:rPr lang="en-GB" sz="2000">
                <a:latin typeface="Comic Sans MS" pitchFamily="66" charset="0"/>
              </a:rPr>
              <a:t>, Cath an Little Bighorn</a:t>
            </a:r>
            <a:endParaRPr lang="ga-IE" sz="2000">
              <a:latin typeface="Comic Sans MS" pitchFamily="66" charset="0"/>
            </a:endParaRPr>
          </a:p>
          <a:p>
            <a:r>
              <a:rPr lang="en-GB" sz="2000">
                <a:latin typeface="Comic Sans MS" pitchFamily="66" charset="0"/>
              </a:rPr>
              <a:t>ina measc.</a:t>
            </a:r>
            <a:endParaRPr lang="ga-IE" sz="2000">
              <a:latin typeface="Calibri" pitchFamily="34" charset="0"/>
            </a:endParaRPr>
          </a:p>
        </p:txBody>
      </p:sp>
      <p:sp>
        <p:nvSpPr>
          <p:cNvPr id="8" name="Rectangle 7"/>
          <p:cNvSpPr>
            <a:spLocks noChangeArrowheads="1"/>
          </p:cNvSpPr>
          <p:nvPr/>
        </p:nvSpPr>
        <p:spPr bwMode="auto">
          <a:xfrm>
            <a:off x="4751388" y="4292600"/>
            <a:ext cx="4068762" cy="1016000"/>
          </a:xfrm>
          <a:prstGeom prst="rect">
            <a:avLst/>
          </a:prstGeom>
          <a:noFill/>
          <a:ln w="9525">
            <a:noFill/>
            <a:miter lim="800000"/>
            <a:headEnd/>
            <a:tailEnd/>
          </a:ln>
        </p:spPr>
        <p:txBody>
          <a:bodyPr>
            <a:spAutoFit/>
          </a:bodyPr>
          <a:lstStyle/>
          <a:p>
            <a:r>
              <a:rPr lang="ga-IE" sz="2000">
                <a:latin typeface="Comic Sans MS" pitchFamily="66" charset="0"/>
              </a:rPr>
              <a:t>Tá go leor Meiriceánaigh Dhúchasacha fós ina gcónaí </a:t>
            </a:r>
            <a:r>
              <a:rPr lang="en-GB" sz="2000">
                <a:latin typeface="Comic Sans MS" pitchFamily="66" charset="0"/>
              </a:rPr>
              <a:t/>
            </a:r>
            <a:br>
              <a:rPr lang="en-GB" sz="2000">
                <a:latin typeface="Comic Sans MS" pitchFamily="66" charset="0"/>
              </a:rPr>
            </a:br>
            <a:r>
              <a:rPr lang="ga-IE" sz="2000">
                <a:latin typeface="Comic Sans MS" pitchFamily="66" charset="0"/>
              </a:rPr>
              <a:t>sna tearmainn sa lá atá inniu ann. </a:t>
            </a:r>
            <a:endParaRPr lang="ga-IE" sz="2000">
              <a:latin typeface="Calibri" pitchFamily="34" charset="0"/>
            </a:endParaRPr>
          </a:p>
        </p:txBody>
      </p:sp>
      <p:pic>
        <p:nvPicPr>
          <p:cNvPr id="2" name="Picture 2"/>
          <p:cNvPicPr>
            <a:picLocks noChangeAspect="1" noChangeArrowheads="1"/>
          </p:cNvPicPr>
          <p:nvPr/>
        </p:nvPicPr>
        <p:blipFill>
          <a:blip r:embed="rId2"/>
          <a:srcRect/>
          <a:stretch>
            <a:fillRect/>
          </a:stretch>
        </p:blipFill>
        <p:spPr bwMode="auto">
          <a:xfrm>
            <a:off x="395288" y="3524250"/>
            <a:ext cx="4286250" cy="2857500"/>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5292725" y="703263"/>
            <a:ext cx="3721100" cy="2208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ppt_w*0.70"/>
                                          </p:val>
                                        </p:tav>
                                        <p:tav tm="100000">
                                          <p:val>
                                            <p:strVal val="#ppt_w"/>
                                          </p:val>
                                        </p:tav>
                                      </p:tavLst>
                                    </p:anim>
                                    <p:anim calcmode="lin" valueType="num">
                                      <p:cBhvr>
                                        <p:cTn id="8" dur="1000" fill="hold"/>
                                        <p:tgtEl>
                                          <p:spTgt spid="1028"/>
                                        </p:tgtEl>
                                        <p:attrNameLst>
                                          <p:attrName>ppt_h</p:attrName>
                                        </p:attrNameLst>
                                      </p:cBhvr>
                                      <p:tavLst>
                                        <p:tav tm="0">
                                          <p:val>
                                            <p:strVal val="#ppt_h"/>
                                          </p:val>
                                        </p:tav>
                                        <p:tav tm="100000">
                                          <p:val>
                                            <p:strVal val="#ppt_h"/>
                                          </p:val>
                                        </p:tav>
                                      </p:tavLst>
                                    </p:anim>
                                    <p:animEffect transition="in" filter="fade">
                                      <p:cBhvr>
                                        <p:cTn id="9" dur="1000"/>
                                        <p:tgtEl>
                                          <p:spTgt spid="10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3717925" y="1184275"/>
            <a:ext cx="1768475" cy="457200"/>
          </a:xfrm>
          <a:prstGeom prst="rect">
            <a:avLst/>
          </a:prstGeom>
          <a:noFill/>
          <a:ln w="9525">
            <a:noFill/>
            <a:miter lim="800000"/>
            <a:headEnd/>
            <a:tailEnd/>
          </a:ln>
        </p:spPr>
        <p:txBody>
          <a:bodyPr>
            <a:spAutoFit/>
          </a:bodyPr>
          <a:lstStyle/>
          <a:p>
            <a:pPr eaLnBrk="0" hangingPunct="0"/>
            <a:endParaRPr lang="ga-IE">
              <a:solidFill>
                <a:schemeClr val="bg1"/>
              </a:solidFill>
              <a:latin typeface="Calibri" pitchFamily="34" charset="0"/>
            </a:endParaRPr>
          </a:p>
        </p:txBody>
      </p:sp>
      <p:sp>
        <p:nvSpPr>
          <p:cNvPr id="34818" name="Text Box 3"/>
          <p:cNvSpPr txBox="1">
            <a:spLocks noChangeArrowheads="1"/>
          </p:cNvSpPr>
          <p:nvPr/>
        </p:nvSpPr>
        <p:spPr bwMode="auto">
          <a:xfrm>
            <a:off x="914400" y="1565275"/>
            <a:ext cx="7086600" cy="457200"/>
          </a:xfrm>
          <a:prstGeom prst="rect">
            <a:avLst/>
          </a:prstGeom>
          <a:noFill/>
          <a:ln w="9525">
            <a:noFill/>
            <a:miter lim="800000"/>
            <a:headEnd/>
            <a:tailEnd/>
          </a:ln>
        </p:spPr>
        <p:txBody>
          <a:bodyPr>
            <a:spAutoFit/>
          </a:bodyPr>
          <a:lstStyle/>
          <a:p>
            <a:pPr eaLnBrk="0" hangingPunct="0"/>
            <a:endParaRPr lang="ga-IE">
              <a:latin typeface="Calibri" pitchFamily="34" charset="0"/>
            </a:endParaRPr>
          </a:p>
        </p:txBody>
      </p:sp>
      <p:graphicFrame>
        <p:nvGraphicFramePr>
          <p:cNvPr id="34866" name="Group 50"/>
          <p:cNvGraphicFramePr>
            <a:graphicFrameLocks noGrp="1"/>
          </p:cNvGraphicFramePr>
          <p:nvPr/>
        </p:nvGraphicFramePr>
        <p:xfrm>
          <a:off x="395288" y="692150"/>
          <a:ext cx="8229600" cy="5359400"/>
        </p:xfrm>
        <a:graphic>
          <a:graphicData uri="http://schemas.openxmlformats.org/drawingml/2006/table">
            <a:tbl>
              <a:tblPr/>
              <a:tblGrid>
                <a:gridCol w="5029200"/>
                <a:gridCol w="1447800"/>
                <a:gridCol w="1752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800" b="0" i="0" u="none" strike="noStrike" cap="none" normalizeH="0" baseline="0" smtClean="0">
                          <a:ln>
                            <a:noFill/>
                          </a:ln>
                          <a:solidFill>
                            <a:schemeClr val="tx1"/>
                          </a:solidFill>
                          <a:effectLst/>
                          <a:latin typeface="Comic Sans MS" pitchFamily="66" charset="0"/>
                          <a:cs typeface="Times New Roman"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Tháinig na Meiriceánaigh Dhúchasacha </a:t>
                      </a:r>
                      <a:r>
                        <a:rPr kumimoji="0" lang="en-GB" sz="2000" b="0" i="0" u="none" strike="noStrike" cap="none" normalizeH="0" baseline="0" smtClean="0">
                          <a:ln>
                            <a:noFill/>
                          </a:ln>
                          <a:solidFill>
                            <a:schemeClr val="tx1"/>
                          </a:solidFill>
                          <a:effectLst/>
                          <a:latin typeface="Comic Sans MS" pitchFamily="66" charset="0"/>
                          <a:cs typeface="Times New Roman" pitchFamily="18" charset="0"/>
                        </a:rPr>
                        <a:t/>
                      </a:r>
                      <a:br>
                        <a:rPr kumimoji="0" lang="en-GB" sz="2000" b="0" i="0" u="none" strike="noStrike" cap="none" normalizeH="0" baseline="0" smtClean="0">
                          <a:ln>
                            <a:noFill/>
                          </a:ln>
                          <a:solidFill>
                            <a:schemeClr val="tx1"/>
                          </a:solidFill>
                          <a:effectLst/>
                          <a:latin typeface="Comic Sans MS" pitchFamily="66" charset="0"/>
                          <a:cs typeface="Times New Roman" pitchFamily="18" charset="0"/>
                        </a:rPr>
                      </a:b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go Meiriceá Thuaidh ón Áise.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Ba as craiceann ainmhí a dhéanaidís</a:t>
                      </a:r>
                      <a:endParaRPr kumimoji="0" lang="ga-IE"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rPr>
                        <a:t>a gcuid éada</a:t>
                      </a:r>
                      <a:r>
                        <a:rPr kumimoji="0" lang="ga-IE" sz="2000" b="0" i="0" u="none" strike="noStrike" cap="none" normalizeH="0" baseline="0" smtClean="0">
                          <a:ln>
                            <a:noFill/>
                          </a:ln>
                          <a:solidFill>
                            <a:schemeClr val="tx1"/>
                          </a:solidFill>
                          <a:effectLst/>
                          <a:latin typeface="Comic Sans MS" pitchFamily="66" charset="0"/>
                        </a:rPr>
                        <a:t>igh. </a:t>
                      </a:r>
                      <a:endParaRPr kumimoji="0" lang="ga-IE" sz="2000" b="0" i="0" u="none" strike="noStrike" cap="none" normalizeH="0" baseline="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Chónaíodh </a:t>
                      </a:r>
                      <a:r>
                        <a:rPr kumimoji="0" lang="en-GB" sz="2000" b="0" i="0" u="none" strike="noStrike" cap="none" normalizeH="0" baseline="0" smtClean="0">
                          <a:ln>
                            <a:noFill/>
                          </a:ln>
                          <a:solidFill>
                            <a:schemeClr val="tx1"/>
                          </a:solidFill>
                          <a:effectLst/>
                          <a:latin typeface="Comic Sans MS" pitchFamily="66" charset="0"/>
                          <a:cs typeface="Times New Roman" pitchFamily="18" charset="0"/>
                        </a:rPr>
                        <a:t>na Meiriceánaigh Dhúchasacha </a:t>
                      </a: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ar fad i </a:t>
                      </a:r>
                      <a:r>
                        <a:rPr kumimoji="0" lang="en-GB" sz="2000" b="0" i="0" u="none" strike="noStrike" cap="none" normalizeH="0" baseline="0" smtClean="0">
                          <a:ln>
                            <a:noFill/>
                          </a:ln>
                          <a:solidFill>
                            <a:schemeClr val="tx1"/>
                          </a:solidFill>
                          <a:effectLst/>
                          <a:latin typeface="Comic Sans MS" pitchFamily="66" charset="0"/>
                          <a:cs typeface="Times New Roman" pitchFamily="18" charset="0"/>
                        </a:rPr>
                        <a:t>dtípíonna</a:t>
                      </a: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itchFamily="66" charset="0"/>
                          <a:cs typeface="Times New Roman" pitchFamily="18" charset="0"/>
                        </a:rPr>
                        <a:t>Chaithidís </a:t>
                      </a: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mocaisíní ar a gcloigne.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Dhéanaidís </a:t>
                      </a:r>
                      <a:r>
                        <a:rPr kumimoji="0" lang="en-GB" sz="2000" b="0" i="0" u="none" strike="noStrike" cap="none" normalizeH="0" baseline="0" smtClean="0">
                          <a:ln>
                            <a:noFill/>
                          </a:ln>
                          <a:solidFill>
                            <a:schemeClr val="tx1"/>
                          </a:solidFill>
                          <a:effectLst/>
                          <a:latin typeface="Comic Sans MS" pitchFamily="66" charset="0"/>
                          <a:cs typeface="Times New Roman" pitchFamily="18" charset="0"/>
                        </a:rPr>
                        <a:t>crainn tótaim </a:t>
                      </a:r>
                      <a:r>
                        <a:rPr kumimoji="0" lang="ga-IE" sz="2000" b="0" i="0" u="none" strike="noStrike" cap="none" normalizeH="0" baseline="0" smtClean="0">
                          <a:ln>
                            <a:noFill/>
                          </a:ln>
                          <a:solidFill>
                            <a:schemeClr val="tx1"/>
                          </a:solidFill>
                          <a:effectLst/>
                          <a:latin typeface="Comic Sans MS" pitchFamily="66" charset="0"/>
                          <a:cs typeface="Times New Roman" pitchFamily="18" charset="0"/>
                        </a:rPr>
                        <a:t>as plaisteach.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smtClean="0">
                          <a:ln>
                            <a:noFill/>
                          </a:ln>
                          <a:solidFill>
                            <a:schemeClr val="tx1"/>
                          </a:solidFill>
                          <a:effectLst/>
                          <a:latin typeface="Comic Sans MS" pitchFamily="66" charset="0"/>
                        </a:rPr>
                        <a:t>Tháinig </a:t>
                      </a:r>
                      <a:r>
                        <a:rPr kumimoji="0" lang="en-GB" sz="2000" b="0" i="0" u="none" strike="noStrike" cap="none" normalizeH="0" baseline="0" smtClean="0">
                          <a:ln>
                            <a:noFill/>
                          </a:ln>
                          <a:solidFill>
                            <a:schemeClr val="tx1"/>
                          </a:solidFill>
                          <a:effectLst/>
                          <a:latin typeface="Comic Sans MS" pitchFamily="66" charset="0"/>
                        </a:rPr>
                        <a:t>Críostóir Colambas </a:t>
                      </a:r>
                      <a:r>
                        <a:rPr kumimoji="0" lang="ga-IE" sz="2000" b="0" i="0" u="none" strike="noStrike" cap="none" normalizeH="0" baseline="0" smtClean="0">
                          <a:ln>
                            <a:noFill/>
                          </a:ln>
                          <a:solidFill>
                            <a:schemeClr val="tx1"/>
                          </a:solidFill>
                          <a:effectLst/>
                          <a:latin typeface="Comic Sans MS" pitchFamily="66" charset="0"/>
                        </a:rPr>
                        <a:t>go Meiriceá </a:t>
                      </a:r>
                      <a:r>
                        <a:rPr kumimoji="0" lang="en-GB" sz="2000" b="0" i="0" u="none" strike="noStrike" cap="none" normalizeH="0" baseline="0" smtClean="0">
                          <a:ln>
                            <a:noFill/>
                          </a:ln>
                          <a:solidFill>
                            <a:schemeClr val="tx1"/>
                          </a:solidFill>
                          <a:effectLst/>
                          <a:latin typeface="Comic Sans MS" pitchFamily="66" charset="0"/>
                        </a:rPr>
                        <a:t/>
                      </a:r>
                      <a:br>
                        <a:rPr kumimoji="0" lang="en-GB" sz="2000" b="0" i="0" u="none" strike="noStrike" cap="none" normalizeH="0" baseline="0" smtClean="0">
                          <a:ln>
                            <a:noFill/>
                          </a:ln>
                          <a:solidFill>
                            <a:schemeClr val="tx1"/>
                          </a:solidFill>
                          <a:effectLst/>
                          <a:latin typeface="Comic Sans MS" pitchFamily="66" charset="0"/>
                        </a:rPr>
                      </a:br>
                      <a:r>
                        <a:rPr kumimoji="0" lang="ga-IE" sz="2000" b="0" i="0" u="none" strike="noStrike" cap="none" normalizeH="0" baseline="0" smtClean="0">
                          <a:ln>
                            <a:noFill/>
                          </a:ln>
                          <a:solidFill>
                            <a:schemeClr val="tx1"/>
                          </a:solidFill>
                          <a:effectLst/>
                          <a:latin typeface="Comic Sans MS" pitchFamily="66" charset="0"/>
                        </a:rPr>
                        <a:t>sa bhliain 1492.</a:t>
                      </a:r>
                      <a:endParaRPr kumimoji="0" lang="ga-IE" sz="2000" b="0" i="0" u="none" strike="noStrike" cap="none" normalizeH="0" baseline="0" smtClean="0">
                        <a:ln>
                          <a:noFill/>
                        </a:ln>
                        <a:solidFill>
                          <a:schemeClr val="tx1"/>
                        </a:solidFill>
                        <a:effectLst/>
                        <a:latin typeface="Comic Sans MS" pitchFamily="66"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sz="2000" b="0" i="0" u="none" strike="noStrike" cap="none" normalizeH="0" baseline="0" smtClean="0">
                          <a:ln>
                            <a:noFill/>
                          </a:ln>
                          <a:solidFill>
                            <a:schemeClr val="tx1"/>
                          </a:solidFill>
                          <a:effectLst/>
                          <a:latin typeface="Comic Sans MS" pitchFamily="66" charset="0"/>
                        </a:rPr>
                        <a:t>Throid treibh na Sioux i gcoinne na lonnaitheoirí ag Cath </a:t>
                      </a:r>
                      <a:r>
                        <a:rPr kumimoji="0" lang="en-GB" sz="2000" b="0" i="0" u="none" strike="noStrike" cap="none" normalizeH="0" baseline="0" smtClean="0">
                          <a:ln>
                            <a:noFill/>
                          </a:ln>
                          <a:solidFill>
                            <a:schemeClr val="tx1"/>
                          </a:solidFill>
                          <a:effectLst/>
                          <a:latin typeface="Comic Sans MS" pitchFamily="66" charset="0"/>
                        </a:rPr>
                        <a:t>an </a:t>
                      </a:r>
                      <a:r>
                        <a:rPr kumimoji="0" lang="ga-IE" sz="2000" b="0" i="0" u="none" strike="noStrike" cap="none" normalizeH="0" baseline="0" smtClean="0">
                          <a:ln>
                            <a:noFill/>
                          </a:ln>
                          <a:solidFill>
                            <a:schemeClr val="tx1"/>
                          </a:solidFill>
                          <a:effectLst/>
                          <a:latin typeface="Comic Sans MS" pitchFamily="66" charset="0"/>
                        </a:rPr>
                        <a:t>Little Bighorn. </a:t>
                      </a:r>
                      <a:endParaRPr kumimoji="0" lang="ga-IE"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ga-IE"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3"/>
          <a:srcRect/>
          <a:stretch>
            <a:fillRect/>
          </a:stretch>
        </p:blipFill>
        <p:spPr bwMode="auto">
          <a:xfrm>
            <a:off x="5867400" y="1439863"/>
            <a:ext cx="457200" cy="457200"/>
          </a:xfrm>
          <a:prstGeom prst="rect">
            <a:avLst/>
          </a:prstGeom>
          <a:noFill/>
          <a:ln w="9525">
            <a:noFill/>
            <a:miter lim="800000"/>
            <a:headEnd/>
            <a:tailEnd/>
          </a:ln>
        </p:spPr>
      </p:pic>
      <p:pic>
        <p:nvPicPr>
          <p:cNvPr id="11367" name="Picture 103" descr="C:\Users\maire\Downloads\maighnéid\40px-Red_check.svg.png"/>
          <p:cNvPicPr>
            <a:picLocks noChangeAspect="1" noChangeArrowheads="1"/>
          </p:cNvPicPr>
          <p:nvPr/>
        </p:nvPicPr>
        <p:blipFill>
          <a:blip r:embed="rId3"/>
          <a:srcRect/>
          <a:stretch>
            <a:fillRect/>
          </a:stretch>
        </p:blipFill>
        <p:spPr bwMode="auto">
          <a:xfrm>
            <a:off x="7543800" y="2865438"/>
            <a:ext cx="457200" cy="457200"/>
          </a:xfrm>
          <a:prstGeom prst="rect">
            <a:avLst/>
          </a:prstGeom>
          <a:noFill/>
          <a:ln w="9525">
            <a:noFill/>
            <a:miter lim="800000"/>
            <a:headEnd/>
            <a:tailEnd/>
          </a:ln>
        </p:spPr>
      </p:pic>
      <p:pic>
        <p:nvPicPr>
          <p:cNvPr id="11368" name="Picture 104" descr="C:\Users\maire\Downloads\maighnéid\40px-Red_check.svg.png"/>
          <p:cNvPicPr>
            <a:picLocks noChangeAspect="1" noChangeArrowheads="1"/>
          </p:cNvPicPr>
          <p:nvPr/>
        </p:nvPicPr>
        <p:blipFill>
          <a:blip r:embed="rId3"/>
          <a:srcRect/>
          <a:stretch>
            <a:fillRect/>
          </a:stretch>
        </p:blipFill>
        <p:spPr bwMode="auto">
          <a:xfrm>
            <a:off x="5867400" y="2160588"/>
            <a:ext cx="457200" cy="457200"/>
          </a:xfrm>
          <a:prstGeom prst="rect">
            <a:avLst/>
          </a:prstGeom>
          <a:noFill/>
          <a:ln w="9525">
            <a:noFill/>
            <a:miter lim="800000"/>
            <a:headEnd/>
            <a:tailEnd/>
          </a:ln>
        </p:spPr>
      </p:pic>
      <p:pic>
        <p:nvPicPr>
          <p:cNvPr id="11369" name="Picture 105" descr="C:\Users\maire\Downloads\maighnéid\40px-Red_check.svg.png"/>
          <p:cNvPicPr>
            <a:picLocks noChangeAspect="1" noChangeArrowheads="1"/>
          </p:cNvPicPr>
          <p:nvPr/>
        </p:nvPicPr>
        <p:blipFill>
          <a:blip r:embed="rId3"/>
          <a:srcRect/>
          <a:stretch>
            <a:fillRect/>
          </a:stretch>
        </p:blipFill>
        <p:spPr bwMode="auto">
          <a:xfrm>
            <a:off x="7543800" y="3513138"/>
            <a:ext cx="457200" cy="457200"/>
          </a:xfrm>
          <a:prstGeom prst="rect">
            <a:avLst/>
          </a:prstGeom>
          <a:noFill/>
          <a:ln w="9525">
            <a:noFill/>
            <a:miter lim="800000"/>
            <a:headEnd/>
            <a:tailEnd/>
          </a:ln>
        </p:spPr>
      </p:pic>
      <p:pic>
        <p:nvPicPr>
          <p:cNvPr id="11371" name="Picture 107" descr="C:\Users\maire\Downloads\maighnéid\40px-Red_check.svg.png"/>
          <p:cNvPicPr>
            <a:picLocks noChangeAspect="1" noChangeArrowheads="1"/>
          </p:cNvPicPr>
          <p:nvPr/>
        </p:nvPicPr>
        <p:blipFill>
          <a:blip r:embed="rId3"/>
          <a:srcRect/>
          <a:stretch>
            <a:fillRect/>
          </a:stretch>
        </p:blipFill>
        <p:spPr bwMode="auto">
          <a:xfrm>
            <a:off x="5867400" y="4787900"/>
            <a:ext cx="457200" cy="457200"/>
          </a:xfrm>
          <a:prstGeom prst="rect">
            <a:avLst/>
          </a:prstGeom>
          <a:noFill/>
          <a:ln w="9525">
            <a:noFill/>
            <a:miter lim="800000"/>
            <a:headEnd/>
            <a:tailEnd/>
          </a:ln>
        </p:spPr>
      </p:pic>
      <p:pic>
        <p:nvPicPr>
          <p:cNvPr id="11372" name="Picture 108" descr="C:\Users\maire\Downloads\maighnéid\40px-Red_check.svg.png"/>
          <p:cNvPicPr>
            <a:picLocks noChangeAspect="1" noChangeArrowheads="1"/>
          </p:cNvPicPr>
          <p:nvPr/>
        </p:nvPicPr>
        <p:blipFill>
          <a:blip r:embed="rId3"/>
          <a:srcRect/>
          <a:stretch>
            <a:fillRect/>
          </a:stretch>
        </p:blipFill>
        <p:spPr bwMode="auto">
          <a:xfrm>
            <a:off x="7543800" y="4140200"/>
            <a:ext cx="457200" cy="457200"/>
          </a:xfrm>
          <a:prstGeom prst="rect">
            <a:avLst/>
          </a:prstGeom>
          <a:noFill/>
          <a:ln w="9525">
            <a:noFill/>
            <a:miter lim="800000"/>
            <a:headEnd/>
            <a:tailEnd/>
          </a:ln>
        </p:spPr>
      </p:pic>
      <p:pic>
        <p:nvPicPr>
          <p:cNvPr id="11374" name="Picture 110" descr="C:\Users\maire\Downloads\maighnéid\40px-Red_check.svg.png"/>
          <p:cNvPicPr>
            <a:picLocks noChangeAspect="1" noChangeArrowheads="1"/>
          </p:cNvPicPr>
          <p:nvPr/>
        </p:nvPicPr>
        <p:blipFill>
          <a:blip r:embed="rId3"/>
          <a:srcRect/>
          <a:stretch>
            <a:fillRect/>
          </a:stretch>
        </p:blipFill>
        <p:spPr bwMode="auto">
          <a:xfrm>
            <a:off x="5867400" y="5508625"/>
            <a:ext cx="457200" cy="457200"/>
          </a:xfrm>
          <a:prstGeom prst="rect">
            <a:avLst/>
          </a:prstGeom>
          <a:noFill/>
          <a:ln w="9525">
            <a:noFill/>
            <a:miter lim="800000"/>
            <a:headEnd/>
            <a:tailEnd/>
          </a:ln>
        </p:spPr>
      </p:pic>
      <p:sp>
        <p:nvSpPr>
          <p:cNvPr id="34864" name="Title 13"/>
          <p:cNvSpPr>
            <a:spLocks/>
          </p:cNvSpPr>
          <p:nvPr/>
        </p:nvSpPr>
        <p:spPr bwMode="auto">
          <a:xfrm>
            <a:off x="1547813" y="188913"/>
            <a:ext cx="5832475" cy="503237"/>
          </a:xfrm>
          <a:prstGeom prst="rect">
            <a:avLst/>
          </a:prstGeom>
          <a:noFill/>
          <a:ln w="9525">
            <a:noFill/>
            <a:miter lim="800000"/>
            <a:headEnd/>
            <a:tailEnd/>
          </a:ln>
        </p:spPr>
        <p:txBody>
          <a:bodyPr anchor="ctr"/>
          <a:lstStyle/>
          <a:p>
            <a:pPr algn="ctr"/>
            <a:r>
              <a:rPr lang="ga-IE" sz="2800">
                <a:latin typeface="Comic Sans MS" pitchFamily="66" charset="0"/>
              </a:rPr>
              <a:t>Fíor nó Bréagach?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866"/>
                                        </p:tgtEl>
                                        <p:attrNameLst>
                                          <p:attrName>style.visibility</p:attrName>
                                        </p:attrNameLst>
                                      </p:cBhvr>
                                      <p:to>
                                        <p:strVal val="visible"/>
                                      </p:to>
                                    </p:set>
                                    <p:animEffect transition="in" filter="randombar(horizontal)">
                                      <p:cBhvr>
                                        <p:cTn id="7" dur="500"/>
                                        <p:tgtEl>
                                          <p:spTgt spid="348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5"/>
                                        </p:tgtEl>
                                        <p:attrNameLst>
                                          <p:attrName>style.visibility</p:attrName>
                                        </p:attrNameLst>
                                      </p:cBhvr>
                                      <p:to>
                                        <p:strVal val="visible"/>
                                      </p:to>
                                    </p:set>
                                    <p:animEffect transition="in" filter="dissolve">
                                      <p:cBhvr>
                                        <p:cTn id="12" dur="500"/>
                                        <p:tgtEl>
                                          <p:spTgt spid="11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8"/>
                                        </p:tgtEl>
                                        <p:attrNameLst>
                                          <p:attrName>style.visibility</p:attrName>
                                        </p:attrNameLst>
                                      </p:cBhvr>
                                      <p:to>
                                        <p:strVal val="visible"/>
                                      </p:to>
                                    </p:set>
                                    <p:animEffect transition="in" filter="dissolve">
                                      <p:cBhvr>
                                        <p:cTn id="17" dur="500"/>
                                        <p:tgtEl>
                                          <p:spTgt spid="113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
                                        </p:tgtEl>
                                        <p:attrNameLst>
                                          <p:attrName>style.visibility</p:attrName>
                                        </p:attrNameLst>
                                      </p:cBhvr>
                                      <p:to>
                                        <p:strVal val="visible"/>
                                      </p:to>
                                    </p:set>
                                    <p:animEffect transition="in" filter="dissolve">
                                      <p:cBhvr>
                                        <p:cTn id="22" dur="500"/>
                                        <p:tgtEl>
                                          <p:spTgt spid="113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369"/>
                                        </p:tgtEl>
                                        <p:attrNameLst>
                                          <p:attrName>style.visibility</p:attrName>
                                        </p:attrNameLst>
                                      </p:cBhvr>
                                      <p:to>
                                        <p:strVal val="visible"/>
                                      </p:to>
                                    </p:set>
                                    <p:animEffect transition="in" filter="dissolve">
                                      <p:cBhvr>
                                        <p:cTn id="27" dur="500"/>
                                        <p:tgtEl>
                                          <p:spTgt spid="113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372"/>
                                        </p:tgtEl>
                                        <p:attrNameLst>
                                          <p:attrName>style.visibility</p:attrName>
                                        </p:attrNameLst>
                                      </p:cBhvr>
                                      <p:to>
                                        <p:strVal val="visible"/>
                                      </p:to>
                                    </p:set>
                                    <p:animEffect transition="in" filter="dissolve">
                                      <p:cBhvr>
                                        <p:cTn id="32" dur="500"/>
                                        <p:tgtEl>
                                          <p:spTgt spid="1137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371"/>
                                        </p:tgtEl>
                                        <p:attrNameLst>
                                          <p:attrName>style.visibility</p:attrName>
                                        </p:attrNameLst>
                                      </p:cBhvr>
                                      <p:to>
                                        <p:strVal val="visible"/>
                                      </p:to>
                                    </p:set>
                                    <p:animEffect transition="in" filter="dissolve">
                                      <p:cBhvr>
                                        <p:cTn id="37" dur="500"/>
                                        <p:tgtEl>
                                          <p:spTgt spid="1137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374"/>
                                        </p:tgtEl>
                                        <p:attrNameLst>
                                          <p:attrName>style.visibility</p:attrName>
                                        </p:attrNameLst>
                                      </p:cBhvr>
                                      <p:to>
                                        <p:strVal val="visible"/>
                                      </p:to>
                                    </p:set>
                                    <p:animEffect transition="in" filter="dissolve">
                                      <p:cBhvr>
                                        <p:cTn id="42" dur="500"/>
                                        <p:tgtEl>
                                          <p:spTgt spid="1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71475" y="3213100"/>
            <a:ext cx="8388350" cy="2557463"/>
          </a:xfrm>
          <a:prstGeom prst="rect">
            <a:avLst/>
          </a:prstGeom>
          <a:noFill/>
          <a:ln w="9525">
            <a:noFill/>
            <a:miter lim="800000"/>
            <a:headEnd/>
            <a:tailEnd/>
          </a:ln>
        </p:spPr>
        <p:txBody>
          <a:bodyPr>
            <a:spAutoFit/>
          </a:bodyPr>
          <a:lstStyle/>
          <a:p>
            <a:r>
              <a:rPr lang="ga-IE" sz="2400">
                <a:latin typeface="Comic Sans MS" pitchFamily="66" charset="0"/>
              </a:rPr>
              <a:t>Tuilleadh eolais le fáil ar na suíomhanna seo</a:t>
            </a:r>
            <a:r>
              <a:rPr lang="en-IE" sz="2400">
                <a:latin typeface="Comic Sans MS" pitchFamily="66" charset="0"/>
              </a:rPr>
              <a:t>:</a:t>
            </a:r>
          </a:p>
          <a:p>
            <a:r>
              <a:rPr lang="en-IE" sz="2400">
                <a:latin typeface="Comic Sans MS" pitchFamily="66" charset="0"/>
                <a:hlinkClick r:id="rId2"/>
              </a:rPr>
              <a:t>http://www.ic-migration.webhost.uits.arizona.edu/icfiles/ic/kmartin/School/amer1.htm</a:t>
            </a:r>
            <a:r>
              <a:rPr lang="en-IE" sz="2400">
                <a:latin typeface="Comic Sans MS" pitchFamily="66" charset="0"/>
              </a:rPr>
              <a:t> </a:t>
            </a:r>
          </a:p>
          <a:p>
            <a:endParaRPr lang="en-IE" sz="2400">
              <a:latin typeface="Comic Sans MS" pitchFamily="66" charset="0"/>
              <a:hlinkClick r:id="rId3"/>
            </a:endParaRPr>
          </a:p>
          <a:p>
            <a:r>
              <a:rPr lang="en-IE" sz="2400">
                <a:latin typeface="Comic Sans MS" pitchFamily="66" charset="0"/>
                <a:hlinkClick r:id="rId3"/>
              </a:rPr>
              <a:t>http://www.native-languages.org/kids.htm</a:t>
            </a:r>
            <a:r>
              <a:rPr lang="en-IE" sz="2400">
                <a:latin typeface="Comic Sans MS" pitchFamily="66" charset="0"/>
              </a:rPr>
              <a:t> </a:t>
            </a:r>
          </a:p>
          <a:p>
            <a:endParaRPr lang="en-IE">
              <a:latin typeface="Calibri" pitchFamily="34" charset="0"/>
            </a:endParaRPr>
          </a:p>
        </p:txBody>
      </p:sp>
      <p:sp>
        <p:nvSpPr>
          <p:cNvPr id="36866" name="TextBox 7"/>
          <p:cNvSpPr txBox="1">
            <a:spLocks noChangeArrowheads="1"/>
          </p:cNvSpPr>
          <p:nvPr/>
        </p:nvSpPr>
        <p:spPr bwMode="auto">
          <a:xfrm>
            <a:off x="442913" y="333375"/>
            <a:ext cx="8316912" cy="2587625"/>
          </a:xfrm>
          <a:prstGeom prst="rect">
            <a:avLst/>
          </a:prstGeom>
          <a:noFill/>
          <a:ln w="9525">
            <a:noFill/>
            <a:miter lim="800000"/>
            <a:headEnd/>
            <a:tailEnd/>
          </a:ln>
        </p:spPr>
        <p:txBody>
          <a:bodyPr>
            <a:spAutoFit/>
          </a:bodyPr>
          <a:lstStyle/>
          <a:p>
            <a:r>
              <a:rPr lang="ga-IE" sz="2400">
                <a:latin typeface="Comic Sans MS" pitchFamily="66" charset="0"/>
              </a:rPr>
              <a:t>Is féidir físeáin faoi na Meiriceánaigh Dhúchasacha a fheiceáil ar</a:t>
            </a:r>
            <a:r>
              <a:rPr lang="en-GB" sz="2400">
                <a:latin typeface="Comic Sans MS" pitchFamily="66" charset="0"/>
              </a:rPr>
              <a:t> </a:t>
            </a:r>
            <a:r>
              <a:rPr lang="ga-IE" sz="2400">
                <a:latin typeface="Comic Sans MS" pitchFamily="66" charset="0"/>
              </a:rPr>
              <a:t>na suíomhanna seo</a:t>
            </a:r>
            <a:r>
              <a:rPr lang="en-IE" sz="2400">
                <a:latin typeface="Comic Sans MS" pitchFamily="66" charset="0"/>
              </a:rPr>
              <a:t>:</a:t>
            </a:r>
          </a:p>
          <a:p>
            <a:r>
              <a:rPr lang="en-IE" sz="2400">
                <a:latin typeface="Comic Sans MS" pitchFamily="66" charset="0"/>
                <a:hlinkClick r:id="rId4"/>
              </a:rPr>
              <a:t>http://video.nationalgeographic.com/video/american-festivals-project/pine-ridge-pow-wow</a:t>
            </a:r>
            <a:endParaRPr lang="en-IE" sz="2400">
              <a:latin typeface="Comic Sans MS" pitchFamily="66" charset="0"/>
            </a:endParaRPr>
          </a:p>
          <a:p>
            <a:endParaRPr lang="en-IE" sz="2400">
              <a:latin typeface="Comic Sans MS" pitchFamily="66" charset="0"/>
            </a:endParaRPr>
          </a:p>
          <a:p>
            <a:r>
              <a:rPr lang="en-IE" sz="2400">
                <a:latin typeface="Comic Sans MS" pitchFamily="66" charset="0"/>
                <a:hlinkClick r:id="rId5"/>
              </a:rPr>
              <a:t>http://www.pbs.org/wgbh/amex/weshallremain/</a:t>
            </a:r>
            <a:r>
              <a:rPr lang="en-IE" sz="2400">
                <a:latin typeface="Comic Sans MS" pitchFamily="66" charset="0"/>
              </a:rPr>
              <a:t> </a:t>
            </a:r>
          </a:p>
          <a:p>
            <a:endParaRPr lang="en-IE" sz="20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611188" y="919163"/>
            <a:ext cx="7921625" cy="3662362"/>
          </a:xfrm>
          <a:prstGeom prst="rect">
            <a:avLst/>
          </a:prstGeom>
          <a:noFill/>
          <a:ln w="9525">
            <a:noFill/>
            <a:miter lim="800000"/>
            <a:headEnd/>
            <a:tailEnd/>
          </a:ln>
        </p:spPr>
        <p:txBody>
          <a:bodyPr>
            <a:spAutoFit/>
          </a:bodyPr>
          <a:lstStyle/>
          <a:p>
            <a:r>
              <a:rPr lang="ga-IE" b="1">
                <a:latin typeface="Comic Sans MS" pitchFamily="66" charset="0"/>
                <a:cs typeface="Times New Roman" pitchFamily="18" charset="0"/>
              </a:rPr>
              <a:t>Íomhánna:</a:t>
            </a:r>
          </a:p>
          <a:p>
            <a:r>
              <a:rPr lang="ga-IE">
                <a:latin typeface="Comic Sans MS" pitchFamily="66" charset="0"/>
                <a:cs typeface="Times New Roman" pitchFamily="18" charset="0"/>
              </a:rPr>
              <a:t>Shutterstock</a:t>
            </a:r>
          </a:p>
          <a:p>
            <a:r>
              <a:rPr lang="ga-IE">
                <a:latin typeface="Comic Sans MS" pitchFamily="66" charset="0"/>
                <a:cs typeface="Times New Roman" pitchFamily="18" charset="0"/>
              </a:rPr>
              <a:t>Christine Warner</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Rinneadh gach iarracht teacht ar úinéir an chóipchirt i gcás na n‑íomhánna atá ar na sleamhnáin seo. Má rinneadh fail</a:t>
            </a:r>
            <a:r>
              <a:rPr lang="en-GB">
                <a:latin typeface="Comic Sans MS" pitchFamily="66" charset="0"/>
                <a:cs typeface="Times New Roman" pitchFamily="18" charset="0"/>
              </a:rPr>
              <a:t>l</a:t>
            </a:r>
            <a:r>
              <a:rPr lang="ga-IE">
                <a:latin typeface="Comic Sans MS" pitchFamily="66" charset="0"/>
                <a:cs typeface="Times New Roman" pitchFamily="18" charset="0"/>
              </a:rPr>
              <a:t>í ar aon bhealach</a:t>
            </a:r>
          </a:p>
          <a:p>
            <a:r>
              <a:rPr lang="ga-IE">
                <a:latin typeface="Comic Sans MS" pitchFamily="66" charset="0"/>
                <a:cs typeface="Times New Roman" pitchFamily="18" charset="0"/>
              </a:rPr>
              <a:t>ó thaobh cóipchirt de ba cheart d’úinéir an chóipchirt teagmháil</a:t>
            </a:r>
          </a:p>
          <a:p>
            <a:r>
              <a:rPr lang="ga-IE">
                <a:latin typeface="Comic Sans MS" pitchFamily="66" charset="0"/>
                <a:cs typeface="Times New Roman" pitchFamily="18" charset="0"/>
              </a:rPr>
              <a:t>a dhéanamh leis na foilsitheoirí. Beidh na foilsitheoirí lántoilteanach socruithe cuí a dhéanamh leis.</a:t>
            </a:r>
          </a:p>
          <a:p>
            <a:endParaRPr lang="ga-IE">
              <a:latin typeface="Comic Sans MS" pitchFamily="66" charset="0"/>
              <a:cs typeface="Times New Roman" pitchFamily="18" charset="0"/>
            </a:endParaRPr>
          </a:p>
          <a:p>
            <a:r>
              <a:rPr lang="ga-IE">
                <a:latin typeface="Comic Sans MS" pitchFamily="66" charset="0"/>
                <a:cs typeface="Times New Roman" pitchFamily="18" charset="0"/>
              </a:rPr>
              <a:t>© Foras na Gaeilge, 201</a:t>
            </a:r>
            <a:r>
              <a:rPr lang="en-GB">
                <a:latin typeface="Comic Sans MS" pitchFamily="66" charset="0"/>
                <a:cs typeface="Times New Roman" pitchFamily="18" charset="0"/>
              </a:rPr>
              <a:t>4</a:t>
            </a:r>
            <a:endParaRPr lang="ga-IE">
              <a:latin typeface="Comic Sans MS" pitchFamily="66" charset="0"/>
              <a:cs typeface="Times New Roman" pitchFamily="18" charset="0"/>
            </a:endParaRPr>
          </a:p>
          <a:p>
            <a:endParaRPr lang="ga-IE">
              <a:latin typeface="Comic Sans MS" pitchFamily="66" charset="0"/>
              <a:cs typeface="Times New Roman" pitchFamily="18" charset="0"/>
            </a:endParaRPr>
          </a:p>
          <a:p>
            <a:r>
              <a:rPr lang="ga-IE">
                <a:latin typeface="Comic Sans MS" pitchFamily="66" charset="0"/>
                <a:cs typeface="Times New Roman" pitchFamily="18" charset="0"/>
              </a:rPr>
              <a:t>An Gúm, 24-27 Sráid Fhreidric Thuaidh, Baile Átha Cliath 1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2"/>
          <a:srcRect/>
          <a:stretch>
            <a:fillRect/>
          </a:stretch>
        </p:blipFill>
        <p:spPr bwMode="auto">
          <a:xfrm>
            <a:off x="3033713" y="3114675"/>
            <a:ext cx="3076575" cy="62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0" y="-87313"/>
            <a:ext cx="9144000" cy="7050088"/>
          </a:xfrm>
          <a:prstGeom prst="rect">
            <a:avLst/>
          </a:prstGeom>
          <a:noFill/>
          <a:ln w="9525">
            <a:noFill/>
            <a:miter lim="800000"/>
            <a:headEnd/>
            <a:tailEnd/>
          </a:ln>
        </p:spPr>
      </p:pic>
      <p:sp>
        <p:nvSpPr>
          <p:cNvPr id="2063" name="Rectangle 15"/>
          <p:cNvSpPr>
            <a:spLocks noChangeArrowheads="1"/>
          </p:cNvSpPr>
          <p:nvPr/>
        </p:nvSpPr>
        <p:spPr bwMode="auto">
          <a:xfrm>
            <a:off x="468313" y="188913"/>
            <a:ext cx="8280400" cy="1223962"/>
          </a:xfrm>
          <a:prstGeom prst="rect">
            <a:avLst/>
          </a:prstGeom>
          <a:solidFill>
            <a:schemeClr val="bg1">
              <a:alpha val="70195"/>
            </a:schemeClr>
          </a:solidFill>
          <a:ln w="9525">
            <a:noFill/>
            <a:miter lim="800000"/>
            <a:headEnd/>
            <a:tailEnd/>
          </a:ln>
        </p:spPr>
        <p:txBody>
          <a:bodyPr/>
          <a:lstStyle/>
          <a:p>
            <a:pPr>
              <a:spcBef>
                <a:spcPct val="20000"/>
              </a:spcBef>
            </a:pPr>
            <a:r>
              <a:rPr lang="ga-IE" sz="2400">
                <a:latin typeface="Comic Sans MS" pitchFamily="66" charset="0"/>
              </a:rPr>
              <a:t>Tugtar </a:t>
            </a:r>
            <a:r>
              <a:rPr lang="en-GB" sz="2400">
                <a:latin typeface="Comic Sans MS" pitchFamily="66" charset="0"/>
              </a:rPr>
              <a:t>‘</a:t>
            </a:r>
            <a:r>
              <a:rPr lang="ga-IE" sz="2400">
                <a:latin typeface="Comic Sans MS" pitchFamily="66" charset="0"/>
              </a:rPr>
              <a:t>Meiriceánaigh Dhúchasacha</a:t>
            </a:r>
            <a:r>
              <a:rPr lang="en-GB" sz="2400">
                <a:latin typeface="Comic Sans MS" pitchFamily="66" charset="0"/>
              </a:rPr>
              <a:t>’</a:t>
            </a:r>
            <a:r>
              <a:rPr lang="ga-IE" sz="2400">
                <a:latin typeface="Comic Sans MS" pitchFamily="66" charset="0"/>
              </a:rPr>
              <a:t> ar na chéad daoine </a:t>
            </a:r>
            <a:r>
              <a:rPr lang="en-GB" sz="2400">
                <a:latin typeface="Comic Sans MS" pitchFamily="66" charset="0"/>
              </a:rPr>
              <a:t/>
            </a:r>
            <a:br>
              <a:rPr lang="en-GB" sz="2400">
                <a:latin typeface="Comic Sans MS" pitchFamily="66" charset="0"/>
              </a:rPr>
            </a:br>
            <a:r>
              <a:rPr lang="ga-IE" sz="2400">
                <a:latin typeface="Comic Sans MS" pitchFamily="66" charset="0"/>
              </a:rPr>
              <a:t>a chónaigh i Meiriceá Thuaidh</a:t>
            </a:r>
            <a:r>
              <a:rPr lang="en-GB" sz="2400">
                <a:latin typeface="Comic Sans MS" pitchFamily="66" charset="0"/>
              </a:rPr>
              <a:t>. </a:t>
            </a:r>
            <a:r>
              <a:rPr lang="ga-IE" sz="2400">
                <a:latin typeface="Comic Sans MS" pitchFamily="66" charset="0"/>
              </a:rPr>
              <a:t>Creidtear gur tháinig siad go Meiriceá Thuaidh ar dtús timpeall 15,000 bliain ó shin.</a:t>
            </a:r>
          </a:p>
        </p:txBody>
      </p:sp>
      <p:sp>
        <p:nvSpPr>
          <p:cNvPr id="2064" name="Text Box 16"/>
          <p:cNvSpPr txBox="1">
            <a:spLocks noChangeArrowheads="1"/>
          </p:cNvSpPr>
          <p:nvPr/>
        </p:nvSpPr>
        <p:spPr bwMode="auto">
          <a:xfrm>
            <a:off x="6172200" y="2057400"/>
            <a:ext cx="1752600" cy="457200"/>
          </a:xfrm>
          <a:prstGeom prst="rect">
            <a:avLst/>
          </a:prstGeom>
          <a:noFill/>
          <a:ln w="9525">
            <a:noFill/>
            <a:miter lim="800000"/>
            <a:headEnd/>
            <a:tailEnd/>
          </a:ln>
        </p:spPr>
        <p:txBody>
          <a:bodyPr>
            <a:spAutoFit/>
          </a:bodyPr>
          <a:lstStyle/>
          <a:p>
            <a:pPr>
              <a:spcBef>
                <a:spcPct val="50000"/>
              </a:spcBef>
            </a:pPr>
            <a:endParaRPr lang="en-GB" sz="2400">
              <a:latin typeface="Garamond" pitchFamily="18" charset="0"/>
              <a:cs typeface="Times New Roman" pitchFamily="18" charset="0"/>
            </a:endParaRPr>
          </a:p>
        </p:txBody>
      </p:sp>
      <p:sp>
        <p:nvSpPr>
          <p:cNvPr id="5" name="Rectangle 15"/>
          <p:cNvSpPr>
            <a:spLocks noChangeArrowheads="1"/>
          </p:cNvSpPr>
          <p:nvPr/>
        </p:nvSpPr>
        <p:spPr bwMode="auto">
          <a:xfrm>
            <a:off x="898525" y="5727700"/>
            <a:ext cx="7418388" cy="792163"/>
          </a:xfrm>
          <a:prstGeom prst="rect">
            <a:avLst/>
          </a:prstGeom>
          <a:solidFill>
            <a:schemeClr val="bg1">
              <a:alpha val="70195"/>
            </a:schemeClr>
          </a:solidFill>
          <a:ln w="9525">
            <a:noFill/>
            <a:miter lim="800000"/>
            <a:headEnd/>
            <a:tailEnd/>
          </a:ln>
        </p:spPr>
        <p:txBody>
          <a:bodyPr/>
          <a:lstStyle/>
          <a:p>
            <a:pPr>
              <a:spcBef>
                <a:spcPct val="20000"/>
              </a:spcBef>
            </a:pPr>
            <a:r>
              <a:rPr lang="ga-IE" sz="2400">
                <a:latin typeface="Comic Sans MS" pitchFamily="66" charset="0"/>
              </a:rPr>
              <a:t>Tá daoine a shíolraigh ó na Meiriceánaigh Dhúchasacha sin fós ina gcónaí i Meiriceá Thuaidh.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64"/>
                                        </p:tgtEl>
                                        <p:attrNameLst>
                                          <p:attrName>style.visibility</p:attrName>
                                        </p:attrNameLst>
                                      </p:cBhvr>
                                      <p:to>
                                        <p:strVal val="visible"/>
                                      </p:to>
                                    </p:set>
                                    <p:anim calcmode="lin" valueType="num">
                                      <p:cBhvr additive="base">
                                        <p:cTn id="7" dur="500" fill="hold"/>
                                        <p:tgtEl>
                                          <p:spTgt spid="2064"/>
                                        </p:tgtEl>
                                        <p:attrNameLst>
                                          <p:attrName>ppt_x</p:attrName>
                                        </p:attrNameLst>
                                      </p:cBhvr>
                                      <p:tavLst>
                                        <p:tav tm="0">
                                          <p:val>
                                            <p:strVal val="0-#ppt_w/2"/>
                                          </p:val>
                                        </p:tav>
                                        <p:tav tm="100000">
                                          <p:val>
                                            <p:strVal val="#ppt_x"/>
                                          </p:val>
                                        </p:tav>
                                      </p:tavLst>
                                    </p:anim>
                                    <p:anim calcmode="lin" valueType="num">
                                      <p:cBhvr additive="base">
                                        <p:cTn id="8" dur="500" fill="hold"/>
                                        <p:tgtEl>
                                          <p:spTgt spid="20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63">
                                            <p:txEl>
                                              <p:pRg st="0" end="0"/>
                                            </p:txEl>
                                          </p:spTgt>
                                        </p:tgtEl>
                                        <p:attrNameLst>
                                          <p:attrName>style.visibility</p:attrName>
                                        </p:attrNameLst>
                                      </p:cBhvr>
                                      <p:to>
                                        <p:strVal val="visible"/>
                                      </p:to>
                                    </p:set>
                                    <p:anim calcmode="lin" valueType="num">
                                      <p:cBhvr additive="base">
                                        <p:cTn id="11" dur="500" fill="hold"/>
                                        <p:tgtEl>
                                          <p:spTgt spid="206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63">
                                            <p:txEl>
                                              <p:pRg st="0" end="0"/>
                                            </p:txEl>
                                          </p:spTgt>
                                        </p:tgtEl>
                                        <p:attrNameLst>
                                          <p:attrName>ppt_y</p:attrName>
                                        </p:attrNameLst>
                                      </p:cBhvr>
                                      <p:tavLst>
                                        <p:tav tm="0">
                                          <p:val>
                                            <p:strVal val="#ppt_y"/>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1"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 calcmode="lin" valueType="num">
                                      <p:cBhvr>
                                        <p:cTn id="20" dur="1000" fill="hold"/>
                                        <p:tgtEl>
                                          <p:spTgt spid="5">
                                            <p:bg/>
                                          </p:spTgt>
                                        </p:tgtEl>
                                        <p:attrNameLst>
                                          <p:attrName>ppt_w</p:attrName>
                                        </p:attrNameLst>
                                      </p:cBhvr>
                                      <p:tavLst>
                                        <p:tav tm="0">
                                          <p:val>
                                            <p:strVal val="#ppt_w*0.70"/>
                                          </p:val>
                                        </p:tav>
                                        <p:tav tm="100000">
                                          <p:val>
                                            <p:strVal val="#ppt_w"/>
                                          </p:val>
                                        </p:tav>
                                      </p:tavLst>
                                    </p:anim>
                                    <p:anim calcmode="lin" valueType="num">
                                      <p:cBhvr>
                                        <p:cTn id="21" dur="1000" fill="hold"/>
                                        <p:tgtEl>
                                          <p:spTgt spid="5">
                                            <p:bg/>
                                          </p:spTgt>
                                        </p:tgtEl>
                                        <p:attrNameLst>
                                          <p:attrName>ppt_h</p:attrName>
                                        </p:attrNameLst>
                                      </p:cBhvr>
                                      <p:tavLst>
                                        <p:tav tm="0">
                                          <p:val>
                                            <p:strVal val="#ppt_h"/>
                                          </p:val>
                                        </p:tav>
                                        <p:tav tm="100000">
                                          <p:val>
                                            <p:strVal val="#ppt_h"/>
                                          </p:val>
                                        </p:tav>
                                      </p:tavLst>
                                    </p:anim>
                                    <p:animEffect transition="in" filter="fade">
                                      <p:cBhvr>
                                        <p:cTn id="22" dur="1000"/>
                                        <p:tgtEl>
                                          <p:spTgt spid="5">
                                            <p:bg/>
                                          </p:spTgt>
                                        </p:tgtEl>
                                      </p:cBhvr>
                                    </p:animEffect>
                                  </p:childTnLst>
                                </p:cTn>
                              </p:par>
                              <p:par>
                                <p:cTn id="23" presetID="55" presetClass="entr" presetSubtype="0" fill="hold" grpId="1"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uild="p" autoUpdateAnimBg="0"/>
      <p:bldP spid="2064" grpId="0" autoUpdateAnimBg="0"/>
      <p:bldP spid="5" grpId="1"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srcRect/>
          <a:stretch>
            <a:fillRect/>
          </a:stretch>
        </p:blipFill>
        <p:spPr bwMode="auto">
          <a:xfrm>
            <a:off x="1187450" y="1844675"/>
            <a:ext cx="6553200" cy="4710113"/>
          </a:xfrm>
          <a:prstGeom prst="rect">
            <a:avLst/>
          </a:prstGeom>
          <a:noFill/>
          <a:ln w="9525">
            <a:noFill/>
            <a:miter lim="800000"/>
            <a:headEnd/>
            <a:tailEnd/>
          </a:ln>
        </p:spPr>
      </p:pic>
      <p:sp>
        <p:nvSpPr>
          <p:cNvPr id="4" name="Rectangle 3"/>
          <p:cNvSpPr>
            <a:spLocks noChangeArrowheads="1"/>
          </p:cNvSpPr>
          <p:nvPr/>
        </p:nvSpPr>
        <p:spPr bwMode="auto">
          <a:xfrm>
            <a:off x="250825" y="115888"/>
            <a:ext cx="8642350" cy="1616075"/>
          </a:xfrm>
          <a:prstGeom prst="rect">
            <a:avLst/>
          </a:prstGeom>
          <a:noFill/>
          <a:ln w="9525">
            <a:noFill/>
            <a:miter lim="800000"/>
            <a:headEnd/>
            <a:tailEnd/>
          </a:ln>
        </p:spPr>
        <p:txBody>
          <a:bodyPr>
            <a:spAutoFit/>
          </a:bodyPr>
          <a:lstStyle/>
          <a:p>
            <a:r>
              <a:rPr lang="ga-IE" sz="2000">
                <a:latin typeface="Comic Sans MS" pitchFamily="66" charset="0"/>
              </a:rPr>
              <a:t>Nílimid cinnte conas a tháinig na Meiriceánaigh Dhúchasacha go Meiriceá Thuaidh. Creidtear, áfach, gur thar talamh a tháinig siad ón Áise. Na mílte bliain ó shin bhí oirthear na Rúise ceangailte le hAlasca Mheiriceá. D’fhéadfaí dul thar talamh, mar sin, idir an dá áit. Féach go bhfuil an fharraige anois idir oirthear na Rúise agus Alasca.</a:t>
            </a:r>
            <a:endParaRPr lang="ga-IE" sz="2000">
              <a:latin typeface="Calibri" pitchFamily="34" charset="0"/>
            </a:endParaRPr>
          </a:p>
        </p:txBody>
      </p:sp>
      <p:sp>
        <p:nvSpPr>
          <p:cNvPr id="18438" name="Text Box 6"/>
          <p:cNvSpPr txBox="1">
            <a:spLocks noChangeArrowheads="1"/>
          </p:cNvSpPr>
          <p:nvPr/>
        </p:nvSpPr>
        <p:spPr bwMode="auto">
          <a:xfrm>
            <a:off x="5364163" y="4149725"/>
            <a:ext cx="1108075" cy="641350"/>
          </a:xfrm>
          <a:prstGeom prst="rect">
            <a:avLst/>
          </a:prstGeom>
          <a:noFill/>
          <a:ln w="9525">
            <a:noFill/>
            <a:miter lim="800000"/>
            <a:headEnd/>
            <a:tailEnd/>
          </a:ln>
        </p:spPr>
        <p:txBody>
          <a:bodyPr wrap="none">
            <a:spAutoFit/>
          </a:bodyPr>
          <a:lstStyle/>
          <a:p>
            <a:r>
              <a:rPr lang="ga-IE">
                <a:latin typeface="Comic Sans MS" pitchFamily="66" charset="0"/>
              </a:rPr>
              <a:t>Meiriceá</a:t>
            </a:r>
          </a:p>
          <a:p>
            <a:r>
              <a:rPr lang="ga-IE">
                <a:latin typeface="Comic Sans MS" pitchFamily="66" charset="0"/>
              </a:rPr>
              <a:t>Thuaidh</a:t>
            </a:r>
          </a:p>
        </p:txBody>
      </p:sp>
      <p:sp>
        <p:nvSpPr>
          <p:cNvPr id="18439" name="Text Box 7"/>
          <p:cNvSpPr txBox="1">
            <a:spLocks noChangeArrowheads="1"/>
          </p:cNvSpPr>
          <p:nvPr/>
        </p:nvSpPr>
        <p:spPr bwMode="auto">
          <a:xfrm>
            <a:off x="1384300" y="3670300"/>
            <a:ext cx="1004888" cy="366713"/>
          </a:xfrm>
          <a:prstGeom prst="rect">
            <a:avLst/>
          </a:prstGeom>
          <a:noFill/>
          <a:ln w="9525">
            <a:noFill/>
            <a:miter lim="800000"/>
            <a:headEnd/>
            <a:tailEnd/>
          </a:ln>
        </p:spPr>
        <p:txBody>
          <a:bodyPr wrap="none">
            <a:spAutoFit/>
          </a:bodyPr>
          <a:lstStyle/>
          <a:p>
            <a:r>
              <a:rPr lang="ga-IE">
                <a:latin typeface="Comic Sans MS" pitchFamily="66" charset="0"/>
              </a:rPr>
              <a:t>An Áise</a:t>
            </a:r>
          </a:p>
        </p:txBody>
      </p:sp>
      <p:sp>
        <p:nvSpPr>
          <p:cNvPr id="18440" name="Line 8"/>
          <p:cNvSpPr>
            <a:spLocks noChangeShapeType="1"/>
          </p:cNvSpPr>
          <p:nvPr/>
        </p:nvSpPr>
        <p:spPr bwMode="auto">
          <a:xfrm>
            <a:off x="3635375" y="2565400"/>
            <a:ext cx="73025" cy="1150938"/>
          </a:xfrm>
          <a:prstGeom prst="line">
            <a:avLst/>
          </a:prstGeom>
          <a:noFill/>
          <a:ln w="57150">
            <a:solidFill>
              <a:srgbClr val="FF0000"/>
            </a:solidFill>
            <a:round/>
            <a:headEnd/>
            <a:tailEnd type="arrow" w="med" len="med"/>
          </a:ln>
        </p:spPr>
        <p:txBody>
          <a:bodyPr/>
          <a:lstStyle/>
          <a:p>
            <a:endParaRPr lang="ga-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dissolve">
                                      <p:cBhvr>
                                        <p:cTn id="10" dur="500"/>
                                        <p:tgtEl>
                                          <p:spTgt spid="184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dissolve">
                                      <p:cBhvr>
                                        <p:cTn id="13" dur="500"/>
                                        <p:tgtEl>
                                          <p:spTgt spid="1843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dissolve">
                                      <p:cBhvr>
                                        <p:cTn id="16" dur="500"/>
                                        <p:tgtEl>
                                          <p:spTgt spid="18438"/>
                                        </p:tgtEl>
                                      </p:cBhvr>
                                    </p:animEffect>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18440"/>
                                        </p:tgtEl>
                                        <p:attrNameLst>
                                          <p:attrName>style.visibility</p:attrName>
                                        </p:attrNameLst>
                                      </p:cBhvr>
                                      <p:to>
                                        <p:strVal val="visible"/>
                                      </p:to>
                                    </p:set>
                                    <p:anim calcmode="lin" valueType="num">
                                      <p:cBhvr>
                                        <p:cTn id="20" dur="500" fill="hold"/>
                                        <p:tgtEl>
                                          <p:spTgt spid="18440"/>
                                        </p:tgtEl>
                                        <p:attrNameLst>
                                          <p:attrName>ppt_w</p:attrName>
                                        </p:attrNameLst>
                                      </p:cBhvr>
                                      <p:tavLst>
                                        <p:tav tm="0">
                                          <p:val>
                                            <p:fltVal val="0"/>
                                          </p:val>
                                        </p:tav>
                                        <p:tav tm="100000">
                                          <p:val>
                                            <p:strVal val="#ppt_w"/>
                                          </p:val>
                                        </p:tav>
                                      </p:tavLst>
                                    </p:anim>
                                    <p:anim calcmode="lin" valueType="num">
                                      <p:cBhvr>
                                        <p:cTn id="21" dur="500" fill="hold"/>
                                        <p:tgtEl>
                                          <p:spTgt spid="184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438" grpId="0"/>
      <p:bldP spid="18439" grpId="0"/>
      <p:bldP spid="184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992188" y="-15875"/>
            <a:ext cx="10360026" cy="6883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extLst/>
          </a:blip>
          <a:stretch>
            <a:fillRect/>
          </a:stretch>
        </p:blipFill>
        <p:spPr bwMode="auto">
          <a:xfrm>
            <a:off x="-225924" y="83853"/>
            <a:ext cx="4286250" cy="2316862"/>
          </a:xfrm>
          <a:prstGeom prst="ellipse">
            <a:avLst/>
          </a:prstGeom>
          <a:ln>
            <a:noFill/>
          </a:ln>
          <a:effectLst>
            <a:softEdge rad="112500"/>
          </a:effectLst>
        </p:spPr>
      </p:pic>
      <p:pic>
        <p:nvPicPr>
          <p:cNvPr id="1030" name="Picture 6"/>
          <p:cNvPicPr>
            <a:picLocks noChangeAspect="1" noChangeArrowheads="1"/>
          </p:cNvPicPr>
          <p:nvPr/>
        </p:nvPicPr>
        <p:blipFill>
          <a:blip r:embed="rId4" cstate="print">
            <a:extLst/>
          </a:blip>
          <a:stretch>
            <a:fillRect/>
          </a:stretch>
        </p:blipFill>
        <p:spPr bwMode="auto">
          <a:xfrm>
            <a:off x="3009600" y="4370400"/>
            <a:ext cx="2833313" cy="1888605"/>
          </a:xfrm>
          <a:prstGeom prst="ellipse">
            <a:avLst/>
          </a:prstGeom>
          <a:ln>
            <a:noFill/>
          </a:ln>
          <a:effectLst>
            <a:softEdge rad="112500"/>
          </a:effectLst>
        </p:spPr>
      </p:pic>
      <p:pic>
        <p:nvPicPr>
          <p:cNvPr id="1032" name="Picture 8"/>
          <p:cNvPicPr>
            <a:picLocks noChangeAspect="1" noChangeArrowheads="1"/>
          </p:cNvPicPr>
          <p:nvPr/>
        </p:nvPicPr>
        <p:blipFill>
          <a:blip r:embed="rId5" cstate="print">
            <a:extLst/>
          </a:blip>
          <a:stretch>
            <a:fillRect/>
          </a:stretch>
        </p:blipFill>
        <p:spPr bwMode="auto">
          <a:xfrm>
            <a:off x="0" y="4245475"/>
            <a:ext cx="3096347" cy="2072761"/>
          </a:xfrm>
          <a:prstGeom prst="ellipse">
            <a:avLst/>
          </a:prstGeom>
          <a:ln>
            <a:noFill/>
          </a:ln>
          <a:effectLst>
            <a:softEdge rad="112500"/>
          </a:effectLst>
        </p:spPr>
      </p:pic>
      <p:pic>
        <p:nvPicPr>
          <p:cNvPr id="1034" name="Picture 10"/>
          <p:cNvPicPr>
            <a:picLocks noChangeAspect="1" noChangeArrowheads="1"/>
          </p:cNvPicPr>
          <p:nvPr/>
        </p:nvPicPr>
        <p:blipFill>
          <a:blip r:embed="rId6" cstate="print">
            <a:extLst/>
          </a:blip>
          <a:stretch>
            <a:fillRect/>
          </a:stretch>
        </p:blipFill>
        <p:spPr bwMode="auto">
          <a:xfrm>
            <a:off x="4857750" y="-113587"/>
            <a:ext cx="4286250" cy="2846955"/>
          </a:xfrm>
          <a:prstGeom prst="ellipse">
            <a:avLst/>
          </a:prstGeom>
          <a:ln>
            <a:noFill/>
          </a:ln>
          <a:effectLst>
            <a:softEdge rad="112500"/>
          </a:effectLst>
        </p:spPr>
      </p:pic>
      <p:sp>
        <p:nvSpPr>
          <p:cNvPr id="10" name="TextBox 9"/>
          <p:cNvSpPr txBox="1">
            <a:spLocks noChangeArrowheads="1"/>
          </p:cNvSpPr>
          <p:nvPr/>
        </p:nvSpPr>
        <p:spPr bwMode="auto">
          <a:xfrm>
            <a:off x="588963" y="5229225"/>
            <a:ext cx="1917700" cy="822325"/>
          </a:xfrm>
          <a:prstGeom prst="rect">
            <a:avLst/>
          </a:prstGeom>
          <a:noFill/>
          <a:ln w="9525">
            <a:noFill/>
            <a:miter lim="800000"/>
            <a:headEnd/>
            <a:tailEnd/>
          </a:ln>
        </p:spPr>
        <p:txBody>
          <a:bodyPr>
            <a:spAutoFit/>
          </a:bodyPr>
          <a:lstStyle/>
          <a:p>
            <a:r>
              <a:rPr lang="ga-IE" sz="2400">
                <a:latin typeface="Comic Sans MS" pitchFamily="66" charset="0"/>
              </a:rPr>
              <a:t>Coillte agus foraoisí</a:t>
            </a:r>
          </a:p>
        </p:txBody>
      </p:sp>
      <p:sp>
        <p:nvSpPr>
          <p:cNvPr id="11" name="TextBox 10"/>
          <p:cNvSpPr txBox="1">
            <a:spLocks noChangeArrowheads="1"/>
          </p:cNvSpPr>
          <p:nvPr/>
        </p:nvSpPr>
        <p:spPr bwMode="auto">
          <a:xfrm>
            <a:off x="5813425" y="307975"/>
            <a:ext cx="2503488" cy="457200"/>
          </a:xfrm>
          <a:prstGeom prst="rect">
            <a:avLst/>
          </a:prstGeom>
          <a:noFill/>
          <a:ln w="9525">
            <a:noFill/>
            <a:miter lim="800000"/>
            <a:headEnd/>
            <a:tailEnd/>
          </a:ln>
        </p:spPr>
        <p:txBody>
          <a:bodyPr>
            <a:spAutoFit/>
          </a:bodyPr>
          <a:lstStyle/>
          <a:p>
            <a:r>
              <a:rPr lang="ga-IE" sz="2400">
                <a:latin typeface="Comic Sans MS" pitchFamily="66" charset="0"/>
              </a:rPr>
              <a:t>Fásach</a:t>
            </a:r>
          </a:p>
        </p:txBody>
      </p:sp>
      <p:sp>
        <p:nvSpPr>
          <p:cNvPr id="12" name="TextBox 11"/>
          <p:cNvSpPr txBox="1">
            <a:spLocks noChangeArrowheads="1"/>
          </p:cNvSpPr>
          <p:nvPr/>
        </p:nvSpPr>
        <p:spPr bwMode="auto">
          <a:xfrm>
            <a:off x="971550" y="274638"/>
            <a:ext cx="2178050" cy="457200"/>
          </a:xfrm>
          <a:prstGeom prst="rect">
            <a:avLst/>
          </a:prstGeom>
          <a:noFill/>
          <a:ln w="9525">
            <a:noFill/>
            <a:miter lim="800000"/>
            <a:headEnd/>
            <a:tailEnd/>
          </a:ln>
        </p:spPr>
        <p:txBody>
          <a:bodyPr>
            <a:spAutoFit/>
          </a:bodyPr>
          <a:lstStyle/>
          <a:p>
            <a:r>
              <a:rPr lang="ga-IE" sz="2400">
                <a:latin typeface="Comic Sans MS" pitchFamily="66" charset="0"/>
              </a:rPr>
              <a:t>Ísealchríoch</a:t>
            </a:r>
          </a:p>
        </p:txBody>
      </p:sp>
      <p:sp>
        <p:nvSpPr>
          <p:cNvPr id="14" name="TextBox 13"/>
          <p:cNvSpPr txBox="1">
            <a:spLocks noChangeArrowheads="1"/>
          </p:cNvSpPr>
          <p:nvPr/>
        </p:nvSpPr>
        <p:spPr bwMode="auto">
          <a:xfrm>
            <a:off x="179388" y="2349500"/>
            <a:ext cx="5329237" cy="1373188"/>
          </a:xfrm>
          <a:prstGeom prst="rect">
            <a:avLst/>
          </a:prstGeom>
          <a:noFill/>
          <a:ln w="9525">
            <a:noFill/>
            <a:miter lim="800000"/>
            <a:headEnd/>
            <a:tailEnd/>
          </a:ln>
        </p:spPr>
        <p:txBody>
          <a:bodyPr>
            <a:spAutoFit/>
          </a:bodyPr>
          <a:lstStyle/>
          <a:p>
            <a:r>
              <a:rPr lang="ga-IE" sz="2800">
                <a:solidFill>
                  <a:schemeClr val="bg1"/>
                </a:solidFill>
                <a:latin typeface="Comic Sans MS" pitchFamily="66" charset="0"/>
              </a:rPr>
              <a:t>Ilchríoch ollmhór is ea Meiriceá Thuaidh agus is iomaí</a:t>
            </a:r>
            <a:r>
              <a:rPr lang="en-GB" sz="2800">
                <a:solidFill>
                  <a:schemeClr val="bg1"/>
                </a:solidFill>
                <a:latin typeface="Comic Sans MS" pitchFamily="66" charset="0"/>
              </a:rPr>
              <a:t> </a:t>
            </a:r>
            <a:r>
              <a:rPr lang="ga-IE" sz="2800">
                <a:solidFill>
                  <a:schemeClr val="bg1"/>
                </a:solidFill>
                <a:latin typeface="Comic Sans MS" pitchFamily="66" charset="0"/>
              </a:rPr>
              <a:t>cineál tírdhreach</a:t>
            </a:r>
            <a:r>
              <a:rPr lang="en-GB" sz="2800">
                <a:solidFill>
                  <a:schemeClr val="bg1"/>
                </a:solidFill>
                <a:latin typeface="Comic Sans MS" pitchFamily="66" charset="0"/>
              </a:rPr>
              <a:t> </a:t>
            </a:r>
            <a:r>
              <a:rPr lang="ga-IE" sz="2800">
                <a:solidFill>
                  <a:schemeClr val="bg1"/>
                </a:solidFill>
                <a:latin typeface="Comic Sans MS" pitchFamily="66" charset="0"/>
              </a:rPr>
              <a:t>atá ann. </a:t>
            </a:r>
          </a:p>
        </p:txBody>
      </p:sp>
      <p:pic>
        <p:nvPicPr>
          <p:cNvPr id="13316" name="Picture 4"/>
          <p:cNvPicPr>
            <a:picLocks noChangeAspect="1" noChangeArrowheads="1"/>
          </p:cNvPicPr>
          <p:nvPr/>
        </p:nvPicPr>
        <p:blipFill>
          <a:blip r:embed="rId7" cstate="print">
            <a:extLst/>
          </a:blip>
          <a:stretch>
            <a:fillRect/>
          </a:stretch>
        </p:blipFill>
        <p:spPr bwMode="auto">
          <a:xfrm>
            <a:off x="5771958" y="4163179"/>
            <a:ext cx="3372042" cy="2243802"/>
          </a:xfrm>
          <a:prstGeom prst="ellipse">
            <a:avLst/>
          </a:prstGeom>
          <a:ln>
            <a:noFill/>
          </a:ln>
          <a:effectLst>
            <a:softEdge rad="112500"/>
          </a:effectLst>
        </p:spPr>
      </p:pic>
      <p:sp>
        <p:nvSpPr>
          <p:cNvPr id="17" name="TextBox 16"/>
          <p:cNvSpPr txBox="1">
            <a:spLocks noChangeArrowheads="1"/>
          </p:cNvSpPr>
          <p:nvPr/>
        </p:nvSpPr>
        <p:spPr bwMode="auto">
          <a:xfrm>
            <a:off x="4043363" y="4614863"/>
            <a:ext cx="1296987" cy="461962"/>
          </a:xfrm>
          <a:prstGeom prst="rect">
            <a:avLst/>
          </a:prstGeom>
          <a:noFill/>
          <a:ln w="9525">
            <a:noFill/>
            <a:miter lim="800000"/>
            <a:headEnd/>
            <a:tailEnd/>
          </a:ln>
        </p:spPr>
        <p:txBody>
          <a:bodyPr>
            <a:spAutoFit/>
          </a:bodyPr>
          <a:lstStyle/>
          <a:p>
            <a:r>
              <a:rPr lang="en-GB" sz="2400">
                <a:latin typeface="Comic Sans MS" pitchFamily="66" charset="0"/>
              </a:rPr>
              <a:t>C</a:t>
            </a:r>
            <a:r>
              <a:rPr lang="ga-IE" sz="2400">
                <a:latin typeface="Comic Sans MS" pitchFamily="66" charset="0"/>
              </a:rPr>
              <a:t>ósta</a:t>
            </a:r>
          </a:p>
        </p:txBody>
      </p:sp>
      <p:sp>
        <p:nvSpPr>
          <p:cNvPr id="9" name="TextBox 8"/>
          <p:cNvSpPr txBox="1">
            <a:spLocks noChangeArrowheads="1"/>
          </p:cNvSpPr>
          <p:nvPr/>
        </p:nvSpPr>
        <p:spPr bwMode="auto">
          <a:xfrm>
            <a:off x="6804025" y="5818188"/>
            <a:ext cx="1512888" cy="461962"/>
          </a:xfrm>
          <a:prstGeom prst="rect">
            <a:avLst/>
          </a:prstGeom>
          <a:noFill/>
          <a:ln w="9525">
            <a:noFill/>
            <a:miter lim="800000"/>
            <a:headEnd/>
            <a:tailEnd/>
          </a:ln>
        </p:spPr>
        <p:txBody>
          <a:bodyPr>
            <a:spAutoFit/>
          </a:bodyPr>
          <a:lstStyle/>
          <a:p>
            <a:pPr algn="r"/>
            <a:r>
              <a:rPr lang="ga-IE" sz="2400">
                <a:solidFill>
                  <a:schemeClr val="bg1"/>
                </a:solidFill>
                <a:latin typeface="Comic Sans MS" pitchFamily="66" charset="0"/>
              </a:rPr>
              <a:t>Sléibhte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iterate type="lt">
                                    <p:tmAbs val="0"/>
                                  </p:iterate>
                                  <p:childTnLst>
                                    <p:set>
                                      <p:cBhvr>
                                        <p:cTn id="19" dur="1" fill="hold">
                                          <p:stCondLst>
                                            <p:cond delay="0"/>
                                          </p:stCondLst>
                                        </p:cTn>
                                        <p:tgtEl>
                                          <p:spTgt spid="14"/>
                                        </p:tgtEl>
                                        <p:attrNameLst>
                                          <p:attrName>style.visibility</p:attrName>
                                        </p:attrNameLst>
                                      </p:cBhvr>
                                      <p:to>
                                        <p:strVal val="hidden"/>
                                      </p:to>
                                    </p:set>
                                  </p:childTnLst>
                                </p:cTn>
                              </p:par>
                              <p:par>
                                <p:cTn id="20" presetID="55"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1000" fill="hold"/>
                                        <p:tgtEl>
                                          <p:spTgt spid="1030"/>
                                        </p:tgtEl>
                                        <p:attrNameLst>
                                          <p:attrName>ppt_w</p:attrName>
                                        </p:attrNameLst>
                                      </p:cBhvr>
                                      <p:tavLst>
                                        <p:tav tm="0">
                                          <p:val>
                                            <p:strVal val="#ppt_w*0.70"/>
                                          </p:val>
                                        </p:tav>
                                        <p:tav tm="100000">
                                          <p:val>
                                            <p:strVal val="#ppt_w"/>
                                          </p:val>
                                        </p:tav>
                                      </p:tavLst>
                                    </p:anim>
                                    <p:anim calcmode="lin" valueType="num">
                                      <p:cBhvr>
                                        <p:cTn id="23" dur="1000" fill="hold"/>
                                        <p:tgtEl>
                                          <p:spTgt spid="1030"/>
                                        </p:tgtEl>
                                        <p:attrNameLst>
                                          <p:attrName>ppt_h</p:attrName>
                                        </p:attrNameLst>
                                      </p:cBhvr>
                                      <p:tavLst>
                                        <p:tav tm="0">
                                          <p:val>
                                            <p:strVal val="#ppt_h"/>
                                          </p:val>
                                        </p:tav>
                                        <p:tav tm="100000">
                                          <p:val>
                                            <p:strVal val="#ppt_h"/>
                                          </p:val>
                                        </p:tav>
                                      </p:tavLst>
                                    </p:anim>
                                    <p:animEffect transition="in" filter="fade">
                                      <p:cBhvr>
                                        <p:cTn id="24" dur="1000"/>
                                        <p:tgtEl>
                                          <p:spTgt spid="103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316"/>
                                        </p:tgtEl>
                                        <p:attrNameLst>
                                          <p:attrName>style.visibility</p:attrName>
                                        </p:attrNameLst>
                                      </p:cBhvr>
                                      <p:to>
                                        <p:strVal val="visible"/>
                                      </p:to>
                                    </p:set>
                                    <p:animEffect transition="in" filter="dissolve">
                                      <p:cBhvr>
                                        <p:cTn id="34" dur="500"/>
                                        <p:tgtEl>
                                          <p:spTgt spid="1331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 calcmode="lin" valueType="num">
                                      <p:cBhvr>
                                        <p:cTn id="44" dur="1000" fill="hold"/>
                                        <p:tgtEl>
                                          <p:spTgt spid="1028"/>
                                        </p:tgtEl>
                                        <p:attrNameLst>
                                          <p:attrName>ppt_w</p:attrName>
                                        </p:attrNameLst>
                                      </p:cBhvr>
                                      <p:tavLst>
                                        <p:tav tm="0">
                                          <p:val>
                                            <p:strVal val="#ppt_w*0.70"/>
                                          </p:val>
                                        </p:tav>
                                        <p:tav tm="100000">
                                          <p:val>
                                            <p:strVal val="#ppt_w"/>
                                          </p:val>
                                        </p:tav>
                                      </p:tavLst>
                                    </p:anim>
                                    <p:anim calcmode="lin" valueType="num">
                                      <p:cBhvr>
                                        <p:cTn id="45" dur="1000" fill="hold"/>
                                        <p:tgtEl>
                                          <p:spTgt spid="1028"/>
                                        </p:tgtEl>
                                        <p:attrNameLst>
                                          <p:attrName>ppt_h</p:attrName>
                                        </p:attrNameLst>
                                      </p:cBhvr>
                                      <p:tavLst>
                                        <p:tav tm="0">
                                          <p:val>
                                            <p:strVal val="#ppt_h"/>
                                          </p:val>
                                        </p:tav>
                                        <p:tav tm="100000">
                                          <p:val>
                                            <p:strVal val="#ppt_h"/>
                                          </p:val>
                                        </p:tav>
                                      </p:tavLst>
                                    </p:anim>
                                    <p:animEffect transition="in" filter="fade">
                                      <p:cBhvr>
                                        <p:cTn id="46" dur="1000"/>
                                        <p:tgtEl>
                                          <p:spTgt spid="1028"/>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034"/>
                                        </p:tgtEl>
                                        <p:attrNameLst>
                                          <p:attrName>style.visibility</p:attrName>
                                        </p:attrNameLst>
                                      </p:cBhvr>
                                      <p:to>
                                        <p:strVal val="visible"/>
                                      </p:to>
                                    </p:set>
                                    <p:anim calcmode="lin" valueType="num">
                                      <p:cBhvr>
                                        <p:cTn id="56" dur="1000" fill="hold"/>
                                        <p:tgtEl>
                                          <p:spTgt spid="1034"/>
                                        </p:tgtEl>
                                        <p:attrNameLst>
                                          <p:attrName>ppt_w</p:attrName>
                                        </p:attrNameLst>
                                      </p:cBhvr>
                                      <p:tavLst>
                                        <p:tav tm="0">
                                          <p:val>
                                            <p:strVal val="#ppt_w+.3"/>
                                          </p:val>
                                        </p:tav>
                                        <p:tav tm="100000">
                                          <p:val>
                                            <p:strVal val="#ppt_w"/>
                                          </p:val>
                                        </p:tav>
                                      </p:tavLst>
                                    </p:anim>
                                    <p:anim calcmode="lin" valueType="num">
                                      <p:cBhvr>
                                        <p:cTn id="57" dur="1000" fill="hold"/>
                                        <p:tgtEl>
                                          <p:spTgt spid="1034"/>
                                        </p:tgtEl>
                                        <p:attrNameLst>
                                          <p:attrName>ppt_h</p:attrName>
                                        </p:attrNameLst>
                                      </p:cBhvr>
                                      <p:tavLst>
                                        <p:tav tm="0">
                                          <p:val>
                                            <p:strVal val="#ppt_h"/>
                                          </p:val>
                                        </p:tav>
                                        <p:tav tm="100000">
                                          <p:val>
                                            <p:strVal val="#ppt_h"/>
                                          </p:val>
                                        </p:tav>
                                      </p:tavLst>
                                    </p:anim>
                                    <p:animEffect transition="in" filter="fade">
                                      <p:cBhvr>
                                        <p:cTn id="58" dur="1000"/>
                                        <p:tgtEl>
                                          <p:spTgt spid="1034"/>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3"/>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nodeType="clickEffect">
                                  <p:stCondLst>
                                    <p:cond delay="0"/>
                                  </p:stCondLst>
                                  <p:childTnLst>
                                    <p:set>
                                      <p:cBhvr>
                                        <p:cTn id="67" dur="1" fill="hold">
                                          <p:stCondLst>
                                            <p:cond delay="0"/>
                                          </p:stCondLst>
                                        </p:cTn>
                                        <p:tgtEl>
                                          <p:spTgt spid="1032"/>
                                        </p:tgtEl>
                                        <p:attrNameLst>
                                          <p:attrName>style.visibility</p:attrName>
                                        </p:attrNameLst>
                                      </p:cBhvr>
                                      <p:to>
                                        <p:strVal val="visible"/>
                                      </p:to>
                                    </p:set>
                                    <p:anim calcmode="lin" valueType="num">
                                      <p:cBhvr>
                                        <p:cTn id="68" dur="500" fill="hold"/>
                                        <p:tgtEl>
                                          <p:spTgt spid="1032"/>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1032"/>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1032"/>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1032"/>
                                        </p:tgtEl>
                                        <p:attrNameLst>
                                          <p:attrName>ppt_y</p:attrName>
                                        </p:attrNameLst>
                                      </p:cBhvr>
                                      <p:tavLst>
                                        <p:tav tm="0">
                                          <p:val>
                                            <p:strVal val="#ppt_y"/>
                                          </p:val>
                                        </p:tav>
                                        <p:tav tm="100000">
                                          <p:val>
                                            <p:strVal val="#ppt_y"/>
                                          </p:val>
                                        </p:tav>
                                      </p:tavLst>
                                    </p:anim>
                                  </p:childTnLst>
                                </p:cTn>
                              </p:par>
                              <p:par>
                                <p:cTn id="72" presetID="39" presetClass="entr" presetSubtype="0" accel="10000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4" grpId="1"/>
      <p:bldP spid="1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992188" y="-15875"/>
            <a:ext cx="10360026" cy="6883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extLst/>
          </a:blip>
          <a:stretch>
            <a:fillRect/>
          </a:stretch>
        </p:blipFill>
        <p:spPr bwMode="auto">
          <a:xfrm>
            <a:off x="-225924" y="83853"/>
            <a:ext cx="4286250" cy="2316862"/>
          </a:xfrm>
          <a:prstGeom prst="ellipse">
            <a:avLst/>
          </a:prstGeom>
          <a:ln>
            <a:noFill/>
          </a:ln>
          <a:effectLst>
            <a:softEdge rad="112500"/>
          </a:effectLst>
        </p:spPr>
      </p:pic>
      <p:pic>
        <p:nvPicPr>
          <p:cNvPr id="1030" name="Picture 6"/>
          <p:cNvPicPr>
            <a:picLocks noChangeAspect="1" noChangeArrowheads="1"/>
          </p:cNvPicPr>
          <p:nvPr/>
        </p:nvPicPr>
        <p:blipFill>
          <a:blip r:embed="rId4" cstate="print">
            <a:extLst/>
          </a:blip>
          <a:stretch>
            <a:fillRect/>
          </a:stretch>
        </p:blipFill>
        <p:spPr bwMode="auto">
          <a:xfrm>
            <a:off x="3008337" y="4369086"/>
            <a:ext cx="2833313" cy="1888605"/>
          </a:xfrm>
          <a:prstGeom prst="ellipse">
            <a:avLst/>
          </a:prstGeom>
          <a:ln>
            <a:noFill/>
          </a:ln>
          <a:effectLst>
            <a:softEdge rad="112500"/>
          </a:effectLst>
        </p:spPr>
      </p:pic>
      <p:pic>
        <p:nvPicPr>
          <p:cNvPr id="1032" name="Picture 8"/>
          <p:cNvPicPr>
            <a:picLocks noChangeAspect="1" noChangeArrowheads="1"/>
          </p:cNvPicPr>
          <p:nvPr/>
        </p:nvPicPr>
        <p:blipFill>
          <a:blip r:embed="rId5" cstate="print">
            <a:extLst/>
          </a:blip>
          <a:stretch>
            <a:fillRect/>
          </a:stretch>
        </p:blipFill>
        <p:spPr bwMode="auto">
          <a:xfrm>
            <a:off x="0" y="4244400"/>
            <a:ext cx="3085222" cy="2065314"/>
          </a:xfrm>
          <a:prstGeom prst="ellipse">
            <a:avLst/>
          </a:prstGeom>
          <a:ln>
            <a:noFill/>
          </a:ln>
          <a:effectLst>
            <a:softEdge rad="112500"/>
          </a:effectLst>
        </p:spPr>
      </p:pic>
      <p:pic>
        <p:nvPicPr>
          <p:cNvPr id="1034" name="Picture 10"/>
          <p:cNvPicPr>
            <a:picLocks noChangeAspect="1" noChangeArrowheads="1"/>
          </p:cNvPicPr>
          <p:nvPr/>
        </p:nvPicPr>
        <p:blipFill>
          <a:blip r:embed="rId6" cstate="print">
            <a:extLst/>
          </a:blip>
          <a:stretch>
            <a:fillRect/>
          </a:stretch>
        </p:blipFill>
        <p:spPr bwMode="auto">
          <a:xfrm>
            <a:off x="4856400" y="-115200"/>
            <a:ext cx="4286250" cy="2846955"/>
          </a:xfrm>
          <a:prstGeom prst="ellipse">
            <a:avLst/>
          </a:prstGeom>
          <a:ln>
            <a:noFill/>
          </a:ln>
          <a:effectLst>
            <a:softEdge rad="112500"/>
          </a:effectLst>
        </p:spPr>
      </p:pic>
      <p:sp>
        <p:nvSpPr>
          <p:cNvPr id="20486" name="TextBox 9"/>
          <p:cNvSpPr txBox="1">
            <a:spLocks noChangeArrowheads="1"/>
          </p:cNvSpPr>
          <p:nvPr/>
        </p:nvSpPr>
        <p:spPr bwMode="auto">
          <a:xfrm>
            <a:off x="590550" y="5229225"/>
            <a:ext cx="2209800" cy="822325"/>
          </a:xfrm>
          <a:prstGeom prst="rect">
            <a:avLst/>
          </a:prstGeom>
          <a:noFill/>
          <a:ln w="9525">
            <a:noFill/>
            <a:miter lim="800000"/>
            <a:headEnd/>
            <a:tailEnd/>
          </a:ln>
        </p:spPr>
        <p:txBody>
          <a:bodyPr>
            <a:spAutoFit/>
          </a:bodyPr>
          <a:lstStyle/>
          <a:p>
            <a:r>
              <a:rPr lang="ga-IE" sz="2400">
                <a:latin typeface="Comic Sans MS" pitchFamily="66" charset="0"/>
              </a:rPr>
              <a:t>Coillte agus foraoisí</a:t>
            </a:r>
          </a:p>
        </p:txBody>
      </p:sp>
      <p:sp>
        <p:nvSpPr>
          <p:cNvPr id="20487" name="TextBox 10"/>
          <p:cNvSpPr txBox="1">
            <a:spLocks noChangeArrowheads="1"/>
          </p:cNvSpPr>
          <p:nvPr/>
        </p:nvSpPr>
        <p:spPr bwMode="auto">
          <a:xfrm>
            <a:off x="5813425" y="309563"/>
            <a:ext cx="2952750" cy="461962"/>
          </a:xfrm>
          <a:prstGeom prst="rect">
            <a:avLst/>
          </a:prstGeom>
          <a:noFill/>
          <a:ln w="9525">
            <a:noFill/>
            <a:miter lim="800000"/>
            <a:headEnd/>
            <a:tailEnd/>
          </a:ln>
        </p:spPr>
        <p:txBody>
          <a:bodyPr>
            <a:spAutoFit/>
          </a:bodyPr>
          <a:lstStyle/>
          <a:p>
            <a:r>
              <a:rPr lang="ga-IE" sz="2400">
                <a:latin typeface="Comic Sans MS" pitchFamily="66" charset="0"/>
              </a:rPr>
              <a:t>Fásach</a:t>
            </a:r>
          </a:p>
        </p:txBody>
      </p:sp>
      <p:pic>
        <p:nvPicPr>
          <p:cNvPr id="13316" name="Picture 4"/>
          <p:cNvPicPr>
            <a:picLocks noChangeAspect="1" noChangeArrowheads="1"/>
          </p:cNvPicPr>
          <p:nvPr/>
        </p:nvPicPr>
        <p:blipFill>
          <a:blip r:embed="rId7" cstate="print">
            <a:extLst/>
          </a:blip>
          <a:stretch>
            <a:fillRect/>
          </a:stretch>
        </p:blipFill>
        <p:spPr bwMode="auto">
          <a:xfrm>
            <a:off x="5771959" y="4161600"/>
            <a:ext cx="3372041" cy="2243801"/>
          </a:xfrm>
          <a:prstGeom prst="ellipse">
            <a:avLst/>
          </a:prstGeom>
          <a:ln>
            <a:noFill/>
          </a:ln>
          <a:effectLst>
            <a:softEdge rad="112500"/>
          </a:effectLst>
        </p:spPr>
      </p:pic>
      <p:sp>
        <p:nvSpPr>
          <p:cNvPr id="20489" name="TextBox 16"/>
          <p:cNvSpPr txBox="1">
            <a:spLocks noChangeArrowheads="1"/>
          </p:cNvSpPr>
          <p:nvPr/>
        </p:nvSpPr>
        <p:spPr bwMode="auto">
          <a:xfrm>
            <a:off x="4043363" y="4616450"/>
            <a:ext cx="1368425" cy="460375"/>
          </a:xfrm>
          <a:prstGeom prst="rect">
            <a:avLst/>
          </a:prstGeom>
          <a:noFill/>
          <a:ln w="9525">
            <a:noFill/>
            <a:miter lim="800000"/>
            <a:headEnd/>
            <a:tailEnd/>
          </a:ln>
        </p:spPr>
        <p:txBody>
          <a:bodyPr>
            <a:spAutoFit/>
          </a:bodyPr>
          <a:lstStyle/>
          <a:p>
            <a:r>
              <a:rPr lang="en-GB" sz="2400">
                <a:latin typeface="Comic Sans MS" pitchFamily="66" charset="0"/>
              </a:rPr>
              <a:t>C</a:t>
            </a:r>
            <a:r>
              <a:rPr lang="ga-IE" sz="2400">
                <a:latin typeface="Comic Sans MS" pitchFamily="66" charset="0"/>
              </a:rPr>
              <a:t>ósta</a:t>
            </a:r>
          </a:p>
        </p:txBody>
      </p:sp>
      <p:sp>
        <p:nvSpPr>
          <p:cNvPr id="15" name="TextBox 14"/>
          <p:cNvSpPr txBox="1">
            <a:spLocks noChangeArrowheads="1"/>
          </p:cNvSpPr>
          <p:nvPr/>
        </p:nvSpPr>
        <p:spPr bwMode="auto">
          <a:xfrm>
            <a:off x="71438" y="2632075"/>
            <a:ext cx="7380287" cy="1373188"/>
          </a:xfrm>
          <a:prstGeom prst="rect">
            <a:avLst/>
          </a:prstGeom>
          <a:noFill/>
          <a:ln w="9525">
            <a:noFill/>
            <a:miter lim="800000"/>
            <a:headEnd/>
            <a:tailEnd/>
          </a:ln>
        </p:spPr>
        <p:txBody>
          <a:bodyPr>
            <a:spAutoFit/>
          </a:bodyPr>
          <a:lstStyle/>
          <a:p>
            <a:r>
              <a:rPr lang="ga-IE" sz="2800">
                <a:solidFill>
                  <a:schemeClr val="bg1"/>
                </a:solidFill>
                <a:latin typeface="Comic Sans MS" pitchFamily="66" charset="0"/>
              </a:rPr>
              <a:t>Scaip na Meiriceánaigh Dhúchasacha amach ar fud Mheiriceá Thuaidh. D’fhoghlaim siad conas maireachtáil sna réigiúin éagsúla</a:t>
            </a:r>
            <a:r>
              <a:rPr lang="en-GB" sz="2800">
                <a:solidFill>
                  <a:schemeClr val="bg1"/>
                </a:solidFill>
                <a:latin typeface="Comic Sans MS" pitchFamily="66" charset="0"/>
              </a:rPr>
              <a:t>.</a:t>
            </a:r>
            <a:r>
              <a:rPr lang="ga-IE" sz="2800">
                <a:solidFill>
                  <a:schemeClr val="bg1"/>
                </a:solidFill>
                <a:latin typeface="Comic Sans MS" pitchFamily="66" charset="0"/>
              </a:rPr>
              <a:t> </a:t>
            </a:r>
          </a:p>
        </p:txBody>
      </p:sp>
      <p:sp>
        <p:nvSpPr>
          <p:cNvPr id="20491" name="TextBox 13"/>
          <p:cNvSpPr txBox="1">
            <a:spLocks noChangeArrowheads="1"/>
          </p:cNvSpPr>
          <p:nvPr/>
        </p:nvSpPr>
        <p:spPr bwMode="auto">
          <a:xfrm>
            <a:off x="971550" y="277813"/>
            <a:ext cx="2178050" cy="461962"/>
          </a:xfrm>
          <a:prstGeom prst="rect">
            <a:avLst/>
          </a:prstGeom>
          <a:noFill/>
          <a:ln w="9525">
            <a:noFill/>
            <a:miter lim="800000"/>
            <a:headEnd/>
            <a:tailEnd/>
          </a:ln>
        </p:spPr>
        <p:txBody>
          <a:bodyPr>
            <a:spAutoFit/>
          </a:bodyPr>
          <a:lstStyle/>
          <a:p>
            <a:r>
              <a:rPr lang="ga-IE" sz="2400">
                <a:latin typeface="Comic Sans MS" pitchFamily="66" charset="0"/>
              </a:rPr>
              <a:t>Ísealchríoch</a:t>
            </a:r>
          </a:p>
        </p:txBody>
      </p:sp>
      <p:sp>
        <p:nvSpPr>
          <p:cNvPr id="20492" name="TextBox 8"/>
          <p:cNvSpPr txBox="1">
            <a:spLocks noChangeArrowheads="1"/>
          </p:cNvSpPr>
          <p:nvPr/>
        </p:nvSpPr>
        <p:spPr bwMode="auto">
          <a:xfrm>
            <a:off x="6875463" y="5818188"/>
            <a:ext cx="1439862" cy="460375"/>
          </a:xfrm>
          <a:prstGeom prst="rect">
            <a:avLst/>
          </a:prstGeom>
          <a:noFill/>
          <a:ln w="9525">
            <a:noFill/>
            <a:miter lim="800000"/>
            <a:headEnd/>
            <a:tailEnd/>
          </a:ln>
        </p:spPr>
        <p:txBody>
          <a:bodyPr>
            <a:spAutoFit/>
          </a:bodyPr>
          <a:lstStyle/>
          <a:p>
            <a:pPr algn="r"/>
            <a:r>
              <a:rPr lang="ga-IE" sz="2400">
                <a:solidFill>
                  <a:schemeClr val="bg1"/>
                </a:solidFill>
                <a:latin typeface="Comic Sans MS" pitchFamily="66" charset="0"/>
              </a:rPr>
              <a:t>Sléibhte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0" y="0"/>
            <a:ext cx="9144000" cy="7199313"/>
          </a:xfrm>
          <a:prstGeom prst="rect">
            <a:avLst/>
          </a:prstGeom>
          <a:noFill/>
          <a:ln w="9525">
            <a:noFill/>
            <a:miter lim="800000"/>
            <a:headEnd/>
            <a:tailEnd/>
          </a:ln>
        </p:spPr>
      </p:pic>
      <p:sp>
        <p:nvSpPr>
          <p:cNvPr id="2063" name="Rectangle 15"/>
          <p:cNvSpPr>
            <a:spLocks noChangeArrowheads="1"/>
          </p:cNvSpPr>
          <p:nvPr/>
        </p:nvSpPr>
        <p:spPr bwMode="auto">
          <a:xfrm>
            <a:off x="3419475" y="1412875"/>
            <a:ext cx="5256213" cy="2447925"/>
          </a:xfrm>
          <a:prstGeom prst="rect">
            <a:avLst/>
          </a:prstGeom>
          <a:solidFill>
            <a:schemeClr val="bg2">
              <a:lumMod val="25000"/>
              <a:alpha val="85000"/>
            </a:schemeClr>
          </a:solidFill>
          <a:ln w="9525">
            <a:noFill/>
            <a:miter lim="800000"/>
            <a:headEnd/>
            <a:tailEnd/>
          </a:ln>
        </p:spPr>
        <p:txBody>
          <a:bodyPr/>
          <a:lstStyle/>
          <a:p>
            <a:pPr fontAlgn="auto">
              <a:spcBef>
                <a:spcPct val="20000"/>
              </a:spcBef>
              <a:spcAft>
                <a:spcPts val="0"/>
              </a:spcAft>
              <a:defRPr/>
            </a:pPr>
            <a:r>
              <a:rPr lang="ga-IE" sz="2400" dirty="0">
                <a:solidFill>
                  <a:schemeClr val="bg1"/>
                </a:solidFill>
                <a:latin typeface="Comic Sans MS" pitchFamily="66" charset="0"/>
              </a:rPr>
              <a:t>Bhí treibheanna éagsúla de Mheiriceánaigh Dhúchasacha ann</a:t>
            </a:r>
            <a:r>
              <a:rPr lang="en-GB" sz="2400" dirty="0">
                <a:solidFill>
                  <a:schemeClr val="bg1"/>
                </a:solidFill>
                <a:latin typeface="Comic Sans MS" pitchFamily="66" charset="0"/>
              </a:rPr>
              <a:t>. </a:t>
            </a:r>
            <a:r>
              <a:rPr lang="ga-IE" sz="2400" dirty="0">
                <a:solidFill>
                  <a:schemeClr val="bg1"/>
                </a:solidFill>
                <a:latin typeface="Comic Sans MS" pitchFamily="66" charset="0"/>
              </a:rPr>
              <a:t>Bhí a nósanna agus a teanga féin ag gach treibh. I measc na dtreibheanna bhí </a:t>
            </a:r>
            <a:r>
              <a:rPr lang="en-GB" sz="2400" dirty="0" err="1">
                <a:solidFill>
                  <a:schemeClr val="bg1"/>
                </a:solidFill>
                <a:latin typeface="Comic Sans MS" pitchFamily="66" charset="0"/>
              </a:rPr>
              <a:t>na</a:t>
            </a:r>
            <a:r>
              <a:rPr lang="en-GB" sz="2400" dirty="0">
                <a:solidFill>
                  <a:schemeClr val="bg1"/>
                </a:solidFill>
                <a:latin typeface="Comic Sans MS" pitchFamily="66" charset="0"/>
              </a:rPr>
              <a:t> </a:t>
            </a:r>
            <a:r>
              <a:rPr lang="en-GB" sz="2400" dirty="0" err="1">
                <a:solidFill>
                  <a:schemeClr val="bg1"/>
                </a:solidFill>
                <a:latin typeface="Comic Sans MS" pitchFamily="66" charset="0"/>
              </a:rPr>
              <a:t>hApáitsigh</a:t>
            </a:r>
            <a:r>
              <a:rPr lang="ga-IE" sz="2400" dirty="0">
                <a:solidFill>
                  <a:schemeClr val="bg1"/>
                </a:solidFill>
                <a:latin typeface="Comic Sans MS" pitchFamily="66" charset="0"/>
              </a:rPr>
              <a:t>, </a:t>
            </a:r>
            <a:r>
              <a:rPr lang="en-GB" sz="2400" dirty="0" err="1">
                <a:solidFill>
                  <a:schemeClr val="bg1"/>
                </a:solidFill>
                <a:latin typeface="Comic Sans MS" pitchFamily="66" charset="0"/>
              </a:rPr>
              <a:t>na</a:t>
            </a:r>
            <a:r>
              <a:rPr lang="ga-IE" sz="2400" dirty="0">
                <a:solidFill>
                  <a:schemeClr val="bg1"/>
                </a:solidFill>
                <a:latin typeface="Comic Sans MS" pitchFamily="66" charset="0"/>
              </a:rPr>
              <a:t> </a:t>
            </a:r>
            <a:r>
              <a:rPr lang="ga-IE" sz="2400" dirty="0" err="1">
                <a:solidFill>
                  <a:schemeClr val="bg1"/>
                </a:solidFill>
                <a:latin typeface="Comic Sans MS" pitchFamily="66" charset="0"/>
              </a:rPr>
              <a:t>Sioux</a:t>
            </a:r>
            <a:r>
              <a:rPr lang="en-GB" sz="2400" dirty="0">
                <a:solidFill>
                  <a:schemeClr val="bg1"/>
                </a:solidFill>
                <a:latin typeface="Comic Sans MS" pitchFamily="66" charset="0"/>
              </a:rPr>
              <a:t> </a:t>
            </a:r>
            <a:r>
              <a:rPr lang="ga-IE" sz="2400" dirty="0">
                <a:solidFill>
                  <a:schemeClr val="bg1"/>
                </a:solidFill>
                <a:latin typeface="Comic Sans MS" pitchFamily="66" charset="0"/>
              </a:rPr>
              <a:t>agus </a:t>
            </a:r>
            <a:r>
              <a:rPr lang="en-GB" sz="2400" dirty="0" err="1">
                <a:solidFill>
                  <a:schemeClr val="bg1"/>
                </a:solidFill>
                <a:latin typeface="Comic Sans MS" pitchFamily="66" charset="0"/>
              </a:rPr>
              <a:t>na</a:t>
            </a:r>
            <a:r>
              <a:rPr lang="ga-IE" sz="2400" dirty="0">
                <a:solidFill>
                  <a:schemeClr val="bg1"/>
                </a:solidFill>
                <a:latin typeface="Comic Sans MS" pitchFamily="66" charset="0"/>
              </a:rPr>
              <a:t> </a:t>
            </a:r>
            <a:r>
              <a:rPr lang="en-GB" sz="2400" dirty="0" err="1">
                <a:solidFill>
                  <a:schemeClr val="bg1"/>
                </a:solidFill>
                <a:latin typeface="Comic Sans MS" pitchFamily="66" charset="0"/>
              </a:rPr>
              <a:t>Navachóigh</a:t>
            </a:r>
            <a:r>
              <a:rPr lang="en-GB" sz="2400" dirty="0">
                <a:solidFill>
                  <a:schemeClr val="bg1"/>
                </a:solidFill>
                <a:latin typeface="Comic Sans MS" pitchFamily="66" charset="0"/>
              </a:rPr>
              <a:t>.</a:t>
            </a:r>
            <a:endParaRPr lang="ga-IE" sz="24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63">
                                            <p:txEl>
                                              <p:pRg st="0" end="0"/>
                                            </p:txEl>
                                          </p:spTgt>
                                        </p:tgtEl>
                                        <p:attrNameLst>
                                          <p:attrName>style.visibility</p:attrName>
                                        </p:attrNameLst>
                                      </p:cBhvr>
                                      <p:to>
                                        <p:strVal val="visible"/>
                                      </p:to>
                                    </p:set>
                                    <p:animEffect transition="in" filter="checkerboard(across)">
                                      <p:cBhvr>
                                        <p:cTn id="7" dur="500"/>
                                        <p:tgtEl>
                                          <p:spTgt spid="2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66950" y="3716338"/>
            <a:ext cx="4681538" cy="1066800"/>
          </a:xfrm>
          <a:prstGeom prst="rect">
            <a:avLst/>
          </a:prstGeom>
          <a:noFill/>
          <a:ln w="9525">
            <a:noFill/>
            <a:miter lim="800000"/>
            <a:headEnd/>
            <a:tailEnd/>
          </a:ln>
        </p:spPr>
        <p:txBody>
          <a:bodyPr>
            <a:spAutoFit/>
          </a:bodyPr>
          <a:lstStyle/>
          <a:p>
            <a:r>
              <a:rPr lang="ga-IE" sz="3200">
                <a:latin typeface="Comic Sans MS" pitchFamily="66" charset="0"/>
              </a:rPr>
              <a:t>Tithe na Meiriceánach Dúchasach</a:t>
            </a:r>
          </a:p>
        </p:txBody>
      </p:sp>
      <p:sp>
        <p:nvSpPr>
          <p:cNvPr id="9" name="TextBox 8"/>
          <p:cNvSpPr txBox="1">
            <a:spLocks noChangeArrowheads="1"/>
          </p:cNvSpPr>
          <p:nvPr/>
        </p:nvSpPr>
        <p:spPr bwMode="auto">
          <a:xfrm>
            <a:off x="323850" y="2205038"/>
            <a:ext cx="4608513" cy="1311275"/>
          </a:xfrm>
          <a:prstGeom prst="rect">
            <a:avLst/>
          </a:prstGeom>
          <a:noFill/>
          <a:ln w="9525">
            <a:noFill/>
            <a:miter lim="800000"/>
            <a:headEnd/>
            <a:tailEnd/>
          </a:ln>
        </p:spPr>
        <p:txBody>
          <a:bodyPr>
            <a:spAutoFit/>
          </a:bodyPr>
          <a:lstStyle/>
          <a:p>
            <a:r>
              <a:rPr lang="en-GB" sz="2000">
                <a:latin typeface="Comic Sans MS" pitchFamily="66" charset="0"/>
              </a:rPr>
              <a:t>N</a:t>
            </a:r>
            <a:r>
              <a:rPr lang="ga-IE" sz="2000">
                <a:latin typeface="Comic Sans MS" pitchFamily="66" charset="0"/>
              </a:rPr>
              <a:t>a treibheanna </a:t>
            </a:r>
            <a:r>
              <a:rPr lang="en-GB" sz="2000">
                <a:latin typeface="Comic Sans MS" pitchFamily="66" charset="0"/>
              </a:rPr>
              <a:t>a </a:t>
            </a:r>
            <a:r>
              <a:rPr lang="ga-IE" sz="2000">
                <a:latin typeface="Comic Sans MS" pitchFamily="66" charset="0"/>
              </a:rPr>
              <a:t>mhair</a:t>
            </a:r>
            <a:r>
              <a:rPr lang="en-GB" sz="2000">
                <a:latin typeface="Comic Sans MS" pitchFamily="66" charset="0"/>
              </a:rPr>
              <a:t> </a:t>
            </a:r>
            <a:r>
              <a:rPr lang="ga-IE" sz="2000">
                <a:latin typeface="Comic Sans MS" pitchFamily="66" charset="0"/>
              </a:rPr>
              <a:t>ar </a:t>
            </a:r>
            <a:r>
              <a:rPr lang="en-GB" sz="2000">
                <a:latin typeface="Comic Sans MS" pitchFamily="66" charset="0"/>
              </a:rPr>
              <a:t>an </a:t>
            </a:r>
            <a:r>
              <a:rPr lang="ga-IE" sz="2000">
                <a:latin typeface="Comic Sans MS" pitchFamily="66" charset="0"/>
              </a:rPr>
              <a:t>ísealchríoch</a:t>
            </a:r>
            <a:r>
              <a:rPr lang="en-GB" sz="2000">
                <a:latin typeface="Comic Sans MS" pitchFamily="66" charset="0"/>
              </a:rPr>
              <a:t>, is </a:t>
            </a:r>
            <a:r>
              <a:rPr lang="ga-IE" sz="2000">
                <a:latin typeface="Comic Sans MS" pitchFamily="66" charset="0"/>
              </a:rPr>
              <a:t>i bpubaill a chónaídís</a:t>
            </a:r>
            <a:r>
              <a:rPr lang="en-GB" sz="2000">
                <a:latin typeface="Comic Sans MS" pitchFamily="66" charset="0"/>
              </a:rPr>
              <a:t>. ‘T</a:t>
            </a:r>
            <a:r>
              <a:rPr lang="ga-IE" sz="2000">
                <a:latin typeface="Comic Sans MS" pitchFamily="66" charset="0"/>
              </a:rPr>
              <a:t>ípí</a:t>
            </a:r>
            <a:r>
              <a:rPr lang="en-GB" sz="2000">
                <a:latin typeface="Comic Sans MS" pitchFamily="66" charset="0"/>
              </a:rPr>
              <a:t>’ a </a:t>
            </a:r>
            <a:r>
              <a:rPr lang="ga-IE" sz="2000">
                <a:latin typeface="Comic Sans MS" pitchFamily="66" charset="0"/>
              </a:rPr>
              <a:t>thugtar</a:t>
            </a:r>
            <a:r>
              <a:rPr lang="en-GB" sz="2000">
                <a:latin typeface="Comic Sans MS" pitchFamily="66" charset="0"/>
              </a:rPr>
              <a:t> </a:t>
            </a:r>
            <a:r>
              <a:rPr lang="ga-IE" sz="2000">
                <a:latin typeface="Comic Sans MS" pitchFamily="66" charset="0"/>
              </a:rPr>
              <a:t>ar an gcineál pubaill sin. </a:t>
            </a:r>
          </a:p>
        </p:txBody>
      </p:sp>
      <p:sp>
        <p:nvSpPr>
          <p:cNvPr id="11" name="TextBox 10"/>
          <p:cNvSpPr txBox="1">
            <a:spLocks noChangeArrowheads="1"/>
          </p:cNvSpPr>
          <p:nvPr/>
        </p:nvSpPr>
        <p:spPr bwMode="auto">
          <a:xfrm>
            <a:off x="5399088" y="2492375"/>
            <a:ext cx="3565525" cy="1006475"/>
          </a:xfrm>
          <a:prstGeom prst="rect">
            <a:avLst/>
          </a:prstGeom>
          <a:noFill/>
          <a:ln w="9525">
            <a:noFill/>
            <a:miter lim="800000"/>
            <a:headEnd/>
            <a:tailEnd/>
          </a:ln>
        </p:spPr>
        <p:txBody>
          <a:bodyPr>
            <a:spAutoFit/>
          </a:bodyPr>
          <a:lstStyle/>
          <a:p>
            <a:r>
              <a:rPr lang="en-GB" sz="2000">
                <a:latin typeface="Comic Sans MS" pitchFamily="66" charset="0"/>
              </a:rPr>
              <a:t>N</a:t>
            </a:r>
            <a:r>
              <a:rPr lang="ga-IE" sz="2000">
                <a:latin typeface="Comic Sans MS" pitchFamily="66" charset="0"/>
              </a:rPr>
              <a:t>a treibheanna a mhair sna coillte</a:t>
            </a:r>
            <a:r>
              <a:rPr lang="en-GB" sz="2000">
                <a:latin typeface="Comic Sans MS" pitchFamily="66" charset="0"/>
              </a:rPr>
              <a:t>, is i dtithe adhmaid</a:t>
            </a:r>
            <a:endParaRPr lang="ga-IE" sz="2000">
              <a:latin typeface="Comic Sans MS" pitchFamily="66" charset="0"/>
            </a:endParaRPr>
          </a:p>
          <a:p>
            <a:r>
              <a:rPr lang="en-GB" sz="2000">
                <a:latin typeface="Comic Sans MS" pitchFamily="66" charset="0"/>
              </a:rPr>
              <a:t>a chón</a:t>
            </a:r>
            <a:r>
              <a:rPr lang="ga-IE" sz="2000">
                <a:latin typeface="Comic Sans MS" pitchFamily="66" charset="0"/>
              </a:rPr>
              <a:t>aídís. </a:t>
            </a:r>
          </a:p>
        </p:txBody>
      </p:sp>
      <p:sp>
        <p:nvSpPr>
          <p:cNvPr id="13" name="TextBox 12"/>
          <p:cNvSpPr txBox="1">
            <a:spLocks noChangeArrowheads="1"/>
          </p:cNvSpPr>
          <p:nvPr/>
        </p:nvSpPr>
        <p:spPr bwMode="auto">
          <a:xfrm>
            <a:off x="1044575" y="5662613"/>
            <a:ext cx="3887788" cy="1006475"/>
          </a:xfrm>
          <a:prstGeom prst="rect">
            <a:avLst/>
          </a:prstGeom>
          <a:noFill/>
          <a:ln w="9525">
            <a:noFill/>
            <a:miter lim="800000"/>
            <a:headEnd/>
            <a:tailEnd/>
          </a:ln>
        </p:spPr>
        <p:txBody>
          <a:bodyPr>
            <a:spAutoFit/>
          </a:bodyPr>
          <a:lstStyle/>
          <a:p>
            <a:r>
              <a:rPr lang="en-GB" sz="2000">
                <a:latin typeface="Comic Sans MS" pitchFamily="66" charset="0"/>
              </a:rPr>
              <a:t>Na </a:t>
            </a:r>
            <a:r>
              <a:rPr lang="ga-IE" sz="2000">
                <a:latin typeface="Comic Sans MS" pitchFamily="66" charset="0"/>
              </a:rPr>
              <a:t>treibheanna a mhair </a:t>
            </a:r>
            <a:r>
              <a:rPr lang="en-GB" sz="2000">
                <a:latin typeface="Comic Sans MS" pitchFamily="66" charset="0"/>
              </a:rPr>
              <a:t>san fhásach, is as cloch agus as cré</a:t>
            </a:r>
            <a:endParaRPr lang="ga-IE" sz="2000">
              <a:latin typeface="Comic Sans MS" pitchFamily="66" charset="0"/>
            </a:endParaRPr>
          </a:p>
          <a:p>
            <a:r>
              <a:rPr lang="en-GB" sz="2000">
                <a:latin typeface="Comic Sans MS" pitchFamily="66" charset="0"/>
              </a:rPr>
              <a:t>a thóg</a:t>
            </a:r>
            <a:r>
              <a:rPr lang="ga-IE" sz="2000">
                <a:latin typeface="Comic Sans MS" pitchFamily="66" charset="0"/>
              </a:rPr>
              <a:t>aidís</a:t>
            </a:r>
            <a:r>
              <a:rPr lang="en-GB" sz="2000">
                <a:latin typeface="Comic Sans MS" pitchFamily="66" charset="0"/>
              </a:rPr>
              <a:t> a </a:t>
            </a:r>
            <a:r>
              <a:rPr lang="ga-IE" sz="2000">
                <a:latin typeface="Comic Sans MS" pitchFamily="66" charset="0"/>
              </a:rPr>
              <a:t>gcuid</a:t>
            </a:r>
            <a:r>
              <a:rPr lang="en-GB" sz="2000">
                <a:latin typeface="Comic Sans MS" pitchFamily="66" charset="0"/>
              </a:rPr>
              <a:t> </a:t>
            </a:r>
            <a:r>
              <a:rPr lang="ga-IE" sz="2000">
                <a:latin typeface="Comic Sans MS" pitchFamily="66" charset="0"/>
              </a:rPr>
              <a:t>tithe. </a:t>
            </a:r>
          </a:p>
        </p:txBody>
      </p:sp>
      <p:pic>
        <p:nvPicPr>
          <p:cNvPr id="16" name="Picture 2"/>
          <p:cNvPicPr>
            <a:picLocks noChangeAspect="1" noChangeArrowheads="1"/>
          </p:cNvPicPr>
          <p:nvPr/>
        </p:nvPicPr>
        <p:blipFill>
          <a:blip r:embed="rId2" cstate="print">
            <a:extLst/>
          </a:blip>
          <a:stretch>
            <a:fillRect/>
          </a:stretch>
        </p:blipFill>
        <p:spPr bwMode="auto">
          <a:xfrm>
            <a:off x="395537" y="75375"/>
            <a:ext cx="3391874" cy="2261249"/>
          </a:xfrm>
          <a:prstGeom prst="ellipse">
            <a:avLst/>
          </a:prstGeom>
          <a:ln>
            <a:noFill/>
          </a:ln>
          <a:effectLst>
            <a:softEdge rad="112500"/>
          </a:effectLst>
        </p:spPr>
      </p:pic>
      <p:pic>
        <p:nvPicPr>
          <p:cNvPr id="12" name="Picture 12"/>
          <p:cNvPicPr>
            <a:picLocks noChangeAspect="1" noChangeArrowheads="1"/>
          </p:cNvPicPr>
          <p:nvPr/>
        </p:nvPicPr>
        <p:blipFill>
          <a:blip r:embed="rId3"/>
          <a:srcRect/>
          <a:stretch>
            <a:fillRect/>
          </a:stretch>
        </p:blipFill>
        <p:spPr bwMode="auto">
          <a:xfrm>
            <a:off x="5580063" y="471488"/>
            <a:ext cx="3005137" cy="1990725"/>
          </a:xfrm>
          <a:prstGeom prst="rect">
            <a:avLst/>
          </a:prstGeom>
          <a:noFill/>
          <a:ln w="9525">
            <a:noFill/>
            <a:miter lim="800000"/>
            <a:headEnd/>
            <a:tailEnd/>
          </a:ln>
        </p:spPr>
      </p:pic>
      <p:pic>
        <p:nvPicPr>
          <p:cNvPr id="18" name="Picture 6"/>
          <p:cNvPicPr>
            <a:picLocks noChangeAspect="1" noChangeArrowheads="1"/>
          </p:cNvPicPr>
          <p:nvPr/>
        </p:nvPicPr>
        <p:blipFill>
          <a:blip r:embed="rId4" cstate="print">
            <a:extLst/>
          </a:blip>
          <a:stretch>
            <a:fillRect/>
          </a:stretch>
        </p:blipFill>
        <p:spPr bwMode="auto">
          <a:xfrm>
            <a:off x="4932040" y="4765028"/>
            <a:ext cx="3047021" cy="202594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17"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55"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39" presetClass="entr" presetSubtype="0" accel="10000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2843213" y="4179888"/>
            <a:ext cx="1728787" cy="2620962"/>
          </a:xfrm>
          <a:prstGeom prst="rect">
            <a:avLst/>
          </a:prstGeom>
          <a:noFill/>
          <a:ln w="9525">
            <a:noFill/>
            <a:miter lim="800000"/>
            <a:headEnd/>
            <a:tailEnd/>
          </a:ln>
        </p:spPr>
      </p:pic>
      <p:sp>
        <p:nvSpPr>
          <p:cNvPr id="8" name="TextBox 7"/>
          <p:cNvSpPr txBox="1">
            <a:spLocks noChangeArrowheads="1"/>
          </p:cNvSpPr>
          <p:nvPr/>
        </p:nvSpPr>
        <p:spPr bwMode="auto">
          <a:xfrm>
            <a:off x="61913" y="3908425"/>
            <a:ext cx="4211637" cy="1076325"/>
          </a:xfrm>
          <a:prstGeom prst="rect">
            <a:avLst/>
          </a:prstGeom>
          <a:noFill/>
          <a:ln w="9525">
            <a:noFill/>
            <a:miter lim="800000"/>
            <a:headEnd/>
            <a:tailEnd/>
          </a:ln>
        </p:spPr>
        <p:txBody>
          <a:bodyPr>
            <a:spAutoFit/>
          </a:bodyPr>
          <a:lstStyle/>
          <a:p>
            <a:r>
              <a:rPr lang="ga-IE" sz="3200">
                <a:latin typeface="Comic Sans MS" pitchFamily="66" charset="0"/>
              </a:rPr>
              <a:t>Bia na Meiriceánach Dúchasach </a:t>
            </a:r>
          </a:p>
        </p:txBody>
      </p:sp>
      <p:sp>
        <p:nvSpPr>
          <p:cNvPr id="9" name="TextBox 8"/>
          <p:cNvSpPr txBox="1">
            <a:spLocks noChangeArrowheads="1"/>
          </p:cNvSpPr>
          <p:nvPr/>
        </p:nvSpPr>
        <p:spPr bwMode="auto">
          <a:xfrm>
            <a:off x="4643438" y="2133600"/>
            <a:ext cx="4500562" cy="2225675"/>
          </a:xfrm>
          <a:prstGeom prst="rect">
            <a:avLst/>
          </a:prstGeom>
          <a:noFill/>
          <a:ln w="9525">
            <a:noFill/>
            <a:miter lim="800000"/>
            <a:headEnd/>
            <a:tailEnd/>
          </a:ln>
        </p:spPr>
        <p:txBody>
          <a:bodyPr>
            <a:spAutoFit/>
          </a:bodyPr>
          <a:lstStyle/>
          <a:p>
            <a:r>
              <a:rPr lang="en-GB" sz="2000">
                <a:latin typeface="Comic Sans MS" pitchFamily="66" charset="0"/>
              </a:rPr>
              <a:t>Na </a:t>
            </a:r>
            <a:r>
              <a:rPr lang="ga-IE" sz="2000">
                <a:latin typeface="Comic Sans MS" pitchFamily="66" charset="0"/>
              </a:rPr>
              <a:t>treibheanna a mhair ar an ísealchríoch, dhéanaidís an buabhall a sheilg mar bhia. D’úsáid</a:t>
            </a:r>
            <a:r>
              <a:rPr lang="en-GB" sz="2000">
                <a:latin typeface="Comic Sans MS" pitchFamily="66" charset="0"/>
              </a:rPr>
              <a:t>idís</a:t>
            </a:r>
            <a:r>
              <a:rPr lang="ga-IE" sz="2000">
                <a:latin typeface="Comic Sans MS" pitchFamily="66" charset="0"/>
              </a:rPr>
              <a:t> craiceann </a:t>
            </a:r>
            <a:r>
              <a:rPr lang="en-GB" sz="2000">
                <a:latin typeface="Comic Sans MS" pitchFamily="66" charset="0"/>
              </a:rPr>
              <a:t>na m</a:t>
            </a:r>
            <a:r>
              <a:rPr lang="ga-IE" sz="2000">
                <a:latin typeface="Comic Sans MS" pitchFamily="66" charset="0"/>
              </a:rPr>
              <a:t>buabhall chun éadaí agus típíonna a dhéanamh. D’úsáid</a:t>
            </a:r>
            <a:r>
              <a:rPr lang="en-GB" sz="2000">
                <a:latin typeface="Comic Sans MS" pitchFamily="66" charset="0"/>
              </a:rPr>
              <a:t>idís </a:t>
            </a:r>
            <a:r>
              <a:rPr lang="ga-IE" sz="2000">
                <a:latin typeface="Comic Sans MS" pitchFamily="66" charset="0"/>
              </a:rPr>
              <a:t>cnámha</a:t>
            </a:r>
            <a:r>
              <a:rPr lang="en-GB" sz="2000">
                <a:latin typeface="Comic Sans MS" pitchFamily="66" charset="0"/>
              </a:rPr>
              <a:t> </a:t>
            </a:r>
            <a:r>
              <a:rPr lang="ga-IE" sz="2000">
                <a:latin typeface="Comic Sans MS" pitchFamily="66" charset="0"/>
              </a:rPr>
              <a:t>na mbuabhall chun uirlisí a dhéanamh. </a:t>
            </a:r>
          </a:p>
        </p:txBody>
      </p:sp>
      <p:sp>
        <p:nvSpPr>
          <p:cNvPr id="11" name="TextBox 10"/>
          <p:cNvSpPr txBox="1">
            <a:spLocks noChangeArrowheads="1"/>
          </p:cNvSpPr>
          <p:nvPr/>
        </p:nvSpPr>
        <p:spPr bwMode="auto">
          <a:xfrm>
            <a:off x="0" y="2276475"/>
            <a:ext cx="4643438" cy="1631950"/>
          </a:xfrm>
          <a:prstGeom prst="rect">
            <a:avLst/>
          </a:prstGeom>
          <a:noFill/>
          <a:ln w="9525">
            <a:noFill/>
            <a:miter lim="800000"/>
            <a:headEnd/>
            <a:tailEnd/>
          </a:ln>
        </p:spPr>
        <p:txBody>
          <a:bodyPr>
            <a:spAutoFit/>
          </a:bodyPr>
          <a:lstStyle/>
          <a:p>
            <a:r>
              <a:rPr lang="en-GB" sz="2000">
                <a:latin typeface="Comic Sans MS" pitchFamily="66" charset="0"/>
              </a:rPr>
              <a:t>N</a:t>
            </a:r>
            <a:r>
              <a:rPr lang="ga-IE" sz="2000">
                <a:latin typeface="Comic Sans MS" pitchFamily="66" charset="0"/>
              </a:rPr>
              <a:t>a treibheanna</a:t>
            </a:r>
            <a:r>
              <a:rPr lang="en-GB" sz="2000">
                <a:latin typeface="Comic Sans MS" pitchFamily="66" charset="0"/>
              </a:rPr>
              <a:t> </a:t>
            </a:r>
            <a:r>
              <a:rPr lang="ga-IE" sz="2000">
                <a:latin typeface="Comic Sans MS" pitchFamily="66" charset="0"/>
              </a:rPr>
              <a:t>a mhair sna </a:t>
            </a:r>
            <a:r>
              <a:rPr lang="en-GB" sz="2000">
                <a:latin typeface="Comic Sans MS" pitchFamily="66" charset="0"/>
              </a:rPr>
              <a:t>coillte, </a:t>
            </a:r>
            <a:r>
              <a:rPr lang="ga-IE" sz="2000">
                <a:latin typeface="Comic Sans MS" pitchFamily="66" charset="0"/>
              </a:rPr>
              <a:t>théidís ag iascaireacht agus ag seilg </a:t>
            </a:r>
            <a:r>
              <a:rPr lang="en-GB" sz="2000">
                <a:latin typeface="Comic Sans MS" pitchFamily="66" charset="0"/>
              </a:rPr>
              <a:t>le </a:t>
            </a:r>
            <a:r>
              <a:rPr lang="ga-IE" sz="2000">
                <a:latin typeface="Comic Sans MS" pitchFamily="66" charset="0"/>
              </a:rPr>
              <a:t>haghaidh</a:t>
            </a:r>
            <a:r>
              <a:rPr lang="en-GB" sz="2000">
                <a:latin typeface="Comic Sans MS" pitchFamily="66" charset="0"/>
              </a:rPr>
              <a:t> </a:t>
            </a:r>
            <a:r>
              <a:rPr lang="ga-IE" sz="2000">
                <a:latin typeface="Comic Sans MS" pitchFamily="66" charset="0"/>
              </a:rPr>
              <a:t>bia. Dhéanaidís curacha as adhmad</a:t>
            </a:r>
            <a:r>
              <a:rPr lang="en-GB" sz="2000">
                <a:latin typeface="Comic Sans MS" pitchFamily="66" charset="0"/>
              </a:rPr>
              <a:t> le go </a:t>
            </a:r>
            <a:r>
              <a:rPr lang="ga-IE" sz="2000">
                <a:latin typeface="Comic Sans MS" pitchFamily="66" charset="0"/>
              </a:rPr>
              <a:t>bhféadfaidís dul amach ar na haibhneacha. </a:t>
            </a:r>
          </a:p>
        </p:txBody>
      </p:sp>
      <p:sp>
        <p:nvSpPr>
          <p:cNvPr id="13" name="TextBox 12"/>
          <p:cNvSpPr txBox="1">
            <a:spLocks noChangeArrowheads="1"/>
          </p:cNvSpPr>
          <p:nvPr/>
        </p:nvSpPr>
        <p:spPr bwMode="auto">
          <a:xfrm>
            <a:off x="4643438" y="5373688"/>
            <a:ext cx="3529012" cy="1311275"/>
          </a:xfrm>
          <a:prstGeom prst="rect">
            <a:avLst/>
          </a:prstGeom>
          <a:noFill/>
          <a:ln w="9525">
            <a:noFill/>
            <a:miter lim="800000"/>
            <a:headEnd/>
            <a:tailEnd/>
          </a:ln>
        </p:spPr>
        <p:txBody>
          <a:bodyPr>
            <a:spAutoFit/>
          </a:bodyPr>
          <a:lstStyle/>
          <a:p>
            <a:r>
              <a:rPr lang="en-GB" sz="2000">
                <a:latin typeface="Comic Sans MS" pitchFamily="66" charset="0"/>
              </a:rPr>
              <a:t>Is </a:t>
            </a:r>
            <a:r>
              <a:rPr lang="ga-IE" sz="2000">
                <a:latin typeface="Comic Sans MS" pitchFamily="66" charset="0"/>
              </a:rPr>
              <a:t>ar an bhfeirmeoireacht</a:t>
            </a:r>
          </a:p>
          <a:p>
            <a:r>
              <a:rPr lang="en-GB" sz="2000">
                <a:latin typeface="Comic Sans MS" pitchFamily="66" charset="0"/>
              </a:rPr>
              <a:t>a m</a:t>
            </a:r>
            <a:r>
              <a:rPr lang="ga-IE" sz="2000">
                <a:latin typeface="Comic Sans MS" pitchFamily="66" charset="0"/>
              </a:rPr>
              <a:t>hair na treibheanna </a:t>
            </a:r>
            <a:r>
              <a:rPr lang="en-GB" sz="2000">
                <a:latin typeface="Comic Sans MS" pitchFamily="66" charset="0"/>
              </a:rPr>
              <a:t>san fhásach</a:t>
            </a:r>
            <a:r>
              <a:rPr lang="ga-IE" sz="2000">
                <a:latin typeface="Comic Sans MS" pitchFamily="66" charset="0"/>
              </a:rPr>
              <a:t>. D’fhás</a:t>
            </a:r>
            <a:r>
              <a:rPr lang="en-GB" sz="2000">
                <a:latin typeface="Comic Sans MS" pitchFamily="66" charset="0"/>
              </a:rPr>
              <a:t>aidís </a:t>
            </a:r>
            <a:r>
              <a:rPr lang="ga-IE" sz="2000">
                <a:latin typeface="Comic Sans MS" pitchFamily="66" charset="0"/>
              </a:rPr>
              <a:t>barra</a:t>
            </a:r>
          </a:p>
          <a:p>
            <a:r>
              <a:rPr lang="ga-IE" sz="2000">
                <a:latin typeface="Comic Sans MS" pitchFamily="66" charset="0"/>
              </a:rPr>
              <a:t>ar nós arbhair</a:t>
            </a:r>
            <a:r>
              <a:rPr lang="en-GB" sz="2000">
                <a:latin typeface="Comic Sans MS" pitchFamily="66" charset="0"/>
              </a:rPr>
              <a:t> </a:t>
            </a:r>
            <a:r>
              <a:rPr lang="ga-IE" sz="2000">
                <a:latin typeface="Comic Sans MS" pitchFamily="66" charset="0"/>
              </a:rPr>
              <a:t>agus pónairí. </a:t>
            </a:r>
          </a:p>
        </p:txBody>
      </p:sp>
      <p:pic>
        <p:nvPicPr>
          <p:cNvPr id="10" name="Picture 2"/>
          <p:cNvPicPr>
            <a:picLocks noChangeAspect="1" noChangeArrowheads="1"/>
          </p:cNvPicPr>
          <p:nvPr/>
        </p:nvPicPr>
        <p:blipFill>
          <a:blip r:embed="rId3" cstate="print">
            <a:extLst/>
          </a:blip>
          <a:stretch>
            <a:fillRect/>
          </a:stretch>
        </p:blipFill>
        <p:spPr bwMode="auto">
          <a:xfrm>
            <a:off x="971600" y="256140"/>
            <a:ext cx="3037499" cy="2024999"/>
          </a:xfrm>
          <a:prstGeom prst="rect">
            <a:avLst/>
          </a:prstGeom>
          <a:ln>
            <a:noFill/>
          </a:ln>
          <a:effectLst>
            <a:softEdge rad="112500"/>
          </a:effectLst>
        </p:spPr>
      </p:pic>
      <p:pic>
        <p:nvPicPr>
          <p:cNvPr id="14" name="Picture 2"/>
          <p:cNvPicPr>
            <a:picLocks noChangeAspect="1" noChangeArrowheads="1"/>
          </p:cNvPicPr>
          <p:nvPr/>
        </p:nvPicPr>
        <p:blipFill>
          <a:blip r:embed="rId4" cstate="print">
            <a:extLst/>
          </a:blip>
          <a:stretch>
            <a:fillRect/>
          </a:stretch>
        </p:blipFill>
        <p:spPr bwMode="auto">
          <a:xfrm>
            <a:off x="5436096" y="71093"/>
            <a:ext cx="3270469" cy="217621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55"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17" presetClass="entr" presetSubtype="10" fill="hold" nodeType="withEffect">
                                  <p:stCondLst>
                                    <p:cond delay="0"/>
                                  </p:stCondLst>
                                  <p:childTnLst>
                                    <p:set>
                                      <p:cBhvr>
                                        <p:cTn id="24" dur="1" fill="hold">
                                          <p:stCondLst>
                                            <p:cond delay="0"/>
                                          </p:stCondLst>
                                        </p:cTn>
                                        <p:tgtEl>
                                          <p:spTgt spid="34818"/>
                                        </p:tgtEl>
                                        <p:attrNameLst>
                                          <p:attrName>style.visibility</p:attrName>
                                        </p:attrNameLst>
                                      </p:cBhvr>
                                      <p:to>
                                        <p:strVal val="visible"/>
                                      </p:to>
                                    </p:set>
                                    <p:anim calcmode="lin" valueType="num">
                                      <p:cBhvr>
                                        <p:cTn id="25" dur="500" fill="hold"/>
                                        <p:tgtEl>
                                          <p:spTgt spid="34818"/>
                                        </p:tgtEl>
                                        <p:attrNameLst>
                                          <p:attrName>ppt_w</p:attrName>
                                        </p:attrNameLst>
                                      </p:cBhvr>
                                      <p:tavLst>
                                        <p:tav tm="0">
                                          <p:val>
                                            <p:fltVal val="0"/>
                                          </p:val>
                                        </p:tav>
                                        <p:tav tm="100000">
                                          <p:val>
                                            <p:strVal val="#ppt_w"/>
                                          </p:val>
                                        </p:tav>
                                      </p:tavLst>
                                    </p:anim>
                                    <p:anim calcmode="lin" valueType="num">
                                      <p:cBhvr>
                                        <p:cTn id="26"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17"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srcRect/>
          <a:stretch>
            <a:fillRect/>
          </a:stretch>
        </p:blipFill>
        <p:spPr bwMode="auto">
          <a:xfrm>
            <a:off x="36513" y="4216400"/>
            <a:ext cx="2087562" cy="2058988"/>
          </a:xfrm>
          <a:prstGeom prst="rect">
            <a:avLst/>
          </a:prstGeom>
          <a:noFill/>
          <a:ln w="9525">
            <a:noFill/>
            <a:miter lim="800000"/>
            <a:headEnd/>
            <a:tailEnd/>
          </a:ln>
        </p:spPr>
      </p:pic>
      <p:pic>
        <p:nvPicPr>
          <p:cNvPr id="36872" name="Picture 8"/>
          <p:cNvPicPr>
            <a:picLocks noChangeAspect="1" noChangeArrowheads="1"/>
          </p:cNvPicPr>
          <p:nvPr/>
        </p:nvPicPr>
        <p:blipFill>
          <a:blip r:embed="rId3"/>
          <a:srcRect/>
          <a:stretch>
            <a:fillRect/>
          </a:stretch>
        </p:blipFill>
        <p:spPr bwMode="auto">
          <a:xfrm>
            <a:off x="395288" y="322263"/>
            <a:ext cx="1838325" cy="2755900"/>
          </a:xfrm>
          <a:prstGeom prst="rect">
            <a:avLst/>
          </a:prstGeom>
          <a:noFill/>
          <a:ln w="9525">
            <a:noFill/>
            <a:miter lim="800000"/>
            <a:headEnd/>
            <a:tailEnd/>
          </a:ln>
        </p:spPr>
      </p:pic>
      <p:pic>
        <p:nvPicPr>
          <p:cNvPr id="5" name="Picture 6"/>
          <p:cNvPicPr>
            <a:picLocks noChangeAspect="1" noChangeArrowheads="1"/>
          </p:cNvPicPr>
          <p:nvPr/>
        </p:nvPicPr>
        <p:blipFill>
          <a:blip r:embed="rId4"/>
          <a:srcRect/>
          <a:stretch>
            <a:fillRect/>
          </a:stretch>
        </p:blipFill>
        <p:spPr bwMode="auto">
          <a:xfrm>
            <a:off x="2408238" y="1830388"/>
            <a:ext cx="1838325" cy="2755900"/>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4430713" y="2486025"/>
            <a:ext cx="2070100" cy="2760663"/>
          </a:xfrm>
          <a:prstGeom prst="rect">
            <a:avLst/>
          </a:prstGeom>
          <a:noFill/>
          <a:ln w="9525">
            <a:noFill/>
            <a:miter lim="800000"/>
            <a:headEnd/>
            <a:tailEnd/>
          </a:ln>
        </p:spPr>
      </p:pic>
      <p:sp>
        <p:nvSpPr>
          <p:cNvPr id="8" name="TextBox 7"/>
          <p:cNvSpPr txBox="1">
            <a:spLocks noChangeArrowheads="1"/>
          </p:cNvSpPr>
          <p:nvPr/>
        </p:nvSpPr>
        <p:spPr bwMode="auto">
          <a:xfrm>
            <a:off x="4716463" y="620713"/>
            <a:ext cx="4176712" cy="1311275"/>
          </a:xfrm>
          <a:prstGeom prst="rect">
            <a:avLst/>
          </a:prstGeom>
          <a:noFill/>
          <a:ln w="9525">
            <a:noFill/>
            <a:miter lim="800000"/>
            <a:headEnd/>
            <a:tailEnd/>
          </a:ln>
        </p:spPr>
        <p:txBody>
          <a:bodyPr>
            <a:spAutoFit/>
          </a:bodyPr>
          <a:lstStyle/>
          <a:p>
            <a:r>
              <a:rPr lang="ga-IE" sz="2000">
                <a:latin typeface="Comic Sans MS" pitchFamily="66" charset="0"/>
              </a:rPr>
              <a:t>Bhíodh</a:t>
            </a:r>
            <a:r>
              <a:rPr lang="en-GB" sz="2000">
                <a:latin typeface="Comic Sans MS" pitchFamily="66" charset="0"/>
              </a:rPr>
              <a:t> </a:t>
            </a:r>
            <a:r>
              <a:rPr lang="ga-IE" sz="2000">
                <a:latin typeface="Comic Sans MS" pitchFamily="66" charset="0"/>
              </a:rPr>
              <a:t>stíl éadaigh</a:t>
            </a:r>
            <a:r>
              <a:rPr lang="en-GB" sz="2000">
                <a:latin typeface="Comic Sans MS" pitchFamily="66" charset="0"/>
              </a:rPr>
              <a:t> </a:t>
            </a:r>
            <a:r>
              <a:rPr lang="ga-IE" sz="2000">
                <a:latin typeface="Comic Sans MS" pitchFamily="66" charset="0"/>
              </a:rPr>
              <a:t>faoi leith</a:t>
            </a:r>
          </a:p>
          <a:p>
            <a:r>
              <a:rPr lang="ga-IE" sz="2000">
                <a:latin typeface="Comic Sans MS" pitchFamily="66" charset="0"/>
              </a:rPr>
              <a:t>ag baint</a:t>
            </a:r>
            <a:r>
              <a:rPr lang="en-GB" sz="2000">
                <a:latin typeface="Comic Sans MS" pitchFamily="66" charset="0"/>
              </a:rPr>
              <a:t> le</a:t>
            </a:r>
            <a:r>
              <a:rPr lang="ga-IE" sz="2000">
                <a:latin typeface="Comic Sans MS" pitchFamily="66" charset="0"/>
              </a:rPr>
              <a:t> gach treibh. </a:t>
            </a:r>
            <a:r>
              <a:rPr lang="en-GB" sz="2000">
                <a:latin typeface="Comic Sans MS" pitchFamily="66" charset="0"/>
              </a:rPr>
              <a:t>Is</a:t>
            </a:r>
            <a:r>
              <a:rPr lang="ga-IE" sz="2000">
                <a:latin typeface="Comic Sans MS" pitchFamily="66" charset="0"/>
              </a:rPr>
              <a:t> as craiceann ainmhí </a:t>
            </a:r>
            <a:r>
              <a:rPr lang="en-GB" sz="2000">
                <a:latin typeface="Comic Sans MS" pitchFamily="66" charset="0"/>
              </a:rPr>
              <a:t>a </a:t>
            </a:r>
            <a:r>
              <a:rPr lang="ga-IE" sz="2000">
                <a:latin typeface="Comic Sans MS" pitchFamily="66" charset="0"/>
              </a:rPr>
              <a:t>dhéantaí</a:t>
            </a:r>
            <a:r>
              <a:rPr lang="en-GB" sz="2000">
                <a:latin typeface="Comic Sans MS" pitchFamily="66" charset="0"/>
              </a:rPr>
              <a:t/>
            </a:r>
            <a:br>
              <a:rPr lang="en-GB" sz="2000">
                <a:latin typeface="Comic Sans MS" pitchFamily="66" charset="0"/>
              </a:rPr>
            </a:br>
            <a:r>
              <a:rPr lang="ga-IE" sz="2000">
                <a:latin typeface="Comic Sans MS" pitchFamily="66" charset="0"/>
              </a:rPr>
              <a:t>na héadaí</a:t>
            </a:r>
            <a:r>
              <a:rPr lang="en-GB" sz="2000">
                <a:latin typeface="Comic Sans MS" pitchFamily="66" charset="0"/>
              </a:rPr>
              <a:t> de </a:t>
            </a:r>
            <a:r>
              <a:rPr lang="ga-IE" sz="2000">
                <a:latin typeface="Comic Sans MS" pitchFamily="66" charset="0"/>
              </a:rPr>
              <a:t>ghnáth. </a:t>
            </a:r>
          </a:p>
        </p:txBody>
      </p:sp>
      <p:sp>
        <p:nvSpPr>
          <p:cNvPr id="9" name="TextBox 8"/>
          <p:cNvSpPr txBox="1">
            <a:spLocks noChangeArrowheads="1"/>
          </p:cNvSpPr>
          <p:nvPr/>
        </p:nvSpPr>
        <p:spPr bwMode="auto">
          <a:xfrm>
            <a:off x="2124075" y="5300663"/>
            <a:ext cx="4176713" cy="1323975"/>
          </a:xfrm>
          <a:prstGeom prst="rect">
            <a:avLst/>
          </a:prstGeom>
          <a:noFill/>
          <a:ln w="9525">
            <a:noFill/>
            <a:miter lim="800000"/>
            <a:headEnd/>
            <a:tailEnd/>
          </a:ln>
        </p:spPr>
        <p:txBody>
          <a:bodyPr>
            <a:spAutoFit/>
          </a:bodyPr>
          <a:lstStyle/>
          <a:p>
            <a:r>
              <a:rPr lang="en-GB" sz="2000">
                <a:latin typeface="Comic Sans MS" pitchFamily="66" charset="0"/>
              </a:rPr>
              <a:t>A</a:t>
            </a:r>
            <a:r>
              <a:rPr lang="ga-IE" sz="2000">
                <a:latin typeface="Comic Sans MS" pitchFamily="66" charset="0"/>
              </a:rPr>
              <a:t>n chuid is mó de na treibheanna</a:t>
            </a:r>
            <a:r>
              <a:rPr lang="en-GB" sz="2000">
                <a:latin typeface="Comic Sans MS" pitchFamily="66" charset="0"/>
              </a:rPr>
              <a:t>, </a:t>
            </a:r>
            <a:r>
              <a:rPr lang="ga-IE" sz="2000">
                <a:latin typeface="Comic Sans MS" pitchFamily="66" charset="0"/>
              </a:rPr>
              <a:t>chaithidís</a:t>
            </a:r>
            <a:r>
              <a:rPr lang="en-GB" sz="2000">
                <a:latin typeface="Comic Sans MS" pitchFamily="66" charset="0"/>
              </a:rPr>
              <a:t> </a:t>
            </a:r>
            <a:r>
              <a:rPr lang="ga-IE" sz="2000">
                <a:latin typeface="Comic Sans MS" pitchFamily="66" charset="0"/>
              </a:rPr>
              <a:t>bróga ar a dtugtar </a:t>
            </a:r>
            <a:r>
              <a:rPr lang="ga-IE" sz="2000" b="1">
                <a:solidFill>
                  <a:srgbClr val="FF0000"/>
                </a:solidFill>
                <a:latin typeface="Comic Sans MS" pitchFamily="66" charset="0"/>
              </a:rPr>
              <a:t>mocaisíní</a:t>
            </a:r>
            <a:r>
              <a:rPr lang="ga-IE" sz="2000">
                <a:latin typeface="Comic Sans MS" pitchFamily="66" charset="0"/>
              </a:rPr>
              <a:t>. </a:t>
            </a:r>
            <a:r>
              <a:rPr lang="en-GB" sz="2000">
                <a:latin typeface="Comic Sans MS" pitchFamily="66" charset="0"/>
              </a:rPr>
              <a:t>Is as </a:t>
            </a:r>
            <a:r>
              <a:rPr lang="ga-IE" sz="2000">
                <a:latin typeface="Comic Sans MS" pitchFamily="66" charset="0"/>
              </a:rPr>
              <a:t>craiceann ainmhí </a:t>
            </a:r>
            <a:r>
              <a:rPr lang="en-GB" sz="2000">
                <a:latin typeface="Comic Sans MS" pitchFamily="66" charset="0"/>
              </a:rPr>
              <a:t>a </a:t>
            </a:r>
            <a:r>
              <a:rPr lang="ga-IE" sz="2000">
                <a:latin typeface="Comic Sans MS" pitchFamily="66" charset="0"/>
              </a:rPr>
              <a:t>dhéantaí na mocaisíní</a:t>
            </a:r>
            <a:r>
              <a:rPr lang="en-GB" sz="2000">
                <a:latin typeface="Comic Sans MS" pitchFamily="66" charset="0"/>
              </a:rPr>
              <a:t> </a:t>
            </a:r>
            <a:r>
              <a:rPr lang="ga-IE" sz="2000">
                <a:latin typeface="Comic Sans MS" pitchFamily="66" charset="0"/>
              </a:rPr>
              <a:t>freisin</a:t>
            </a:r>
            <a:r>
              <a:rPr lang="en-GB" sz="2000">
                <a:latin typeface="Comic Sans MS" pitchFamily="66" charset="0"/>
              </a:rPr>
              <a:t>.</a:t>
            </a:r>
            <a:endParaRPr lang="ga-IE" sz="2000">
              <a:latin typeface="Comic Sans MS" pitchFamily="66" charset="0"/>
            </a:endParaRPr>
          </a:p>
        </p:txBody>
      </p:sp>
      <p:pic>
        <p:nvPicPr>
          <p:cNvPr id="38914" name="Picture 2"/>
          <p:cNvPicPr>
            <a:picLocks noChangeAspect="1" noChangeArrowheads="1"/>
          </p:cNvPicPr>
          <p:nvPr/>
        </p:nvPicPr>
        <p:blipFill>
          <a:blip r:embed="rId6"/>
          <a:srcRect/>
          <a:stretch>
            <a:fillRect/>
          </a:stretch>
        </p:blipFill>
        <p:spPr bwMode="auto">
          <a:xfrm>
            <a:off x="6804025" y="3208338"/>
            <a:ext cx="2022475" cy="3033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6872"/>
                                        </p:tgtEl>
                                        <p:attrNameLst>
                                          <p:attrName>style.visibility</p:attrName>
                                        </p:attrNameLst>
                                      </p:cBhvr>
                                      <p:to>
                                        <p:strVal val="visible"/>
                                      </p:to>
                                    </p:set>
                                    <p:anim calcmode="lin" valueType="num">
                                      <p:cBhvr>
                                        <p:cTn id="11" dur="1000" fill="hold"/>
                                        <p:tgtEl>
                                          <p:spTgt spid="36872"/>
                                        </p:tgtEl>
                                        <p:attrNameLst>
                                          <p:attrName>ppt_w</p:attrName>
                                        </p:attrNameLst>
                                      </p:cBhvr>
                                      <p:tavLst>
                                        <p:tav tm="0">
                                          <p:val>
                                            <p:strVal val="#ppt_w*0.70"/>
                                          </p:val>
                                        </p:tav>
                                        <p:tav tm="100000">
                                          <p:val>
                                            <p:strVal val="#ppt_w"/>
                                          </p:val>
                                        </p:tav>
                                      </p:tavLst>
                                    </p:anim>
                                    <p:anim calcmode="lin" valueType="num">
                                      <p:cBhvr>
                                        <p:cTn id="12" dur="1000" fill="hold"/>
                                        <p:tgtEl>
                                          <p:spTgt spid="36872"/>
                                        </p:tgtEl>
                                        <p:attrNameLst>
                                          <p:attrName>ppt_h</p:attrName>
                                        </p:attrNameLst>
                                      </p:cBhvr>
                                      <p:tavLst>
                                        <p:tav tm="0">
                                          <p:val>
                                            <p:strVal val="#ppt_h"/>
                                          </p:val>
                                        </p:tav>
                                        <p:tav tm="100000">
                                          <p:val>
                                            <p:strVal val="#ppt_h"/>
                                          </p:val>
                                        </p:tav>
                                      </p:tavLst>
                                    </p:anim>
                                    <p:animEffect transition="in" filter="fade">
                                      <p:cBhvr>
                                        <p:cTn id="13" dur="1000"/>
                                        <p:tgtEl>
                                          <p:spTgt spid="36872"/>
                                        </p:tgtEl>
                                      </p:cBhvr>
                                    </p:animEffec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2500"/>
                            </p:stCondLst>
                            <p:childTnLst>
                              <p:par>
                                <p:cTn id="21" presetID="17"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39" presetClass="entr" presetSubtype="0" accel="100000" fill="hold" nodeType="afterEffect">
                                  <p:stCondLst>
                                    <p:cond delay="0"/>
                                  </p:stCondLst>
                                  <p:childTnLst>
                                    <p:set>
                                      <p:cBhvr>
                                        <p:cTn id="27" dur="1" fill="hold">
                                          <p:stCondLst>
                                            <p:cond delay="0"/>
                                          </p:stCondLst>
                                        </p:cTn>
                                        <p:tgtEl>
                                          <p:spTgt spid="38914"/>
                                        </p:tgtEl>
                                        <p:attrNameLst>
                                          <p:attrName>style.visibility</p:attrName>
                                        </p:attrNameLst>
                                      </p:cBhvr>
                                      <p:to>
                                        <p:strVal val="visible"/>
                                      </p:to>
                                    </p:set>
                                    <p:anim calcmode="lin" valueType="num">
                                      <p:cBhvr>
                                        <p:cTn id="28" dur="500" fill="hold"/>
                                        <p:tgtEl>
                                          <p:spTgt spid="38914"/>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8914"/>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8914"/>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8916"/>
                                        </p:tgtEl>
                                        <p:attrNameLst>
                                          <p:attrName>style.visibility</p:attrName>
                                        </p:attrNameLst>
                                      </p:cBhvr>
                                      <p:to>
                                        <p:strVal val="visible"/>
                                      </p:to>
                                    </p:set>
                                    <p:animEffect transition="in" filter="dissolve">
                                      <p:cBhvr>
                                        <p:cTn id="36" dur="500"/>
                                        <p:tgtEl>
                                          <p:spTgt spid="38916"/>
                                        </p:tgtEl>
                                      </p:cBhvr>
                                    </p:animEffect>
                                  </p:childTnLst>
                                </p:cTn>
                              </p:par>
                              <p:par>
                                <p:cTn id="37" presetID="9" presetClass="entr"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6077</TotalTime>
  <Words>826</Words>
  <Application>Microsoft Office PowerPoint</Application>
  <PresentationFormat>On-screen Show (4:3)</PresentationFormat>
  <Paragraphs>83</Paragraphs>
  <Slides>19</Slides>
  <Notes>5</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19</vt:i4>
      </vt:variant>
    </vt:vector>
  </HeadingPairs>
  <TitlesOfParts>
    <vt:vector size="25" baseType="lpstr">
      <vt:lpstr>Arial</vt:lpstr>
      <vt:lpstr>Calibri</vt:lpstr>
      <vt:lpstr>Comic Sans MS</vt:lpstr>
      <vt:lpstr>Garamond</vt:lpstr>
      <vt:lpstr>Times New Roman</vt:lpstr>
      <vt:lpstr>Office Theme</vt:lpstr>
      <vt:lpstr>Meiriceánaigh Dhúchasacha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Meiriceánaigh Dhúchasacha</dc:title>
  <dc:creator>maire</dc:creator>
  <cp:lastModifiedBy>Méabh Ní Loingsigh</cp:lastModifiedBy>
  <cp:revision>180</cp:revision>
  <cp:lastPrinted>2014-04-23T08:51:30Z</cp:lastPrinted>
  <dcterms:created xsi:type="dcterms:W3CDTF">2014-03-25T11:48:47Z</dcterms:created>
  <dcterms:modified xsi:type="dcterms:W3CDTF">2014-09-24T11:58:15Z</dcterms:modified>
</cp:coreProperties>
</file>