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94" r:id="rId6"/>
    <p:sldId id="276" r:id="rId7"/>
    <p:sldId id="278" r:id="rId8"/>
    <p:sldId id="272" r:id="rId9"/>
    <p:sldId id="273" r:id="rId10"/>
    <p:sldId id="264" r:id="rId11"/>
    <p:sldId id="289" r:id="rId12"/>
    <p:sldId id="281" r:id="rId13"/>
    <p:sldId id="292" r:id="rId14"/>
    <p:sldId id="282" r:id="rId15"/>
    <p:sldId id="285" r:id="rId16"/>
    <p:sldId id="283" r:id="rId17"/>
    <p:sldId id="265" r:id="rId18"/>
    <p:sldId id="286" r:id="rId19"/>
    <p:sldId id="291" r:id="rId20"/>
    <p:sldId id="288" r:id="rId21"/>
    <p:sldId id="268" r:id="rId22"/>
    <p:sldId id="293" r:id="rId23"/>
    <p:sldId id="269" r:id="rId24"/>
    <p:sldId id="270" r:id="rId25"/>
    <p:sldId id="295" r:id="rId26"/>
    <p:sldId id="296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BA6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24" autoAdjust="0"/>
  </p:normalViewPr>
  <p:slideViewPr>
    <p:cSldViewPr>
      <p:cViewPr varScale="1">
        <p:scale>
          <a:sx n="77" d="100"/>
          <a:sy n="77" d="100"/>
        </p:scale>
        <p:origin x="-3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DE8AD7-4A66-4C99-8727-C9492E11583C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AEF810-2F50-4B04-9BCD-4B946095D22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F21ED6-33DB-4967-BBB4-DF4101F21D24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D54465-25F3-4840-B8C7-BCD17FC2F8B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BF554-3937-424D-B321-4E6FD917762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ECFAF0-85A1-4D7A-B697-466401873DC6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C87E3-F0CE-4E87-9640-8407076936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E30A14-B336-4828-AFBE-7F0CEA5F7F8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BE8BF-FC49-492C-AD87-9E8D5B91B102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39F48-CBCD-479F-AEC2-058106FC17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4291A-1E98-4E02-A314-235CFAB4672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A14312-8531-41FE-B831-171CF709385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3D7AB4-7428-4C9E-A784-7C88642BC3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047C6-6E78-414A-BC3E-F49AE0C7239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412608-E223-4DCF-AB33-EE6DD64FC24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DA6A1C-7FD0-4F2E-90FE-53711A3DC7FA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889C4E-B3B7-4B52-9781-A0C99C1498FB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48912-F74E-4224-A2D8-94677153EDC7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0693F-400E-4A5D-9C49-3FF190CE4A64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9EDC0-30FF-491B-B911-1A6480810E9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AB40-37FB-4E30-9429-C92D410346DD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0B53-4B90-4224-9505-CF9EED1F87F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278B3-6BE2-4359-9560-3FC6072F2DA1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36EA-5ECE-483D-BBCC-BB28EF8B9DA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C7971-5E85-4CC6-A86D-AE70C0E55D48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76E8-7228-4251-8B9E-00CF1E5EBB0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ED67-4BB3-40B0-A5EE-A83BA564BC9A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D281-A05C-451A-8047-13F28A5480F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82F3-0924-49CF-8AEC-C1F1F26C4C22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8E0C-EC0B-414D-8D55-2C18DC793B8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D501-4467-4051-B74E-ABFE3852765A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751A-596A-4B95-B697-3780D37CDC1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B794A-6E4B-449A-86A0-8F0D7B8F9BA4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F0B4-F63B-4135-B395-69C02EFD89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9DF05-9B0F-45EC-86A2-7968F975E8E6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4149-AAB1-4FAA-8615-FD8A8384001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8146-E846-40C5-8FE3-D81685FCEA49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0384-A9A8-425B-A73F-A2F9AA06264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5E72-B694-43E6-B6B2-FB57A39647F0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2CCC-B88B-4E82-BEA8-E604F6C3700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56DC-5AC4-40C2-9B9A-BB28B2356980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B975-0AE0-4BB1-81CC-905406CAB4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2DCAB-025F-4027-8470-DBC5B48F35FE}" type="datetimeFigureOut">
              <a:rPr lang="en-IE"/>
              <a:pPr>
                <a:defRPr/>
              </a:pPr>
              <a:t>27/08/2015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259420-63A2-4816-9D58-C0434E687FB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ncient-history/ancient-egypt/videos/deconstructing-history-the-great-pyramid?m=528e394da93ae&amp;s=undefined&amp;f=1&amp;free=fal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kids.com/games/hierogenerator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istory.howstuffworks.com/4447-egyptian-tomb-art-video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nowtheromans.co.uk/Games/JigsawGame/index.php?difficulty=2&amp;timer=on&amp;guide=off&amp;image=4f06294319d301996eeb26a3e8620741.jpg" TargetMode="External"/><Relationship Id="rId2" Type="http://schemas.openxmlformats.org/officeDocument/2006/relationships/hyperlink" Target="http://www.oswego.org/ocsd-web/match/term/matchgeneric2.asp?filename=MniGhallantseaneigip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3-2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rimaryhomeworkhelp.co.uk/Egypt.html" TargetMode="External"/><Relationship Id="rId5" Type="http://schemas.openxmlformats.org/officeDocument/2006/relationships/hyperlink" Target="http://www.kidskonnect.com/subjectindex/16-educational/history/253-ancient-egypt.html" TargetMode="External"/><Relationship Id="rId4" Type="http://schemas.openxmlformats.org/officeDocument/2006/relationships/hyperlink" Target="http://www.childrensuniversity.manchester.ac.uk/interactives/history/egypt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ncient-history/ancient-egypt/videos/mankind-the-story-of-all-of-us-building-the-pyramids?m=528e394da93ae&amp;s=undefined&amp;f=1&amp;free=false" TargetMode="External"/><Relationship Id="rId2" Type="http://schemas.openxmlformats.org/officeDocument/2006/relationships/hyperlink" Target="http://www.youtube.com/watch?v=475sbcUj9t4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2484438" y="4652963"/>
            <a:ext cx="4919662" cy="13239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8000" b="1" dirty="0">
                <a:latin typeface="Juice ITC" pitchFamily="82" charset="0"/>
              </a:rPr>
              <a:t>An tSean-</a:t>
            </a:r>
            <a:r>
              <a:rPr lang="en-IE" sz="8000" b="1" dirty="0" err="1">
                <a:latin typeface="Juice ITC" pitchFamily="82" charset="0"/>
              </a:rPr>
              <a:t>Éigipt</a:t>
            </a:r>
            <a:endParaRPr lang="ga-IE" sz="8000" b="1" dirty="0">
              <a:latin typeface="Juice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498475"/>
            <a:ext cx="2703513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81425" y="2349500"/>
            <a:ext cx="4822825" cy="3743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Fear a bhíodh san fharó de ghnáth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Chreid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na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Éigiptigh gur dia a bhí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ann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. Bhí cumhacht mhór aige,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dá réir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sin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. Ba leis an bhfaró gach uile dhuine agus gach uile rud. Chreid na daoine go raibh smacht 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ige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ar an aimsir.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Ba é a bhíodh i mbun an ts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earmana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 chun go sceithfeadh an Níl gach bliain.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3575" y="188913"/>
            <a:ext cx="3600450" cy="5857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708275"/>
            <a:ext cx="14509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92138"/>
            <a:ext cx="2335213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81425" y="963613"/>
            <a:ext cx="4822825" cy="8318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Seo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dealbh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d’fharó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Faró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thugtaí ar 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an</a:t>
            </a:r>
            <a:r>
              <a:rPr lang="ga-IE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rí sa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tS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ean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-Éigipt.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" grpId="0" animBg="1"/>
      <p:bldP spid="2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1487488"/>
            <a:ext cx="420846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87875" y="1258888"/>
            <a:ext cx="4391025" cy="37861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Is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pirimidí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iad seo. Tuamaí ollmhóra ba ea na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pirimidí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Nuair a gheobhadh an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faró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bás, chuirfí a chorp i dtuama.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Pirimidí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ba ea cuid de na tuamaí sin. Bhí cineálacha eile tuamaí ann freisin,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e.g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gearradh tuamaí isteach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i dtaobh an ghleanna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i nGleann na Ríthe.</a:t>
            </a:r>
            <a:endParaRPr lang="en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6538" y="288925"/>
            <a:ext cx="3600450" cy="5857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</a:t>
            </a:r>
            <a:r>
              <a:rPr lang="en-GB" sz="3200" dirty="0" err="1">
                <a:latin typeface="Comic Sans MS" pitchFamily="66" charset="0"/>
              </a:rPr>
              <a:t>iad</a:t>
            </a:r>
            <a:r>
              <a:rPr lang="ga-IE" sz="3200" dirty="0">
                <a:latin typeface="Comic Sans MS" pitchFamily="66" charset="0"/>
              </a:rPr>
              <a:t>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1031875"/>
            <a:ext cx="14509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9225" y="5149850"/>
            <a:ext cx="8815388" cy="15700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anose="030F0702030302020204" pitchFamily="66" charset="0"/>
              </a:rPr>
              <a:t>Is í an phirimid an cineál </a:t>
            </a:r>
            <a:r>
              <a:rPr lang="ga-IE" sz="2400" dirty="0" err="1">
                <a:latin typeface="Comic Sans MS" panose="030F0702030302020204" pitchFamily="66" charset="0"/>
              </a:rPr>
              <a:t>tuama</a:t>
            </a:r>
            <a:r>
              <a:rPr lang="ga-IE" sz="2400" dirty="0">
                <a:latin typeface="Comic Sans MS" panose="030F0702030302020204" pitchFamily="66" charset="0"/>
              </a:rPr>
              <a:t> is cáiliúla san Éigipt, áfach, mar gheall ar an gcruth neamhghnách atá uirthi. Tagann cuid mhór turasóirí chun na tíre gach bliain leis na pirimidí a fheiceáil.</a:t>
            </a:r>
            <a:endParaRPr lang="en-IE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92113"/>
            <a:ext cx="59229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388" y="4797425"/>
            <a:ext cx="8793162" cy="19383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Seo í an Phirimid Mhór atá suite in 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Giza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na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h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Éigipt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Tuama an Fharó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Céaps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atá ann.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Tógadh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í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timpeall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na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bliana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2550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RCh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agus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chaith na mílte oibrí 20 bliain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ag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obair uirthi. Bhí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sí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thart ar 14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7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méadar ar airde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nuair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a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tógadh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í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agus ba í an foirgneamh ab airde ar domhan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í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go dtí an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14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ú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haois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0113" y="4724400"/>
            <a:ext cx="7127875" cy="16319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Is féidir féachaint ar fhíseán faoi na </a:t>
            </a:r>
            <a:r>
              <a:rPr lang="ga-IE" sz="2000" dirty="0" err="1">
                <a:latin typeface="Comic Sans MS" pitchFamily="66" charset="0"/>
              </a:rPr>
              <a:t>pirimidí</a:t>
            </a:r>
            <a:r>
              <a:rPr lang="ga-IE" sz="2000" dirty="0">
                <a:latin typeface="Comic Sans MS" pitchFamily="66" charset="0"/>
              </a:rPr>
              <a:t> ar an nasc thíos: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  <a:hlinkClick r:id="rId3"/>
              </a:rPr>
              <a:t>http://www.history.com/topics/ancient-history/ancient-egypt/videos/deconstructing-history-the-great-pyramid?m=528e394da93ae&amp;s=undefined&amp;f=1&amp;free=false</a:t>
            </a:r>
            <a:r>
              <a:rPr lang="en-IE" sz="2000" dirty="0">
                <a:latin typeface="Comic Sans MS" pitchFamily="66" charset="0"/>
              </a:rPr>
              <a:t> 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763" y="4389438"/>
            <a:ext cx="85693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Tá ceann d’iontais mhóra na hÉigipte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suite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in aice leis na pirimidí in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Giza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– an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Sfioncs Mór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Dealbh atá sa Sfioncs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Mór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Tá sé i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gcruth leo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n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ach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amháin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go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bhfuil cloigeann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fir air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Tá sé 73 méadar ar fad agus 20 méadar ar airde. Ní fios do dhuine ar bith cad chuige a ndearnadh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é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An bhfuil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tuairim ar bith agat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féin?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738" y="350838"/>
            <a:ext cx="5637212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774700"/>
            <a:ext cx="6145213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48263" y="1770063"/>
            <a:ext cx="3384550" cy="23098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Seo cloch a bhfuil scríbhneoireacht na nÉigipteach le feiceáil uirthi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Iairiglifí</a:t>
            </a:r>
            <a:r>
              <a:rPr lang="ga-IE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 thugtar ar an gcineál scríbhneoireachta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sin.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5900" y="250825"/>
            <a:ext cx="3600450" cy="58578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2924175"/>
            <a:ext cx="14509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647700"/>
            <a:ext cx="44894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3800" y="1554163"/>
            <a:ext cx="4032250" cy="26781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Tuairim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is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750 comhartha atá i gceist leis na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hi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airiglifí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measc na gcomharthaí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sin t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á pictiúir de dhaoine, d’ainmhithe,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de phlandaí agus de rudaí éagsúla eile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.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5646738"/>
            <a:ext cx="7993063" cy="708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Cliceáil ar an nasc seo thíos chun d’ainm a scríobh </a:t>
            </a:r>
            <a:r>
              <a:rPr lang="en-GB" sz="2000" dirty="0">
                <a:latin typeface="Comic Sans MS" pitchFamily="66" charset="0"/>
              </a:rPr>
              <a:t>in </a:t>
            </a:r>
            <a:r>
              <a:rPr lang="ga-IE" sz="2000" dirty="0">
                <a:latin typeface="Comic Sans MS" pitchFamily="66" charset="0"/>
              </a:rPr>
              <a:t>iairiglifí: </a:t>
            </a:r>
            <a:r>
              <a:rPr lang="ga-IE" sz="2000" dirty="0">
                <a:latin typeface="Comic Sans MS" pitchFamily="66" charset="0"/>
                <a:hlinkClick r:id="rId3"/>
              </a:rPr>
              <a:t>http://discoverykids.com/games/hierogenerator/</a:t>
            </a:r>
            <a:r>
              <a:rPr lang="en-IE" sz="2000" dirty="0">
                <a:latin typeface="Comic Sans MS" pitchFamily="66" charset="0"/>
              </a:rPr>
              <a:t> </a:t>
            </a:r>
            <a:endParaRPr lang="ga-IE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319088"/>
            <a:ext cx="53975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8938" y="4652963"/>
            <a:ext cx="8353425" cy="19399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Seo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pictiúr ó thuama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chuid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na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ean-Éigipte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Tá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go leor pictiúr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de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chuid na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ean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-Éigipt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each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fós le feiceáil sa lá atá inniu ann. Tugann na pictiúir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sin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eolas dúinn ar an gcineál saoil a bhí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ag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na daoine a mhair sa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tSean-Éigipt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Cad a léiríonn an pictiúr seo, meas tú</a:t>
            </a:r>
            <a:r>
              <a:rPr lang="en-IE" sz="2400" dirty="0">
                <a:solidFill>
                  <a:srgbClr val="000000"/>
                </a:solidFill>
                <a:latin typeface="Comic Sans MS" pitchFamily="66" charset="0"/>
              </a:rPr>
              <a:t>?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5900" y="115888"/>
            <a:ext cx="3600450" cy="5857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0475" y="433388"/>
            <a:ext cx="1450975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278313"/>
            <a:ext cx="9144000" cy="25701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Tá déithe le feiceáil sa phictiúr seo. Is léir, mar sin, go raibh reiligiún ag muintir na Sean-Éigipte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Bhí breis agus 750 dia acu ar an iomlán. Bhí na déithe luaite le nithe éagsúla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an ghrian, 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churaíocht, 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grá agus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 an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 cogadh, mar shampla. I gcló duine a bhí cuid de na déithe. I gcló </a:t>
            </a:r>
            <a:r>
              <a:rPr lang="en-GB" sz="2300" dirty="0" err="1">
                <a:solidFill>
                  <a:srgbClr val="000000"/>
                </a:solidFill>
                <a:latin typeface="Comic Sans MS" pitchFamily="66" charset="0"/>
              </a:rPr>
              <a:t>ainmhithe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 a bhí cuid eile acu. Cuid eile acu fós is i gcló duine a bhí siad ach go raibh tréithe ainmhithe 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ag </a:t>
            </a:r>
            <a:r>
              <a:rPr lang="en-GB" sz="2300" dirty="0" err="1">
                <a:solidFill>
                  <a:srgbClr val="000000"/>
                </a:solidFill>
                <a:latin typeface="Comic Sans MS" pitchFamily="66" charset="0"/>
              </a:rPr>
              <a:t>baint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omic Sans MS" pitchFamily="66" charset="0"/>
              </a:rPr>
              <a:t>leo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omic Sans MS" pitchFamily="66" charset="0"/>
              </a:rPr>
              <a:t>chomh</a:t>
            </a:r>
            <a:r>
              <a:rPr lang="en-GB" sz="23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Comic Sans MS" pitchFamily="66" charset="0"/>
              </a:rPr>
              <a:t>maith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300" dirty="0" err="1">
                <a:solidFill>
                  <a:srgbClr val="000000"/>
                </a:solidFill>
                <a:latin typeface="Comic Sans MS" pitchFamily="66" charset="0"/>
              </a:rPr>
              <a:t>e.g</a:t>
            </a:r>
            <a:r>
              <a:rPr lang="ga-IE" sz="2300" dirty="0">
                <a:solidFill>
                  <a:srgbClr val="000000"/>
                </a:solidFill>
                <a:latin typeface="Comic Sans MS" pitchFamily="66" charset="0"/>
              </a:rPr>
              <a:t>. cluasa ainmhí nó cloigeann ainmhí.</a:t>
            </a:r>
            <a:endParaRPr lang="en-IE" sz="23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90550" y="-1588"/>
            <a:ext cx="7942263" cy="95567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800">
                <a:latin typeface="Comic Sans MS" pitchFamily="66" charset="0"/>
              </a:rPr>
              <a:t>Seo thíos cuid de dhéithe na Sean-Éigipte. </a:t>
            </a:r>
            <a:r>
              <a:rPr lang="en-GB" sz="2800">
                <a:latin typeface="Comic Sans MS" pitchFamily="66" charset="0"/>
              </a:rPr>
              <a:t/>
            </a:r>
            <a:br>
              <a:rPr lang="en-GB" sz="2800">
                <a:latin typeface="Comic Sans MS" pitchFamily="66" charset="0"/>
              </a:rPr>
            </a:br>
            <a:r>
              <a:rPr lang="ga-IE" sz="2800">
                <a:latin typeface="Comic Sans MS" pitchFamily="66" charset="0"/>
              </a:rPr>
              <a:t>An féidir leat aon cheann acu </a:t>
            </a:r>
            <a:r>
              <a:rPr lang="en-GB" sz="2800">
                <a:latin typeface="Comic Sans MS" pitchFamily="66" charset="0"/>
              </a:rPr>
              <a:t>a</a:t>
            </a:r>
            <a:r>
              <a:rPr lang="ga-IE" sz="2800">
                <a:latin typeface="Comic Sans MS" pitchFamily="66" charset="0"/>
              </a:rPr>
              <a:t> ainmniú?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5513" y="1844675"/>
            <a:ext cx="208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Rí na nDéithe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Dia na Gréine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5513" y="1268413"/>
            <a:ext cx="57626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Rá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35600" y="1522413"/>
            <a:ext cx="1135063" cy="4619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Óisíris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64163" y="2205038"/>
            <a:ext cx="1646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Dia na Marbh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8" y="4354513"/>
            <a:ext cx="755650" cy="466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Ísis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5084763"/>
            <a:ext cx="215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Bandia na Draíochta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35600" y="3933825"/>
            <a:ext cx="1135063" cy="466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Hóras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9338" y="4508500"/>
            <a:ext cx="2232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Dia na Spéire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6913"/>
            <a:ext cx="1595437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513" y="2970213"/>
            <a:ext cx="157003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1213" y="803275"/>
            <a:ext cx="187483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975" y="3424238"/>
            <a:ext cx="22320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125538"/>
            <a:ext cx="7491413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188913"/>
            <a:ext cx="7345363" cy="8302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Seo pictiúr eile ón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tSean-Éigipt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Cén t-eolas a thugann sé dúinn faoi shaol na nÉigipteach fadó?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17650" y="5449888"/>
            <a:ext cx="5664200" cy="46196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An féidir leat na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hiairiglifí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a fheiceáil</a:t>
            </a:r>
            <a:r>
              <a:rPr lang="en-IE" sz="2400" dirty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5888" y="5445125"/>
            <a:ext cx="6084887" cy="4619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Cén saghas seodra atá á chaitheamh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acu?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2275" y="5454650"/>
            <a:ext cx="5489575" cy="4619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Cén saghas éadaigh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atá ar na daoine</a:t>
            </a:r>
            <a:r>
              <a:rPr lang="en-IE" sz="2400" dirty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2375" y="5454650"/>
            <a:ext cx="6624638" cy="4619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Cad atá ar siúl ag na fir sa phictiúr, meas tú</a:t>
            </a:r>
            <a:r>
              <a:rPr lang="en-IE" sz="2400" dirty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ga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25" y="6021388"/>
            <a:ext cx="8937625" cy="7080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Cliceáil ar </a:t>
            </a:r>
            <a:r>
              <a:rPr lang="en-GB" sz="2000" dirty="0">
                <a:latin typeface="Comic Sans MS" pitchFamily="66" charset="0"/>
              </a:rPr>
              <a:t>an </a:t>
            </a:r>
            <a:r>
              <a:rPr lang="ga-IE" sz="2000" dirty="0">
                <a:latin typeface="Comic Sans MS" pitchFamily="66" charset="0"/>
              </a:rPr>
              <a:t>nasc thíos chun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físeán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faoi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ealaín</a:t>
            </a:r>
            <a:r>
              <a:rPr lang="en-IE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na nÉigipteach a fheiceáil</a:t>
            </a:r>
            <a:r>
              <a:rPr lang="en-IE" sz="2000" dirty="0">
                <a:latin typeface="Comic Sans MS" pitchFamily="66" charset="0"/>
              </a:rPr>
              <a:t>: </a:t>
            </a:r>
            <a:r>
              <a:rPr lang="en-IE" sz="2000" dirty="0">
                <a:latin typeface="Comic Sans MS" pitchFamily="66" charset="0"/>
                <a:hlinkClick r:id="rId4"/>
              </a:rPr>
              <a:t>http://history.howstuffworks.com/4447-egyptian-tomb-art-video.htm</a:t>
            </a:r>
            <a:r>
              <a:rPr lang="en-IE" sz="2000" dirty="0">
                <a:latin typeface="Comic Sans MS" pitchFamily="66" charset="0"/>
              </a:rPr>
              <a:t> </a:t>
            </a:r>
            <a:endParaRPr lang="ga-IE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1" grpId="0" animBg="1"/>
      <p:bldP spid="11" grpId="1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8313" y="549275"/>
            <a:ext cx="4427537" cy="15684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Ba bhreá leis na hÉigiptigh seodra daite. Chaitheadh idir fhir is mhná bráisléid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fáinní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omic Sans MS" pitchFamily="66" charset="0"/>
              </a:rPr>
              <a:t>agus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 muincí.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300" y="0"/>
            <a:ext cx="30289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8313" y="2740025"/>
            <a:ext cx="4679950" cy="2282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Chuireadh na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hÉigiptigh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cól ar</a:t>
            </a: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súile. Is amhlaidh a chuireadh an cól cuma níos mó ar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súile. Chuiridís ócar ar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n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liopaí agus ar na leicne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chun cuma níos deirge a chur orthu.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133850"/>
            <a:ext cx="2573338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 rot="20681415">
            <a:off x="5481638" y="4930775"/>
            <a:ext cx="1079500" cy="485775"/>
          </a:xfrm>
          <a:prstGeom prst="rightArrow">
            <a:avLst>
              <a:gd name="adj1" fmla="val 4475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b="1" dirty="0"/>
              <a:t>ócar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ga-IE" sz="4000" dirty="0" smtClean="0">
                <a:latin typeface="Comic Sans MS" pitchFamily="66" charset="0"/>
              </a:rPr>
              <a:t>Cá háit ar domhan a bhfuil </a:t>
            </a:r>
            <a:br>
              <a:rPr lang="ga-IE" sz="4000" dirty="0" smtClean="0">
                <a:latin typeface="Comic Sans MS" pitchFamily="66" charset="0"/>
              </a:rPr>
            </a:br>
            <a:r>
              <a:rPr lang="ga-IE" sz="4000" dirty="0" smtClean="0">
                <a:latin typeface="Comic Sans MS" pitchFamily="66" charset="0"/>
              </a:rPr>
              <a:t>an Éigipt</a:t>
            </a:r>
            <a:r>
              <a:rPr lang="en-IE" sz="4000" dirty="0" smtClean="0">
                <a:latin typeface="Comic Sans MS" pitchFamily="66" charset="0"/>
              </a:rPr>
              <a:t>?</a:t>
            </a:r>
            <a:endParaRPr lang="en-IE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3284538"/>
            <a:ext cx="18605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56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57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0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1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2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3" name="Line 13"/>
          <p:cNvSpPr>
            <a:spLocks noChangeShapeType="1"/>
          </p:cNvSpPr>
          <p:nvPr/>
        </p:nvSpPr>
        <p:spPr bwMode="auto">
          <a:xfrm>
            <a:off x="63007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4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5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6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7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68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49170" name="Text Box 20"/>
          <p:cNvSpPr txBox="1">
            <a:spLocks noChangeArrowheads="1"/>
          </p:cNvSpPr>
          <p:nvPr/>
        </p:nvSpPr>
        <p:spPr bwMode="auto">
          <a:xfrm rot="-4145389">
            <a:off x="6900070" y="1885156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49171" name="Text Box 21"/>
          <p:cNvSpPr txBox="1">
            <a:spLocks noChangeArrowheads="1"/>
          </p:cNvSpPr>
          <p:nvPr/>
        </p:nvSpPr>
        <p:spPr bwMode="auto">
          <a:xfrm rot="-4145389">
            <a:off x="2282825" y="1830388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3000</a:t>
            </a:r>
            <a:endParaRPr lang="en-US">
              <a:latin typeface="Calibri" pitchFamily="34" charset="0"/>
            </a:endParaRPr>
          </a:p>
        </p:txBody>
      </p:sp>
      <p:sp>
        <p:nvSpPr>
          <p:cNvPr id="49172" name="Text Box 22"/>
          <p:cNvSpPr txBox="1">
            <a:spLocks noChangeArrowheads="1"/>
          </p:cNvSpPr>
          <p:nvPr/>
        </p:nvSpPr>
        <p:spPr bwMode="auto">
          <a:xfrm rot="-4145389">
            <a:off x="5531645" y="1885156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49173" name="Text Box 23"/>
          <p:cNvSpPr txBox="1">
            <a:spLocks noChangeArrowheads="1"/>
          </p:cNvSpPr>
          <p:nvPr/>
        </p:nvSpPr>
        <p:spPr bwMode="auto">
          <a:xfrm rot="-4145389">
            <a:off x="48752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49174" name="Text Box 24"/>
          <p:cNvSpPr txBox="1">
            <a:spLocks noChangeArrowheads="1"/>
          </p:cNvSpPr>
          <p:nvPr/>
        </p:nvSpPr>
        <p:spPr bwMode="auto">
          <a:xfrm rot="-4145389">
            <a:off x="42275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49175" name="Text Box 25"/>
          <p:cNvSpPr txBox="1">
            <a:spLocks noChangeArrowheads="1"/>
          </p:cNvSpPr>
          <p:nvPr/>
        </p:nvSpPr>
        <p:spPr bwMode="auto">
          <a:xfrm rot="-4145389">
            <a:off x="35798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49176" name="Text Box 26"/>
          <p:cNvSpPr txBox="1">
            <a:spLocks noChangeArrowheads="1"/>
          </p:cNvSpPr>
          <p:nvPr/>
        </p:nvSpPr>
        <p:spPr bwMode="auto">
          <a:xfrm rot="-4145389">
            <a:off x="2859088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2500</a:t>
            </a:r>
            <a:endParaRPr lang="en-US">
              <a:latin typeface="Calibri" pitchFamily="34" charset="0"/>
            </a:endParaRPr>
          </a:p>
        </p:txBody>
      </p:sp>
      <p:sp>
        <p:nvSpPr>
          <p:cNvPr id="49177" name="Text Box 28"/>
          <p:cNvSpPr txBox="1">
            <a:spLocks noChangeArrowheads="1"/>
          </p:cNvSpPr>
          <p:nvPr/>
        </p:nvSpPr>
        <p:spPr bwMode="auto">
          <a:xfrm>
            <a:off x="6156325" y="1844675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9178" name="Text Box 29"/>
          <p:cNvSpPr txBox="1">
            <a:spLocks noChangeArrowheads="1"/>
          </p:cNvSpPr>
          <p:nvPr/>
        </p:nvSpPr>
        <p:spPr bwMode="auto">
          <a:xfrm rot="-4145389">
            <a:off x="852488" y="18605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4000</a:t>
            </a:r>
            <a:endParaRPr lang="en-US">
              <a:latin typeface="Calibri" pitchFamily="34" charset="0"/>
            </a:endParaRPr>
          </a:p>
        </p:txBody>
      </p:sp>
      <p:sp>
        <p:nvSpPr>
          <p:cNvPr id="49179" name="Line 30"/>
          <p:cNvSpPr>
            <a:spLocks noChangeShapeType="1"/>
          </p:cNvSpPr>
          <p:nvPr/>
        </p:nvSpPr>
        <p:spPr bwMode="auto">
          <a:xfrm>
            <a:off x="630078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80" name="Text Box 31"/>
          <p:cNvSpPr txBox="1">
            <a:spLocks noChangeArrowheads="1"/>
          </p:cNvSpPr>
          <p:nvPr/>
        </p:nvSpPr>
        <p:spPr bwMode="auto">
          <a:xfrm>
            <a:off x="5219700" y="1052513"/>
            <a:ext cx="763588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49181" name="Text Box 32"/>
          <p:cNvSpPr txBox="1">
            <a:spLocks noChangeArrowheads="1"/>
          </p:cNvSpPr>
          <p:nvPr/>
        </p:nvSpPr>
        <p:spPr bwMode="auto">
          <a:xfrm>
            <a:off x="6372225" y="1052513"/>
            <a:ext cx="620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49182" name="Line 33"/>
          <p:cNvSpPr>
            <a:spLocks noChangeShapeType="1"/>
          </p:cNvSpPr>
          <p:nvPr/>
        </p:nvSpPr>
        <p:spPr bwMode="auto">
          <a:xfrm flipV="1">
            <a:off x="7164388" y="1341438"/>
            <a:ext cx="1800225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83" name="Line 34"/>
          <p:cNvSpPr>
            <a:spLocks noChangeShapeType="1"/>
          </p:cNvSpPr>
          <p:nvPr/>
        </p:nvSpPr>
        <p:spPr bwMode="auto">
          <a:xfrm flipH="1">
            <a:off x="1908175" y="1412875"/>
            <a:ext cx="327501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49184" name="Group 45"/>
          <p:cNvGrpSpPr>
            <a:grpSpLocks/>
          </p:cNvGrpSpPr>
          <p:nvPr/>
        </p:nvGrpSpPr>
        <p:grpSpPr bwMode="auto">
          <a:xfrm>
            <a:off x="7594600" y="2349500"/>
            <a:ext cx="1169988" cy="1712913"/>
            <a:chOff x="4937" y="1546"/>
            <a:chExt cx="603" cy="950"/>
          </a:xfrm>
        </p:grpSpPr>
        <p:sp>
          <p:nvSpPr>
            <p:cNvPr id="49194" name="Text Box 35"/>
            <p:cNvSpPr txBox="1">
              <a:spLocks noChangeArrowheads="1"/>
            </p:cNvSpPr>
            <p:nvPr/>
          </p:nvSpPr>
          <p:spPr bwMode="auto">
            <a:xfrm>
              <a:off x="4937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49195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49185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49186" name="Text Box 27"/>
          <p:cNvSpPr txBox="1">
            <a:spLocks noChangeArrowheads="1"/>
          </p:cNvSpPr>
          <p:nvPr/>
        </p:nvSpPr>
        <p:spPr bwMode="auto">
          <a:xfrm rot="-4145389">
            <a:off x="1500981" y="1859757"/>
            <a:ext cx="650875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3500</a:t>
            </a:r>
            <a:endParaRPr lang="en-US">
              <a:latin typeface="Calibri" pitchFamily="34" charset="0"/>
            </a:endParaRPr>
          </a:p>
        </p:txBody>
      </p:sp>
      <p:sp>
        <p:nvSpPr>
          <p:cNvPr id="49187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9188" name="Text Box 29"/>
          <p:cNvSpPr txBox="1">
            <a:spLocks noChangeArrowheads="1"/>
          </p:cNvSpPr>
          <p:nvPr/>
        </p:nvSpPr>
        <p:spPr bwMode="auto">
          <a:xfrm rot="-4145389">
            <a:off x="311150" y="1900238"/>
            <a:ext cx="649288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4500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619250" y="3213100"/>
            <a:ext cx="4356100" cy="1633538"/>
          </a:xfrm>
          <a:prstGeom prst="rect">
            <a:avLst/>
          </a:prstGeom>
          <a:solidFill>
            <a:srgbClr val="F7F5F9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Mhair sibhialtacht na </a:t>
            </a:r>
            <a:r>
              <a:rPr lang="en-GB" sz="2000">
                <a:latin typeface="Comic Sans MS" pitchFamily="66" charset="0"/>
              </a:rPr>
              <a:t>Sean-</a:t>
            </a:r>
            <a:r>
              <a:rPr lang="ga-IE" sz="2000">
                <a:latin typeface="Comic Sans MS" pitchFamily="66" charset="0"/>
              </a:rPr>
              <a:t>Éi</a:t>
            </a:r>
            <a:r>
              <a:rPr lang="en-GB" sz="2000">
                <a:latin typeface="Comic Sans MS" pitchFamily="66" charset="0"/>
              </a:rPr>
              <a:t>g</a:t>
            </a:r>
            <a:r>
              <a:rPr lang="ga-IE" sz="2000">
                <a:latin typeface="Comic Sans MS" pitchFamily="66" charset="0"/>
              </a:rPr>
              <a:t>ipte ar feadh </a:t>
            </a:r>
            <a:r>
              <a:rPr lang="en-GB" sz="2000">
                <a:latin typeface="Comic Sans MS" pitchFamily="66" charset="0"/>
              </a:rPr>
              <a:t>beagnach </a:t>
            </a:r>
            <a:r>
              <a:rPr lang="ga-IE" sz="2000">
                <a:latin typeface="Comic Sans MS" pitchFamily="66" charset="0"/>
              </a:rPr>
              <a:t>3000 bliain</a:t>
            </a:r>
            <a:r>
              <a:rPr lang="en-GB" sz="2000">
                <a:latin typeface="Comic Sans MS" pitchFamily="66" charset="0"/>
              </a:rPr>
              <a:t>, ó 3200 RCh go dtí timpeall 340 RCh nuair a </a:t>
            </a:r>
            <a:r>
              <a:rPr lang="ga-IE" sz="2000">
                <a:latin typeface="Comic Sans MS" pitchFamily="66" charset="0"/>
              </a:rPr>
              <a:t>thosaigh dreamanna eile ag teacht i gcumhacht sa réigiún sin.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555875" y="2781300"/>
            <a:ext cx="2952750" cy="0"/>
          </a:xfrm>
          <a:prstGeom prst="straightConnector1">
            <a:avLst/>
          </a:prstGeom>
          <a:ln w="22225">
            <a:solidFill>
              <a:srgbClr val="800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32025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903913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49203" name="Group 51"/>
          <p:cNvGraphicFramePr>
            <a:graphicFrameLocks noGrp="1"/>
          </p:cNvGraphicFramePr>
          <p:nvPr/>
        </p:nvGraphicFramePr>
        <p:xfrm>
          <a:off x="323850" y="692150"/>
          <a:ext cx="8229600" cy="5891213"/>
        </p:xfrm>
        <a:graphic>
          <a:graphicData uri="http://schemas.openxmlformats.org/drawingml/2006/table">
            <a:tbl>
              <a:tblPr/>
              <a:tblGrid>
                <a:gridCol w="5113338"/>
                <a:gridCol w="1363662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Tá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an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Éigipt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in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iarthuaisceart na hAfraice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D’fhás sibhialtacht na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Sean-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Éigipte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thart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 bhruach na Níle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Chreid na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hÉigiptigh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san 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aon dia amháin.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 é </a:t>
                      </a:r>
                      <a:r>
                        <a:rPr kumimoji="0" lang="en-I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Hóras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í na n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ga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éithe.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Faró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 a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thugtaí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ar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rí na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ean-Éigipte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‘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Iairiglifí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’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 thugtar ar scríbhneoireacht na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ean-Éigipte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Nuair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gheobhadh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an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faró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bás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</a:t>
                      </a:r>
                      <a:b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chuirfí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dtuama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é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í 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Phirimid Mhór an foirgneamh </a:t>
                      </a:r>
                      <a: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airde ar domhan</a:t>
                      </a:r>
                      <a:r>
                        <a:rPr kumimoji="0" lang="en-I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33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4398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384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771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608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592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3276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2" name="Title 13"/>
          <p:cNvSpPr>
            <a:spLocks/>
          </p:cNvSpPr>
          <p:nvPr/>
        </p:nvSpPr>
        <p:spPr bwMode="auto">
          <a:xfrm>
            <a:off x="2719388" y="188913"/>
            <a:ext cx="347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  <p:pic>
        <p:nvPicPr>
          <p:cNvPr id="13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60118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 bwMode="auto">
          <a:xfrm>
            <a:off x="2051050" y="490538"/>
            <a:ext cx="50419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ga-IE" sz="4000">
                <a:latin typeface="Comic Sans MS" pitchFamily="66" charset="0"/>
              </a:rPr>
              <a:t>Cluiche Meaitseála</a:t>
            </a:r>
          </a:p>
        </p:txBody>
      </p:sp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349250" y="1300163"/>
            <a:ext cx="86042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320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charset="0"/>
                <a:hlinkClick r:id="rId2"/>
              </a:rPr>
              <a:t>http://www.oswego.org/ocsd-web/match/term/matchgeneric2.asp?filename=MniGhallantseaneigipt</a:t>
            </a:r>
            <a:r>
              <a:rPr lang="en-GB" sz="3200">
                <a:solidFill>
                  <a:srgbClr val="000000"/>
                </a:solidFill>
                <a:latin typeface="Comic Sans MS" pitchFamily="66" charset="0"/>
                <a:ea typeface="Times New Roman" pitchFamily="18" charset="0"/>
                <a:cs typeface="Arial" charset="0"/>
              </a:rPr>
              <a:t> </a:t>
            </a:r>
            <a:endParaRPr lang="en-IE" sz="3200">
              <a:latin typeface="Comic Sans MS" pitchFamily="66" charset="0"/>
              <a:ea typeface="Times New Roman" pitchFamily="18" charset="0"/>
              <a:cs typeface="Arial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52425" y="3284538"/>
            <a:ext cx="79216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féidir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míreanna mearaí </a:t>
            </a:r>
            <a:r>
              <a:rPr lang="en-IE" sz="2800">
                <a:latin typeface="Comic Sans MS" pitchFamily="66" charset="0"/>
              </a:rPr>
              <a:t>den Sfioncs Mór </a:t>
            </a:r>
            <a:r>
              <a:rPr lang="ga-IE" sz="2800">
                <a:latin typeface="Comic Sans MS" pitchFamily="66" charset="0"/>
              </a:rPr>
              <a:t>a dhéanamh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</a:t>
            </a:r>
            <a:r>
              <a:rPr lang="en-GB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suíomh seo</a:t>
            </a:r>
            <a:r>
              <a:rPr lang="en-GB" sz="2800">
                <a:latin typeface="Comic Sans MS" pitchFamily="66" charset="0"/>
              </a:rPr>
              <a:t>:</a:t>
            </a:r>
            <a:r>
              <a:rPr lang="en-IE" sz="2800">
                <a:latin typeface="Comic Sans MS" pitchFamily="66" charset="0"/>
              </a:rPr>
              <a:t> </a:t>
            </a:r>
          </a:p>
          <a:p>
            <a:r>
              <a:rPr lang="en-IE" sz="2800">
                <a:latin typeface="Comic Sans MS" pitchFamily="66" charset="0"/>
                <a:hlinkClick r:id="rId3"/>
              </a:rPr>
              <a:t>http://knowtheromans.co.uk/Games/JigsawGame/index.php?difficulty=2&amp;timer=on&amp;guide=off&amp;image=4f06294319d301996eeb26a3e8620741.jpg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323850" y="476250"/>
            <a:ext cx="8424863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tuilleadh eolais le fáil ar na suíomhanna seo:</a:t>
            </a:r>
            <a:endParaRPr lang="en-GB" sz="28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  <a:hlinkClick r:id="rId3"/>
              </a:rPr>
              <a:t>http://www.cogg.ie/wp-content/uploads/eureka-3-25.pdf</a:t>
            </a:r>
            <a:r>
              <a:rPr lang="en-IE" sz="2800">
                <a:latin typeface="Comic Sans MS" pitchFamily="66" charset="0"/>
              </a:rPr>
              <a:t> </a:t>
            </a:r>
          </a:p>
          <a:p>
            <a:endParaRPr lang="en-IE" sz="28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  <a:hlinkClick r:id="rId4"/>
              </a:rPr>
              <a:t>http://www.childrensuniversity.manchester.ac.uk/interactives/history/egypt/</a:t>
            </a:r>
            <a:r>
              <a:rPr lang="en-IE" sz="2800">
                <a:latin typeface="Comic Sans MS" pitchFamily="66" charset="0"/>
              </a:rPr>
              <a:t> </a:t>
            </a:r>
          </a:p>
          <a:p>
            <a:endParaRPr lang="en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  <a:hlinkClick r:id="rId5"/>
              </a:rPr>
              <a:t>http://www.kidskonnect.com/subjectindex/16-educational/history/253-ancient-egypt.html</a:t>
            </a:r>
            <a:endParaRPr lang="en-IE" sz="2800">
              <a:latin typeface="Comic Sans MS" pitchFamily="66" charset="0"/>
            </a:endParaRPr>
          </a:p>
          <a:p>
            <a:endParaRPr lang="en-IE" sz="28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  <a:hlinkClick r:id="rId6"/>
              </a:rPr>
              <a:t>http://primaryhomeworkhelp.co.uk/Egypt.html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288" y="549275"/>
            <a:ext cx="79216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Is féidir féachaint ar fhíseáin faoi</a:t>
            </a:r>
            <a:r>
              <a:rPr lang="en-IE" sz="2800">
                <a:latin typeface="Comic Sans MS" pitchFamily="66" charset="0"/>
              </a:rPr>
              <a:t>n </a:t>
            </a:r>
            <a:br>
              <a:rPr lang="en-IE" sz="2800">
                <a:latin typeface="Comic Sans MS" pitchFamily="66" charset="0"/>
              </a:rPr>
            </a:br>
            <a:r>
              <a:rPr lang="en-IE" sz="2800">
                <a:latin typeface="Comic Sans MS" pitchFamily="66" charset="0"/>
              </a:rPr>
              <a:t>tSean-Éigipt</a:t>
            </a:r>
            <a:r>
              <a:rPr lang="ga-IE" sz="2800">
                <a:latin typeface="Comic Sans MS" pitchFamily="66" charset="0"/>
              </a:rPr>
              <a:t> ar an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nasc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thíos</a:t>
            </a:r>
            <a:r>
              <a:rPr lang="en-IE" sz="2800">
                <a:latin typeface="Comic Sans MS" pitchFamily="66" charset="0"/>
              </a:rPr>
              <a:t>:</a:t>
            </a:r>
            <a:endParaRPr lang="en-IE" sz="2800">
              <a:latin typeface="Comic Sans MS" pitchFamily="66" charset="0"/>
              <a:hlinkClick r:id="rId2"/>
            </a:endParaRPr>
          </a:p>
          <a:p>
            <a:r>
              <a:rPr lang="en-IE" sz="2800">
                <a:solidFill>
                  <a:srgbClr val="000000"/>
                </a:solidFill>
                <a:latin typeface="Comic Sans MS" pitchFamily="66" charset="0"/>
                <a:hlinkClick r:id="rId3"/>
              </a:rPr>
              <a:t>http://www.history.com/topics/ancient-history/ancient-egypt/videos/mankind-the-story-of-all-of-us-building-the-pyramids?m=528e394da93ae&amp;s=undefined&amp;f=1&amp;free=false</a:t>
            </a:r>
            <a:r>
              <a:rPr lang="en-IE" sz="28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en-GB" b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Peter Donnelly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3" y="882650"/>
            <a:ext cx="9072562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3951288" y="2492375"/>
            <a:ext cx="1044575" cy="72072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5-Point Star 9"/>
          <p:cNvSpPr/>
          <p:nvPr/>
        </p:nvSpPr>
        <p:spPr>
          <a:xfrm>
            <a:off x="4932363" y="3213100"/>
            <a:ext cx="287337" cy="2159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79388" y="188913"/>
            <a:ext cx="4176712" cy="525462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Tá an Éigipt</a:t>
            </a:r>
            <a:r>
              <a:rPr lang="en-IE" sz="2800">
                <a:solidFill>
                  <a:srgbClr val="000000"/>
                </a:solidFill>
                <a:latin typeface="Comic Sans MS" pitchFamily="66" charset="0"/>
              </a:rPr>
              <a:t> san </a:t>
            </a:r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Afraic</a:t>
            </a:r>
            <a:r>
              <a:rPr lang="en-IE" sz="280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ga-IE" sz="28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771775" y="6226175"/>
            <a:ext cx="6192838" cy="52546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Tá sí in oirthuaisceart na hAfraice</a:t>
            </a:r>
            <a:r>
              <a:rPr lang="en-IE" sz="2800">
                <a:solidFill>
                  <a:srgbClr val="000000"/>
                </a:solidFill>
                <a:latin typeface="Comic Sans MS" pitchFamily="66" charset="0"/>
              </a:rPr>
              <a:t>. </a:t>
            </a:r>
            <a:endParaRPr lang="ga-IE" sz="28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6300788" y="2335213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 rot="-4145389">
            <a:off x="8360569" y="1821656"/>
            <a:ext cx="739775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 rot="-4145389">
            <a:off x="7282657" y="1901031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 rot="-4145389">
            <a:off x="6753226" y="192563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 rot="-4145389">
            <a:off x="21931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 rot="-4145389">
            <a:off x="5448301" y="1925637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 rot="-4145389">
            <a:off x="48752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 rot="-4145389">
            <a:off x="42275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 rot="-4145389">
            <a:off x="35798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 rot="-4145389">
            <a:off x="2859088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2500</a:t>
            </a:r>
            <a:endParaRPr lang="en-US">
              <a:latin typeface="Calibri" pitchFamily="34" charset="0"/>
            </a:endParaRPr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6156325" y="1844675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9481" name="Text Box 29"/>
          <p:cNvSpPr txBox="1">
            <a:spLocks noChangeArrowheads="1"/>
          </p:cNvSpPr>
          <p:nvPr/>
        </p:nvSpPr>
        <p:spPr bwMode="auto">
          <a:xfrm rot="-4145389">
            <a:off x="862013" y="1887538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4000</a:t>
            </a:r>
            <a:endParaRPr lang="en-US">
              <a:latin typeface="Calibri" pitchFamily="34" charset="0"/>
            </a:endParaRPr>
          </a:p>
        </p:txBody>
      </p:sp>
      <p:sp>
        <p:nvSpPr>
          <p:cNvPr id="19482" name="Line 30"/>
          <p:cNvSpPr>
            <a:spLocks noChangeShapeType="1"/>
          </p:cNvSpPr>
          <p:nvPr/>
        </p:nvSpPr>
        <p:spPr bwMode="auto">
          <a:xfrm>
            <a:off x="630078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3" name="Text Box 31"/>
          <p:cNvSpPr txBox="1">
            <a:spLocks noChangeArrowheads="1"/>
          </p:cNvSpPr>
          <p:nvPr/>
        </p:nvSpPr>
        <p:spPr bwMode="auto">
          <a:xfrm>
            <a:off x="5219700" y="1052513"/>
            <a:ext cx="763588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19484" name="Text Box 32"/>
          <p:cNvSpPr txBox="1">
            <a:spLocks noChangeArrowheads="1"/>
          </p:cNvSpPr>
          <p:nvPr/>
        </p:nvSpPr>
        <p:spPr bwMode="auto">
          <a:xfrm>
            <a:off x="6372225" y="1052513"/>
            <a:ext cx="620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9485" name="Line 33"/>
          <p:cNvSpPr>
            <a:spLocks noChangeShapeType="1"/>
          </p:cNvSpPr>
          <p:nvPr/>
        </p:nvSpPr>
        <p:spPr bwMode="auto">
          <a:xfrm flipV="1">
            <a:off x="6992938" y="1397000"/>
            <a:ext cx="168275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6" name="Line 34"/>
          <p:cNvSpPr>
            <a:spLocks noChangeShapeType="1"/>
          </p:cNvSpPr>
          <p:nvPr/>
        </p:nvSpPr>
        <p:spPr bwMode="auto">
          <a:xfrm flipH="1">
            <a:off x="1908175" y="1412875"/>
            <a:ext cx="327501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9487" name="Group 45"/>
          <p:cNvGrpSpPr>
            <a:grpSpLocks/>
          </p:cNvGrpSpPr>
          <p:nvPr/>
        </p:nvGrpSpPr>
        <p:grpSpPr bwMode="auto">
          <a:xfrm>
            <a:off x="7559675" y="2349500"/>
            <a:ext cx="1169988" cy="1712913"/>
            <a:chOff x="4919" y="1546"/>
            <a:chExt cx="603" cy="950"/>
          </a:xfrm>
        </p:grpSpPr>
        <p:sp>
          <p:nvSpPr>
            <p:cNvPr id="19499" name="Text Box 35"/>
            <p:cNvSpPr txBox="1">
              <a:spLocks noChangeArrowheads="1"/>
            </p:cNvSpPr>
            <p:nvPr/>
          </p:nvSpPr>
          <p:spPr bwMode="auto">
            <a:xfrm>
              <a:off x="4919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9500" name="Line 38"/>
            <p:cNvSpPr>
              <a:spLocks noChangeShapeType="1"/>
            </p:cNvSpPr>
            <p:nvPr/>
          </p:nvSpPr>
          <p:spPr bwMode="auto">
            <a:xfrm flipV="1">
              <a:off x="5522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9502" name="Text Box 50"/>
          <p:cNvSpPr txBox="1">
            <a:spLocks noChangeArrowheads="1"/>
          </p:cNvSpPr>
          <p:nvPr/>
        </p:nvSpPr>
        <p:spPr bwMode="auto">
          <a:xfrm>
            <a:off x="2228850" y="3192463"/>
            <a:ext cx="3743325" cy="649287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>
                <a:latin typeface="Comic Sans MS" pitchFamily="66" charset="0"/>
              </a:rPr>
              <a:t>Sibhialtacht na Sean-Éigipte </a:t>
            </a:r>
            <a:br>
              <a:rPr lang="en-GB">
                <a:latin typeface="Comic Sans MS" pitchFamily="66" charset="0"/>
              </a:rPr>
            </a:br>
            <a:r>
              <a:rPr lang="en-GB">
                <a:latin typeface="Comic Sans MS" pitchFamily="66" charset="0"/>
              </a:rPr>
              <a:t>(3200–340 RCh).</a:t>
            </a:r>
            <a:endParaRPr lang="ga-IE">
              <a:latin typeface="Comic Sans MS" pitchFamily="66" charset="0"/>
            </a:endParaRPr>
          </a:p>
        </p:txBody>
      </p:sp>
      <p:sp>
        <p:nvSpPr>
          <p:cNvPr id="19489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19490" name="Text Box 27"/>
          <p:cNvSpPr txBox="1">
            <a:spLocks noChangeArrowheads="1"/>
          </p:cNvSpPr>
          <p:nvPr/>
        </p:nvSpPr>
        <p:spPr bwMode="auto">
          <a:xfrm rot="-4145389">
            <a:off x="1439069" y="1870869"/>
            <a:ext cx="649287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3500</a:t>
            </a:r>
            <a:endParaRPr lang="en-US">
              <a:latin typeface="Calibri" pitchFamily="34" charset="0"/>
            </a:endParaRPr>
          </a:p>
        </p:txBody>
      </p:sp>
      <p:sp>
        <p:nvSpPr>
          <p:cNvPr id="19491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92" name="Text Box 29"/>
          <p:cNvSpPr txBox="1">
            <a:spLocks noChangeArrowheads="1"/>
          </p:cNvSpPr>
          <p:nvPr/>
        </p:nvSpPr>
        <p:spPr bwMode="auto">
          <a:xfrm rot="-4145389">
            <a:off x="311150" y="1900238"/>
            <a:ext cx="649288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4500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144588" y="4864100"/>
            <a:ext cx="6415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Rachaimid siar timpeall</a:t>
            </a:r>
            <a:r>
              <a:rPr lang="en-GB" sz="2400">
                <a:latin typeface="Comic Sans MS" pitchFamily="66" charset="0"/>
              </a:rPr>
              <a:t> 5000 </a:t>
            </a:r>
            <a:r>
              <a:rPr lang="ga-IE" sz="2400">
                <a:latin typeface="Comic Sans MS" pitchFamily="66" charset="0"/>
              </a:rPr>
              <a:t>bliain anois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chun cuairt a thabhairt ar an tSean-Éigipt</a:t>
            </a:r>
            <a:r>
              <a:rPr lang="en-IE" sz="2400">
                <a:latin typeface="Comic Sans MS" pitchFamily="66" charset="0"/>
              </a:rPr>
              <a:t>. </a:t>
            </a:r>
          </a:p>
        </p:txBody>
      </p:sp>
      <p:pic>
        <p:nvPicPr>
          <p:cNvPr id="194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150" y="4268788"/>
            <a:ext cx="136207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Arrow Connector 44"/>
          <p:cNvCxnSpPr/>
          <p:nvPr/>
        </p:nvCxnSpPr>
        <p:spPr>
          <a:xfrm>
            <a:off x="2555875" y="2781300"/>
            <a:ext cx="2952750" cy="0"/>
          </a:xfrm>
          <a:prstGeom prst="straightConnector1">
            <a:avLst/>
          </a:prstGeom>
          <a:ln w="22225">
            <a:solidFill>
              <a:srgbClr val="800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903913" y="2349500"/>
            <a:ext cx="0" cy="842963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32025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6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2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3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63007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19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1520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1521" name="Text Box 20"/>
          <p:cNvSpPr txBox="1">
            <a:spLocks noChangeArrowheads="1"/>
          </p:cNvSpPr>
          <p:nvPr/>
        </p:nvSpPr>
        <p:spPr bwMode="auto">
          <a:xfrm rot="-4145389">
            <a:off x="6900070" y="1885156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21522" name="Text Box 21"/>
          <p:cNvSpPr txBox="1">
            <a:spLocks noChangeArrowheads="1"/>
          </p:cNvSpPr>
          <p:nvPr/>
        </p:nvSpPr>
        <p:spPr bwMode="auto">
          <a:xfrm rot="-4145389">
            <a:off x="2282825" y="1830388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3000</a:t>
            </a:r>
            <a:endParaRPr lang="en-US">
              <a:latin typeface="Calibri" pitchFamily="34" charset="0"/>
            </a:endParaRPr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 rot="-4145389">
            <a:off x="5531645" y="1885156"/>
            <a:ext cx="531812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500</a:t>
            </a:r>
            <a:endParaRPr lang="en-US">
              <a:latin typeface="Calibri" pitchFamily="34" charset="0"/>
            </a:endParaRP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 rot="-4145389">
            <a:off x="48752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21525" name="Text Box 24"/>
          <p:cNvSpPr txBox="1">
            <a:spLocks noChangeArrowheads="1"/>
          </p:cNvSpPr>
          <p:nvPr/>
        </p:nvSpPr>
        <p:spPr bwMode="auto">
          <a:xfrm rot="-4145389">
            <a:off x="42275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21526" name="Text Box 25"/>
          <p:cNvSpPr txBox="1">
            <a:spLocks noChangeArrowheads="1"/>
          </p:cNvSpPr>
          <p:nvPr/>
        </p:nvSpPr>
        <p:spPr bwMode="auto">
          <a:xfrm rot="-4145389">
            <a:off x="3579813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21527" name="Text Box 26"/>
          <p:cNvSpPr txBox="1">
            <a:spLocks noChangeArrowheads="1"/>
          </p:cNvSpPr>
          <p:nvPr/>
        </p:nvSpPr>
        <p:spPr bwMode="auto">
          <a:xfrm rot="-4145389">
            <a:off x="2859088" y="1901825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2500</a:t>
            </a:r>
            <a:endParaRPr lang="en-US">
              <a:latin typeface="Calibri" pitchFamily="34" charset="0"/>
            </a:endParaRP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6156325" y="1844675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 rot="-4145389">
            <a:off x="852488" y="1860550"/>
            <a:ext cx="650875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4000</a:t>
            </a:r>
            <a:endParaRPr lang="en-US">
              <a:latin typeface="Calibri" pitchFamily="34" charset="0"/>
            </a:endParaRPr>
          </a:p>
        </p:txBody>
      </p:sp>
      <p:sp>
        <p:nvSpPr>
          <p:cNvPr id="21530" name="Line 30"/>
          <p:cNvSpPr>
            <a:spLocks noChangeShapeType="1"/>
          </p:cNvSpPr>
          <p:nvPr/>
        </p:nvSpPr>
        <p:spPr bwMode="auto">
          <a:xfrm>
            <a:off x="630078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31" name="Text Box 31"/>
          <p:cNvSpPr txBox="1">
            <a:spLocks noChangeArrowheads="1"/>
          </p:cNvSpPr>
          <p:nvPr/>
        </p:nvSpPr>
        <p:spPr bwMode="auto">
          <a:xfrm>
            <a:off x="5219700" y="1052513"/>
            <a:ext cx="763588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21532" name="Text Box 32"/>
          <p:cNvSpPr txBox="1">
            <a:spLocks noChangeArrowheads="1"/>
          </p:cNvSpPr>
          <p:nvPr/>
        </p:nvSpPr>
        <p:spPr bwMode="auto">
          <a:xfrm>
            <a:off x="6372225" y="1052513"/>
            <a:ext cx="6207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21533" name="Line 33"/>
          <p:cNvSpPr>
            <a:spLocks noChangeShapeType="1"/>
          </p:cNvSpPr>
          <p:nvPr/>
        </p:nvSpPr>
        <p:spPr bwMode="auto">
          <a:xfrm flipV="1">
            <a:off x="7019925" y="1341438"/>
            <a:ext cx="1944688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34" name="Line 34"/>
          <p:cNvSpPr>
            <a:spLocks noChangeShapeType="1"/>
          </p:cNvSpPr>
          <p:nvPr/>
        </p:nvSpPr>
        <p:spPr bwMode="auto">
          <a:xfrm flipH="1">
            <a:off x="1908175" y="1412875"/>
            <a:ext cx="327501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21535" name="Group 45"/>
          <p:cNvGrpSpPr>
            <a:grpSpLocks/>
          </p:cNvGrpSpPr>
          <p:nvPr/>
        </p:nvGrpSpPr>
        <p:grpSpPr bwMode="auto">
          <a:xfrm>
            <a:off x="7813675" y="2349500"/>
            <a:ext cx="1169988" cy="1712913"/>
            <a:chOff x="5050" y="1546"/>
            <a:chExt cx="603" cy="950"/>
          </a:xfrm>
        </p:grpSpPr>
        <p:sp>
          <p:nvSpPr>
            <p:cNvPr id="21551" name="Text Box 35"/>
            <p:cNvSpPr txBox="1">
              <a:spLocks noChangeArrowheads="1"/>
            </p:cNvSpPr>
            <p:nvPr/>
          </p:nvSpPr>
          <p:spPr bwMode="auto">
            <a:xfrm>
              <a:off x="5050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21552" name="Line 38"/>
            <p:cNvSpPr>
              <a:spLocks noChangeShapeType="1"/>
            </p:cNvSpPr>
            <p:nvPr/>
          </p:nvSpPr>
          <p:spPr bwMode="auto">
            <a:xfrm flipV="1">
              <a:off x="5522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21536" name="Line 51"/>
          <p:cNvSpPr>
            <a:spLocks noChangeShapeType="1"/>
          </p:cNvSpPr>
          <p:nvPr/>
        </p:nvSpPr>
        <p:spPr bwMode="auto">
          <a:xfrm flipV="1">
            <a:off x="-2501900" y="2349500"/>
            <a:ext cx="0" cy="124777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37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1500</a:t>
            </a:r>
            <a:endParaRPr lang="en-US">
              <a:latin typeface="Calibri" pitchFamily="34" charset="0"/>
            </a:endParaRPr>
          </a:p>
        </p:txBody>
      </p:sp>
      <p:sp>
        <p:nvSpPr>
          <p:cNvPr id="21538" name="Text Box 27"/>
          <p:cNvSpPr txBox="1">
            <a:spLocks noChangeArrowheads="1"/>
          </p:cNvSpPr>
          <p:nvPr/>
        </p:nvSpPr>
        <p:spPr bwMode="auto">
          <a:xfrm rot="-4145389">
            <a:off x="1500981" y="1859757"/>
            <a:ext cx="650875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3500</a:t>
            </a:r>
            <a:endParaRPr lang="en-US">
              <a:latin typeface="Calibri" pitchFamily="34" charset="0"/>
            </a:endParaRPr>
          </a:p>
        </p:txBody>
      </p:sp>
      <p:sp>
        <p:nvSpPr>
          <p:cNvPr id="21539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540" name="Text Box 29"/>
          <p:cNvSpPr txBox="1">
            <a:spLocks noChangeArrowheads="1"/>
          </p:cNvSpPr>
          <p:nvPr/>
        </p:nvSpPr>
        <p:spPr bwMode="auto">
          <a:xfrm rot="-4145389">
            <a:off x="311150" y="1900238"/>
            <a:ext cx="649288" cy="3730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4500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074738" y="4864100"/>
            <a:ext cx="695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‘Roimh Chríost’ atá i gceist le ‘RCh’. Ciallaíonn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3200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RCh, mar sin, 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3200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bliain sular rugadh</a:t>
            </a:r>
          </a:p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Íosa Críost. </a:t>
            </a:r>
          </a:p>
        </p:txBody>
      </p: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6138863" y="2336800"/>
            <a:ext cx="1584325" cy="2249488"/>
            <a:chOff x="2049" y="1164"/>
            <a:chExt cx="1665" cy="1348"/>
          </a:xfrm>
        </p:grpSpPr>
        <p:sp>
          <p:nvSpPr>
            <p:cNvPr id="21549" name="Text Box 50"/>
            <p:cNvSpPr txBox="1">
              <a:spLocks noChangeArrowheads="1"/>
            </p:cNvSpPr>
            <p:nvPr/>
          </p:nvSpPr>
          <p:spPr bwMode="auto">
            <a:xfrm>
              <a:off x="2049" y="1764"/>
              <a:ext cx="1665" cy="748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Rugadh Íosa Críost</a:t>
              </a:r>
            </a:p>
            <a:p>
              <a:r>
                <a:rPr lang="ga-IE">
                  <a:solidFill>
                    <a:srgbClr val="000000"/>
                  </a:solidFill>
                  <a:latin typeface="Comic Sans MS" pitchFamily="66" charset="0"/>
                </a:rPr>
                <a:t>an bhliain seo.</a:t>
              </a:r>
              <a:endParaRPr lang="en-US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1550" name="Line 51"/>
            <p:cNvSpPr>
              <a:spLocks noChangeShapeType="1"/>
            </p:cNvSpPr>
            <p:nvPr/>
          </p:nvSpPr>
          <p:spPr bwMode="auto">
            <a:xfrm flipV="1">
              <a:off x="2219" y="1164"/>
              <a:ext cx="0" cy="60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2228850" y="3192463"/>
            <a:ext cx="3743325" cy="649287"/>
          </a:xfrm>
          <a:prstGeom prst="rect">
            <a:avLst/>
          </a:prstGeom>
          <a:noFill/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Sibhialtacht na Sean-Éigipte</a:t>
            </a:r>
            <a:r>
              <a:rPr lang="en-GB">
                <a:latin typeface="Comic Sans MS" pitchFamily="66" charset="0"/>
              </a:rPr>
              <a:t> (3200–340 RCh)</a:t>
            </a:r>
            <a:r>
              <a:rPr lang="ga-IE">
                <a:latin typeface="Comic Sans MS" pitchFamily="66" charset="0"/>
              </a:rPr>
              <a:t>.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555875" y="2781300"/>
            <a:ext cx="2952750" cy="0"/>
          </a:xfrm>
          <a:prstGeom prst="straightConnector1">
            <a:avLst/>
          </a:prstGeom>
          <a:ln w="22225">
            <a:solidFill>
              <a:srgbClr val="800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903913" y="2349500"/>
            <a:ext cx="0" cy="842963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232025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1750"/>
            <a:ext cx="103346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7763"/>
            <a:ext cx="496887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611188" y="1628775"/>
            <a:ext cx="1871662" cy="7921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5003800" y="981075"/>
            <a:ext cx="3671888" cy="25304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Sníonn an Níl tríd an Éigipt. Talamh saibhir 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a bhíodh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feadh bhruacha na Níle</a:t>
            </a:r>
          </a:p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mar 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go sceitheadh an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abhainn</a:t>
            </a: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gach bliain. Gaineamhlach</a:t>
            </a:r>
          </a:p>
          <a:p>
            <a:pPr>
              <a:defRPr/>
            </a:pP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a bheadh sa talamh sin</a:t>
            </a:r>
          </a:p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Comic Sans MS" pitchFamily="66" charset="0"/>
              </a:rPr>
              <a:t>an t-am sin </a:t>
            </a:r>
            <a:r>
              <a:rPr lang="ga-IE" sz="2000">
                <a:solidFill>
                  <a:srgbClr val="000000"/>
                </a:solidFill>
                <a:latin typeface="Comic Sans MS" pitchFamily="66" charset="0"/>
              </a:rPr>
              <a:t>murach sceitheadh na Níle. 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29075"/>
            <a:ext cx="428625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7"/>
          <p:cNvSpPr txBox="1">
            <a:spLocks noChangeArrowheads="1"/>
          </p:cNvSpPr>
          <p:nvPr/>
        </p:nvSpPr>
        <p:spPr bwMode="auto">
          <a:xfrm>
            <a:off x="539750" y="260350"/>
            <a:ext cx="8135938" cy="16319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Bhí muintir na Sean‑Éigipte ag brath go hiomlán ar an Níl. D’fhásaidís barra sa talamh torthúil i ngleann na habhann. Ghabhaidís éisc san abhainn agus ghabhaidís éin sna giolcacha arda a d’fhásadh ar bhruach na habhann. D’úsáididís báid ar an abhainn chomh maith chun dul ó áit go háit.</a:t>
            </a:r>
            <a:endParaRPr lang="en-IE" sz="2000">
              <a:latin typeface="Comic Sans MS" pitchFamily="66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55650" y="5367338"/>
            <a:ext cx="7488238" cy="10064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Is anseo ar bhruach na Níle a d’fhás </a:t>
            </a:r>
            <a:r>
              <a:rPr lang="en-GB" sz="2000">
                <a:latin typeface="Comic Sans MS" pitchFamily="66" charset="0"/>
              </a:rPr>
              <a:t>sibhialtacht </a:t>
            </a:r>
            <a:r>
              <a:rPr lang="ga-IE" sz="2000">
                <a:latin typeface="Comic Sans MS" pitchFamily="66" charset="0"/>
              </a:rPr>
              <a:t>na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en-GB" sz="2000">
                <a:latin typeface="Comic Sans MS" pitchFamily="66" charset="0"/>
              </a:rPr>
              <a:t>Sean-</a:t>
            </a:r>
            <a:r>
              <a:rPr lang="ga-IE" sz="2000">
                <a:latin typeface="Comic Sans MS" pitchFamily="66" charset="0"/>
              </a:rPr>
              <a:t>Éigipte</a:t>
            </a:r>
            <a:r>
              <a:rPr lang="en-IE" sz="2000">
                <a:latin typeface="Comic Sans MS" pitchFamily="66" charset="0"/>
              </a:rPr>
              <a:t>. </a:t>
            </a:r>
            <a:r>
              <a:rPr lang="ga-IE" sz="2000">
                <a:latin typeface="Comic Sans MS" pitchFamily="66" charset="0"/>
              </a:rPr>
              <a:t>Is é is </a:t>
            </a:r>
            <a:r>
              <a:rPr lang="ga-IE" sz="2000" b="1">
                <a:solidFill>
                  <a:srgbClr val="FF0000"/>
                </a:solidFill>
                <a:latin typeface="Comic Sans MS" pitchFamily="66" charset="0"/>
              </a:rPr>
              <a:t>sibhialtacht</a:t>
            </a:r>
            <a:r>
              <a:rPr lang="ga-IE" sz="2000">
                <a:latin typeface="Comic Sans MS" pitchFamily="66" charset="0"/>
              </a:rPr>
              <a:t> ann ná pobal a </a:t>
            </a:r>
            <a:r>
              <a:rPr lang="en-GB" sz="2000">
                <a:latin typeface="Comic Sans MS" pitchFamily="66" charset="0"/>
              </a:rPr>
              <a:t>bhfuil </a:t>
            </a:r>
            <a:r>
              <a:rPr lang="ga-IE" sz="2000">
                <a:latin typeface="Comic Sans MS" pitchFamily="66" charset="0"/>
              </a:rPr>
              <a:t>córas rialtais, </a:t>
            </a:r>
            <a:r>
              <a:rPr lang="en-GB" sz="2000">
                <a:latin typeface="Comic Sans MS" pitchFamily="66" charset="0"/>
              </a:rPr>
              <a:t>córas scríbhneoireachta</a:t>
            </a:r>
            <a:r>
              <a:rPr lang="ga-IE" sz="2000">
                <a:latin typeface="Comic Sans MS" pitchFamily="66" charset="0"/>
              </a:rPr>
              <a:t> agus reiligiún</a:t>
            </a:r>
            <a:r>
              <a:rPr lang="en-GB" sz="2000">
                <a:latin typeface="Comic Sans MS" pitchFamily="66" charset="0"/>
              </a:rPr>
              <a:t> ar leith</a:t>
            </a:r>
            <a:r>
              <a:rPr lang="ga-IE" sz="2000">
                <a:latin typeface="Comic Sans MS" pitchFamily="66" charset="0"/>
              </a:rPr>
              <a:t> acu</a:t>
            </a:r>
            <a:r>
              <a:rPr lang="en-IE" sz="2000">
                <a:latin typeface="Comic Sans MS" pitchFamily="66" charset="0"/>
              </a:rPr>
              <a:t>. </a:t>
            </a:r>
            <a:endParaRPr lang="ga-IE" sz="200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1924050"/>
            <a:ext cx="8305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981075"/>
            <a:ext cx="522287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981075"/>
            <a:ext cx="2112963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173038"/>
            <a:ext cx="8748712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300">
                <a:latin typeface="Comic Sans MS" pitchFamily="66" charset="0"/>
              </a:rPr>
              <a:t>Conas a fhaighimid eolas ar </a:t>
            </a:r>
            <a:r>
              <a:rPr lang="en-GB" sz="2300">
                <a:latin typeface="Comic Sans MS" pitchFamily="66" charset="0"/>
              </a:rPr>
              <a:t>an </a:t>
            </a:r>
            <a:r>
              <a:rPr lang="ga-IE" sz="2300">
                <a:latin typeface="Comic Sans MS" pitchFamily="66" charset="0"/>
              </a:rPr>
              <a:t>saol a bhí ag na hÉigiptigh fadó?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825" y="4652963"/>
            <a:ext cx="8496300" cy="1939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Slí amháin le heolas a fháil ar na hÉigiptigh ná breathnú </a:t>
            </a:r>
            <a:r>
              <a:rPr lang="en-GB" sz="2400">
                <a:latin typeface="Comic Sans MS" pitchFamily="66" charset="0"/>
              </a:rPr>
              <a:t/>
            </a:r>
            <a:br>
              <a:rPr lang="en-GB" sz="2400">
                <a:latin typeface="Comic Sans MS" pitchFamily="66" charset="0"/>
              </a:rPr>
            </a:br>
            <a:r>
              <a:rPr lang="ga-IE" sz="2400">
                <a:latin typeface="Comic Sans MS" pitchFamily="66" charset="0"/>
              </a:rPr>
              <a:t>ar na nithe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d’fhág siad ina ndiaidh. Déanann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seandálaithe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tochailt sa talamh chun teacht ar na nithe sin. Déanann siad staidéar orthu agus deir siad linn ansin cad dó a</a:t>
            </a:r>
            <a:r>
              <a:rPr lang="en-GB" sz="2400">
                <a:latin typeface="Comic Sans MS" pitchFamily="66" charset="0"/>
              </a:rPr>
              <a:t>r </a:t>
            </a:r>
            <a:r>
              <a:rPr lang="ga-IE" sz="2400">
                <a:latin typeface="Comic Sans MS" pitchFamily="66" charset="0"/>
              </a:rPr>
              <a:t>úsáid na hÉigiptigh iad.</a:t>
            </a:r>
            <a:endParaRPr lang="en-IE" sz="240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5088"/>
            <a:ext cx="1957388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13188"/>
            <a:ext cx="42862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9052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93663"/>
            <a:ext cx="428625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63938" y="4221163"/>
            <a:ext cx="43227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800">
                <a:latin typeface="Solari"/>
              </a:rPr>
              <a:t>FIANAISE </a:t>
            </a:r>
            <a:endParaRPr lang="en-IE" sz="4800">
              <a:latin typeface="Calibri" pitchFamily="34" charset="0"/>
            </a:endParaRPr>
          </a:p>
        </p:txBody>
      </p:sp>
      <p:sp>
        <p:nvSpPr>
          <p:cNvPr id="27654" name="AutoShape 4" descr="data:image/jpeg;base64,/9j/4AAQSkZJRgABAQAAAQABAAD/2wCEAAkGBhQSERUUExQUFBUWFRwYGBcYGBgYFxgYGBgYFxgXFxUXHCYeFxkjGhUXHy8gIycpLCwsGB4xNTAqNSYrLCkBCQoKDgwOFw8PFykcHBwpKSkpLCwpKSksKSksLCwpKSksKSkpKSwsLCkpLCksKSwpLCksKSwpKSwsLCwpLCwsLP/AABEIAMIBBAMBIgACEQEDEQH/xAAaAAACAwEBAAAAAAAAAAAAAAACAwABBAUG/8QAOxAAAQMCAwYFBAECBQMFAAAAAQACEQMhMUFRBBJhcYHwkaGxwdEFEyLh8TJSBkJicrIUI4IVY5Kiwv/EABkBAAMBAQEAAAAAAAAAAAAAAAABAgMEBf/EACURAQADAAICAgIBBQAAAAAAAAABAhEDMRIhQVEEMiITFFJhcf/aAAwDAQACEQMRAD8A4dKqW/0uqN5PIWyl9WrN/p2isObifVYQjaF6jlyHYof4n2puFcO/3Mb8LoUf8bbSMW0X+IPqvMxAlDs29dz7Tg20AfOqNLIet23/ABuX0nsdRI3mlshwI/JpEwRlK8ewXT3uQAYpScQRZSUaiMNUqbqMBFgUYYHj4QhqYWplPZy7AInIj2CHBTdW6j9HeW/m4AyYgTmYtNrWWtn0kcfELGeasKisuNuowzxXZ/6NowHWE1uzjIDmon8iPiFeDhBhIwKgonQ+C7raAnT3TBsgOBy75qf7ifoeDzO0bE+N5g/Ic4cMwe8UzcIyXoHUOAKo0ZwHv5FKOefoeDz+5oqc267TqHAdRKB2wA5Doqjnj5gvBx2sUeF0H7BoVlqUCOS1ryVt8pmswUGzOqzkXhatzTRC6nnwVpZoVuEtRgCVdQIDLurH9QpRuvn+lwnkTuzPDeW8hK2qiXsc0f5gR5W84U2j0Hc2HbW7jQTBMgdBvHkAM07aXbzCGuAJEBwvE2kXXD2I030mOqTcNuJsd4GLTmG46LQadDFriDamN2TDpcZAiC67zOVzZXE7DOvR9HYnsENeIyH5Q2ABDfywt4kqkoUGU5a2qW3JI/E3N7yLWgRoAomrIQJjEACbTbdNQmkXEHDHK+XeqLEIqhVNSKAbqhZZMUdgmbOWKg1BtP1BlMjfduzha3XRatjaKglpBBzy6JTaIHZQatlL6e43sOa3bPsTRlJ1WoNg9my5b8/+LWKfbLT+ntbxPJPFGMgm78BNDFzTaZ7XEEfZ7FkwCBf0TBR7/lGLJGR9vrCjmj+fhOLOQ76wgAjGEAIBwR/ZjL4VudoR0Mqvu2uUAJbhAGOcHyKXUpd3T8Rjkg3TgMEAg0idVTqUHDjPBbm7PIJ06pNTZ5iwnhM94IDEac+iTU2bvNbW0cL9cFW0bOWugkWzHr5IDl1dlEZa6LMdmxz7810307pL2fyrryWr0U1iXHcyCqeuq/ZgeXwsVXZ49l1U5ot6n1LO1Mc9+Pv31VtTaojFLaZEjA3WyAfTXbgqN3d77b3Q3Mg/k2OMOatFSsym5o+2N4DecW5Ew2391pnQDis2xvjaCJJLmA//ABJGXDdC7Bcpr9Mo9TMMFDaGOktZVgmbbwBJuTAdxUQbW6sXHcIa0WH4tdPG7hGkcOKirVHhNpaoY4IjYJqGHHVEEsBGEyMhSoMOca42CNgkLdQpZxfDxWXJyeC611lp/TwR+QBGhuOq3bPR4W7smOFkdNpjD5XDa829y2isQItAyV7qg4pm5359FBgpU+S0s3b2JOFiBfXC6UxnCAmNbfRMIGX/AEiNPx5JjfRRpvBQCnxOcjNXTpBxgnyTxQFzA4c1UunhykJBnbsgBuQnsoMnM8Qb+ClSn+9EUzlfQWRMniq2xtEbhkaHH4PRA4xiACdLY+i0CnaABIE4jXK2mSE0ZvPl4paeMhdN54Kizj0wRuowLePzoiZWLdLjL18UaTK6mQROeEZ9UirU3jc5rW/+qIjj5Qk16V8B829boDHuce8llrNjiVv3MvDose0iDOU+CYiQhmWff6VVaYIM+XtKCnvGbRPtgnPap08cXbKFi05iLeHQrk7LReKTqYd+TSWtcRlYt8iF6Ovs8jpK4Bo1W7Q4R/2yJP8AugN//K7uPk8u+2Nq4VS2UUXU3SSd/wDI3vvDKct4NXXrbaGmDK4/1Xao/CBcbwJcJlpkANxJkBF9b23cDHBpcCItGWGOt07T474ss/nG/Lp/+os4+Ci8t/63/wC2/wAvlWsv69mvhD17mmCRiidR3gQc7YT5FU1yY1y7WK/togFSMXtaUTORptOyUJvkt0WCTQp/iIRsFyOvhqvNvabTroiMg+l3zWqhRBGMRlmk0qNpywnEdT1V/dgxGChQ6jIOWKvdvj3qltF+XeaYLIAg7RMFTRDN/wCUT2xcFMjN4635IROY77Kr7owNlW9+0gP79sO9P5UBMWMHRASI4zJnkLe6pzrZx0njnrHilp4ax5GfPvRNpuMzy9cIhIpjPUZ8T5x7q3Cccz33xU6rD3PJ00wHqipscQeGkZZ96JbnRh2eiOnHAjse6AAth2OWk8rafKW5l4Njhnj72Ke9wtu4i89fVHtbAWb2BN4+LWz88EBzKgItFuygfZ065HRPBnGAfJIfI8JB76eKoid0z1/aTtezgg4XErURJGMYd+aqo0G4x7smTnN3QM5S21bkT4pu1bMDfA5ZSuaQQ64POFGK1udytguZt9MSCM1sFQmJmDloh2ohwsL4fytOO01nU2jXJLOH8LlVW72zFudJ0H/xO76X6rsPbC51Gn/3q1PJ7A8dRuu9JXdf+Ua5revf08+qVkKLgbvbtwUfWa0bziABiSh2Wu17d5pkHuDx4I30Q4FpwIg9V6v/ABzjC07PRJM8Vxfou0gb1GTvMJ5FoNo5SLL0Oyt/pGfcrn5r/wAc+2lI9tdOxjjHVOAAKULAQNfHUprZj152XE1NbSMTxsMrSB6q3O1PAWwGPVFRflOGWWSlWDa3RBpSNh4lOa2FKNsuaPaDMwI/hAKDoNz37rQ08e4j0WcMuOIw4+6eSAMRP8/pEiCTEnmoH2vjnmo5ox7uoDBxnu8dEAD3yBkfi6pkEkz3qiqskSs1StFuCnBrSdobAvAz/XVX9+LiTyxWJwbE70xc8ENOvIluWWYzwSk4dF20E/BHit1Igt0gYE6268lxdm2qPxOGWdufTzW/YiQR0/XukcNtFzS3qB6ZpbowmRlpfFKa8g8J7x4KVqs4C8zHVMF7RwHIJW0U/wAcyRywWprQBjpz/SSDvGde5+U4KSXNzHrZIAvjlZa/sHQQLn9eSRUZdUTLWbZZ5W8twHDFZNpZBEG3hfsoAakG9sMvlZXMHwnAe90p4z6ftAc7bKcGei4lamKdek/+5zgTefyDbcrHxPBel2mlvMnMFeb+uMJphzTZjg8iLmPSASurjnaZ9MuSHL+pUd2q8cZ8b+6i79f6fTqnfdYkDzE+8dFFnPHOpryRka1UPp4p03hkCd4jHS0yfNP2d2+1rhg4A+IlTY62+xrgZBAvrPDVBszTTe5m6dxzi5rhgJuWkZXmOa7ukAr/AE1n3WPFnAkmM7Zrs7O3d3TrPS37XOqtMgYfiSD1C6FEzB8uUd+C4ub9m1OnQpATpOPCYB5BSQDHpwn4Qtd4z+/hWKVuWfFYNDWu/IymsZGnvhPuksbbHTqtlOnvQIAvj31QBMw5jw7sjcyCRp1QF8E9+WSHeJNhjjZIJAVsE4HFFviOOfeatrb4xKYDXoWSalO1gF0G04iBy6JVZnDHRBMe9wx/fsub9TJAkaweAXUqttA/fQpb2AiHDKLoNx9me45SOYlaahkW8eA9VVX6cR/QYUZsz8yJ7/SJTGk0Kska/pdrZDAkjHAnRY9ioBhnOLElaqu0cZPP3U4uJMbV1BI0nuUAqd+yBri63l7qPpX0GmaAfGpx0UazS5J6zwQ2mBb3TnOsO+d9UwGpTMyMdO+qz1TInFaHEzGGc4Z8BglupeaZMzhbr4rPtEE8OOMJ7zGd+5KGoO+GXogMLRpfNBUi5RPF++o6hUXDx+EBmrnH25/C4+3UgWPBsC0i9okY8F2dtImw7gT0lczaaQMtIBBsRkujg9zKLsn0yl92jTdMfjB5jFRY9i21tE1KZtFQwP8AS4Bw/wCSi28o+XDaZicekosDQIAHAWRi1pSaFYkSRu8Jk9YtK0hg0vGOcLduU4fkQcgPf4TdiqGb+HVZzIc4ZwPSVopvAM5b3NefyftLevTrUxEAYa94JxAmMLfylU8DGWHl8JjG7wnuxWS2ttO2gVF0Z/0lFQqWwyOPLHyRGiADN8cPIICq9aYMc1TRBOhQ/bjCIPccrpjKfRAMds/njHfFEz8efd0ezuw8Dr3ipVvf9dIhI0c4kYmGi04mfdATGqayARJtmFVamDca9wmRIfEeGEq6wL/4CIZ2+ET+nggMtXYt0SLjUYfI6rM6lhPXOPldOLeXPuEh2zX9PZAZaWzDIk8MJ4LTT2EG4PAk66YyFPsnw66IpOduGXc+qQVVo7hnInW8cNVAN7HuB5qnU74G/FNp0tSPHuUAt7CbkH1QFp8VpdZtxM99Es07AzjJ7/aDLcLAze+GlvkJMXjADsTKbUfje2PVZTXvFozPHggKqUcwbR649EhrrEEWN+MiP2tLxfCwx0SXY4Xix4W8kBlqsjHL9x7LNUMDja/fd1vqQT0v4Ln7RhwsmUkbQ+2XLiVgetda5jvvFKqUYMLu/Hrkb9srz7x5H/EX0tz6u83NonmJHoAqXp3M1CtVPFEzqdbmtzTWnxyUaMzhopC6MSx06RY4y8vNnS6J0iwAi3mtu5MQcx42Cz1zFRp1BB6EH3K10acgRYe47K83ljLy2r061MwN0+XeIwTA0hwkWN+sYcylUHyBNyDB8be62b8xaM8li0PpbKW6InCRiTN/c4o21g5oF4zI9L6YpbXt/ETieo1SCnUr88OwmCiJEE2xOnTVMpj8oPei0Pa0H8sNR6JaeMYZPz+01mzflGJy5alPdSGIi+UyZyR0CGtM2ve3FAxKGyA2BtA8TrCXX2GJAdf0jojp1Q28n21U/wCuvcAccePsq0sBs9EbpBm5F4nIyB3kgq0IAI1ItlHfkhqbRvGYi0WzurO8QABujEx3ayRsxMWPd5RRMzh3ipUab+6X9ouH5RfT0TSY6uMAR49wq3JGIPzGCUNmaMBlbDuULqNpm84kpA0uAtP6QP2gCwHX5so6iMzJVhl5gZphQryIzn9qBpOuGZN5/hGRnh3irc44jAADvxSMgUxe9xkslahfrfsLRMHuTKEXHHPkmC34WtbySyJ77uitP5euXdlTwM++CAyvzvI0HDLyWHanR4DrwWqsYnAZW4/wuebmRhOaulfKcTM4W1l7q64uI0v30RuGCjsvDvxXp5kY55ZnNlWicVEBqhEKZRd4owVZMm20iAHf2uHgfxPqn7M+C3PlxTHs3gQcCIWPZrtg4tsemPsVxfk196045dmk4QIxnHpdaNkrExOkHDzXO2d+E3strKcGMZ0nmuNq3MZEZDmqJndIQ06mDZxu3nmJRAmwiL80w07wLcVQNsf0kFpDuEJ4MjJLD0TaxE36K/vznPP4QDlxsjNPMIIIBNr42GXknupWuYtqlB0XGIv4I3unv08EjU12MHHqipkThj3gl48ZROEd/CZ6PaG2kkcfRA8ZAomVDgrqEAcYjvxQGSpTMg4ZY+KbIiITib6cSlVLjAhBANkDjxUbYWKpwnIyOkIC31MrHqrLTGMY5W7kIaTM49CVTjfgEBT2kzxQPwPJNqNm82Hrn3wWfaawiLYieWkIMmBdx75JNZwg706xysrfWuPIdDbnzWGobx6Xw1PXHggiqlSeJ4R0BjxVCjAjOZPNaqNKBOOmE3mT1jwQvx8PZd/Bx+MbLC9tnGc07d95LNteyB9NzXTDhBjQrob1u+SS4Y8l0IZjTURByiAeCiCSHo2uVg0JLqUVJtDm3/3NuOpH/FNCupS3hE9dDkehWfJTzrhxOSui6SWwAMeGhw5ro7KwkWsPMFcnZ6/90Bw/E6fwfddHZ6+RJExfvULy5jJyW8NdJhjUDktNVsgX4cxfzACzNcBfAEX54SE3Z6k2NxnH/IKZOD6NyNc8fIpv2gJxF8vRZg6L6GxOBC0FxdGE8EjQBOY2yWWx37JtCoLa+fPxQDalEBs5xb35pEWwWiq+RBBhZmHHEHyQYS+D8Qia+RJgcJ9dUFRmfkoHWyTIym9pOM8vcqVSIPiga2/7yTnX6d2QCHOMd95qi6eCM0hHBLqtEafKACsBxGmUpzXT0PcpbAcLnj3go4Rr3qSgLc+2PfyszqlwPHTvgrey87osOvfwlVKhnC2sRyhAMr1BukD0WR7BnhFuJ1KJroOXHks1TaSTYY9zZBl16hBxBk5acBxSHiDEcXeoCMVYvEn/AC/J5+ijaVr3OJK6OHj8p2emd7YaXeg9UqoMOR91ZGQ7snPo2HP4XoOfplPsUAWtlACJ7y9kl7QJhIawlhUWzcURo8mMJgQAI2hWY2pgQtCMBAKr0CbjGIjJw0Pyi2faBAIxBi4vycNR+1pa1L2jZv8AM3HMf3RhycMj0PDl5uLy9x2qtsaqdQ4YjUHVbKNaDc2GBy6jJcahtkjG41xB05rXQrXEiB/9bDPTvRcDd16VWRI/IHCMhxRl+lj3Zc8PmI/EG53THphitM2i88R4XzCRtVGte4MEdQrIHVIpVAYHfFVTqibHpf3QDzViASjDx8ac55LM/aeM3ggDLSEwUxa/Th05oGtLKx0uczpz1SXOi0d8kP3cpFuOXLNBVa4ZiTnMW1QB1HnKCIzgIGbfPGOHpqgqVYubjTPzyVt2mf8AKRzgnhnCZGOrWn1QVK9wCDHl30S61eXEugzFuXHL9LLXqDe3nO3bzOHS+SRtr3wMcsTZZqlUkiCSNRHXhHFZam2NJ/vM2iInngemqgqVIhtOBzb8oJrcRoSczcjwQP2kRbzN/NZTTqTi0Dx/k+CW/ZQDBc4nwHKyD0Tqs4TGcfOvpzWZ9T8sPck8OKLaNowaL8b65DNVQoxc3Oq14+Kbz/pNrYbSpZnH0wTZso0mJHDv0Qms7XzC9GKxWMhzzMyW4CZRvrjd8PcLPtFUnFKL7KhjRUrW71n3SK1S/X1ukuekMbDY3nO4uMnlOaMGH/eUWfeVIGNwYjDFA3kmNCE6oMRBiY0JjWI0tKaxMaE0UQrbRRo1i2nYN64O67WJB4OGeHNZ6VYtcGu/B2UixP8Apdg711C6wpc1Kmyhw3XDeByIWPJxVv76ldb4yfkQYgaxYaYZLdR2rK7hhlPVc5/017LsO+3+0n8x/tcSJ6weJSRtzQRvfi4HB/4zfAgxa+S4rUtXttW0T07NLajcgcDMg+OqIVwbxBmxj3Kws2gkyBHImOGJPij+/h+QB4nyjVZrdFm0DW+mMmdckkySCHQQeh1B1ErOCTj5EfyjfthEGcBGFuuF0g1OLh/VB018kupXDeZOWHiFjO0lxEA38OgRO2feN50tGXFBjrVgbe5J6nSyUNuJEbpOkEZYY+yD/pmEEj8ozJUAkRYHXXhZMhim82JgZxj7o6WzsF90F3+q588FkdTjBxnh33qg+4IFxyt4IJ0Xba0a9+yTU+qTZuWf6xPRZw3eILW5YzA6KDYnAfk/oPcn9LWvFa3UJm8Qt+3uM5GLAxfXMk45BZn0nPuSR6zrGATgwDAAKpXVT8aI/b2mbzPRjWAC2OZzPM9UO8h3kBK6YjOkNVJ9o71UeeCz0nXWubJSmfTJUZINljcV1o5pVaiDiD4JaXk5LiluK6h2dv8AalOoDRGn5OYrXQ+2NFEaNaALIgoohAwnBUogjWprVFEFK0wYKKIMJUDQbG40OHgrUQbzP+JaTaZO4Az/AGgN9E7Zqhd9uSTMY3UUXDzdt+Hprom5GQBt0T9n9wooudtAWmx6eoVPeZiTE4KKIEEg3/8AApmziWxlGHgqUQUk7SINuK0/SWAtJIBOpx8VFF08H7M+TpuKTtGHeqtRdzFiKAq1FSgFUVSiZm08+i0BRRRKLCOCXWNgrUUpgp7kmo5UogKlRR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27655" name="AutoShape 6" descr="data:image/jpeg;base64,/9j/4AAQSkZJRgABAQAAAQABAAD/2wCEAAkGBhQSERUUExQUFBUWFRwYGBcYGBgYFxgYGBgYFxgXFxUXHCYeFxkjGhUXHy8gIycpLCwsGB4xNTAqNSYrLCkBCQoKDgwOFw8PFykcHBwpKSkpLCwpKSksKSksLCwpKSksKSkpKSwsLCkpLCksKSwpLCksKSwpKSwsLCwpLCwsLP/AABEIAMIBBAMBIgACEQEDEQH/xAAaAAACAwEBAAAAAAAAAAAAAAACAwABBAUG/8QAOxAAAQMCAwYFBAECBQMFAAAAAQACEQMhMUFRBBJhcYHwkaGxwdEFEyLh8TJSBkJicrIUI4IVY5Kiwv/EABkBAAMBAQEAAAAAAAAAAAAAAAABAgMEBf/EACURAQADAAICAgIBBQAAAAAAAAABAhEDMRIhQVEEMiITFFJhcf/aAAwDAQACEQMRAD8A4dKqW/0uqN5PIWyl9WrN/p2isObifVYQjaF6jlyHYof4n2puFcO/3Mb8LoUf8bbSMW0X+IPqvMxAlDs29dz7Tg20AfOqNLIet23/ABuX0nsdRI3mlshwI/JpEwRlK8ewXT3uQAYpScQRZSUaiMNUqbqMBFgUYYHj4QhqYWplPZy7AInIj2CHBTdW6j9HeW/m4AyYgTmYtNrWWtn0kcfELGeasKisuNuowzxXZ/6NowHWE1uzjIDmon8iPiFeDhBhIwKgonQ+C7raAnT3TBsgOBy75qf7ifoeDzO0bE+N5g/Ic4cMwe8UzcIyXoHUOAKo0ZwHv5FKOefoeDz+5oqc267TqHAdRKB2wA5Doqjnj5gvBx2sUeF0H7BoVlqUCOS1ryVt8pmswUGzOqzkXhatzTRC6nnwVpZoVuEtRgCVdQIDLurH9QpRuvn+lwnkTuzPDeW8hK2qiXsc0f5gR5W84U2j0Hc2HbW7jQTBMgdBvHkAM07aXbzCGuAJEBwvE2kXXD2I030mOqTcNuJsd4GLTmG46LQadDFriDamN2TDpcZAiC67zOVzZXE7DOvR9HYnsENeIyH5Q2ABDfywt4kqkoUGU5a2qW3JI/E3N7yLWgRoAomrIQJjEACbTbdNQmkXEHDHK+XeqLEIqhVNSKAbqhZZMUdgmbOWKg1BtP1BlMjfduzha3XRatjaKglpBBzy6JTaIHZQatlL6e43sOa3bPsTRlJ1WoNg9my5b8/+LWKfbLT+ntbxPJPFGMgm78BNDFzTaZ7XEEfZ7FkwCBf0TBR7/lGLJGR9vrCjmj+fhOLOQ76wgAjGEAIBwR/ZjL4VudoR0Mqvu2uUAJbhAGOcHyKXUpd3T8Rjkg3TgMEAg0idVTqUHDjPBbm7PIJ06pNTZ5iwnhM94IDEac+iTU2bvNbW0cL9cFW0bOWugkWzHr5IDl1dlEZa6LMdmxz7810307pL2fyrryWr0U1iXHcyCqeuq/ZgeXwsVXZ49l1U5ot6n1LO1Mc9+Pv31VtTaojFLaZEjA3WyAfTXbgqN3d77b3Q3Mg/k2OMOatFSsym5o+2N4DecW5Ew2391pnQDis2xvjaCJJLmA//ABJGXDdC7Bcpr9Mo9TMMFDaGOktZVgmbbwBJuTAdxUQbW6sXHcIa0WH4tdPG7hGkcOKirVHhNpaoY4IjYJqGHHVEEsBGEyMhSoMOca42CNgkLdQpZxfDxWXJyeC611lp/TwR+QBGhuOq3bPR4W7smOFkdNpjD5XDa829y2isQItAyV7qg4pm5359FBgpU+S0s3b2JOFiBfXC6UxnCAmNbfRMIGX/AEiNPx5JjfRRpvBQCnxOcjNXTpBxgnyTxQFzA4c1UunhykJBnbsgBuQnsoMnM8Qb+ClSn+9EUzlfQWRMniq2xtEbhkaHH4PRA4xiACdLY+i0CnaABIE4jXK2mSE0ZvPl4paeMhdN54Kizj0wRuowLePzoiZWLdLjL18UaTK6mQROeEZ9UirU3jc5rW/+qIjj5Qk16V8B829boDHuce8llrNjiVv3MvDose0iDOU+CYiQhmWff6VVaYIM+XtKCnvGbRPtgnPap08cXbKFi05iLeHQrk7LReKTqYd+TSWtcRlYt8iF6Ovs8jpK4Bo1W7Q4R/2yJP8AugN//K7uPk8u+2Nq4VS2UUXU3SSd/wDI3vvDKct4NXXrbaGmDK4/1Xao/CBcbwJcJlpkANxJkBF9b23cDHBpcCItGWGOt07T474ss/nG/Lp/+os4+Ci8t/63/wC2/wAvlWsv69mvhD17mmCRiidR3gQc7YT5FU1yY1y7WK/togFSMXtaUTORptOyUJvkt0WCTQp/iIRsFyOvhqvNvabTroiMg+l3zWqhRBGMRlmk0qNpywnEdT1V/dgxGChQ6jIOWKvdvj3qltF+XeaYLIAg7RMFTRDN/wCUT2xcFMjN4635IROY77Kr7owNlW9+0gP79sO9P5UBMWMHRASI4zJnkLe6pzrZx0njnrHilp4ax5GfPvRNpuMzy9cIhIpjPUZ8T5x7q3Cccz33xU6rD3PJ00wHqipscQeGkZZ96JbnRh2eiOnHAjse6AAth2OWk8rafKW5l4Njhnj72Ke9wtu4i89fVHtbAWb2BN4+LWz88EBzKgItFuygfZ065HRPBnGAfJIfI8JB76eKoid0z1/aTtezgg4XErURJGMYd+aqo0G4x7smTnN3QM5S21bkT4pu1bMDfA5ZSuaQQ64POFGK1udytguZt9MSCM1sFQmJmDloh2ohwsL4fytOO01nU2jXJLOH8LlVW72zFudJ0H/xO76X6rsPbC51Gn/3q1PJ7A8dRuu9JXdf+Ua5revf08+qVkKLgbvbtwUfWa0bziABiSh2Wu17d5pkHuDx4I30Q4FpwIg9V6v/ABzjC07PRJM8Vxfou0gb1GTvMJ5FoNo5SLL0Oyt/pGfcrn5r/wAc+2lI9tdOxjjHVOAAKULAQNfHUprZj152XE1NbSMTxsMrSB6q3O1PAWwGPVFRflOGWWSlWDa3RBpSNh4lOa2FKNsuaPaDMwI/hAKDoNz37rQ08e4j0WcMuOIw4+6eSAMRP8/pEiCTEnmoH2vjnmo5ox7uoDBxnu8dEAD3yBkfi6pkEkz3qiqskSs1StFuCnBrSdobAvAz/XVX9+LiTyxWJwbE70xc8ENOvIluWWYzwSk4dF20E/BHit1Igt0gYE6268lxdm2qPxOGWdufTzW/YiQR0/XukcNtFzS3qB6ZpbowmRlpfFKa8g8J7x4KVqs4C8zHVMF7RwHIJW0U/wAcyRywWprQBjpz/SSDvGde5+U4KSXNzHrZIAvjlZa/sHQQLn9eSRUZdUTLWbZZ5W8twHDFZNpZBEG3hfsoAakG9sMvlZXMHwnAe90p4z6ftAc7bKcGei4lamKdek/+5zgTefyDbcrHxPBel2mlvMnMFeb+uMJphzTZjg8iLmPSASurjnaZ9MuSHL+pUd2q8cZ8b+6i79f6fTqnfdYkDzE+8dFFnPHOpryRka1UPp4p03hkCd4jHS0yfNP2d2+1rhg4A+IlTY62+xrgZBAvrPDVBszTTe5m6dxzi5rhgJuWkZXmOa7ukAr/AE1n3WPFnAkmM7Zrs7O3d3TrPS37XOqtMgYfiSD1C6FEzB8uUd+C4ub9m1OnQpATpOPCYB5BSQDHpwn4Qtd4z+/hWKVuWfFYNDWu/IymsZGnvhPuksbbHTqtlOnvQIAvj31QBMw5jw7sjcyCRp1QF8E9+WSHeJNhjjZIJAVsE4HFFviOOfeatrb4xKYDXoWSalO1gF0G04iBy6JVZnDHRBMe9wx/fsub9TJAkaweAXUqttA/fQpb2AiHDKLoNx9me45SOYlaahkW8eA9VVX6cR/QYUZsz8yJ7/SJTGk0Kska/pdrZDAkjHAnRY9ioBhnOLElaqu0cZPP3U4uJMbV1BI0nuUAqd+yBri63l7qPpX0GmaAfGpx0UazS5J6zwQ2mBb3TnOsO+d9UwGpTMyMdO+qz1TInFaHEzGGc4Z8BglupeaZMzhbr4rPtEE8OOMJ7zGd+5KGoO+GXogMLRpfNBUi5RPF++o6hUXDx+EBmrnH25/C4+3UgWPBsC0i9okY8F2dtImw7gT0lczaaQMtIBBsRkujg9zKLsn0yl92jTdMfjB5jFRY9i21tE1KZtFQwP8AS4Bw/wCSi28o+XDaZicekosDQIAHAWRi1pSaFYkSRu8Jk9YtK0hg0vGOcLduU4fkQcgPf4TdiqGb+HVZzIc4ZwPSVopvAM5b3NefyftLevTrUxEAYa94JxAmMLfylU8DGWHl8JjG7wnuxWS2ttO2gVF0Z/0lFQqWwyOPLHyRGiADN8cPIICq9aYMc1TRBOhQ/bjCIPccrpjKfRAMds/njHfFEz8efd0ezuw8Dr3ipVvf9dIhI0c4kYmGi04mfdATGqayARJtmFVamDca9wmRIfEeGEq6wL/4CIZ2+ET+nggMtXYt0SLjUYfI6rM6lhPXOPldOLeXPuEh2zX9PZAZaWzDIk8MJ4LTT2EG4PAk66YyFPsnw66IpOduGXc+qQVVo7hnInW8cNVAN7HuB5qnU74G/FNp0tSPHuUAt7CbkH1QFp8VpdZtxM99Es07AzjJ7/aDLcLAze+GlvkJMXjADsTKbUfje2PVZTXvFozPHggKqUcwbR649EhrrEEWN+MiP2tLxfCwx0SXY4Xix4W8kBlqsjHL9x7LNUMDja/fd1vqQT0v4Ln7RhwsmUkbQ+2XLiVgetda5jvvFKqUYMLu/Hrkb9srz7x5H/EX0tz6u83NonmJHoAqXp3M1CtVPFEzqdbmtzTWnxyUaMzhopC6MSx06RY4y8vNnS6J0iwAi3mtu5MQcx42Cz1zFRp1BB6EH3K10acgRYe47K83ljLy2r061MwN0+XeIwTA0hwkWN+sYcylUHyBNyDB8be62b8xaM8li0PpbKW6InCRiTN/c4o21g5oF4zI9L6YpbXt/ETieo1SCnUr88OwmCiJEE2xOnTVMpj8oPei0Pa0H8sNR6JaeMYZPz+01mzflGJy5alPdSGIi+UyZyR0CGtM2ve3FAxKGyA2BtA8TrCXX2GJAdf0jojp1Q28n21U/wCuvcAccePsq0sBs9EbpBm5F4nIyB3kgq0IAI1ItlHfkhqbRvGYi0WzurO8QABujEx3ayRsxMWPd5RRMzh3ipUab+6X9ouH5RfT0TSY6uMAR49wq3JGIPzGCUNmaMBlbDuULqNpm84kpA0uAtP6QP2gCwHX5so6iMzJVhl5gZphQryIzn9qBpOuGZN5/hGRnh3irc44jAADvxSMgUxe9xkslahfrfsLRMHuTKEXHHPkmC34WtbySyJ77uitP5euXdlTwM++CAyvzvI0HDLyWHanR4DrwWqsYnAZW4/wuebmRhOaulfKcTM4W1l7q64uI0v30RuGCjsvDvxXp5kY55ZnNlWicVEBqhEKZRd4owVZMm20iAHf2uHgfxPqn7M+C3PlxTHs3gQcCIWPZrtg4tsemPsVxfk196045dmk4QIxnHpdaNkrExOkHDzXO2d+E3strKcGMZ0nmuNq3MZEZDmqJndIQ06mDZxu3nmJRAmwiL80w07wLcVQNsf0kFpDuEJ4MjJLD0TaxE36K/vznPP4QDlxsjNPMIIIBNr42GXknupWuYtqlB0XGIv4I3unv08EjU12MHHqipkThj3gl48ZROEd/CZ6PaG2kkcfRA8ZAomVDgrqEAcYjvxQGSpTMg4ZY+KbIiITib6cSlVLjAhBANkDjxUbYWKpwnIyOkIC31MrHqrLTGMY5W7kIaTM49CVTjfgEBT2kzxQPwPJNqNm82Hrn3wWfaawiLYieWkIMmBdx75JNZwg706xysrfWuPIdDbnzWGobx6Xw1PXHggiqlSeJ4R0BjxVCjAjOZPNaqNKBOOmE3mT1jwQvx8PZd/Bx+MbLC9tnGc07d95LNteyB9NzXTDhBjQrob1u+SS4Y8l0IZjTURByiAeCiCSHo2uVg0JLqUVJtDm3/3NuOpH/FNCupS3hE9dDkehWfJTzrhxOSui6SWwAMeGhw5ro7KwkWsPMFcnZ6/90Bw/E6fwfddHZ6+RJExfvULy5jJyW8NdJhjUDktNVsgX4cxfzACzNcBfAEX54SE3Z6k2NxnH/IKZOD6NyNc8fIpv2gJxF8vRZg6L6GxOBC0FxdGE8EjQBOY2yWWx37JtCoLa+fPxQDalEBs5xb35pEWwWiq+RBBhZmHHEHyQYS+D8Qia+RJgcJ9dUFRmfkoHWyTIym9pOM8vcqVSIPiga2/7yTnX6d2QCHOMd95qi6eCM0hHBLqtEafKACsBxGmUpzXT0PcpbAcLnj3go4Rr3qSgLc+2PfyszqlwPHTvgrey87osOvfwlVKhnC2sRyhAMr1BukD0WR7BnhFuJ1KJroOXHks1TaSTYY9zZBl16hBxBk5acBxSHiDEcXeoCMVYvEn/AC/J5+ijaVr3OJK6OHj8p2emd7YaXeg9UqoMOR91ZGQ7snPo2HP4XoOfplPsUAWtlACJ7y9kl7QJhIawlhUWzcURo8mMJgQAI2hWY2pgQtCMBAKr0CbjGIjJw0Pyi2faBAIxBi4vycNR+1pa1L2jZv8AM3HMf3RhycMj0PDl5uLy9x2qtsaqdQ4YjUHVbKNaDc2GBy6jJcahtkjG41xB05rXQrXEiB/9bDPTvRcDd16VWRI/IHCMhxRl+lj3Zc8PmI/EG53THphitM2i88R4XzCRtVGte4MEdQrIHVIpVAYHfFVTqibHpf3QDzViASjDx8ac55LM/aeM3ggDLSEwUxa/Th05oGtLKx0uczpz1SXOi0d8kP3cpFuOXLNBVa4ZiTnMW1QB1HnKCIzgIGbfPGOHpqgqVYubjTPzyVt2mf8AKRzgnhnCZGOrWn1QVK9wCDHl30S61eXEugzFuXHL9LLXqDe3nO3bzOHS+SRtr3wMcsTZZqlUkiCSNRHXhHFZam2NJ/vM2iInngemqgqVIhtOBzb8oJrcRoSczcjwQP2kRbzN/NZTTqTi0Dx/k+CW/ZQDBc4nwHKyD0Tqs4TGcfOvpzWZ9T8sPck8OKLaNowaL8b65DNVQoxc3Oq14+Kbz/pNrYbSpZnH0wTZso0mJHDv0Qms7XzC9GKxWMhzzMyW4CZRvrjd8PcLPtFUnFKL7KhjRUrW71n3SK1S/X1ukuekMbDY3nO4uMnlOaMGH/eUWfeVIGNwYjDFA3kmNCE6oMRBiY0JjWI0tKaxMaE0UQrbRRo1i2nYN64O67WJB4OGeHNZ6VYtcGu/B2UixP8Apdg711C6wpc1Kmyhw3XDeByIWPJxVv76ldb4yfkQYgaxYaYZLdR2rK7hhlPVc5/017LsO+3+0n8x/tcSJ6weJSRtzQRvfi4HB/4zfAgxa+S4rUtXttW0T07NLajcgcDMg+OqIVwbxBmxj3Kws2gkyBHImOGJPij+/h+QB4nyjVZrdFm0DW+mMmdckkySCHQQeh1B1ErOCTj5EfyjfthEGcBGFuuF0g1OLh/VB018kupXDeZOWHiFjO0lxEA38OgRO2feN50tGXFBjrVgbe5J6nSyUNuJEbpOkEZYY+yD/pmEEj8ozJUAkRYHXXhZMhim82JgZxj7o6WzsF90F3+q588FkdTjBxnh33qg+4IFxyt4IJ0Xba0a9+yTU+qTZuWf6xPRZw3eILW5YzA6KDYnAfk/oPcn9LWvFa3UJm8Qt+3uM5GLAxfXMk45BZn0nPuSR6zrGATgwDAAKpXVT8aI/b2mbzPRjWAC2OZzPM9UO8h3kBK6YjOkNVJ9o71UeeCz0nXWubJSmfTJUZINljcV1o5pVaiDiD4JaXk5LiluK6h2dv8AalOoDRGn5OYrXQ+2NFEaNaALIgoohAwnBUogjWprVFEFK0wYKKIMJUDQbG40OHgrUQbzP+JaTaZO4Az/AGgN9E7Zqhd9uSTMY3UUXDzdt+Hprom5GQBt0T9n9wooudtAWmx6eoVPeZiTE4KKIEEg3/8AApmziWxlGHgqUQUk7SINuK0/SWAtJIBOpx8VFF08H7M+TpuKTtGHeqtRdzFiKAq1FSgFUVSiZm08+i0BRRRKLCOCXWNgrUUpgp7kmo5UogKlRR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E">
              <a:latin typeface="Calibri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920875" y="3348038"/>
            <a:ext cx="4895850" cy="461962"/>
          </a:xfrm>
          <a:prstGeom prst="rect">
            <a:avLst/>
          </a:prstGeom>
          <a:solidFill>
            <a:srgbClr val="FCFBF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>
                <a:latin typeface="Comic Sans MS" pitchFamily="66" charset="0"/>
              </a:rPr>
              <a:t>An bhfuil a fhios agat céard iad?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375" y="3348038"/>
            <a:ext cx="6767513" cy="4619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Baineann na nithe seo uile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leis an </a:t>
            </a:r>
            <a:r>
              <a:rPr lang="ga-IE" sz="2400" dirty="0" err="1">
                <a:latin typeface="Comic Sans MS" pitchFamily="66" charset="0"/>
              </a:rPr>
              <a:t>tSean-Éigipt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878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1234</Words>
  <Application>Microsoft Office PowerPoint</Application>
  <PresentationFormat>On-screen Show (4:3)</PresentationFormat>
  <Paragraphs>165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Juice ITC</vt:lpstr>
      <vt:lpstr>Comic Sans MS</vt:lpstr>
      <vt:lpstr>Andalus</vt:lpstr>
      <vt:lpstr>Berlin Sans FB Demi</vt:lpstr>
      <vt:lpstr>Solari</vt:lpstr>
      <vt:lpstr>Times New Roman</vt:lpstr>
      <vt:lpstr>Wingdings 2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207</cp:revision>
  <cp:lastPrinted>2015-07-03T10:31:46Z</cp:lastPrinted>
  <dcterms:created xsi:type="dcterms:W3CDTF">2014-09-25T09:04:22Z</dcterms:created>
  <dcterms:modified xsi:type="dcterms:W3CDTF">2015-08-27T09:14:29Z</dcterms:modified>
</cp:coreProperties>
</file>