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5" r:id="rId2"/>
    <p:sldId id="289" r:id="rId3"/>
    <p:sldId id="261" r:id="rId4"/>
    <p:sldId id="283" r:id="rId5"/>
    <p:sldId id="267" r:id="rId6"/>
    <p:sldId id="274" r:id="rId7"/>
    <p:sldId id="284" r:id="rId8"/>
    <p:sldId id="285" r:id="rId9"/>
    <p:sldId id="266" r:id="rId10"/>
    <p:sldId id="268" r:id="rId11"/>
    <p:sldId id="288" r:id="rId12"/>
    <p:sldId id="278" r:id="rId13"/>
    <p:sldId id="272" r:id="rId14"/>
    <p:sldId id="290" r:id="rId15"/>
    <p:sldId id="286" r:id="rId16"/>
    <p:sldId id="277" r:id="rId17"/>
    <p:sldId id="276" r:id="rId18"/>
    <p:sldId id="282" r:id="rId19"/>
    <p:sldId id="279" r:id="rId20"/>
    <p:sldId id="280" r:id="rId21"/>
    <p:sldId id="291" r:id="rId22"/>
    <p:sldId id="292" r:id="rId23"/>
  </p:sldIdLst>
  <p:sldSz cx="9145588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re ni ghallchobhair" initials="mn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EFEF2F"/>
    <a:srgbClr val="FF6600"/>
    <a:srgbClr val="FF9900"/>
    <a:srgbClr val="E2AC00"/>
    <a:srgbClr val="EEFC64"/>
    <a:srgbClr val="CEF66A"/>
    <a:srgbClr val="63FD63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an stíl, greille tá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04" autoAdjust="0"/>
    <p:restoredTop sz="94057" autoAdjust="0"/>
  </p:normalViewPr>
  <p:slideViewPr>
    <p:cSldViewPr snapToGrid="0">
      <p:cViewPr varScale="1">
        <p:scale>
          <a:sx n="83" d="100"/>
          <a:sy n="83" d="100"/>
        </p:scale>
        <p:origin x="-180" y="-78"/>
      </p:cViewPr>
      <p:guideLst>
        <p:guide orient="horz" pos="216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h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58E7B-8609-49C6-A673-9A8FAA941D6B}" type="datetimeFigureOut">
              <a:rPr lang="ga-IE" smtClean="0"/>
              <a:t>01/11/2016</a:t>
            </a:fld>
            <a:endParaRPr lang="ga-IE"/>
          </a:p>
        </p:txBody>
      </p:sp>
      <p:sp>
        <p:nvSpPr>
          <p:cNvPr id="4" name="Coinneálaí Ionaid Bhuntásc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5" name="Coinneálaí Ionaid Uimhir Sleamhnáin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C9B9-BF4A-46B5-A2FA-9040985101F5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740017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15BF2-61AF-4003-80A1-F4104D5F2DA9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D6729-1032-4FB0-8559-9E0CAE4AA6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6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Íomhá níos fearr de dhíth</a:t>
            </a:r>
            <a:r>
              <a:rPr lang="ga-IE" baseline="0" dirty="0" smtClean="0"/>
              <a:t> anseo.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0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074988" y="554038"/>
            <a:ext cx="3689350" cy="27670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712456-8404-4813-98F0-EEE3AC20673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191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4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9112" cy="22939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D75AC-32A5-4869-B8E7-28AA6EA4809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81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Déan</a:t>
            </a:r>
            <a:r>
              <a:rPr lang="ga-IE" baseline="0" dirty="0" smtClean="0"/>
              <a:t> tagairt do ‘fórsa (gaoithe)’: fórsa 4 ar scála </a:t>
            </a:r>
            <a:r>
              <a:rPr lang="ga-IE" baseline="0" dirty="0" err="1" smtClean="0"/>
              <a:t>Beaufort</a:t>
            </a:r>
            <a:r>
              <a:rPr lang="ga-IE" baseline="0" dirty="0" smtClean="0"/>
              <a:t>.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6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3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614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a-IE" dirty="0" smtClean="0"/>
              <a:t>Féach</a:t>
            </a:r>
            <a:r>
              <a:rPr lang="ga-IE" baseline="0" dirty="0" smtClean="0"/>
              <a:t> Thart 5 nó 6? Uimhir an leathanaigh le cur isteach?</a:t>
            </a:r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D6729-1032-4FB0-8559-9E0CAE4AA60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9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2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8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51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7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55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8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4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9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37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1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4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3732-AD40-4D5B-9876-B16BE4B92B43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71131-45E1-4948-B8E1-A7E93C11C5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17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tiff"/><Relationship Id="rId5" Type="http://schemas.openxmlformats.org/officeDocument/2006/relationships/image" Target="../media/image19.tiff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X3uanOS2Bq0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hyperlink" Target="http://www.met.ie/latest/reports_ga.as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.ie/latest/reports_ga.as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kids.co.nz/sciencefacts/weather/wind.html" TargetMode="External"/><Relationship Id="rId2" Type="http://schemas.openxmlformats.org/officeDocument/2006/relationships/hyperlink" Target="http://www.met.ie/climate-ireland/wind_ga.as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cnZ5LYI19Vo" TargetMode="External"/><Relationship Id="rId4" Type="http://schemas.openxmlformats.org/officeDocument/2006/relationships/hyperlink" Target="http://www.cogg.ie/wp-content/uploads/eureka-4-26.pdf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onuilleog 2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1026" name="Picture 2" descr="L:\Poiblí\FÉACH THART - R5\Tíreolaíocht - FT R5\Sleamhnáin - FT - Tír - R5\Íomhánna - FT Tír - R5\Ceannach - sleamh - FT Tír - R5\06 An Ghaoth\shutterstock_73563628_2.t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852070"/>
            <a:ext cx="914558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4330" y="2008498"/>
            <a:ext cx="51555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500" dirty="0" smtClean="0">
                <a:latin typeface="Mistral" panose="03090702030407020403" pitchFamily="66" charset="0"/>
              </a:rPr>
              <a:t>An </a:t>
            </a:r>
            <a:r>
              <a:rPr lang="en-GB" sz="11500" dirty="0" err="1" smtClean="0">
                <a:latin typeface="Mistral" panose="03090702030407020403" pitchFamily="66" charset="0"/>
              </a:rPr>
              <a:t>Ghaoth</a:t>
            </a:r>
            <a:endParaRPr lang="en-GB" sz="11500" dirty="0">
              <a:latin typeface="Mistral" panose="03090702030407020403" pitchFamily="66" charset="0"/>
            </a:endParaRPr>
          </a:p>
        </p:txBody>
      </p:sp>
      <p:pic>
        <p:nvPicPr>
          <p:cNvPr id="4" name="Pictiú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697"/>
            <a:ext cx="9145588" cy="20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990" y="306181"/>
            <a:ext cx="4572794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Úsáidtear </a:t>
            </a:r>
            <a:r>
              <a:rPr lang="ga-IE" sz="2800" b="1" dirty="0">
                <a:solidFill>
                  <a:srgbClr val="FF0000"/>
                </a:solidFill>
                <a:latin typeface="Tw Cen MT" panose="020B0602020104020603" pitchFamily="34" charset="0"/>
              </a:rPr>
              <a:t>eite ghaoithe</a:t>
            </a:r>
            <a:r>
              <a:rPr lang="ga-IE" sz="2800" dirty="0">
                <a:latin typeface="Tw Cen MT" panose="020B0602020104020603" pitchFamily="34" charset="0"/>
              </a:rPr>
              <a:t> </a:t>
            </a:r>
            <a:br>
              <a:rPr lang="ga-IE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chun treo na gaoithe a léiriú. Féach ar an ngrianghraf </a:t>
            </a:r>
            <a:br>
              <a:rPr lang="ga-IE" sz="2800" dirty="0">
                <a:latin typeface="Tw Cen MT" panose="020B0602020104020603" pitchFamily="34" charset="0"/>
              </a:rPr>
            </a:br>
            <a:r>
              <a:rPr lang="ga-IE" sz="2800" dirty="0">
                <a:latin typeface="Tw Cen MT" panose="020B0602020104020603" pitchFamily="34" charset="0"/>
              </a:rPr>
              <a:t>ar dheis. Cén aird as a bhfuil an ghaoth ag séideadh?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7662" y="306181"/>
            <a:ext cx="3919237" cy="29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60655" y="4245084"/>
            <a:ext cx="48933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800" dirty="0">
                <a:latin typeface="Tw Cen MT" panose="020B0602020104020603" pitchFamily="34" charset="0"/>
              </a:rPr>
              <a:t>Tá sí ag séideadh ón iarthar. Ainmnítear </a:t>
            </a:r>
            <a:r>
              <a:rPr lang="ga-IE" sz="2800" dirty="0" smtClean="0">
                <a:latin typeface="Tw Cen MT" panose="020B0602020104020603" pitchFamily="34" charset="0"/>
              </a:rPr>
              <a:t>an ghaoth </a:t>
            </a:r>
            <a:r>
              <a:rPr lang="ga-IE" sz="2800" dirty="0">
                <a:latin typeface="Tw Cen MT" panose="020B0602020104020603" pitchFamily="34" charset="0"/>
              </a:rPr>
              <a:t>as an aird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b="1" dirty="0" smtClean="0">
                <a:latin typeface="Tw Cen MT" panose="020B0602020104020603" pitchFamily="34" charset="0"/>
              </a:rPr>
              <a:t>as</a:t>
            </a:r>
            <a:r>
              <a:rPr lang="ga-IE" sz="2800" dirty="0" smtClean="0">
                <a:latin typeface="Tw Cen MT" panose="020B0602020104020603" pitchFamily="34" charset="0"/>
              </a:rPr>
              <a:t> </a:t>
            </a:r>
            <a:r>
              <a:rPr lang="ga-IE" sz="2800" dirty="0">
                <a:latin typeface="Tw Cen MT" panose="020B0602020104020603" pitchFamily="34" charset="0"/>
              </a:rPr>
              <a:t>a dtagann sí. Mar sin, </a:t>
            </a:r>
            <a:r>
              <a:rPr lang="ga-IE" sz="2800" dirty="0" smtClean="0">
                <a:latin typeface="Tw Cen MT" panose="020B0602020104020603" pitchFamily="34" charset="0"/>
              </a:rPr>
              <a:t/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b="1" dirty="0" smtClean="0">
                <a:latin typeface="Tw Cen MT" panose="020B0602020104020603" pitchFamily="34" charset="0"/>
              </a:rPr>
              <a:t>gaoth </a:t>
            </a:r>
            <a:r>
              <a:rPr lang="ga-IE" sz="2800" b="1" dirty="0">
                <a:latin typeface="Tw Cen MT" panose="020B0602020104020603" pitchFamily="34" charset="0"/>
              </a:rPr>
              <a:t>aniar </a:t>
            </a:r>
            <a:r>
              <a:rPr lang="ga-IE" sz="2800" dirty="0">
                <a:latin typeface="Tw Cen MT" panose="020B0602020104020603" pitchFamily="34" charset="0"/>
              </a:rPr>
              <a:t>atá inti </a:t>
            </a:r>
            <a:r>
              <a:rPr lang="ga-IE" sz="2800" dirty="0" smtClean="0">
                <a:latin typeface="Tw Cen MT" panose="020B0602020104020603" pitchFamily="34" charset="0"/>
              </a:rPr>
              <a:t>sa </a:t>
            </a:r>
            <a:r>
              <a:rPr lang="ga-IE" sz="2800" dirty="0">
                <a:latin typeface="Tw Cen MT" panose="020B0602020104020603" pitchFamily="34" charset="0"/>
              </a:rPr>
              <a:t>chás seo.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188" y="2552950"/>
            <a:ext cx="3152504" cy="40902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30" y="3768355"/>
            <a:ext cx="2399657" cy="1415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989" y="5183769"/>
            <a:ext cx="1515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aniar</a:t>
            </a:r>
            <a:endParaRPr lang="ga-IE" sz="2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8" b="97765" l="389" r="98833">
                        <a14:foregroundMark x1="24125" y1="43017" x2="24125" y2="43017"/>
                        <a14:foregroundMark x1="25681" y1="53631" x2="25681" y2="53631"/>
                        <a14:foregroundMark x1="22179" y1="32123" x2="18288" y2="50838"/>
                        <a14:foregroundMark x1="5837" y1="31285" x2="5837" y2="31285"/>
                        <a14:foregroundMark x1="5837" y1="42737" x2="5837" y2="42737"/>
                        <a14:foregroundMark x1="29961" y1="31844" x2="29961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91553" flipH="1">
            <a:off x="2437511" y="5372887"/>
            <a:ext cx="924658" cy="540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0" y="1"/>
            <a:ext cx="3714750" cy="880155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Handwriting" panose="03010101010101010101" pitchFamily="66" charset="0"/>
              </a:rPr>
              <a:t>Treo na Gaoithe</a:t>
            </a:r>
            <a:endParaRPr lang="ga-IE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Handwriting" panose="03010101010101010101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440" y="932149"/>
            <a:ext cx="4079447" cy="5303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630" y="3181351"/>
            <a:ext cx="900000" cy="525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07866" y="6047436"/>
            <a:ext cx="900000" cy="5308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08689" y="244254"/>
            <a:ext cx="900000" cy="530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7028" y="3296648"/>
            <a:ext cx="901745" cy="53188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361014" y="3131911"/>
            <a:ext cx="1210485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t-oirthear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026556" y="4947829"/>
            <a:ext cx="127261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deisceart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3747199" y="3157188"/>
            <a:ext cx="1144317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t-iarthar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470273" y="1452572"/>
            <a:ext cx="1356486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An </a:t>
            </a:r>
          </a:p>
          <a:p>
            <a:pPr algn="ctr"/>
            <a:r>
              <a:rPr lang="ga-IE" sz="20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tuaisceart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64" y="1045871"/>
            <a:ext cx="231986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anoir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oirthear.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015" y="1045871"/>
            <a:ext cx="2325615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aneas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ndeisceart.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064" y="1034305"/>
            <a:ext cx="2319866" cy="120032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aniar </a:t>
            </a:r>
            <a:r>
              <a:rPr lang="ga-IE" sz="2400" dirty="0" smtClean="0">
                <a:latin typeface="Tw Cen MT" panose="020B0602020104020603" pitchFamily="34" charset="0"/>
              </a:rPr>
              <a:t>ón iarthar.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1064" y="1015570"/>
            <a:ext cx="2319866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anoir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oirthuaisceart.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1064" y="1021685"/>
            <a:ext cx="2236867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anoir aneas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oirdheisceart.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313" y="1021685"/>
            <a:ext cx="2236867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aniar aneas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iardheisceart.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438" l="0" r="100000">
                        <a14:foregroundMark x1="27315" y1="46094" x2="27315" y2="46094"/>
                        <a14:foregroundMark x1="28241" y1="55469" x2="28241" y2="55469"/>
                        <a14:foregroundMark x1="8796" y1="28125" x2="8796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995509" flipH="1">
            <a:off x="3476167" y="1376034"/>
            <a:ext cx="924658" cy="5400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87" b="100000" l="0" r="100000">
                        <a14:foregroundMark x1="25207" y1="38043" x2="26033" y2="36413"/>
                        <a14:foregroundMark x1="20661" y1="43478" x2="20661" y2="43478"/>
                        <a14:foregroundMark x1="24380" y1="50000" x2="24380" y2="50000"/>
                        <a14:foregroundMark x1="7851" y1="28804" x2="7851" y2="28804"/>
                        <a14:foregroundMark x1="5372" y1="41848" x2="5372" y2="41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130091">
            <a:off x="7634941" y="1197262"/>
            <a:ext cx="924658" cy="5400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8" b="100000" l="0" r="98068">
                        <a14:foregroundMark x1="18357" y1="47692" x2="18357" y2="47692"/>
                        <a14:foregroundMark x1="26087" y1="45641" x2="26087" y2="45641"/>
                        <a14:foregroundMark x1="9179" y1="30256" x2="9179" y2="30256"/>
                        <a14:foregroundMark x1="5314" y1="43077" x2="5314" y2="4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35214">
            <a:off x="7114633" y="5125929"/>
            <a:ext cx="924659" cy="540000"/>
          </a:xfrm>
          <a:prstGeom prst="rect">
            <a:avLst/>
          </a:prstGeom>
        </p:spPr>
      </p:pic>
      <p:sp>
        <p:nvSpPr>
          <p:cNvPr id="11" name="Down Arrow Callout 10"/>
          <p:cNvSpPr/>
          <p:nvPr/>
        </p:nvSpPr>
        <p:spPr>
          <a:xfrm>
            <a:off x="5495190" y="59682"/>
            <a:ext cx="1306652" cy="117045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Aduaidh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8" name="Up Arrow Callout 17"/>
          <p:cNvSpPr/>
          <p:nvPr/>
        </p:nvSpPr>
        <p:spPr>
          <a:xfrm rot="3175562">
            <a:off x="2315148" y="4980669"/>
            <a:ext cx="1399368" cy="118093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Aniar aneas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53" name="Up Arrow Callout 52"/>
          <p:cNvSpPr/>
          <p:nvPr/>
        </p:nvSpPr>
        <p:spPr>
          <a:xfrm rot="18877479">
            <a:off x="6710211" y="4698490"/>
            <a:ext cx="1523318" cy="1206559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 aneas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6" name="Down Arrow Callout 55"/>
          <p:cNvSpPr/>
          <p:nvPr/>
        </p:nvSpPr>
        <p:spPr>
          <a:xfrm rot="3160319">
            <a:off x="7153854" y="926421"/>
            <a:ext cx="1587155" cy="1333372"/>
          </a:xfrm>
          <a:prstGeom prst="downArrowCallout">
            <a:avLst>
              <a:gd name="adj1" fmla="val 31523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 aduaidh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7" name="Down Arrow Callout 56"/>
          <p:cNvSpPr/>
          <p:nvPr/>
        </p:nvSpPr>
        <p:spPr>
          <a:xfrm rot="19009627">
            <a:off x="3371978" y="1107531"/>
            <a:ext cx="1439746" cy="1197619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dirty="0" smtClean="0">
                <a:latin typeface="Tw Cen MT" panose="020B0602020104020603" pitchFamily="34" charset="0"/>
              </a:rPr>
              <a:t>Aniar aduaidh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4" name="Right Arrow Callout 3"/>
          <p:cNvSpPr/>
          <p:nvPr/>
        </p:nvSpPr>
        <p:spPr>
          <a:xfrm>
            <a:off x="2287931" y="3106635"/>
            <a:ext cx="1316971" cy="758439"/>
          </a:xfrm>
          <a:prstGeom prst="rightArrowCallout">
            <a:avLst>
              <a:gd name="adj1" fmla="val 21651"/>
              <a:gd name="adj2" fmla="val 34930"/>
              <a:gd name="adj3" fmla="val 29180"/>
              <a:gd name="adj4" fmla="val 78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Aniar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Left Arrow Callout 12"/>
          <p:cNvSpPr/>
          <p:nvPr/>
        </p:nvSpPr>
        <p:spPr>
          <a:xfrm>
            <a:off x="7669160" y="3157188"/>
            <a:ext cx="1338666" cy="694854"/>
          </a:xfrm>
          <a:prstGeom prst="leftArrowCallout">
            <a:avLst>
              <a:gd name="adj1" fmla="val 28047"/>
              <a:gd name="adj2" fmla="val 31011"/>
              <a:gd name="adj3" fmla="val 26043"/>
              <a:gd name="adj4" fmla="val 81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Anoir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4" name="Up Arrow Callout 53"/>
          <p:cNvSpPr/>
          <p:nvPr/>
        </p:nvSpPr>
        <p:spPr>
          <a:xfrm>
            <a:off x="5026556" y="5716563"/>
            <a:ext cx="1226655" cy="102488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Aneas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064" y="1045871"/>
            <a:ext cx="1955536" cy="156966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tuaisceart.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015" y="1021685"/>
            <a:ext cx="2397963" cy="15949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 ghaoth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aniar aduaidh </a:t>
            </a:r>
            <a:br>
              <a:rPr lang="ga-IE" sz="2400" dirty="0" smtClean="0">
                <a:solidFill>
                  <a:srgbClr val="FF0000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ón iarthuaisceart.   </a:t>
            </a: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8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22" grpId="0" animBg="1"/>
      <p:bldP spid="22" grpId="1" animBg="1"/>
      <p:bldP spid="23" grpId="0" animBg="1"/>
      <p:bldP spid="23" grpId="1" animBg="1"/>
      <p:bldP spid="67" grpId="0" animBg="1"/>
      <p:bldP spid="67" grpId="1" animBg="1"/>
      <p:bldP spid="69" grpId="0" animBg="1"/>
      <p:bldP spid="69" grpId="1" animBg="1"/>
      <p:bldP spid="70" grpId="0" animBg="1"/>
      <p:bldP spid="11" grpId="0" animBg="1"/>
      <p:bldP spid="18" grpId="0" animBg="1"/>
      <p:bldP spid="53" grpId="0" animBg="1"/>
      <p:bldP spid="56" grpId="0" animBg="1"/>
      <p:bldP spid="57" grpId="0" animBg="1"/>
      <p:bldP spid="4" grpId="0" animBg="1"/>
      <p:bldP spid="13" grpId="0" animBg="1"/>
      <p:bldP spid="54" grpId="0" animBg="1"/>
      <p:bldP spid="24" grpId="0" animBg="1"/>
      <p:bldP spid="24" grpId="1" animBg="1"/>
      <p:bldP spid="68" grpId="0" animBg="1"/>
      <p:bldP spid="6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1674"/>
            <a:ext cx="4680103" cy="630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98584" y="1932251"/>
            <a:ext cx="375249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Cén fáth a mbíonn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ghaoth fuar uaireanta agus te uaireanta eile? 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Braitheann sé sin go mór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an aird as a mbíonn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ghaoth ag séideadh. </a:t>
            </a:r>
          </a:p>
        </p:txBody>
      </p:sp>
      <p:sp>
        <p:nvSpPr>
          <p:cNvPr id="5" name="Rectangle 5"/>
          <p:cNvSpPr/>
          <p:nvPr/>
        </p:nvSpPr>
        <p:spPr>
          <a:xfrm>
            <a:off x="4785832" y="966620"/>
            <a:ext cx="3752490" cy="48936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In Éirinn, is iondúil go mbíonn </a:t>
            </a:r>
            <a:r>
              <a:rPr lang="ga-IE" sz="2400" b="1" dirty="0" smtClean="0">
                <a:latin typeface="Tw Cen MT" panose="020B0602020104020603" pitchFamily="34" charset="0"/>
              </a:rPr>
              <a:t>an ghaoth aduaidh</a:t>
            </a:r>
            <a:r>
              <a:rPr lang="ga-IE" sz="2400" dirty="0" smtClean="0">
                <a:latin typeface="Tw Cen MT" panose="020B0602020104020603" pitchFamily="34" charset="0"/>
              </a:rPr>
              <a:t> fuar.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Bíonn </a:t>
            </a:r>
            <a:r>
              <a:rPr lang="ga-IE" sz="2400" b="1" dirty="0" smtClean="0">
                <a:latin typeface="Tw Cen MT" panose="020B0602020104020603" pitchFamily="34" charset="0"/>
              </a:rPr>
              <a:t>an ghaoth anoir</a:t>
            </a:r>
            <a:r>
              <a:rPr lang="ga-IE" sz="2400" dirty="0" smtClean="0">
                <a:latin typeface="Tw Cen MT" panose="020B0602020104020603" pitchFamily="34" charset="0"/>
              </a:rPr>
              <a:t> te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sa tsamhradh agus an-fhuar sa gheimhreadh.</a:t>
            </a:r>
          </a:p>
          <a:p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Bíonn </a:t>
            </a:r>
            <a:r>
              <a:rPr lang="ga-IE" sz="2400" b="1" dirty="0" smtClean="0">
                <a:latin typeface="Tw Cen MT" panose="020B0602020104020603" pitchFamily="34" charset="0"/>
              </a:rPr>
              <a:t>an ghaoth aniar </a:t>
            </a:r>
            <a:r>
              <a:rPr lang="ga-IE" sz="2400" dirty="0" smtClean="0">
                <a:latin typeface="Tw Cen MT" panose="020B0602020104020603" pitchFamily="34" charset="0"/>
              </a:rPr>
              <a:t>níos teo ná an ghaoth aduaidh. </a:t>
            </a:r>
          </a:p>
          <a:p>
            <a:endParaRPr lang="ga-IE" sz="2400" dirty="0" smtClean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Is iondúil gurb í </a:t>
            </a:r>
            <a:r>
              <a:rPr lang="ga-IE" sz="2400" b="1" dirty="0" smtClean="0">
                <a:latin typeface="Tw Cen MT" panose="020B0602020104020603" pitchFamily="34" charset="0"/>
              </a:rPr>
              <a:t>an ghaoth aneas</a:t>
            </a:r>
            <a:r>
              <a:rPr lang="ga-IE" sz="2400" dirty="0" smtClean="0">
                <a:latin typeface="Tw Cen MT" panose="020B0602020104020603" pitchFamily="34" charset="0"/>
              </a:rPr>
              <a:t> an ceann is teo ar fad ar fad.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57044" y="824255"/>
            <a:ext cx="4235570" cy="489364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ga-IE" sz="2800" u="sng" dirty="0" smtClean="0">
                <a:latin typeface="Berlin Sans FB" panose="020E0602020502020306" pitchFamily="34" charset="0"/>
              </a:rPr>
              <a:t>Dán le </a:t>
            </a:r>
            <a:r>
              <a:rPr lang="ga-IE" sz="2800" u="sng" dirty="0">
                <a:latin typeface="Berlin Sans FB" panose="020E0602020502020306" pitchFamily="34" charset="0"/>
              </a:rPr>
              <a:t>f</a:t>
            </a:r>
            <a:r>
              <a:rPr lang="ga-IE" sz="2800" u="sng" dirty="0" smtClean="0">
                <a:latin typeface="Berlin Sans FB" panose="020E0602020502020306" pitchFamily="34" charset="0"/>
              </a:rPr>
              <a:t>oghlaim:</a:t>
            </a:r>
          </a:p>
          <a:p>
            <a:endParaRPr lang="ga-IE" sz="2000" i="1" dirty="0" smtClean="0">
              <a:latin typeface="Lucida Handwriting" panose="03010101010101010101" pitchFamily="66" charset="0"/>
            </a:endParaRPr>
          </a:p>
          <a:p>
            <a:r>
              <a:rPr lang="ga-IE" sz="2400" i="1" dirty="0" smtClean="0">
                <a:latin typeface="Tw Cen MT" panose="020B0602020104020603" pitchFamily="34" charset="0"/>
              </a:rPr>
              <a:t>An ghaoth aduaidh, bíonn sí crua,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Is cuireann sí fuacht ar dhaoine.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/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An ghaoth aneas, bíonn sí tais,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Is cuireann sí rath ar shíolta.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/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An ghaoth anoir, bíonn sí tirim,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Is cuireann sí sioc san oíche.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/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An ghaoth aniar, bíonn sí fial, </a:t>
            </a:r>
            <a:br>
              <a:rPr lang="ga-IE" sz="2400" i="1" dirty="0" smtClean="0">
                <a:latin typeface="Tw Cen MT" panose="020B0602020104020603" pitchFamily="34" charset="0"/>
              </a:rPr>
            </a:br>
            <a:r>
              <a:rPr lang="ga-IE" sz="2400" i="1" dirty="0" smtClean="0">
                <a:latin typeface="Tw Cen MT" panose="020B0602020104020603" pitchFamily="34" charset="0"/>
              </a:rPr>
              <a:t>Is cuireann sí iasc i líonta</a:t>
            </a:r>
            <a:r>
              <a:rPr lang="ga-IE" sz="2000" i="1" dirty="0" smtClean="0">
                <a:latin typeface="Tw Cen MT" panose="020B0602020104020603" pitchFamily="34" charset="0"/>
              </a:rPr>
              <a:t>.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71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30213" y="398744"/>
            <a:ext cx="4572794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Is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 ainéimiméadar </a:t>
            </a:r>
            <a:r>
              <a:rPr lang="ga-IE" sz="2400" dirty="0" smtClean="0">
                <a:latin typeface="Tw Cen MT" panose="020B0602020104020603" pitchFamily="34" charset="0"/>
              </a:rPr>
              <a:t>é seo. Úsáidtear é chun luas agus treo na gaoithe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thomhas.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0212" y="1700538"/>
            <a:ext cx="51153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Séideann an ghaoth isteach sna cupáin ar ghéaga an </a:t>
            </a:r>
            <a:r>
              <a:rPr lang="ga-IE" sz="2400" dirty="0" err="1" smtClean="0">
                <a:latin typeface="Tw Cen MT" panose="020B0602020104020603" pitchFamily="34" charset="0"/>
              </a:rPr>
              <a:t>ainéimiméadair</a:t>
            </a:r>
            <a:r>
              <a:rPr lang="ga-IE" sz="2400" dirty="0" smtClean="0">
                <a:latin typeface="Tw Cen MT" panose="020B0602020104020603" pitchFamily="34" charset="0"/>
              </a:rPr>
              <a:t>. Casann na géaga. Is tapúla a chasann siad is ea is láidre an ghaoth. Tá scála ar an ainéimiméadar chun luas na gaoithe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thomhas. Tá eite ar an ainéimiméadar a léiríonn treo na gaoithe.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760000" flipH="1">
            <a:off x="4245629" y="5069738"/>
            <a:ext cx="4684542" cy="830997"/>
          </a:xfrm>
          <a:prstGeom prst="rect">
            <a:avLst/>
          </a:prstGeom>
          <a:solidFill>
            <a:srgbClr val="0070C0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Is féidir </a:t>
            </a:r>
            <a:r>
              <a:rPr lang="ga-IE" sz="2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Scála </a:t>
            </a:r>
            <a:r>
              <a:rPr lang="ga-IE" sz="24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Beaufort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latin typeface="Tw Cen MT" panose="020B0602020104020603" pitchFamily="34" charset="0"/>
              </a:rPr>
              <a:t>a úsáid.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bhfuil a fhios agat céard é féin?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66568" flipH="1">
            <a:off x="4239453" y="5070978"/>
            <a:ext cx="4774457" cy="120032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 smtClean="0">
                <a:latin typeface="Tw Cen MT" panose="020B0602020104020603" pitchFamily="34" charset="0"/>
              </a:rPr>
              <a:t>Tá bealach ann chun luas na gaoithe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thomhas gan uirlisí ar bith a úsáid.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An bhfuil a fhios agat céard é?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" name="Bosca téacs 1"/>
          <p:cNvSpPr txBox="1"/>
          <p:nvPr/>
        </p:nvSpPr>
        <p:spPr>
          <a:xfrm>
            <a:off x="153564" y="4381431"/>
            <a:ext cx="3538541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sof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ga-IE" sz="2300" dirty="0">
                <a:latin typeface="Tw Cen MT" panose="020B0602020104020603" pitchFamily="34" charset="0"/>
              </a:rPr>
              <a:t>Cliceáil ar an nasc thíos chun físeán d’ainéimiméadar a fheiceáil: </a:t>
            </a:r>
            <a:endParaRPr lang="ga-IE" sz="2300" dirty="0">
              <a:latin typeface="Tw Cen MT" panose="020B0602020104020603" pitchFamily="34" charset="0"/>
              <a:hlinkClick r:id="rId2"/>
            </a:endParaRPr>
          </a:p>
          <a:p>
            <a:r>
              <a:rPr lang="ga-IE" sz="2300" dirty="0">
                <a:latin typeface="Tw Cen MT" panose="020B0602020104020603" pitchFamily="34" charset="0"/>
                <a:hlinkClick r:id="rId2"/>
              </a:rPr>
              <a:t>https://</a:t>
            </a:r>
            <a:r>
              <a:rPr lang="ga-IE" sz="2300" dirty="0" smtClean="0">
                <a:latin typeface="Tw Cen MT" panose="020B0602020104020603" pitchFamily="34" charset="0"/>
                <a:hlinkClick r:id="rId2"/>
              </a:rPr>
              <a:t>www.youtube.com/watch?v=X3uanOS2Bq0</a:t>
            </a:r>
            <a:endParaRPr lang="ga-IE" dirty="0"/>
          </a:p>
        </p:txBody>
      </p:sp>
      <p:pic>
        <p:nvPicPr>
          <p:cNvPr id="3" name="Pictiúr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53564" y="398744"/>
            <a:ext cx="3672000" cy="27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>
            <a:spLocks noChangeAspect="1"/>
          </p:cNvSpPr>
          <p:nvPr/>
        </p:nvSpPr>
        <p:spPr>
          <a:xfrm rot="20534563">
            <a:off x="5533633" y="540974"/>
            <a:ext cx="3442839" cy="313514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400" b="1" dirty="0" smtClean="0">
                <a:latin typeface="Bradley Hand ITC" panose="03070402050302030203" pitchFamily="66" charset="0"/>
              </a:rPr>
              <a:t>Ba é an Tiarna </a:t>
            </a:r>
            <a:r>
              <a:rPr lang="ga-IE" sz="2400" b="1" dirty="0" err="1" smtClean="0">
                <a:latin typeface="Bradley Hand ITC" panose="03070402050302030203" pitchFamily="66" charset="0"/>
              </a:rPr>
              <a:t>Francis</a:t>
            </a:r>
            <a:r>
              <a:rPr lang="ga-IE" sz="2400" b="1" dirty="0" smtClean="0">
                <a:latin typeface="Bradley Hand ITC" panose="03070402050302030203" pitchFamily="66" charset="0"/>
              </a:rPr>
              <a:t> </a:t>
            </a:r>
            <a:r>
              <a:rPr lang="ga-IE" sz="2400" b="1" dirty="0" err="1" smtClean="0">
                <a:latin typeface="Bradley Hand ITC" panose="03070402050302030203" pitchFamily="66" charset="0"/>
              </a:rPr>
              <a:t>Beaufort</a:t>
            </a:r>
            <a:r>
              <a:rPr lang="ga-IE" sz="2400" b="1" dirty="0" smtClean="0">
                <a:latin typeface="Bradley Hand ITC" panose="03070402050302030203" pitchFamily="66" charset="0"/>
              </a:rPr>
              <a:t> as Co. na Mí  </a:t>
            </a:r>
            <a:br>
              <a:rPr lang="ga-IE" sz="2400" b="1" dirty="0" smtClean="0">
                <a:latin typeface="Bradley Hand ITC" panose="03070402050302030203" pitchFamily="66" charset="0"/>
              </a:rPr>
            </a:br>
            <a:r>
              <a:rPr lang="ga-IE" sz="2400" b="1" dirty="0" smtClean="0">
                <a:latin typeface="Bradley Hand ITC" panose="03070402050302030203" pitchFamily="66" charset="0"/>
              </a:rPr>
              <a:t>a chum Scála </a:t>
            </a:r>
            <a:r>
              <a:rPr lang="ga-IE" sz="2400" b="1" dirty="0" err="1" smtClean="0">
                <a:latin typeface="Bradley Hand ITC" panose="03070402050302030203" pitchFamily="66" charset="0"/>
              </a:rPr>
              <a:t>Beaufort</a:t>
            </a:r>
            <a:r>
              <a:rPr lang="ga-IE" sz="2400" b="1" dirty="0" smtClean="0">
                <a:latin typeface="Bradley Hand ITC" panose="03070402050302030203" pitchFamily="66" charset="0"/>
              </a:rPr>
              <a:t> sa bhliain 1805</a:t>
            </a:r>
            <a:endParaRPr lang="ga-IE" sz="2400" b="1" dirty="0">
              <a:latin typeface="Bradley Hand ITC" panose="03070402050302030203" pitchFamily="66" charset="0"/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311120" y="1083128"/>
            <a:ext cx="552833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Bíonn tionchar na gaoithe le feiceáil thart timpeall orainn. Má tá gaoth láidir ann, mar shampla, bogann crainn.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6" name="Horizontal Scroll 1"/>
          <p:cNvSpPr/>
          <p:nvPr/>
        </p:nvSpPr>
        <p:spPr>
          <a:xfrm>
            <a:off x="137144" y="159603"/>
            <a:ext cx="3360435" cy="880155"/>
          </a:xfrm>
          <a:prstGeom prst="horizont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Scála </a:t>
            </a:r>
            <a:r>
              <a:rPr lang="ga-IE" sz="3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" panose="020E0602020502020306" pitchFamily="34" charset="0"/>
              </a:rPr>
              <a:t>Beaufort</a:t>
            </a:r>
            <a:endParaRPr lang="en-GB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311121" y="2854752"/>
            <a:ext cx="574550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2600" dirty="0">
                <a:latin typeface="Tw Cen MT" panose="020B0602020104020603" pitchFamily="34" charset="0"/>
              </a:rPr>
              <a:t>Ar </a:t>
            </a:r>
            <a:r>
              <a:rPr lang="ga-IE" sz="2600" b="1" dirty="0">
                <a:solidFill>
                  <a:srgbClr val="FF0000"/>
                </a:solidFill>
                <a:latin typeface="Tw Cen MT" panose="020B0602020104020603" pitchFamily="34" charset="0"/>
              </a:rPr>
              <a:t>scála </a:t>
            </a:r>
            <a:r>
              <a:rPr lang="ga-IE" sz="2600" b="1" dirty="0" err="1">
                <a:solidFill>
                  <a:srgbClr val="FF0000"/>
                </a:solidFill>
                <a:latin typeface="Tw Cen MT" panose="020B0602020104020603" pitchFamily="34" charset="0"/>
              </a:rPr>
              <a:t>Beaufort</a:t>
            </a:r>
            <a:r>
              <a:rPr lang="ga-IE" sz="2600" dirty="0">
                <a:latin typeface="Tw Cen MT" panose="020B0602020104020603" pitchFamily="34" charset="0"/>
              </a:rPr>
              <a:t>,</a:t>
            </a:r>
            <a:r>
              <a:rPr lang="ga-IE" sz="2600" b="1" dirty="0">
                <a:solidFill>
                  <a:srgbClr val="FF0000"/>
                </a:solidFill>
                <a:latin typeface="Tw Cen MT" panose="020B0602020104020603" pitchFamily="34" charset="0"/>
              </a:rPr>
              <a:t> </a:t>
            </a:r>
            <a:r>
              <a:rPr lang="ga-IE" sz="2600" dirty="0">
                <a:latin typeface="Tw Cen MT" panose="020B0602020104020603" pitchFamily="34" charset="0"/>
              </a:rPr>
              <a:t>baintear úsáid as comharthaí coitianta ar tír agus ar muir chun fórsa na gaoithe a thomhas.</a:t>
            </a:r>
          </a:p>
          <a:p>
            <a:r>
              <a:rPr lang="ga-IE" sz="2600" dirty="0" smtClean="0">
                <a:latin typeface="Tw Cen MT" panose="020B0602020104020603" pitchFamily="34" charset="0"/>
              </a:rPr>
              <a:t>Téann scála </a:t>
            </a:r>
            <a:r>
              <a:rPr lang="ga-IE" sz="2600" dirty="0" err="1" smtClean="0">
                <a:latin typeface="Tw Cen MT" panose="020B0602020104020603" pitchFamily="34" charset="0"/>
              </a:rPr>
              <a:t>Beaufort</a:t>
            </a:r>
            <a:r>
              <a:rPr lang="ga-IE" sz="2600" dirty="0" smtClean="0">
                <a:latin typeface="Tw Cen MT" panose="020B0602020104020603" pitchFamily="34" charset="0"/>
              </a:rPr>
              <a:t> ó 0 go dtí a 12.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Is ionann fórsa 0 ar an scála agus é a bheith socair ciúin</a:t>
            </a:r>
            <a:r>
              <a:rPr lang="ga-IE" sz="2600" dirty="0">
                <a:latin typeface="Tw Cen MT" panose="020B0602020104020603" pitchFamily="34" charset="0"/>
              </a:rPr>
              <a:t>. </a:t>
            </a:r>
            <a:r>
              <a:rPr lang="ga-IE" sz="2600" dirty="0" smtClean="0">
                <a:latin typeface="Tw Cen MT" panose="020B0602020104020603" pitchFamily="34" charset="0"/>
              </a:rPr>
              <a:t>Féach an léaráid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scála </a:t>
            </a:r>
            <a:r>
              <a:rPr lang="ga-IE" sz="2600" dirty="0" err="1" smtClean="0">
                <a:latin typeface="Tw Cen MT" panose="020B0602020104020603" pitchFamily="34" charset="0"/>
              </a:rPr>
              <a:t>Beaufort</a:t>
            </a:r>
            <a:r>
              <a:rPr lang="ga-IE" sz="2600" dirty="0" smtClean="0">
                <a:latin typeface="Tw Cen MT" panose="020B0602020104020603" pitchFamily="34" charset="0"/>
              </a:rPr>
              <a:t> ar an chéad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sleamhnán eile.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729257" flipH="1">
            <a:off x="4183799" y="5362161"/>
            <a:ext cx="4928583" cy="892552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600" dirty="0">
                <a:latin typeface="Tw Cen MT" panose="020B0602020104020603" pitchFamily="34" charset="0"/>
              </a:rPr>
              <a:t>Bain úsáid as scála </a:t>
            </a:r>
            <a:r>
              <a:rPr lang="ga-IE" sz="2600" dirty="0" err="1">
                <a:latin typeface="Tw Cen MT" panose="020B0602020104020603" pitchFamily="34" charset="0"/>
              </a:rPr>
              <a:t>Beaufort</a:t>
            </a:r>
            <a:r>
              <a:rPr lang="ga-IE" sz="2600" dirty="0">
                <a:latin typeface="Tw Cen MT" panose="020B0602020104020603" pitchFamily="34" charset="0"/>
              </a:rPr>
              <a:t> chun luas na gaoithe a thomhais inniu. </a:t>
            </a:r>
          </a:p>
        </p:txBody>
      </p:sp>
    </p:spTree>
    <p:extLst>
      <p:ext uri="{BB962C8B-B14F-4D97-AF65-F5344CB8AC3E}">
        <p14:creationId xmlns:p14="http://schemas.microsoft.com/office/powerpoint/2010/main" val="226645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iúr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267" l="1350" r="98750">
                        <a14:foregroundMark x1="27850" y1="35333" x2="47000" y2="55667"/>
                        <a14:foregroundMark x1="52850" y1="35333" x2="71850" y2="56000"/>
                        <a14:foregroundMark x1="77500" y1="35333" x2="96600" y2="55333"/>
                        <a14:foregroundMark x1="3250" y1="35667" x2="21850" y2="55333"/>
                        <a14:foregroundMark x1="3100" y1="67333" x2="22000" y2="87200"/>
                        <a14:foregroundMark x1="27850" y1="67533" x2="47000" y2="87200"/>
                        <a14:foregroundMark x1="53000" y1="67867" x2="72000" y2="87200"/>
                        <a14:foregroundMark x1="28000" y1="2333" x2="47250" y2="22200"/>
                        <a14:foregroundMark x1="53000" y1="1867" x2="72100" y2="21667"/>
                        <a14:foregroundMark x1="77350" y1="2333" x2="96750" y2="22533"/>
                        <a14:foregroundMark x1="3250" y1="2867" x2="22250" y2="22200"/>
                        <a14:foregroundMark x1="3850" y1="2333" x2="22000" y2="2533"/>
                        <a14:foregroundMark x1="22100" y1="2867" x2="21750" y2="15200"/>
                        <a14:foregroundMark x1="3350" y1="13667" x2="3100" y2="1667"/>
                        <a14:foregroundMark x1="27750" y1="13533" x2="27850" y2="1867"/>
                        <a14:foregroundMark x1="36100" y1="2333" x2="47000" y2="2333"/>
                        <a14:foregroundMark x1="46850" y1="17000" x2="46850" y2="2867"/>
                        <a14:foregroundMark x1="62000" y1="2667" x2="71600" y2="2200"/>
                        <a14:foregroundMark x1="63250" y1="1867" x2="65000" y2="1867"/>
                        <a14:foregroundMark x1="71850" y1="14667" x2="72000" y2="3533"/>
                        <a14:foregroundMark x1="52850" y1="13667" x2="52600" y2="1333"/>
                        <a14:foregroundMark x1="87350" y1="2200" x2="96850" y2="2000"/>
                        <a14:foregroundMark x1="96600" y1="14867" x2="96250" y2="2333"/>
                        <a14:foregroundMark x1="4100" y1="15333" x2="3600" y2="21867"/>
                        <a14:foregroundMark x1="77500" y1="13000" x2="77750" y2="2200"/>
                        <a14:foregroundMark x1="90350" y1="2000" x2="90350" y2="2000"/>
                        <a14:foregroundMark x1="77850" y1="67200" x2="96500" y2="87000"/>
                        <a14:foregroundMark x1="52700" y1="81000" x2="52700" y2="81000"/>
                        <a14:backgroundMark x1="25350" y1="13667" x2="25750" y2="333"/>
                        <a14:backgroundMark x1="50850" y1="15867" x2="49850" y2="0"/>
                        <a14:backgroundMark x1="1850" y1="13533" x2="2000" y2="0"/>
                        <a14:backgroundMark x1="3000" y1="867" x2="96750" y2="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0"/>
            <a:ext cx="9144000" cy="6858000"/>
          </a:xfrm>
          <a:prstGeom prst="rect">
            <a:avLst/>
          </a:prstGeom>
        </p:spPr>
      </p:pic>
      <p:sp>
        <p:nvSpPr>
          <p:cNvPr id="5" name="Rectangle 5"/>
          <p:cNvSpPr/>
          <p:nvPr/>
        </p:nvSpPr>
        <p:spPr>
          <a:xfrm>
            <a:off x="213023" y="1591974"/>
            <a:ext cx="18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Bogadh beag san aer. Tagann an deatach díreach ón simléar. Tá </a:t>
            </a:r>
            <a:r>
              <a:rPr lang="ga-IE" sz="1200" dirty="0" smtClean="0"/>
              <a:t>cuilithíní beaga ar an bhfarraige.</a:t>
            </a:r>
            <a:r>
              <a:rPr lang="ga-IE" sz="1200" dirty="0" smtClean="0">
                <a:cs typeface="Arial" panose="020B0604020202020204" pitchFamily="34" charset="0"/>
              </a:rPr>
              <a:t> </a:t>
            </a:r>
            <a:endParaRPr lang="ga-IE" sz="1200" dirty="0">
              <a:cs typeface="Arial" panose="020B0604020202020204" pitchFamily="34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2459681" y="1576885"/>
            <a:ext cx="18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 err="1" smtClean="0"/>
              <a:t>Fannghaoth</a:t>
            </a:r>
            <a:r>
              <a:rPr lang="ga-IE" sz="1200" dirty="0" smtClean="0"/>
              <a:t>. </a:t>
            </a:r>
            <a:r>
              <a:rPr lang="ga-IE" sz="1200" dirty="0" err="1" smtClean="0"/>
              <a:t>Sioscann</a:t>
            </a:r>
            <a:r>
              <a:rPr lang="ga-IE" sz="1200" dirty="0" smtClean="0"/>
              <a:t> duilleoga. Tá cuilithíní ar an bhfarraige.</a:t>
            </a:r>
            <a:endParaRPr lang="ga-IE" sz="1200" dirty="0"/>
          </a:p>
        </p:txBody>
      </p:sp>
      <p:sp>
        <p:nvSpPr>
          <p:cNvPr id="8" name="Rectangle 5"/>
          <p:cNvSpPr/>
          <p:nvPr/>
        </p:nvSpPr>
        <p:spPr>
          <a:xfrm>
            <a:off x="4770523" y="1595178"/>
            <a:ext cx="18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 smtClean="0"/>
              <a:t>Leoithne bheag. Bogann duilleoga. Tosaíonn tonnta ag briseadh. Ardaíonn bratacha éadroma.</a:t>
            </a:r>
            <a:endParaRPr lang="ga-IE" sz="1200" dirty="0"/>
          </a:p>
        </p:txBody>
      </p:sp>
      <p:sp>
        <p:nvSpPr>
          <p:cNvPr id="9" name="Rectangle 5"/>
          <p:cNvSpPr/>
          <p:nvPr/>
        </p:nvSpPr>
        <p:spPr>
          <a:xfrm>
            <a:off x="7023220" y="1591323"/>
            <a:ext cx="18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 smtClean="0"/>
              <a:t>Leoithne mheasartha.</a:t>
            </a:r>
            <a:endParaRPr lang="ga-IE" sz="1200" dirty="0"/>
          </a:p>
          <a:p>
            <a:pPr>
              <a:defRPr/>
            </a:pPr>
            <a:r>
              <a:rPr lang="ga-IE" sz="1200" dirty="0" smtClean="0"/>
              <a:t>Bogann craobhacha beaga agus </a:t>
            </a:r>
            <a:r>
              <a:rPr lang="ga-IE" sz="1200" dirty="0" err="1" smtClean="0"/>
              <a:t>bolgann</a:t>
            </a:r>
            <a:r>
              <a:rPr lang="ga-IE" sz="1200" dirty="0" smtClean="0"/>
              <a:t> bratacha. Tá tonnta beaga ann.</a:t>
            </a:r>
            <a:endParaRPr lang="ga-IE" sz="1200" dirty="0"/>
          </a:p>
        </p:txBody>
      </p:sp>
      <p:sp>
        <p:nvSpPr>
          <p:cNvPr id="16" name="Ubhchruth 15"/>
          <p:cNvSpPr/>
          <p:nvPr/>
        </p:nvSpPr>
        <p:spPr>
          <a:xfrm>
            <a:off x="1767523" y="1269491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1</a:t>
            </a:r>
            <a:endParaRPr lang="ga-IE" dirty="0"/>
          </a:p>
        </p:txBody>
      </p:sp>
      <p:sp>
        <p:nvSpPr>
          <p:cNvPr id="17" name="Ubhchruth 16"/>
          <p:cNvSpPr/>
          <p:nvPr/>
        </p:nvSpPr>
        <p:spPr>
          <a:xfrm>
            <a:off x="4064852" y="1255803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2</a:t>
            </a:r>
            <a:endParaRPr lang="ga-IE" dirty="0"/>
          </a:p>
        </p:txBody>
      </p:sp>
      <p:sp>
        <p:nvSpPr>
          <p:cNvPr id="19" name="Ubhchruth 18"/>
          <p:cNvSpPr/>
          <p:nvPr/>
        </p:nvSpPr>
        <p:spPr>
          <a:xfrm>
            <a:off x="6325023" y="1276096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3</a:t>
            </a:r>
            <a:endParaRPr lang="ga-IE" dirty="0"/>
          </a:p>
        </p:txBody>
      </p:sp>
      <p:sp>
        <p:nvSpPr>
          <p:cNvPr id="21" name="Ubhchruth 20"/>
          <p:cNvSpPr/>
          <p:nvPr/>
        </p:nvSpPr>
        <p:spPr>
          <a:xfrm>
            <a:off x="8596797" y="1255802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4</a:t>
            </a:r>
            <a:endParaRPr lang="ga-IE" dirty="0"/>
          </a:p>
        </p:txBody>
      </p:sp>
      <p:sp>
        <p:nvSpPr>
          <p:cNvPr id="22" name="Ubhchruth 21"/>
          <p:cNvSpPr/>
          <p:nvPr/>
        </p:nvSpPr>
        <p:spPr>
          <a:xfrm>
            <a:off x="1767523" y="3554419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/>
              <a:t>5</a:t>
            </a:r>
          </a:p>
        </p:txBody>
      </p:sp>
      <p:sp>
        <p:nvSpPr>
          <p:cNvPr id="23" name="Ubhchruth 22"/>
          <p:cNvSpPr/>
          <p:nvPr/>
        </p:nvSpPr>
        <p:spPr>
          <a:xfrm>
            <a:off x="4014181" y="3533967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6</a:t>
            </a:r>
            <a:endParaRPr lang="ga-IE" dirty="0"/>
          </a:p>
        </p:txBody>
      </p:sp>
      <p:sp>
        <p:nvSpPr>
          <p:cNvPr id="25" name="Ubhchruth 24"/>
          <p:cNvSpPr/>
          <p:nvPr/>
        </p:nvSpPr>
        <p:spPr>
          <a:xfrm>
            <a:off x="6325023" y="3533967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7</a:t>
            </a:r>
            <a:endParaRPr lang="ga-IE" dirty="0"/>
          </a:p>
        </p:txBody>
      </p:sp>
      <p:sp>
        <p:nvSpPr>
          <p:cNvPr id="28" name="Ubhchruth 27"/>
          <p:cNvSpPr/>
          <p:nvPr/>
        </p:nvSpPr>
        <p:spPr>
          <a:xfrm>
            <a:off x="8553347" y="3539147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8</a:t>
            </a:r>
            <a:endParaRPr lang="ga-IE" dirty="0"/>
          </a:p>
        </p:txBody>
      </p:sp>
      <p:sp>
        <p:nvSpPr>
          <p:cNvPr id="1037" name="Dronuilleog 1036"/>
          <p:cNvSpPr/>
          <p:nvPr/>
        </p:nvSpPr>
        <p:spPr>
          <a:xfrm>
            <a:off x="213023" y="3808054"/>
            <a:ext cx="18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Gaoth mheasartha. Luascann </a:t>
            </a:r>
            <a:r>
              <a:rPr lang="ga-IE" sz="1200" dirty="0" smtClean="0"/>
              <a:t>crainn bheaga. Tá tonnta measartha ann.</a:t>
            </a:r>
            <a:endParaRPr lang="ga-IE" sz="1200" dirty="0"/>
          </a:p>
        </p:txBody>
      </p:sp>
      <p:sp>
        <p:nvSpPr>
          <p:cNvPr id="46" name="Dronuilleog 45"/>
          <p:cNvSpPr/>
          <p:nvPr/>
        </p:nvSpPr>
        <p:spPr>
          <a:xfrm>
            <a:off x="2473822" y="3822046"/>
            <a:ext cx="18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Gaoth sách láidir.  Bogann géaga móra. Tá tonnta geala ann.</a:t>
            </a:r>
          </a:p>
        </p:txBody>
      </p:sp>
      <p:sp>
        <p:nvSpPr>
          <p:cNvPr id="47" name="Dronuilleog 46"/>
          <p:cNvSpPr/>
          <p:nvPr/>
        </p:nvSpPr>
        <p:spPr>
          <a:xfrm>
            <a:off x="4716523" y="3802688"/>
            <a:ext cx="19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 err="1" smtClean="0"/>
              <a:t>Neasghála</a:t>
            </a:r>
            <a:r>
              <a:rPr lang="ga-IE" sz="1200" dirty="0" smtClean="0"/>
              <a:t>. Bogann crainn mhóra. Éiríonn an fharraige garbh. Tagann cúr bán uirthi. </a:t>
            </a:r>
            <a:endParaRPr lang="ga-IE" sz="1200" dirty="0"/>
          </a:p>
        </p:txBody>
      </p:sp>
      <p:sp>
        <p:nvSpPr>
          <p:cNvPr id="48" name="Dronuilleog 47"/>
          <p:cNvSpPr/>
          <p:nvPr/>
        </p:nvSpPr>
        <p:spPr>
          <a:xfrm>
            <a:off x="6925551" y="3823267"/>
            <a:ext cx="1932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Gála. Briseann craobhacha. Is deacair siúl.  Tá cáitheadh farraige ann.</a:t>
            </a:r>
          </a:p>
        </p:txBody>
      </p:sp>
      <p:sp>
        <p:nvSpPr>
          <p:cNvPr id="53" name="Ubhchruth 52"/>
          <p:cNvSpPr/>
          <p:nvPr/>
        </p:nvSpPr>
        <p:spPr>
          <a:xfrm>
            <a:off x="1767523" y="5721409"/>
            <a:ext cx="317500" cy="300789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 smtClean="0"/>
              <a:t>9</a:t>
            </a:r>
            <a:endParaRPr lang="ga-IE" dirty="0"/>
          </a:p>
        </p:txBody>
      </p:sp>
      <p:sp>
        <p:nvSpPr>
          <p:cNvPr id="1043" name="Dronuilleog 1042"/>
          <p:cNvSpPr/>
          <p:nvPr/>
        </p:nvSpPr>
        <p:spPr>
          <a:xfrm>
            <a:off x="213023" y="6027003"/>
            <a:ext cx="18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 smtClean="0"/>
              <a:t>Gála mór. Séidtear </a:t>
            </a:r>
            <a:r>
              <a:rPr lang="ga-IE" sz="1200" dirty="0"/>
              <a:t>sclátaí chun </a:t>
            </a:r>
            <a:r>
              <a:rPr lang="ga-IE" sz="1200" dirty="0" smtClean="0"/>
              <a:t>siúil. Tá suaitheadh farraige agus tonnta móra arda ann.</a:t>
            </a:r>
            <a:endParaRPr lang="ga-IE" sz="1200" dirty="0"/>
          </a:p>
        </p:txBody>
      </p:sp>
      <p:sp>
        <p:nvSpPr>
          <p:cNvPr id="59" name="Dronuilleog 58"/>
          <p:cNvSpPr/>
          <p:nvPr/>
        </p:nvSpPr>
        <p:spPr>
          <a:xfrm>
            <a:off x="2473822" y="6017194"/>
            <a:ext cx="20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Stoirm ghaoithe. Leagtar crainn.  Déantar damáiste do thithe. Tá </a:t>
            </a:r>
            <a:r>
              <a:rPr lang="ga-IE" sz="1200" dirty="0" err="1"/>
              <a:t>círíní</a:t>
            </a:r>
            <a:r>
              <a:rPr lang="ga-IE" sz="1200" dirty="0"/>
              <a:t> ar na tonnta.</a:t>
            </a:r>
          </a:p>
        </p:txBody>
      </p:sp>
      <p:sp>
        <p:nvSpPr>
          <p:cNvPr id="60" name="Dronuilleog 59"/>
          <p:cNvSpPr/>
          <p:nvPr/>
        </p:nvSpPr>
        <p:spPr>
          <a:xfrm>
            <a:off x="4716523" y="6027002"/>
            <a:ext cx="198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Stoirm </a:t>
            </a:r>
            <a:r>
              <a:rPr lang="ga-IE" sz="1200" dirty="0" smtClean="0"/>
              <a:t>fhíochmhar. Déantar damáiste </a:t>
            </a:r>
            <a:r>
              <a:rPr lang="ga-IE" sz="1200" dirty="0"/>
              <a:t>mór d’fhoirgnimh. Tá </a:t>
            </a:r>
            <a:r>
              <a:rPr lang="ga-IE" sz="1200" dirty="0" err="1"/>
              <a:t>círíní</a:t>
            </a:r>
            <a:r>
              <a:rPr lang="ga-IE" sz="1200" dirty="0"/>
              <a:t> fíor-ard ann agus </a:t>
            </a:r>
            <a:r>
              <a:rPr lang="ga-IE" sz="1200" dirty="0" smtClean="0"/>
              <a:t/>
            </a:r>
            <a:br>
              <a:rPr lang="ga-IE" sz="1200" dirty="0" smtClean="0"/>
            </a:br>
            <a:r>
              <a:rPr lang="ga-IE" sz="1200" dirty="0" smtClean="0"/>
              <a:t>an </a:t>
            </a:r>
            <a:r>
              <a:rPr lang="ga-IE" sz="1200" dirty="0"/>
              <a:t>fharraige uile ina cúr bán</a:t>
            </a:r>
            <a:r>
              <a:rPr lang="ga-IE" sz="1200" dirty="0" smtClean="0"/>
              <a:t>.</a:t>
            </a:r>
            <a:endParaRPr lang="ga-IE" sz="1200" dirty="0"/>
          </a:p>
        </p:txBody>
      </p:sp>
      <p:sp>
        <p:nvSpPr>
          <p:cNvPr id="61" name="Dronuilleog 60"/>
          <p:cNvSpPr/>
          <p:nvPr/>
        </p:nvSpPr>
        <p:spPr>
          <a:xfrm>
            <a:off x="7023220" y="6027541"/>
            <a:ext cx="18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ga-IE" sz="1200" dirty="0"/>
              <a:t>Spéirling. Déantar </a:t>
            </a:r>
            <a:r>
              <a:rPr lang="ga-IE" sz="1200" dirty="0" smtClean="0"/>
              <a:t/>
            </a:r>
            <a:br>
              <a:rPr lang="ga-IE" sz="1200" dirty="0" smtClean="0"/>
            </a:br>
            <a:r>
              <a:rPr lang="ga-IE" sz="1200" dirty="0" smtClean="0"/>
              <a:t>an </a:t>
            </a:r>
            <a:r>
              <a:rPr lang="ga-IE" sz="1200" dirty="0"/>
              <a:t>t-uafás damáiste.</a:t>
            </a:r>
          </a:p>
        </p:txBody>
      </p:sp>
      <p:grpSp>
        <p:nvGrpSpPr>
          <p:cNvPr id="3" name="Grúpa 2"/>
          <p:cNvGrpSpPr/>
          <p:nvPr/>
        </p:nvGrpSpPr>
        <p:grpSpPr>
          <a:xfrm>
            <a:off x="3976055" y="5685463"/>
            <a:ext cx="422033" cy="353943"/>
            <a:chOff x="4417389" y="5544730"/>
            <a:chExt cx="422033" cy="353943"/>
          </a:xfrm>
        </p:grpSpPr>
        <p:sp>
          <p:nvSpPr>
            <p:cNvPr id="64" name="Ubhchruth 63"/>
            <p:cNvSpPr/>
            <p:nvPr/>
          </p:nvSpPr>
          <p:spPr>
            <a:xfrm>
              <a:off x="4469656" y="5580676"/>
              <a:ext cx="317500" cy="300789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1045" name="Bosca téacs 1044"/>
            <p:cNvSpPr txBox="1"/>
            <p:nvPr/>
          </p:nvSpPr>
          <p:spPr>
            <a:xfrm>
              <a:off x="4417389" y="5544730"/>
              <a:ext cx="422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1700" dirty="0" smtClean="0">
                  <a:solidFill>
                    <a:schemeClr val="bg1">
                      <a:lumMod val="95000"/>
                    </a:schemeClr>
                  </a:solidFill>
                </a:rPr>
                <a:t>10</a:t>
              </a:r>
              <a:endParaRPr lang="ga-IE" sz="1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4" name="Grúpa 3"/>
          <p:cNvGrpSpPr/>
          <p:nvPr/>
        </p:nvGrpSpPr>
        <p:grpSpPr>
          <a:xfrm>
            <a:off x="6259487" y="5685463"/>
            <a:ext cx="422033" cy="353943"/>
            <a:chOff x="6559666" y="5314563"/>
            <a:chExt cx="422033" cy="353943"/>
          </a:xfrm>
        </p:grpSpPr>
        <p:sp>
          <p:nvSpPr>
            <p:cNvPr id="69" name="Ubhchruth 68"/>
            <p:cNvSpPr/>
            <p:nvPr/>
          </p:nvSpPr>
          <p:spPr>
            <a:xfrm>
              <a:off x="6600783" y="5343751"/>
              <a:ext cx="317500" cy="300789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68" name="Bosca téacs 67"/>
            <p:cNvSpPr txBox="1"/>
            <p:nvPr/>
          </p:nvSpPr>
          <p:spPr>
            <a:xfrm>
              <a:off x="6559666" y="5314563"/>
              <a:ext cx="422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1700" dirty="0" smtClean="0">
                  <a:solidFill>
                    <a:schemeClr val="bg1">
                      <a:lumMod val="95000"/>
                    </a:schemeClr>
                  </a:solidFill>
                </a:rPr>
                <a:t>11</a:t>
              </a:r>
              <a:endParaRPr lang="ga-IE" sz="1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6" name="Grúpa 5"/>
          <p:cNvGrpSpPr/>
          <p:nvPr/>
        </p:nvGrpSpPr>
        <p:grpSpPr>
          <a:xfrm>
            <a:off x="8495373" y="5685462"/>
            <a:ext cx="422033" cy="353943"/>
            <a:chOff x="8728303" y="6050925"/>
            <a:chExt cx="422033" cy="353943"/>
          </a:xfrm>
        </p:grpSpPr>
        <p:sp>
          <p:nvSpPr>
            <p:cNvPr id="70" name="Ubhchruth 69"/>
            <p:cNvSpPr/>
            <p:nvPr/>
          </p:nvSpPr>
          <p:spPr>
            <a:xfrm>
              <a:off x="8780570" y="6077503"/>
              <a:ext cx="317500" cy="300789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71" name="Bosca téacs 70"/>
            <p:cNvSpPr txBox="1"/>
            <p:nvPr/>
          </p:nvSpPr>
          <p:spPr>
            <a:xfrm>
              <a:off x="8728303" y="6050925"/>
              <a:ext cx="4220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ga-IE" sz="1700" dirty="0" smtClean="0">
                  <a:solidFill>
                    <a:schemeClr val="bg1">
                      <a:lumMod val="95000"/>
                    </a:schemeClr>
                  </a:solidFill>
                </a:rPr>
                <a:t>12</a:t>
              </a:r>
              <a:endParaRPr lang="ga-IE" sz="17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4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6" grpId="0" animBg="1"/>
      <p:bldP spid="17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8" grpId="0" animBg="1"/>
      <p:bldP spid="1037" grpId="0"/>
      <p:bldP spid="46" grpId="0"/>
      <p:bldP spid="47" grpId="0"/>
      <p:bldP spid="48" grpId="0"/>
      <p:bldP spid="53" grpId="0" animBg="1"/>
      <p:bldP spid="1043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iúr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37" y="526602"/>
            <a:ext cx="4336628" cy="427997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839366" y="2861060"/>
            <a:ext cx="41000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Choimeád daltaí Rang 5 i Scoil Bhríde cuntas ar threo agus ar luas na gaoithe ar feadh coicíse. </a:t>
            </a:r>
            <a:r>
              <a:rPr lang="ga-IE" sz="2000" dirty="0">
                <a:latin typeface="Tw Cen MT" panose="020B0602020104020603" pitchFamily="34" charset="0"/>
              </a:rPr>
              <a:t>Fuair </a:t>
            </a:r>
            <a:r>
              <a:rPr lang="ga-IE" sz="2000" dirty="0" smtClean="0">
                <a:latin typeface="Tw Cen MT" panose="020B0602020104020603" pitchFamily="34" charset="0"/>
              </a:rPr>
              <a:t>siad eolas maidir le </a:t>
            </a:r>
            <a:r>
              <a:rPr lang="ga-IE" sz="2000" dirty="0">
                <a:latin typeface="Tw Cen MT" panose="020B0602020104020603" pitchFamily="34" charset="0"/>
              </a:rPr>
              <a:t>treo na gaoithe </a:t>
            </a:r>
            <a:r>
              <a:rPr lang="ga-IE" sz="2000" dirty="0" smtClean="0">
                <a:latin typeface="Tw Cen MT" panose="020B0602020104020603" pitchFamily="34" charset="0"/>
              </a:rPr>
              <a:t/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ina </a:t>
            </a:r>
            <a:r>
              <a:rPr lang="ga-IE" sz="2000" dirty="0">
                <a:latin typeface="Tw Cen MT" panose="020B0602020104020603" pitchFamily="34" charset="0"/>
              </a:rPr>
              <a:t>gcontae féin anseo: </a:t>
            </a:r>
            <a:r>
              <a:rPr lang="ga-IE" sz="2000" dirty="0">
                <a:latin typeface="Tw Cen MT" panose="020B0602020104020603" pitchFamily="34" charset="0"/>
                <a:hlinkClick r:id="rId4"/>
              </a:rPr>
              <a:t>http://</a:t>
            </a:r>
            <a:r>
              <a:rPr lang="ga-IE" sz="2000" dirty="0" smtClean="0">
                <a:latin typeface="Tw Cen MT" panose="020B0602020104020603" pitchFamily="34" charset="0"/>
                <a:hlinkClick r:id="rId4"/>
              </a:rPr>
              <a:t>www.met.ie/latest/reports_ga.asp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 rot="20760000" flipH="1">
            <a:off x="4592074" y="5432729"/>
            <a:ext cx="4446000" cy="861774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500" dirty="0" err="1" smtClean="0">
                <a:latin typeface="Tw Cen MT" panose="020B0602020104020603" pitchFamily="34" charset="0"/>
              </a:rPr>
              <a:t>Cérbh</a:t>
            </a:r>
            <a:r>
              <a:rPr lang="ga-IE" sz="2500" dirty="0" smtClean="0">
                <a:latin typeface="Tw Cen MT" panose="020B0602020104020603" pitchFamily="34" charset="0"/>
              </a:rPr>
              <a:t> é an fórsa ba láidre </a:t>
            </a:r>
            <a:br>
              <a:rPr lang="ga-IE" sz="2500" dirty="0" smtClean="0">
                <a:latin typeface="Tw Cen MT" panose="020B0602020104020603" pitchFamily="34" charset="0"/>
              </a:rPr>
            </a:br>
            <a:r>
              <a:rPr lang="ga-IE" sz="2500" dirty="0" smtClean="0">
                <a:latin typeface="Tw Cen MT" panose="020B0602020104020603" pitchFamily="34" charset="0"/>
              </a:rPr>
              <a:t>a bhí ann i rith na coicíse?</a:t>
            </a:r>
            <a:endParaRPr lang="ga-IE" sz="2500" dirty="0">
              <a:latin typeface="Tw Cen MT" panose="020B06020201040206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7123" y="-51976"/>
            <a:ext cx="3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7440" y="594355"/>
            <a:ext cx="4876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409" y="2337864"/>
            <a:ext cx="285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0041" y="4063123"/>
            <a:ext cx="564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153757" y="4709454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734410" y="4034412"/>
            <a:ext cx="81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451301" y="2343424"/>
            <a:ext cx="540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770625" y="594355"/>
            <a:ext cx="733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63278">
            <a:off x="5629271" y="438971"/>
            <a:ext cx="3101353" cy="2069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51"/>
          <p:cNvSpPr txBox="1"/>
          <p:nvPr/>
        </p:nvSpPr>
        <p:spPr>
          <a:xfrm>
            <a:off x="250041" y="5355785"/>
            <a:ext cx="4834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000" dirty="0" smtClean="0">
                <a:latin typeface="Tw Cen MT" panose="020B0602020104020603" pitchFamily="34" charset="0"/>
              </a:rPr>
              <a:t>Chláraigh siad na torthaí ar an </a:t>
            </a:r>
            <a:r>
              <a:rPr lang="ga-IE" sz="2000" dirty="0" err="1" smtClean="0">
                <a:latin typeface="Tw Cen MT" panose="020B0602020104020603" pitchFamily="34" charset="0"/>
              </a:rPr>
              <a:t>n</a:t>
            </a:r>
            <a:r>
              <a:rPr lang="ga-IE" sz="2000" b="1" dirty="0" err="1" smtClean="0">
                <a:solidFill>
                  <a:srgbClr val="FF0000"/>
                </a:solidFill>
                <a:latin typeface="Tw Cen MT" panose="020B0602020104020603" pitchFamily="34" charset="0"/>
              </a:rPr>
              <a:t>gaothrós</a:t>
            </a:r>
            <a:r>
              <a:rPr lang="ga-IE" sz="2000" dirty="0" smtClean="0">
                <a:latin typeface="Tw Cen MT" panose="020B0602020104020603" pitchFamily="34" charset="0"/>
              </a:rPr>
              <a:t> thuas. D’úsáid siad scála </a:t>
            </a:r>
            <a:r>
              <a:rPr lang="ga-IE" sz="2000" dirty="0" err="1" smtClean="0">
                <a:latin typeface="Tw Cen MT" panose="020B0602020104020603" pitchFamily="34" charset="0"/>
              </a:rPr>
              <a:t>Beaufort</a:t>
            </a:r>
            <a:r>
              <a:rPr lang="ga-IE" sz="2000" dirty="0" smtClean="0">
                <a:latin typeface="Tw Cen MT" panose="020B0602020104020603" pitchFamily="34" charset="0"/>
              </a:rPr>
              <a:t> </a:t>
            </a:r>
            <a:br>
              <a:rPr lang="ga-IE" sz="2000" dirty="0" smtClean="0">
                <a:latin typeface="Tw Cen MT" panose="020B0602020104020603" pitchFamily="34" charset="0"/>
              </a:rPr>
            </a:br>
            <a:r>
              <a:rPr lang="ga-IE" sz="2000" dirty="0" smtClean="0">
                <a:latin typeface="Tw Cen MT" panose="020B0602020104020603" pitchFamily="34" charset="0"/>
              </a:rPr>
              <a:t>chun fórsa na gaoithe a thomhas.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4" name="TextBox 91"/>
          <p:cNvSpPr txBox="1"/>
          <p:nvPr/>
        </p:nvSpPr>
        <p:spPr>
          <a:xfrm rot="20760000" flipH="1">
            <a:off x="4562117" y="5330283"/>
            <a:ext cx="4446708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ag séideadh aniar aneas?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5" name="TextBox 91"/>
          <p:cNvSpPr txBox="1"/>
          <p:nvPr/>
        </p:nvSpPr>
        <p:spPr>
          <a:xfrm rot="20760000" flipH="1">
            <a:off x="4553278" y="5330192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r>
              <a:rPr lang="ga-IE" sz="2800" dirty="0">
                <a:latin typeface="Tw Cen MT" panose="020B0602020104020603" pitchFamily="34" charset="0"/>
              </a:rPr>
              <a:t>ag </a:t>
            </a:r>
            <a:r>
              <a:rPr lang="ga-IE" sz="2800" dirty="0" smtClean="0">
                <a:latin typeface="Tw Cen MT" panose="020B0602020104020603" pitchFamily="34" charset="0"/>
              </a:rPr>
              <a:t>séideadh aniar aduaidh?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7" name="TextBox 91"/>
          <p:cNvSpPr txBox="1"/>
          <p:nvPr/>
        </p:nvSpPr>
        <p:spPr>
          <a:xfrm rot="20760000" flipH="1">
            <a:off x="4562817" y="5330193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r>
              <a:rPr lang="ga-IE" sz="2800" dirty="0">
                <a:latin typeface="Tw Cen MT" panose="020B0602020104020603" pitchFamily="34" charset="0"/>
              </a:rPr>
              <a:t>ag </a:t>
            </a:r>
            <a:r>
              <a:rPr lang="ga-IE" sz="2800" dirty="0" smtClean="0">
                <a:latin typeface="Tw Cen MT" panose="020B0602020104020603" pitchFamily="34" charset="0"/>
              </a:rPr>
              <a:t>séideadh </a:t>
            </a:r>
            <a:r>
              <a:rPr lang="ga-IE" sz="2800" dirty="0">
                <a:latin typeface="Tw Cen MT" panose="020B0602020104020603" pitchFamily="34" charset="0"/>
              </a:rPr>
              <a:t>anoir aduaidh </a:t>
            </a:r>
            <a:r>
              <a:rPr lang="ga-IE" sz="2800" dirty="0" smtClean="0">
                <a:latin typeface="Tw Cen MT" panose="020B0602020104020603" pitchFamily="34" charset="0"/>
              </a:rPr>
              <a:t>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8" name="TextBox 91"/>
          <p:cNvSpPr txBox="1"/>
          <p:nvPr/>
        </p:nvSpPr>
        <p:spPr>
          <a:xfrm rot="20760000" flipH="1">
            <a:off x="4562816" y="5330196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r>
              <a:rPr lang="ga-IE" sz="2800" dirty="0">
                <a:latin typeface="Tw Cen MT" panose="020B0602020104020603" pitchFamily="34" charset="0"/>
              </a:rPr>
              <a:t>ag </a:t>
            </a:r>
            <a:r>
              <a:rPr lang="ga-IE" sz="2800" dirty="0" smtClean="0">
                <a:latin typeface="Tw Cen MT" panose="020B0602020104020603" pitchFamily="34" charset="0"/>
              </a:rPr>
              <a:t>séideadh anoir?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29" name="TextBox 91"/>
          <p:cNvSpPr txBox="1"/>
          <p:nvPr/>
        </p:nvSpPr>
        <p:spPr>
          <a:xfrm rot="20760000" flipH="1">
            <a:off x="4553279" y="5330195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r>
              <a:rPr lang="ga-IE" sz="2800" dirty="0">
                <a:latin typeface="Tw Cen MT" panose="020B0602020104020603" pitchFamily="34" charset="0"/>
              </a:rPr>
              <a:t>ag </a:t>
            </a:r>
            <a:r>
              <a:rPr lang="ga-IE" sz="2800" dirty="0" smtClean="0">
                <a:latin typeface="Tw Cen MT" panose="020B0602020104020603" pitchFamily="34" charset="0"/>
              </a:rPr>
              <a:t>séideadh aniar?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1" name="TextBox 91"/>
          <p:cNvSpPr txBox="1"/>
          <p:nvPr/>
        </p:nvSpPr>
        <p:spPr>
          <a:xfrm rot="20760000" flipH="1">
            <a:off x="4553280" y="5330369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Tw Cen MT" panose="020B0602020104020603" pitchFamily="34" charset="0"/>
              </a:rPr>
              <a:t>Cé 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ag séideadh aneas?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32" name="TextBox 91"/>
          <p:cNvSpPr txBox="1"/>
          <p:nvPr/>
        </p:nvSpPr>
        <p:spPr>
          <a:xfrm rot="20760000" flipH="1">
            <a:off x="4553277" y="5330191"/>
            <a:ext cx="4446000" cy="95410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 smtClean="0">
                <a:latin typeface="Tw Cen MT" panose="020B0602020104020603" pitchFamily="34" charset="0"/>
              </a:rPr>
              <a:t>Cé </a:t>
            </a:r>
            <a:r>
              <a:rPr lang="ga-IE" sz="2800" dirty="0">
                <a:latin typeface="Tw Cen MT" panose="020B0602020104020603" pitchFamily="34" charset="0"/>
              </a:rPr>
              <a:t>mhéad lá a </a:t>
            </a:r>
            <a:r>
              <a:rPr lang="ga-IE" sz="2800" dirty="0" smtClean="0">
                <a:latin typeface="Tw Cen MT" panose="020B0602020104020603" pitchFamily="34" charset="0"/>
              </a:rPr>
              <a:t>bhí an ghaoth </a:t>
            </a:r>
            <a:r>
              <a:rPr lang="ga-IE" sz="2800" dirty="0">
                <a:latin typeface="Tw Cen MT" panose="020B0602020104020603" pitchFamily="34" charset="0"/>
              </a:rPr>
              <a:t>ag </a:t>
            </a:r>
            <a:r>
              <a:rPr lang="ga-IE" sz="2800" dirty="0" smtClean="0">
                <a:latin typeface="Tw Cen MT" panose="020B0602020104020603" pitchFamily="34" charset="0"/>
              </a:rPr>
              <a:t>séideadh aduaidh?</a:t>
            </a:r>
            <a:endParaRPr lang="ga-IE" sz="28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4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92" grpId="0" animBg="1"/>
      <p:bldP spid="22" grpId="0"/>
      <p:bldP spid="24" grpId="0" animBg="1"/>
      <p:bldP spid="25" grpId="0" animBg="1"/>
      <p:bldP spid="27" grpId="0" animBg="1"/>
      <p:bldP spid="28" grpId="0" animBg="1"/>
      <p:bldP spid="29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iúr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776" y="1344315"/>
            <a:ext cx="4769998" cy="4707683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5591175" y="663691"/>
            <a:ext cx="32596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Tw Cen MT" panose="020B0602020104020603" pitchFamily="34" charset="0"/>
              </a:rPr>
              <a:t>Coinnigh cuntas ar threo agus ar luas na gaoithe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i do cheantar féin ar feadh coicíse. 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Úsáid Scála </a:t>
            </a:r>
            <a:r>
              <a:rPr lang="ga-IE" sz="2400" dirty="0" err="1" smtClean="0">
                <a:latin typeface="Tw Cen MT" panose="020B0602020104020603" pitchFamily="34" charset="0"/>
              </a:rPr>
              <a:t>Beaufort</a:t>
            </a:r>
            <a:r>
              <a:rPr lang="ga-IE" sz="2400" dirty="0" smtClean="0">
                <a:latin typeface="Tw Cen MT" panose="020B0602020104020603" pitchFamily="34" charset="0"/>
              </a:rPr>
              <a:t> chun fórsa na gaoithe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 léiriú. Aimsigh treo 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na gaoithe anseo: </a:t>
            </a:r>
            <a:r>
              <a:rPr lang="ga-IE" sz="2400" dirty="0" smtClean="0">
                <a:latin typeface="Tw Cen MT" panose="020B0602020104020603" pitchFamily="34" charset="0"/>
                <a:hlinkClick r:id="rId3"/>
              </a:rPr>
              <a:t>http://www.met.ie/latest/reports_ga.asp</a:t>
            </a:r>
            <a:r>
              <a:rPr lang="ga-IE" sz="24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2400" dirty="0">
              <a:latin typeface="Tw Cen MT" panose="020B0602020104020603" pitchFamily="34" charset="0"/>
            </a:endParaRPr>
          </a:p>
          <a:p>
            <a:r>
              <a:rPr lang="ga-IE" sz="2400" dirty="0" smtClean="0">
                <a:latin typeface="Tw Cen MT" panose="020B0602020104020603" pitchFamily="34" charset="0"/>
              </a:rPr>
              <a:t>Cláraigh an t-eolas</a:t>
            </a:r>
            <a:br>
              <a:rPr lang="ga-IE" sz="2400" dirty="0" smtClean="0">
                <a:latin typeface="Tw Cen MT" panose="020B0602020104020603" pitchFamily="34" charset="0"/>
              </a:rPr>
            </a:br>
            <a:r>
              <a:rPr lang="ga-IE" sz="2400" dirty="0" smtClean="0">
                <a:latin typeface="Tw Cen MT" panose="020B0602020104020603" pitchFamily="34" charset="0"/>
              </a:rPr>
              <a:t>ar an </a:t>
            </a:r>
            <a:r>
              <a:rPr lang="ga-IE" sz="2400" dirty="0" err="1" smtClean="0">
                <a:latin typeface="Tw Cen MT" panose="020B0602020104020603" pitchFamily="34" charset="0"/>
              </a:rPr>
              <a:t>ngaothrós</a:t>
            </a:r>
            <a:r>
              <a:rPr lang="ga-IE" sz="2400" dirty="0" smtClean="0">
                <a:latin typeface="Tw Cen MT" panose="020B0602020104020603" pitchFamily="34" charset="0"/>
              </a:rPr>
              <a:t> ar leathanach 30 i do leabhar oibre.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66" name="TextBox 3"/>
          <p:cNvSpPr txBox="1"/>
          <p:nvPr/>
        </p:nvSpPr>
        <p:spPr>
          <a:xfrm>
            <a:off x="2434696" y="811868"/>
            <a:ext cx="378212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67" name="TextBox 29"/>
          <p:cNvSpPr txBox="1"/>
          <p:nvPr/>
        </p:nvSpPr>
        <p:spPr>
          <a:xfrm>
            <a:off x="461374" y="1447983"/>
            <a:ext cx="476999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68" name="TextBox 34"/>
          <p:cNvSpPr txBox="1"/>
          <p:nvPr/>
        </p:nvSpPr>
        <p:spPr>
          <a:xfrm>
            <a:off x="38239" y="3398048"/>
            <a:ext cx="279426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69" name="TextBox 38"/>
          <p:cNvSpPr txBox="1"/>
          <p:nvPr/>
        </p:nvSpPr>
        <p:spPr>
          <a:xfrm>
            <a:off x="462596" y="5207391"/>
            <a:ext cx="552265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ID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92" name="TextBox 85"/>
          <p:cNvSpPr txBox="1"/>
          <p:nvPr/>
        </p:nvSpPr>
        <p:spPr>
          <a:xfrm>
            <a:off x="2434696" y="5952925"/>
            <a:ext cx="453478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93" name="TextBox 86"/>
          <p:cNvSpPr txBox="1"/>
          <p:nvPr/>
        </p:nvSpPr>
        <p:spPr>
          <a:xfrm>
            <a:off x="4189190" y="5207392"/>
            <a:ext cx="801584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OD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94" name="TextBox 87"/>
          <p:cNvSpPr txBox="1"/>
          <p:nvPr/>
        </p:nvSpPr>
        <p:spPr>
          <a:xfrm>
            <a:off x="4914067" y="3383952"/>
            <a:ext cx="44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95" name="TextBox 88"/>
          <p:cNvSpPr txBox="1"/>
          <p:nvPr/>
        </p:nvSpPr>
        <p:spPr>
          <a:xfrm>
            <a:off x="4154632" y="1453981"/>
            <a:ext cx="717286" cy="632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>
                <a:latin typeface="Tw Cen MT" panose="020B0602020104020603" pitchFamily="34" charset="0"/>
              </a:rPr>
              <a:t>OT</a:t>
            </a:r>
            <a:endParaRPr lang="en-GB" sz="3600" dirty="0">
              <a:latin typeface="Tw Cen MT" panose="020B0602020104020603" pitchFamily="34" charset="0"/>
            </a:endParaRPr>
          </a:p>
        </p:txBody>
      </p:sp>
      <p:sp>
        <p:nvSpPr>
          <p:cNvPr id="2" name="Bosca téacs 1"/>
          <p:cNvSpPr txBox="1"/>
          <p:nvPr/>
        </p:nvSpPr>
        <p:spPr>
          <a:xfrm>
            <a:off x="1577215" y="175396"/>
            <a:ext cx="5955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800" dirty="0" smtClean="0">
                <a:latin typeface="Berlin Sans FB" panose="020E0602020502020306" pitchFamily="34" charset="0"/>
              </a:rPr>
              <a:t>Coinnigh do chuntas féin ar an ngaoth.</a:t>
            </a:r>
            <a:endParaRPr lang="ga-IE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48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224433" y="256473"/>
            <a:ext cx="6848475" cy="1143000"/>
          </a:xfrm>
        </p:spPr>
        <p:txBody>
          <a:bodyPr>
            <a:noAutofit/>
          </a:bodyPr>
          <a:lstStyle/>
          <a:p>
            <a:pPr eaLnBrk="1" hangingPunct="1"/>
            <a:r>
              <a:rPr lang="ga-IE" sz="4000" dirty="0" smtClean="0">
                <a:latin typeface="Berlin Sans FB" panose="020E0602020502020306" pitchFamily="34" charset="0"/>
              </a:rPr>
              <a:t>Déan ainéimiméadar duit féin.</a:t>
            </a:r>
            <a:endParaRPr lang="ga-IE" sz="2800" dirty="0"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1515" y="2518162"/>
            <a:ext cx="3931852" cy="19305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ga-IE" sz="2800" dirty="0" smtClean="0">
                <a:latin typeface="Tw Cen MT" panose="020B0602020104020603" pitchFamily="34" charset="0"/>
              </a:rPr>
              <a:t>Lean na treoracha sa mhír ‘Aimsir’ in </a:t>
            </a:r>
            <a:r>
              <a:rPr lang="ga-IE" sz="2800" i="1" dirty="0" smtClean="0">
                <a:latin typeface="Tw Cen MT" panose="020B0602020104020603" pitchFamily="34" charset="0"/>
              </a:rPr>
              <a:t>Féach Thart: Tíreolaíocht – Rang 4 </a:t>
            </a:r>
            <a:br>
              <a:rPr lang="ga-IE" sz="2800" i="1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chun d’ainéimiméadar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féin a dhéanamh.  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433" y="1399473"/>
            <a:ext cx="3168737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559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932127" y="1184275"/>
            <a:ext cx="1326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29118" y="1565275"/>
            <a:ext cx="53158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GB">
              <a:latin typeface="Tw Cen MT" panose="020B0602020104020603" pitchFamily="34" charset="0"/>
            </a:endParaRPr>
          </a:p>
        </p:txBody>
      </p:sp>
      <p:graphicFrame>
        <p:nvGraphicFramePr>
          <p:cNvPr id="44090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983807"/>
              </p:ext>
            </p:extLst>
          </p:nvPr>
        </p:nvGraphicFramePr>
        <p:xfrm>
          <a:off x="781050" y="620713"/>
          <a:ext cx="8077200" cy="5544504"/>
        </p:xfrm>
        <a:graphic>
          <a:graphicData uri="http://schemas.openxmlformats.org/drawingml/2006/table">
            <a:tbl>
              <a:tblPr/>
              <a:tblGrid>
                <a:gridCol w="4990904"/>
                <a:gridCol w="1396403"/>
                <a:gridCol w="1689893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lin Sans FB" panose="020E0602020502020306" pitchFamily="34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Séideann an ghaoth anoir ón oirthear.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Tá aer te níos troime ná aer fuar. 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Úsáidtear eite ghaoithe chun luas na gaoithe</a:t>
                      </a:r>
                      <a:r>
                        <a:rPr lang="ga-IE" sz="2000" baseline="0" noProof="0" dirty="0" smtClean="0">
                          <a:latin typeface="Tw Cen MT" panose="020B0602020104020603" pitchFamily="34" charset="0"/>
                        </a:rPr>
                        <a:t> a thomhas. 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Úsáidtear scála </a:t>
                      </a:r>
                      <a:r>
                        <a:rPr kumimoji="0" lang="ga-I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Beaufort</a:t>
                      </a: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 chun treo na gaoithe a léiriú.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Úsáidtear ainéimiméadar chun luas na gaoithe a thomhas.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2000" noProof="0" dirty="0" smtClean="0">
                          <a:latin typeface="Tw Cen MT" panose="020B0602020104020603" pitchFamily="34" charset="0"/>
                        </a:rPr>
                        <a:t>Bíonn an ghaoth aduaidh fuar de ghnáth. </a:t>
                      </a:r>
                      <a:endParaRPr kumimoji="0" lang="ga-IE" sz="2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Séideann an ghaoth aneas ón deisceart.  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ga-IE" sz="2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Times New Roman" pitchFamily="18" charset="0"/>
                        </a:rPr>
                        <a:t>Séideann an ghaoth aniar ón tuaisceart.  </a:t>
                      </a:r>
                    </a:p>
                  </a:txBody>
                  <a:tcPr marL="68592" marR="685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  <a:cs typeface="Times New Roman" pitchFamily="18" charset="0"/>
                      </a:endParaRPr>
                    </a:p>
                  </a:txBody>
                  <a:tcPr marL="68592" marR="685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741" y="1325007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8579" y="1934607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563" y="3264158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563" y="2564844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741" y="3941763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1741" y="4563268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29563" y="5655298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0837" y="5101039"/>
            <a:ext cx="3429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85" name="Text Box 56"/>
          <p:cNvSpPr txBox="1">
            <a:spLocks noChangeArrowheads="1"/>
          </p:cNvSpPr>
          <p:nvPr/>
        </p:nvSpPr>
        <p:spPr bwMode="auto">
          <a:xfrm>
            <a:off x="2542782" y="2"/>
            <a:ext cx="4105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ga-IE" sz="2800" dirty="0">
                <a:latin typeface="Berlin Sans FB" panose="020E0602020502020306" pitchFamily="34" charset="0"/>
              </a:rPr>
              <a:t>Fíor nó Bréagach?</a:t>
            </a:r>
          </a:p>
        </p:txBody>
      </p:sp>
    </p:spTree>
    <p:extLst>
      <p:ext uri="{BB962C8B-B14F-4D97-AF65-F5344CB8AC3E}">
        <p14:creationId xmlns:p14="http://schemas.microsoft.com/office/powerpoint/2010/main" val="32544538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onuilleog 8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" name="TextBox 1"/>
          <p:cNvSpPr txBox="1"/>
          <p:nvPr/>
        </p:nvSpPr>
        <p:spPr>
          <a:xfrm>
            <a:off x="234741" y="175414"/>
            <a:ext cx="61240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ionann gaoth agus aer atá ag gluaiseacht.</a:t>
            </a:r>
            <a:endParaRPr lang="en-GB" sz="2600" dirty="0">
              <a:latin typeface="Tw Cen MT" panose="020B0602020104020603" pitchFamily="34" charset="0"/>
            </a:endParaRPr>
          </a:p>
        </p:txBody>
      </p:sp>
      <p:pic>
        <p:nvPicPr>
          <p:cNvPr id="3" name="Pictiúr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8" y="1166085"/>
            <a:ext cx="6714061" cy="4320000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5602198" y="1166085"/>
            <a:ext cx="3543390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Is féidir linn an ghaoth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chloisteáil chomh maith, go háirithe nuair atá sé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an-ghaofar.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234743" y="5303550"/>
            <a:ext cx="86761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Ní féidir linn an ghaoth a fheiceáil, ach cuireann sí isteach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nithe thart timpeall orainn agus is féidir linn é sin a fheiceáil. Féach an ghaoth ag séideadh duilleog den chrann thuas.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5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7465" y="392503"/>
            <a:ext cx="8280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3000" dirty="0" smtClean="0">
                <a:latin typeface="Tw Cen MT" panose="020B0602020104020603" pitchFamily="34" charset="0"/>
              </a:rPr>
              <a:t>Tuilleadh eolais:</a:t>
            </a:r>
          </a:p>
          <a:p>
            <a:r>
              <a:rPr lang="ga-IE" sz="3000" dirty="0" smtClean="0">
                <a:latin typeface="Tw Cen MT" panose="020B0602020104020603" pitchFamily="34" charset="0"/>
                <a:hlinkClick r:id="rId2"/>
              </a:rPr>
              <a:t>http://www.met.ie/climate-ireland/wind_ga.asp</a:t>
            </a:r>
            <a:endParaRPr lang="ga-IE" sz="3000" dirty="0" smtClean="0">
              <a:latin typeface="Tw Cen MT" panose="020B0602020104020603" pitchFamily="34" charset="0"/>
            </a:endParaRPr>
          </a:p>
          <a:p>
            <a:endParaRPr lang="ga-IE" sz="3000" dirty="0" smtClean="0">
              <a:latin typeface="Tw Cen MT" panose="020B0602020104020603" pitchFamily="34" charset="0"/>
            </a:endParaRPr>
          </a:p>
          <a:p>
            <a:r>
              <a:rPr lang="ga-IE" sz="3000" dirty="0" smtClean="0">
                <a:latin typeface="Tw Cen MT" panose="020B0602020104020603" pitchFamily="34" charset="0"/>
                <a:hlinkClick r:id="rId3"/>
              </a:rPr>
              <a:t>http://www.sciencekids.co.nz/sciencefacts/weather/wind.html</a:t>
            </a:r>
            <a:r>
              <a:rPr lang="ga-IE" sz="30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3000" dirty="0" smtClean="0">
              <a:latin typeface="Tw Cen MT" panose="020B0602020104020603" pitchFamily="34" charset="0"/>
            </a:endParaRPr>
          </a:p>
          <a:p>
            <a:r>
              <a:rPr lang="ga-IE" sz="3000" dirty="0" smtClean="0">
                <a:latin typeface="Tw Cen MT" panose="020B0602020104020603" pitchFamily="34" charset="0"/>
                <a:hlinkClick r:id="rId4"/>
              </a:rPr>
              <a:t>http://www.cogg.ie/wp-content/uploads/eureka-4-26.pdf</a:t>
            </a:r>
            <a:r>
              <a:rPr lang="ga-IE" sz="3000" dirty="0" smtClean="0">
                <a:latin typeface="Tw Cen MT" panose="020B0602020104020603" pitchFamily="34" charset="0"/>
              </a:rPr>
              <a:t> </a:t>
            </a:r>
          </a:p>
          <a:p>
            <a:endParaRPr lang="ga-IE" sz="3000" dirty="0" smtClean="0">
              <a:latin typeface="Tw Cen MT" panose="020B0602020104020603" pitchFamily="34" charset="0"/>
              <a:hlinkClick r:id=""/>
            </a:endParaRPr>
          </a:p>
          <a:p>
            <a:r>
              <a:rPr lang="ga-IE" sz="3000" dirty="0" smtClean="0">
                <a:latin typeface="Tw Cen MT" panose="020B0602020104020603" pitchFamily="34" charset="0"/>
              </a:rPr>
              <a:t>Foghlaim conas eite ghaoithe a dhéanamh anseo:</a:t>
            </a:r>
            <a:endParaRPr lang="ga-IE" sz="3000" dirty="0" smtClean="0">
              <a:latin typeface="Tw Cen MT" panose="020B0602020104020603" pitchFamily="34" charset="0"/>
              <a:hlinkClick r:id="rId5"/>
            </a:endParaRPr>
          </a:p>
          <a:p>
            <a:r>
              <a:rPr lang="ga-IE" sz="3000" dirty="0" smtClean="0">
                <a:latin typeface="Tw Cen MT" panose="020B0602020104020603" pitchFamily="34" charset="0"/>
                <a:hlinkClick r:id="rId5"/>
              </a:rPr>
              <a:t>https://www.youtube.com/watch?v=cnZ5LYI19Vo</a:t>
            </a:r>
            <a:r>
              <a:rPr lang="ga-IE" sz="3000" dirty="0" smtClean="0">
                <a:latin typeface="Tw Cen MT" panose="020B0602020104020603" pitchFamily="34" charset="0"/>
              </a:rPr>
              <a:t> </a:t>
            </a:r>
            <a:endParaRPr lang="ga-IE" sz="3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7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690563"/>
            <a:ext cx="8137276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ga-IE" altLang="ga-IE" sz="2200" b="1" dirty="0">
                <a:latin typeface="Tw Cen MT" panose="020B0602020104020603" pitchFamily="34" charset="0"/>
              </a:rPr>
              <a:t>Gabhaimid buíochas leis na daoine agus leis na heagraíochtaí 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/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b="1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b="1" dirty="0">
                <a:latin typeface="Tw Cen MT" panose="020B0602020104020603" pitchFamily="34" charset="0"/>
              </a:rPr>
              <a:t>leanas a chuir íomhánna ar fáil do na sleamhnáin 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seo: </a:t>
            </a:r>
            <a:br>
              <a:rPr lang="ga-IE" altLang="ga-IE" sz="2200" b="1" dirty="0" smtClean="0">
                <a:latin typeface="Tw Cen MT" panose="020B0602020104020603" pitchFamily="34" charset="0"/>
              </a:rPr>
            </a:br>
            <a:r>
              <a:rPr lang="ga-IE" altLang="ga-IE" sz="2200" dirty="0" err="1" smtClean="0">
                <a:latin typeface="Tw Cen MT" panose="020B0602020104020603" pitchFamily="34" charset="0"/>
              </a:rPr>
              <a:t>Dómhnal</a:t>
            </a:r>
            <a:r>
              <a:rPr lang="ga-IE" altLang="ga-IE" sz="2200" dirty="0" smtClean="0">
                <a:latin typeface="Tw Cen MT" panose="020B0602020104020603" pitchFamily="34" charset="0"/>
              </a:rPr>
              <a:t> Ó Bric, Christine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Warner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b="1" dirty="0">
                <a:latin typeface="Tw Cen MT" panose="020B0602020104020603" pitchFamily="34" charset="0"/>
              </a:rPr>
              <a:t>Íomhánna eile</a:t>
            </a:r>
            <a:r>
              <a:rPr lang="ga-IE" altLang="ga-IE" sz="2200" b="1" dirty="0" smtClean="0">
                <a:latin typeface="Tw Cen MT" panose="020B0602020104020603" pitchFamily="34" charset="0"/>
              </a:rPr>
              <a:t>: </a:t>
            </a:r>
            <a:r>
              <a:rPr lang="ga-IE" altLang="ga-IE" sz="2200" dirty="0" err="1" smtClean="0">
                <a:latin typeface="Tw Cen MT" panose="020B0602020104020603" pitchFamily="34" charset="0"/>
              </a:rPr>
              <a:t>Shutterstock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Rinneadh gach iarracht teacht ar úinéir an chóipchirt i gcás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na </a:t>
            </a:r>
            <a:r>
              <a:rPr lang="ga-IE" altLang="ga-IE" sz="2200" dirty="0">
                <a:latin typeface="Tw Cen MT" panose="020B0602020104020603" pitchFamily="34" charset="0"/>
              </a:rPr>
              <a:t>n‑íomhánna atá ar na sleamhnáin seo. Má rinneadh fail</a:t>
            </a:r>
            <a:r>
              <a:rPr lang="en-GB" altLang="ga-IE" sz="2200" dirty="0">
                <a:latin typeface="Tw Cen MT" panose="020B0602020104020603" pitchFamily="34" charset="0"/>
              </a:rPr>
              <a:t>l</a:t>
            </a:r>
            <a:r>
              <a:rPr lang="ga-IE" altLang="ga-IE" sz="2200" dirty="0">
                <a:latin typeface="Tw Cen MT" panose="020B0602020104020603" pitchFamily="34" charset="0"/>
              </a:rPr>
              <a:t>í ar aon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bhealach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ó </a:t>
            </a:r>
            <a:r>
              <a:rPr lang="ga-IE" altLang="ga-IE" sz="2200" dirty="0">
                <a:latin typeface="Tw Cen MT" panose="020B0602020104020603" pitchFamily="34" charset="0"/>
              </a:rPr>
              <a:t>thaobh cóipchirt de ba cheart d’úinéir an chóipchirt </a:t>
            </a:r>
            <a:r>
              <a:rPr lang="en-GB" altLang="ga-IE" sz="2200" dirty="0" smtClean="0">
                <a:latin typeface="Tw Cen MT" panose="020B0602020104020603" pitchFamily="34" charset="0"/>
              </a:rPr>
              <a:t/>
            </a:r>
            <a:br>
              <a:rPr lang="en-GB" altLang="ga-IE" sz="2200" dirty="0" smtClean="0">
                <a:latin typeface="Tw Cen MT" panose="020B0602020104020603" pitchFamily="34" charset="0"/>
              </a:rPr>
            </a:br>
            <a:r>
              <a:rPr lang="ga-IE" altLang="ga-IE" sz="2200" dirty="0" smtClean="0">
                <a:latin typeface="Tw Cen MT" panose="020B0602020104020603" pitchFamily="34" charset="0"/>
              </a:rPr>
              <a:t>teagmháil</a:t>
            </a:r>
            <a:r>
              <a:rPr lang="en-GB" altLang="ga-IE" sz="2200" dirty="0" smtClean="0">
                <a:latin typeface="Tw Cen MT" panose="020B0602020104020603" pitchFamily="34" charset="0"/>
              </a:rPr>
              <a:t> </a:t>
            </a:r>
            <a:r>
              <a:rPr lang="ga-IE" altLang="ga-IE" sz="2200" dirty="0" smtClean="0">
                <a:latin typeface="Tw Cen MT" panose="020B0602020104020603" pitchFamily="34" charset="0"/>
              </a:rPr>
              <a:t>a </a:t>
            </a:r>
            <a:r>
              <a:rPr lang="ga-IE" altLang="ga-IE" sz="2200" dirty="0">
                <a:latin typeface="Tw Cen MT" panose="020B0602020104020603" pitchFamily="34" charset="0"/>
              </a:rPr>
              <a:t>dhéanamh leis na foilsitheoirí. Beidh na foilsitheoirí lántoilteanach socruithe cuí a dhéanamh leis.</a:t>
            </a:r>
          </a:p>
          <a:p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© Foras na Gaeilge, 201</a:t>
            </a:r>
            <a:r>
              <a:rPr lang="en-GB" altLang="ga-IE" sz="2200" dirty="0">
                <a:latin typeface="Tw Cen MT" panose="020B0602020104020603" pitchFamily="34" charset="0"/>
              </a:rPr>
              <a:t>6</a:t>
            </a:r>
            <a:endParaRPr lang="ga-IE" altLang="ga-IE" sz="2200" dirty="0">
              <a:latin typeface="Tw Cen MT" panose="020B0602020104020603" pitchFamily="34" charset="0"/>
            </a:endParaRPr>
          </a:p>
          <a:p>
            <a:r>
              <a:rPr lang="ga-IE" altLang="ga-IE" sz="2200" dirty="0">
                <a:latin typeface="Tw Cen MT" panose="020B0602020104020603" pitchFamily="34" charset="0"/>
              </a:rPr>
              <a:t>An Gúm, 24-27 Sráid </a:t>
            </a:r>
            <a:r>
              <a:rPr lang="ga-IE" altLang="ga-IE" sz="2200" dirty="0" err="1">
                <a:latin typeface="Tw Cen MT" panose="020B0602020104020603" pitchFamily="34" charset="0"/>
              </a:rPr>
              <a:t>Fhreidric</a:t>
            </a:r>
            <a:r>
              <a:rPr lang="ga-IE" altLang="ga-IE" sz="2200" dirty="0">
                <a:latin typeface="Tw Cen MT" panose="020B0602020104020603" pitchFamily="34" charset="0"/>
              </a:rPr>
              <a:t> Thuaidh, Baile Átha Cliath 1 </a:t>
            </a:r>
          </a:p>
        </p:txBody>
      </p:sp>
    </p:spTree>
    <p:extLst>
      <p:ext uri="{BB962C8B-B14F-4D97-AF65-F5344CB8AC3E}">
        <p14:creationId xmlns:p14="http://schemas.microsoft.com/office/powerpoint/2010/main" val="6476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0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ronuilleog 7"/>
          <p:cNvSpPr/>
          <p:nvPr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" name="TextBox 4"/>
          <p:cNvSpPr txBox="1"/>
          <p:nvPr/>
        </p:nvSpPr>
        <p:spPr>
          <a:xfrm>
            <a:off x="242472" y="191821"/>
            <a:ext cx="815338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600" dirty="0" smtClean="0">
                <a:latin typeface="Tw Cen MT" panose="020B0602020104020603" pitchFamily="34" charset="0"/>
              </a:rPr>
              <a:t>Fórsa atá sa ghaoth. Má shiúlann tú i gcoinne gaoth láidir mothóidh tú an fórsa. 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10" name="Pictiúr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8" y="1166085"/>
            <a:ext cx="6714061" cy="4320000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 rot="20885960" flipH="1">
            <a:off x="3496257" y="5395413"/>
            <a:ext cx="5621547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smtClean="0">
                <a:latin typeface="Tw Cen MT" panose="020B0602020104020603" pitchFamily="34" charset="0"/>
              </a:rPr>
              <a:t>F</a:t>
            </a:r>
            <a:r>
              <a:rPr lang="ga-IE" sz="2600" dirty="0" err="1" smtClean="0">
                <a:latin typeface="Tw Cen MT" panose="020B0602020104020603" pitchFamily="34" charset="0"/>
              </a:rPr>
              <a:t>éach</a:t>
            </a:r>
            <a:r>
              <a:rPr lang="ga-IE" sz="2600" dirty="0" smtClean="0">
                <a:latin typeface="Tw Cen MT" panose="020B0602020104020603" pitchFamily="34" charset="0"/>
              </a:rPr>
              <a:t> ar an mhír ‘An </a:t>
            </a:r>
            <a:r>
              <a:rPr lang="ga-IE" sz="2600" dirty="0" err="1" smtClean="0">
                <a:latin typeface="Tw Cen MT" panose="020B0602020104020603" pitchFamily="34" charset="0"/>
              </a:rPr>
              <a:t>tAer</a:t>
            </a:r>
            <a:r>
              <a:rPr lang="ga-IE" sz="2600" dirty="0" smtClean="0">
                <a:latin typeface="Tw Cen MT" panose="020B0602020104020603" pitchFamily="34" charset="0"/>
              </a:rPr>
              <a:t>’ in Féach Thart: Eolaíocht – Rang 4.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885960" flipH="1">
            <a:off x="3505085" y="5386614"/>
            <a:ext cx="5612623" cy="8925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dirty="0" smtClean="0">
                <a:latin typeface="Tw Cen MT" panose="020B0602020104020603" pitchFamily="34" charset="0"/>
              </a:rPr>
              <a:t>An </a:t>
            </a:r>
            <a:r>
              <a:rPr lang="en-GB" sz="2600" dirty="0" err="1" smtClean="0">
                <a:latin typeface="Tw Cen MT" panose="020B0602020104020603" pitchFamily="34" charset="0"/>
              </a:rPr>
              <a:t>cuimhin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leat</a:t>
            </a:r>
            <a:r>
              <a:rPr lang="en-GB" sz="2600" dirty="0" smtClean="0">
                <a:latin typeface="Tw Cen MT" panose="020B0602020104020603" pitchFamily="34" charset="0"/>
              </a:rPr>
              <a:t> an </a:t>
            </a:r>
            <a:r>
              <a:rPr lang="en-GB" sz="2600" dirty="0" err="1" smtClean="0">
                <a:latin typeface="Tw Cen MT" panose="020B0602020104020603" pitchFamily="34" charset="0"/>
              </a:rPr>
              <a:t>turgnamh</a:t>
            </a:r>
            <a:r>
              <a:rPr lang="en-GB" sz="2600" dirty="0" smtClean="0">
                <a:latin typeface="Tw Cen MT" panose="020B0602020104020603" pitchFamily="34" charset="0"/>
              </a:rPr>
              <a:t> a </a:t>
            </a:r>
            <a:r>
              <a:rPr lang="en-GB" sz="2600" dirty="0" err="1" smtClean="0">
                <a:latin typeface="Tw Cen MT" panose="020B0602020104020603" pitchFamily="34" charset="0"/>
              </a:rPr>
              <a:t>rinne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tú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ga-IE" sz="2600" dirty="0" smtClean="0">
                <a:latin typeface="Tw Cen MT" panose="020B0602020104020603" pitchFamily="34" charset="0"/>
              </a:rPr>
              <a:t/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i Rang 4 </a:t>
            </a:r>
            <a:r>
              <a:rPr lang="en-GB" sz="2600" dirty="0" smtClean="0">
                <a:latin typeface="Tw Cen MT" panose="020B0602020104020603" pitchFamily="34" charset="0"/>
              </a:rPr>
              <a:t>a </a:t>
            </a:r>
            <a:r>
              <a:rPr lang="ga-IE" sz="2600" dirty="0" smtClean="0">
                <a:latin typeface="Tw Cen MT" panose="020B0602020104020603" pitchFamily="34" charset="0"/>
              </a:rPr>
              <a:t>léiríonn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gur</a:t>
            </a:r>
            <a:r>
              <a:rPr lang="en-GB" sz="2600" dirty="0" smtClean="0">
                <a:latin typeface="Tw Cen MT" panose="020B0602020104020603" pitchFamily="34" charset="0"/>
              </a:rPr>
              <a:t> </a:t>
            </a:r>
            <a:r>
              <a:rPr lang="en-GB" sz="2600" dirty="0" err="1" smtClean="0">
                <a:latin typeface="Tw Cen MT" panose="020B0602020104020603" pitchFamily="34" charset="0"/>
              </a:rPr>
              <a:t>fórsa</a:t>
            </a:r>
            <a:r>
              <a:rPr lang="en-GB" sz="2600" dirty="0" smtClean="0">
                <a:latin typeface="Tw Cen MT" panose="020B0602020104020603" pitchFamily="34" charset="0"/>
              </a:rPr>
              <a:t> é an t-</a:t>
            </a:r>
            <a:r>
              <a:rPr lang="en-GB" sz="2600" dirty="0" err="1" smtClean="0">
                <a:latin typeface="Tw Cen MT" panose="020B0602020104020603" pitchFamily="34" charset="0"/>
              </a:rPr>
              <a:t>aer</a:t>
            </a:r>
            <a:r>
              <a:rPr lang="en-GB" sz="2600" dirty="0" smtClean="0">
                <a:latin typeface="Tw Cen MT" panose="020B0602020104020603" pitchFamily="34" charset="0"/>
              </a:rPr>
              <a:t>?</a:t>
            </a:r>
            <a:endParaRPr lang="ga-IE" sz="2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iú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794" y="196850"/>
            <a:ext cx="7620000" cy="64643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Bosca téacs 5"/>
          <p:cNvSpPr txBox="1"/>
          <p:nvPr/>
        </p:nvSpPr>
        <p:spPr>
          <a:xfrm>
            <a:off x="179249" y="422991"/>
            <a:ext cx="294396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ga-IE" sz="9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78000"/>
                    </a:schemeClr>
                  </a:glow>
                </a:effectLst>
              </a:rPr>
              <a:t>Leid!</a:t>
            </a:r>
            <a:endParaRPr lang="ga-IE" sz="9600" dirty="0">
              <a:solidFill>
                <a:schemeClr val="bg1"/>
              </a:solidFill>
              <a:effectLst>
                <a:glow rad="139700">
                  <a:schemeClr val="tx1">
                    <a:alpha val="78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7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9700" y="1090193"/>
            <a:ext cx="2122770" cy="5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708032" y="277857"/>
            <a:ext cx="4101742" cy="1973637"/>
          </a:xfrm>
          <a:prstGeom prst="wedgeEllipseCallout">
            <a:avLst>
              <a:gd name="adj1" fmla="val 64894"/>
              <a:gd name="adj2" fmla="val 55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Déanaimis turgnamh chun an cheist sin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 fhreagairt.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585" y="1949786"/>
            <a:ext cx="4908213" cy="49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2052" y="6014129"/>
            <a:ext cx="5099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Cad as a dtagann an ghaoth?</a:t>
            </a:r>
            <a:endParaRPr lang="ga-IE" sz="32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435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hinking web pi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036" y="1127791"/>
            <a:ext cx="3773746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5631" y="258455"/>
            <a:ext cx="8702709" cy="59556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ga-IE" altLang="en-US" sz="3000" dirty="0" smtClean="0">
                <a:latin typeface="Berlin Sans FB" panose="020E0602020502020306" pitchFamily="34" charset="0"/>
              </a:rPr>
              <a:t>Turgnamh: Cad a tharlaíonn d’aer nuair a théitear é?</a:t>
            </a:r>
            <a:endParaRPr lang="ga-IE" altLang="en-US" sz="3000" dirty="0">
              <a:latin typeface="Berlin Sans FB" panose="020E0602020502020306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17620" y="1284187"/>
            <a:ext cx="4510719" cy="2893100"/>
          </a:xfrm>
          <a:prstGeom prst="rect">
            <a:avLst/>
          </a:prstGeom>
          <a:ln w="28575"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ga-IE" altLang="en-US" sz="2600" u="sng" dirty="0" smtClean="0">
                <a:latin typeface="Berlin Sans FB" panose="020E0602020502020306" pitchFamily="34" charset="0"/>
              </a:rPr>
              <a:t>Fearas</a:t>
            </a:r>
            <a:r>
              <a:rPr lang="ga-IE" altLang="en-US" sz="2600" u="sng" dirty="0" smtClean="0">
                <a:latin typeface="Tw Cen MT" panose="020B0602020104020603" pitchFamily="34" charset="0"/>
              </a:rPr>
              <a:t>  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Peann luaidhe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Criáin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Píosa láidir cárta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Radaitheoir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Píosa snáithe</a:t>
            </a:r>
          </a:p>
          <a:p>
            <a:pPr marL="645750" lvl="1" indent="-360000" eaLnBrk="1" hangingPunct="1">
              <a:buFontTx/>
              <a:buChar char="•"/>
            </a:pPr>
            <a:r>
              <a:rPr lang="ga-IE" altLang="en-US" sz="2600" dirty="0" smtClean="0">
                <a:latin typeface="Tw Cen MT" panose="020B0602020104020603" pitchFamily="34" charset="0"/>
              </a:rPr>
              <a:t>Siosúr</a:t>
            </a:r>
          </a:p>
        </p:txBody>
      </p:sp>
      <p:pic>
        <p:nvPicPr>
          <p:cNvPr id="3074" name="Picture 2" descr="L:\Poiblí\FÉACH THART - R5\Tíreolaíocht - FT R5\Sleamhnáin - FT - Tír - R5\Íomhánna - FT Tír - R5\Ceannach - sleamh - FT Tír - R5\06 An Ghaoth\shutterstock_3602747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0" b="97400" l="10000" r="90000">
                        <a14:foregroundMark x1="35200" y1="25000" x2="35200" y2="25000"/>
                        <a14:foregroundMark x1="47200" y1="8900" x2="47200" y2="8900"/>
                        <a14:foregroundMark x1="57000" y1="18700" x2="57000" y2="18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792" y="4272532"/>
            <a:ext cx="2629348" cy="26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Poiblí\FÉACH THART - R5\Tíreolaíocht - FT R5\Sleamhnáin - FT - Tír - R5\Íomhánna - FT Tír - R5\Ceannach - sleamh - FT Tír - R5\06 An Ghaoth\shutterstock_8013859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39" b="99041" l="6355" r="100000">
                        <a14:foregroundMark x1="68345" y1="91367" x2="68345" y2="91367"/>
                        <a14:foregroundMark x1="65228" y1="84652" x2="65228" y2="84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0" y="4316412"/>
            <a:ext cx="2541588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5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ronuilleog 2"/>
          <p:cNvSpPr/>
          <p:nvPr/>
        </p:nvSpPr>
        <p:spPr>
          <a:xfrm>
            <a:off x="442681" y="797664"/>
            <a:ext cx="8243619" cy="513323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2" name="Rectangle 1"/>
          <p:cNvSpPr/>
          <p:nvPr/>
        </p:nvSpPr>
        <p:spPr>
          <a:xfrm>
            <a:off x="442681" y="797663"/>
            <a:ext cx="5386119" cy="489364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600" u="sng" dirty="0" smtClean="0">
                <a:latin typeface="Berlin Sans FB" panose="020E0602020502020306" pitchFamily="34" charset="0"/>
              </a:rPr>
              <a:t>Modh: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Tarraing cruth bíseach nathrach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ar an gcárta mar atá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sa phictiúr ar dheis.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600" dirty="0">
                <a:latin typeface="Tw Cen MT" panose="020B0602020104020603" pitchFamily="34" charset="0"/>
              </a:rPr>
              <a:t>D</a:t>
            </a:r>
            <a:r>
              <a:rPr lang="ga-IE" sz="2600" dirty="0" smtClean="0">
                <a:latin typeface="Tw Cen MT" panose="020B0602020104020603" pitchFamily="34" charset="0"/>
              </a:rPr>
              <a:t>athaigh an nathair.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Gearr amach an nathair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chun bís a dhéanamh.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Ceangail píosa snáithe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de chloigeann na nathrach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agus croch os cionn </a:t>
            </a:r>
            <a:br>
              <a:rPr lang="ga-IE" sz="2600" dirty="0" smtClean="0">
                <a:latin typeface="Tw Cen MT" panose="020B0602020104020603" pitchFamily="34" charset="0"/>
              </a:rPr>
            </a:br>
            <a:r>
              <a:rPr lang="ga-IE" sz="2600" dirty="0" smtClean="0">
                <a:latin typeface="Tw Cen MT" panose="020B0602020104020603" pitchFamily="34" charset="0"/>
              </a:rPr>
              <a:t>an radaitheora </a:t>
            </a:r>
            <a:r>
              <a:rPr lang="ga-IE" sz="2600" dirty="0" err="1" smtClean="0">
                <a:latin typeface="Tw Cen MT" panose="020B0602020104020603" pitchFamily="34" charset="0"/>
              </a:rPr>
              <a:t>the</a:t>
            </a:r>
            <a:r>
              <a:rPr lang="ga-IE" sz="2600" dirty="0" smtClean="0">
                <a:latin typeface="Tw Cen MT" panose="020B0602020104020603" pitchFamily="34" charset="0"/>
              </a:rPr>
              <a:t> é.</a:t>
            </a:r>
          </a:p>
          <a:p>
            <a:pPr marL="457200" indent="-457200">
              <a:buFont typeface="+mj-lt"/>
              <a:buAutoNum type="arabicPeriod"/>
            </a:pPr>
            <a:r>
              <a:rPr lang="ga-IE" sz="2600" dirty="0" smtClean="0">
                <a:latin typeface="Tw Cen MT" panose="020B0602020104020603" pitchFamily="34" charset="0"/>
              </a:rPr>
              <a:t>Féach ar an méid a thiteann amach.</a:t>
            </a:r>
          </a:p>
        </p:txBody>
      </p:sp>
      <p:pic>
        <p:nvPicPr>
          <p:cNvPr id="4098" name="Picture 2" descr="L:\Poiblí\FÉACH THART - R5\Tíreolaíocht - FT R5\Sleamhnáin - FT - Tír - R5\Íomhánna - FT Tír - R5\Ceannach - sleamh - FT Tír - R5\06 An Ghaoth\shutterstock_187665341.ti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7588" y="724486"/>
            <a:ext cx="5004000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éard a tharlaíonn"/>
          <p:cNvSpPr/>
          <p:nvPr/>
        </p:nvSpPr>
        <p:spPr>
          <a:xfrm rot="21275363">
            <a:off x="2289278" y="4038137"/>
            <a:ext cx="2546005" cy="1537397"/>
          </a:xfrm>
          <a:prstGeom prst="wedgeEllipseCallout">
            <a:avLst>
              <a:gd name="adj1" fmla="val -79645"/>
              <a:gd name="adj2" fmla="val -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Céard a tharlaíonn?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5" name="bogann"/>
          <p:cNvSpPr/>
          <p:nvPr/>
        </p:nvSpPr>
        <p:spPr>
          <a:xfrm>
            <a:off x="2621760" y="1528685"/>
            <a:ext cx="4217670" cy="52322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Casann an nathair timpeall!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4" name="Cén fáth"/>
          <p:cNvSpPr/>
          <p:nvPr/>
        </p:nvSpPr>
        <p:spPr>
          <a:xfrm rot="21275363">
            <a:off x="2198323" y="4117244"/>
            <a:ext cx="2710863" cy="1379183"/>
          </a:xfrm>
          <a:prstGeom prst="wedgeEllipseCallout">
            <a:avLst>
              <a:gd name="adj1" fmla="val -79645"/>
              <a:gd name="adj2" fmla="val -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800" dirty="0" smtClean="0">
                <a:latin typeface="Tw Cen MT" panose="020B0602020104020603" pitchFamily="34" charset="0"/>
              </a:rPr>
              <a:t>Cén fáth, meas tú?</a:t>
            </a:r>
            <a:endParaRPr lang="ga-IE" sz="2800" dirty="0">
              <a:latin typeface="Tw Cen MT" panose="020B0602020104020603" pitchFamily="34" charset="0"/>
            </a:endParaRPr>
          </a:p>
        </p:txBody>
      </p:sp>
      <p:sp>
        <p:nvSpPr>
          <p:cNvPr id="11" name="tarlaíonn"/>
          <p:cNvSpPr/>
          <p:nvPr/>
        </p:nvSpPr>
        <p:spPr>
          <a:xfrm rot="21275363">
            <a:off x="2225795" y="3807935"/>
            <a:ext cx="3471557" cy="1997802"/>
          </a:xfrm>
          <a:prstGeom prst="wedgeEllipseCallout">
            <a:avLst>
              <a:gd name="adj1" fmla="val -79645"/>
              <a:gd name="adj2" fmla="val -2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600" dirty="0" smtClean="0">
                <a:latin typeface="Tw Cen MT" panose="020B0602020104020603" pitchFamily="34" charset="0"/>
              </a:rPr>
              <a:t>Tarlaíonn sé seo  taobh amuigh freisin le teas na gréine.</a:t>
            </a:r>
            <a:endParaRPr lang="ga-IE" sz="2600" dirty="0">
              <a:latin typeface="Tw Cen MT" panose="020B0602020104020603" pitchFamily="34" charset="0"/>
            </a:endParaRPr>
          </a:p>
        </p:txBody>
      </p:sp>
      <p:sp>
        <p:nvSpPr>
          <p:cNvPr id="3" name="tá aer te"/>
          <p:cNvSpPr/>
          <p:nvPr/>
        </p:nvSpPr>
        <p:spPr>
          <a:xfrm>
            <a:off x="1411258" y="666911"/>
            <a:ext cx="6638675" cy="2246769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ga-IE" sz="2800" dirty="0" smtClean="0">
                <a:latin typeface="Tw Cen MT" panose="020B0602020104020603" pitchFamily="34" charset="0"/>
              </a:rPr>
              <a:t>Tá aer te níos éadroime ná aer fuar. Nuair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 théitear an t-aer in aice leis an radaitheoir, éiríonn sé in airde. De réir mar a éiríonn </a:t>
            </a:r>
            <a:br>
              <a:rPr lang="ga-IE" sz="2800" dirty="0" smtClean="0">
                <a:latin typeface="Tw Cen MT" panose="020B0602020104020603" pitchFamily="34" charset="0"/>
              </a:rPr>
            </a:br>
            <a:r>
              <a:rPr lang="ga-IE" sz="2800" dirty="0" smtClean="0">
                <a:latin typeface="Tw Cen MT" panose="020B0602020104020603" pitchFamily="34" charset="0"/>
              </a:rPr>
              <a:t>an t-aer te in airde, chuireann sé an nathair ag casadh.</a:t>
            </a:r>
            <a:endParaRPr lang="ga-IE" sz="2800" dirty="0">
              <a:latin typeface="Tw Cen MT" panose="020B0602020104020603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05830">
            <a:off x="-71966" y="2934765"/>
            <a:ext cx="2270021" cy="430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5" grpId="0" animBg="1"/>
      <p:bldP spid="5" grpId="1" animBg="1"/>
      <p:bldP spid="14" grpId="0" animBg="1"/>
      <p:bldP spid="14" grpId="1" animBg="1"/>
      <p:bldP spid="11" grpId="0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iúr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5588" cy="6876000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81035" y="1732746"/>
            <a:ext cx="3104230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ga-IE" altLang="en-US" sz="2800" dirty="0" smtClean="0">
                <a:latin typeface="Tw Cen MT" panose="020B0602020104020603" pitchFamily="34" charset="0"/>
              </a:rPr>
              <a:t>Bíonn an ghrian ag taitneamh.</a:t>
            </a:r>
            <a:endParaRPr lang="ga-IE" altLang="en-US" sz="36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42293" y="4017014"/>
            <a:ext cx="2997323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ga-IE" altLang="en-US" sz="2400" dirty="0" smtClean="0">
                <a:latin typeface="Tw Cen MT" panose="020B0602020104020603" pitchFamily="34" charset="0"/>
              </a:rPr>
              <a:t>Gluaiseann aer níos fuaire isteach ina áit.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  <p:sp>
        <p:nvSpPr>
          <p:cNvPr id="5" name="Up Arrow 4"/>
          <p:cNvSpPr>
            <a:spLocks noChangeArrowheads="1"/>
          </p:cNvSpPr>
          <p:nvPr/>
        </p:nvSpPr>
        <p:spPr bwMode="auto">
          <a:xfrm>
            <a:off x="2806439" y="3583830"/>
            <a:ext cx="559691" cy="1408112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ga-IE" sz="1600" dirty="0">
              <a:latin typeface="Tw Cen MT" panose="020B0602020104020603" pitchFamily="34" charset="0"/>
            </a:endParaRPr>
          </a:p>
        </p:txBody>
      </p:sp>
      <p:sp>
        <p:nvSpPr>
          <p:cNvPr id="7" name="Up Arrow 6"/>
          <p:cNvSpPr>
            <a:spLocks noChangeArrowheads="1"/>
          </p:cNvSpPr>
          <p:nvPr/>
        </p:nvSpPr>
        <p:spPr bwMode="auto">
          <a:xfrm>
            <a:off x="4109591" y="3569049"/>
            <a:ext cx="518012" cy="1408113"/>
          </a:xfrm>
          <a:prstGeom prst="upArrow">
            <a:avLst>
              <a:gd name="adj1" fmla="val 50000"/>
              <a:gd name="adj2" fmla="val 49861"/>
            </a:avLst>
          </a:prstGeom>
          <a:solidFill>
            <a:schemeClr val="accent2">
              <a:lumMod val="7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ga-IE" sz="1050" dirty="0">
              <a:latin typeface="Tw Cen MT" panose="020B0602020104020603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79558" y="3094597"/>
            <a:ext cx="1589131" cy="640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Aer fuar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766456" y="3802192"/>
            <a:ext cx="1602233" cy="6303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Aer fuar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66456" y="4484374"/>
            <a:ext cx="1589131" cy="6217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sz="2000" dirty="0" smtClean="0">
                <a:latin typeface="Tw Cen MT" panose="020B0602020104020603" pitchFamily="34" charset="0"/>
              </a:rPr>
              <a:t>Aer fuar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43644" y="3832348"/>
            <a:ext cx="339597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ga-IE" altLang="en-US" sz="2400" dirty="0" smtClean="0">
                <a:latin typeface="Tw Cen MT" panose="020B0602020104020603" pitchFamily="34" charset="0"/>
              </a:rPr>
              <a:t>Gaoth a thugtar ar an aer sin a ghluaiseann isteach.</a:t>
            </a:r>
            <a:endParaRPr lang="ga-IE" altLang="en-US" sz="3200" dirty="0">
              <a:latin typeface="Tw Cen MT" panose="020B0602020104020603" pitchFamily="34" charset="0"/>
            </a:endParaRPr>
          </a:p>
        </p:txBody>
      </p:sp>
      <p:grpSp>
        <p:nvGrpSpPr>
          <p:cNvPr id="3" name="Grúpa 2"/>
          <p:cNvGrpSpPr/>
          <p:nvPr/>
        </p:nvGrpSpPr>
        <p:grpSpPr>
          <a:xfrm>
            <a:off x="3246431" y="3569050"/>
            <a:ext cx="1066597" cy="2012494"/>
            <a:chOff x="3246431" y="3569050"/>
            <a:chExt cx="1066597" cy="2012494"/>
          </a:xfrm>
        </p:grpSpPr>
        <p:sp>
          <p:nvSpPr>
            <p:cNvPr id="6" name="Up Arrow 5"/>
            <p:cNvSpPr>
              <a:spLocks noChangeArrowheads="1"/>
            </p:cNvSpPr>
            <p:nvPr/>
          </p:nvSpPr>
          <p:spPr bwMode="auto">
            <a:xfrm>
              <a:off x="3499290" y="3569050"/>
              <a:ext cx="560881" cy="1408113"/>
            </a:xfrm>
            <a:prstGeom prst="upArrow">
              <a:avLst>
                <a:gd name="adj1" fmla="val 50000"/>
                <a:gd name="adj2" fmla="val 49861"/>
              </a:avLst>
            </a:prstGeom>
            <a:solidFill>
              <a:schemeClr val="accent2">
                <a:lumMod val="75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ga-IE" sz="1600" dirty="0">
                <a:latin typeface="Tw Cen MT" panose="020B0602020104020603" pitchFamily="34" charset="0"/>
              </a:endParaRPr>
            </a:p>
          </p:txBody>
        </p:sp>
        <p:sp>
          <p:nvSpPr>
            <p:cNvPr id="2" name="Bosca téacs 1"/>
            <p:cNvSpPr txBox="1"/>
            <p:nvPr/>
          </p:nvSpPr>
          <p:spPr>
            <a:xfrm>
              <a:off x="3246431" y="5119879"/>
              <a:ext cx="1066597" cy="46166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ga-IE" sz="2400" dirty="0" smtClean="0"/>
                <a:t>Aer te</a:t>
              </a:r>
              <a:endParaRPr lang="ga-IE" sz="2400" dirty="0"/>
            </a:p>
          </p:txBody>
        </p:sp>
      </p:grpSp>
      <p:sp>
        <p:nvSpPr>
          <p:cNvPr id="4" name="Bosca téacs 3"/>
          <p:cNvSpPr txBox="1"/>
          <p:nvPr/>
        </p:nvSpPr>
        <p:spPr>
          <a:xfrm>
            <a:off x="3673431" y="218418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3200" dirty="0" smtClean="0">
                <a:latin typeface="Berlin Sans FB" panose="020E0602020502020306" pitchFamily="34" charset="0"/>
              </a:rPr>
              <a:t>Cad as a dtagann an ghaoth?</a:t>
            </a:r>
            <a:endParaRPr lang="ga-IE" sz="3200" dirty="0">
              <a:latin typeface="Berlin Sans FB" panose="020E0602020502020306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41277" y="1724071"/>
            <a:ext cx="2943988" cy="12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shutterstock_13183559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2574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26684" y="1732746"/>
            <a:ext cx="4212932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ga-IE" altLang="en-US" sz="2400" dirty="0" smtClean="0">
                <a:latin typeface="Tw Cen MT" panose="020B0602020104020603" pitchFamily="34" charset="0"/>
              </a:rPr>
              <a:t>Téann an ghrian an talamh agus téann an talamh an t-aer in aice leis. Éiríonn an t-aer sin in airde.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5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291 " pathEditMode="relative" ptsTypes="AA">
                                      <p:cBhvr>
                                        <p:cTn id="3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291 " pathEditMode="relative" ptsTypes="AA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00017 -0.27222 " pathEditMode="relative" ptsTypes="AA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10" grpId="0" animBg="1"/>
      <p:bldP spid="10" grpId="1" animBg="1"/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2" grpId="0" animBg="1" autoUpdateAnimBg="0"/>
      <p:bldP spid="12" grpId="1" animBg="1"/>
      <p:bldP spid="13" grpId="0" animBg="1" autoUpdateAnimBg="0"/>
      <p:bldP spid="13" grpId="1" animBg="1"/>
      <p:bldP spid="14" grpId="0" animBg="1" autoUpdateAnimBg="0"/>
      <p:bldP spid="14" grpId="1" animBg="1"/>
      <p:bldP spid="18" grpId="0" animBg="1"/>
      <p:bldP spid="4" grpId="0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947</Words>
  <Application>Microsoft Office PowerPoint</Application>
  <PresentationFormat>Saincheaptha</PresentationFormat>
  <Paragraphs>189</Paragraphs>
  <Slides>22</Slides>
  <Notes>8</Notes>
  <HiddenSlides>0</HiddenSlides>
  <MMClips>0</MMClips>
  <ScaleCrop>false</ScaleCrop>
  <HeadingPairs>
    <vt:vector size="4" baseType="variant">
      <vt:variant>
        <vt:lpstr>Téama</vt:lpstr>
      </vt:variant>
      <vt:variant>
        <vt:i4>1</vt:i4>
      </vt:variant>
      <vt:variant>
        <vt:lpstr>Teidil sleamhnáin</vt:lpstr>
      </vt:variant>
      <vt:variant>
        <vt:i4>22</vt:i4>
      </vt:variant>
    </vt:vector>
  </HeadingPairs>
  <TitlesOfParts>
    <vt:vector size="23" baseType="lpstr">
      <vt:lpstr>Office Theme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Déan ainéimiméadar duit féin.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Kayla Reed</cp:lastModifiedBy>
  <cp:revision>308</cp:revision>
  <cp:lastPrinted>2016-06-01T16:25:18Z</cp:lastPrinted>
  <dcterms:created xsi:type="dcterms:W3CDTF">2016-04-05T15:08:02Z</dcterms:created>
  <dcterms:modified xsi:type="dcterms:W3CDTF">2016-11-01T17:28:19Z</dcterms:modified>
</cp:coreProperties>
</file>