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6" r:id="rId2"/>
    <p:sldId id="308" r:id="rId3"/>
    <p:sldId id="323" r:id="rId4"/>
    <p:sldId id="324" r:id="rId5"/>
    <p:sldId id="309" r:id="rId6"/>
    <p:sldId id="290" r:id="rId7"/>
    <p:sldId id="314" r:id="rId8"/>
    <p:sldId id="294" r:id="rId9"/>
    <p:sldId id="291" r:id="rId10"/>
    <p:sldId id="288" r:id="rId11"/>
    <p:sldId id="311" r:id="rId12"/>
    <p:sldId id="325" r:id="rId13"/>
    <p:sldId id="312" r:id="rId14"/>
    <p:sldId id="303" r:id="rId15"/>
    <p:sldId id="317" r:id="rId16"/>
    <p:sldId id="322" r:id="rId17"/>
    <p:sldId id="316" r:id="rId18"/>
    <p:sldId id="319" r:id="rId19"/>
    <p:sldId id="297" r:id="rId20"/>
    <p:sldId id="276" r:id="rId21"/>
    <p:sldId id="318" r:id="rId22"/>
    <p:sldId id="257" r:id="rId23"/>
    <p:sldId id="326" r:id="rId24"/>
    <p:sldId id="327"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CC66"/>
    <a:srgbClr val="FFFF99"/>
    <a:srgbClr val="FF9999"/>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8" autoAdjust="0"/>
    <p:restoredTop sz="94067" autoAdjust="0"/>
  </p:normalViewPr>
  <p:slideViewPr>
    <p:cSldViewPr>
      <p:cViewPr>
        <p:scale>
          <a:sx n="75" d="100"/>
          <a:sy n="75" d="100"/>
        </p:scale>
        <p:origin x="-1410" y="-366"/>
      </p:cViewPr>
      <p:guideLst>
        <p:guide orient="horz" pos="2160"/>
        <p:guide pos="2880"/>
      </p:guideLst>
    </p:cSldViewPr>
  </p:slideViewPr>
  <p:notesTextViewPr>
    <p:cViewPr>
      <p:scale>
        <a:sx n="125" d="100"/>
        <a:sy n="125"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4614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6867"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CF3D8EB-8761-46D1-8189-8333542801CF}" type="datetimeFigureOut">
              <a:rPr lang="en-GB"/>
              <a:pPr>
                <a:defRPr/>
              </a:pPr>
              <a:t>23/11/2016</a:t>
            </a:fld>
            <a:endParaRPr lang="en-GB"/>
          </a:p>
        </p:txBody>
      </p:sp>
      <p:sp>
        <p:nvSpPr>
          <p:cNvPr id="36868" name="Rectangle 4"/>
          <p:cNvSpPr>
            <a:spLocks noGrp="1" noChangeArrowheads="1"/>
          </p:cNvSpPr>
          <p:nvPr>
            <p:ph type="ftr" sz="quarter" idx="2"/>
          </p:nvPr>
        </p:nvSpPr>
        <p:spPr bwMode="auto">
          <a:xfrm>
            <a:off x="1" y="9428164"/>
            <a:ext cx="294614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6869" name="Rectangle 5"/>
          <p:cNvSpPr>
            <a:spLocks noGrp="1" noChangeArrowheads="1"/>
          </p:cNvSpPr>
          <p:nvPr>
            <p:ph type="sldNum" sz="quarter" idx="3"/>
          </p:nvPr>
        </p:nvSpPr>
        <p:spPr bwMode="auto">
          <a:xfrm>
            <a:off x="3849911" y="9428164"/>
            <a:ext cx="2946144"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41240F-D7BE-4927-8231-6FE47605D8E7}" type="slidenum">
              <a:rPr lang="en-GB"/>
              <a:pPr>
                <a:defRPr/>
              </a:pPr>
              <a:t>‹#›</a:t>
            </a:fld>
            <a:endParaRPr lang="en-GB"/>
          </a:p>
        </p:txBody>
      </p:sp>
    </p:spTree>
    <p:extLst>
      <p:ext uri="{BB962C8B-B14F-4D97-AF65-F5344CB8AC3E}">
        <p14:creationId xmlns:p14="http://schemas.microsoft.com/office/powerpoint/2010/main" val="2076578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49911" y="0"/>
            <a:ext cx="2946144"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F6F9B02-4865-44AC-8B18-051CEC553502}" type="datetimeFigureOut">
              <a:rPr lang="en-IE"/>
              <a:pPr>
                <a:defRPr/>
              </a:pPr>
              <a:t>23/11/2016</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0254" y="4714876"/>
            <a:ext cx="543716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1" y="9428164"/>
            <a:ext cx="294614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49911" y="9428164"/>
            <a:ext cx="2946144"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EEBD40A-E2E9-4F7D-8993-A56AE92E3868}" type="slidenum">
              <a:rPr lang="en-IE"/>
              <a:pPr>
                <a:defRPr/>
              </a:pPr>
              <a:t>‹#›</a:t>
            </a:fld>
            <a:endParaRPr lang="en-IE"/>
          </a:p>
        </p:txBody>
      </p:sp>
    </p:spTree>
    <p:extLst>
      <p:ext uri="{BB962C8B-B14F-4D97-AF65-F5344CB8AC3E}">
        <p14:creationId xmlns:p14="http://schemas.microsoft.com/office/powerpoint/2010/main" val="4025484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10"/>
          </p:nvPr>
        </p:nvSpPr>
        <p:spPr/>
        <p:txBody>
          <a:bodyPr/>
          <a:lstStyle/>
          <a:p>
            <a:pPr>
              <a:defRPr/>
            </a:pPr>
            <a:fld id="{DEEBD40A-E2E9-4F7D-8993-A56AE92E3868}" type="slidenum">
              <a:rPr lang="en-IE" smtClean="0"/>
              <a:pPr>
                <a:defRPr/>
              </a:pPr>
              <a:t>3</a:t>
            </a:fld>
            <a:endParaRPr lang="en-IE"/>
          </a:p>
        </p:txBody>
      </p:sp>
    </p:spTree>
    <p:extLst>
      <p:ext uri="{BB962C8B-B14F-4D97-AF65-F5344CB8AC3E}">
        <p14:creationId xmlns:p14="http://schemas.microsoft.com/office/powerpoint/2010/main" val="3804225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EBD40A-E2E9-4F7D-8993-A56AE92E3868}" type="slidenum">
              <a:rPr lang="en-IE" smtClean="0"/>
              <a:pPr>
                <a:defRPr/>
              </a:pPr>
              <a:t>13</a:t>
            </a:fld>
            <a:endParaRPr lang="en-IE"/>
          </a:p>
        </p:txBody>
      </p:sp>
    </p:spTree>
    <p:extLst>
      <p:ext uri="{BB962C8B-B14F-4D97-AF65-F5344CB8AC3E}">
        <p14:creationId xmlns:p14="http://schemas.microsoft.com/office/powerpoint/2010/main" val="161867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EBD40A-E2E9-4F7D-8993-A56AE92E3868}" type="slidenum">
              <a:rPr lang="en-IE" smtClean="0"/>
              <a:pPr>
                <a:defRPr/>
              </a:pPr>
              <a:t>14</a:t>
            </a:fld>
            <a:endParaRPr lang="en-IE"/>
          </a:p>
        </p:txBody>
      </p:sp>
    </p:spTree>
    <p:extLst>
      <p:ext uri="{BB962C8B-B14F-4D97-AF65-F5344CB8AC3E}">
        <p14:creationId xmlns:p14="http://schemas.microsoft.com/office/powerpoint/2010/main" val="408744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985838" y="744538"/>
            <a:ext cx="4964112" cy="3722687"/>
          </a:xfrm>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8435" name="Slide Number Placeholder 3"/>
          <p:cNvSpPr txBox="1">
            <a:spLocks noGrp="1"/>
          </p:cNvSpPr>
          <p:nvPr/>
        </p:nvSpPr>
        <p:spPr bwMode="auto">
          <a:xfrm>
            <a:off x="3927654" y="9428164"/>
            <a:ext cx="3006072" cy="496887"/>
          </a:xfrm>
          <a:prstGeom prst="rect">
            <a:avLst/>
          </a:prstGeom>
          <a:noFill/>
          <a:ln>
            <a:miter lim="800000"/>
            <a:headEnd/>
            <a:tailEnd/>
          </a:ln>
        </p:spPr>
        <p:txBody>
          <a:bodyPr anchor="b"/>
          <a:lstStyle/>
          <a:p>
            <a:pPr algn="r">
              <a:defRPr/>
            </a:pPr>
            <a:fld id="{3DAAFCA1-1A9F-4887-B3AB-2C256C48C86D}" type="slidenum">
              <a:rPr lang="en-IE" sz="1200">
                <a:latin typeface="+mn-lt"/>
              </a:rPr>
              <a:pPr algn="r">
                <a:defRPr/>
              </a:pPr>
              <a:t>16</a:t>
            </a:fld>
            <a:endParaRPr lang="en-IE" sz="1200">
              <a:latin typeface="+mn-lt"/>
            </a:endParaRPr>
          </a:p>
        </p:txBody>
      </p:sp>
    </p:spTree>
    <p:extLst>
      <p:ext uri="{BB962C8B-B14F-4D97-AF65-F5344CB8AC3E}">
        <p14:creationId xmlns:p14="http://schemas.microsoft.com/office/powerpoint/2010/main" val="135153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985838" y="744538"/>
            <a:ext cx="4964112" cy="3722687"/>
          </a:xfrm>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8435" name="Slide Number Placeholder 3"/>
          <p:cNvSpPr txBox="1">
            <a:spLocks noGrp="1"/>
          </p:cNvSpPr>
          <p:nvPr/>
        </p:nvSpPr>
        <p:spPr bwMode="auto">
          <a:xfrm>
            <a:off x="3927654" y="9428164"/>
            <a:ext cx="3006072" cy="496887"/>
          </a:xfrm>
          <a:prstGeom prst="rect">
            <a:avLst/>
          </a:prstGeom>
          <a:noFill/>
          <a:ln>
            <a:miter lim="800000"/>
            <a:headEnd/>
            <a:tailEnd/>
          </a:ln>
        </p:spPr>
        <p:txBody>
          <a:bodyPr anchor="b"/>
          <a:lstStyle/>
          <a:p>
            <a:pPr algn="r">
              <a:defRPr/>
            </a:pPr>
            <a:fld id="{3DAAFCA1-1A9F-4887-B3AB-2C256C48C86D}" type="slidenum">
              <a:rPr lang="en-IE" sz="1200">
                <a:latin typeface="+mn-lt"/>
              </a:rPr>
              <a:pPr algn="r">
                <a:defRPr/>
              </a:pPr>
              <a:t>17</a:t>
            </a:fld>
            <a:endParaRPr lang="en-IE" sz="1200">
              <a:latin typeface="+mn-lt"/>
            </a:endParaRPr>
          </a:p>
        </p:txBody>
      </p:sp>
    </p:spTree>
    <p:extLst>
      <p:ext uri="{BB962C8B-B14F-4D97-AF65-F5344CB8AC3E}">
        <p14:creationId xmlns:p14="http://schemas.microsoft.com/office/powerpoint/2010/main" val="476136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1C15A1-DBDF-40AC-AB74-DFF21D0444B0}" type="slidenum">
              <a:rPr lang="en-GB"/>
              <a:pPr fontAlgn="base">
                <a:spcBef>
                  <a:spcPct val="0"/>
                </a:spcBef>
                <a:spcAft>
                  <a:spcPct val="0"/>
                </a:spcAft>
                <a:defRPr/>
              </a:pPr>
              <a:t>20</a:t>
            </a:fld>
            <a:endParaRPr lang="en-GB"/>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232444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10"/>
          </p:nvPr>
        </p:nvSpPr>
        <p:spPr/>
        <p:txBody>
          <a:bodyPr/>
          <a:lstStyle/>
          <a:p>
            <a:pPr>
              <a:defRPr/>
            </a:pPr>
            <a:fld id="{DEEBD40A-E2E9-4F7D-8993-A56AE92E3868}" type="slidenum">
              <a:rPr lang="en-IE" smtClean="0"/>
              <a:pPr>
                <a:defRPr/>
              </a:pPr>
              <a:t>21</a:t>
            </a:fld>
            <a:endParaRPr lang="en-IE"/>
          </a:p>
        </p:txBody>
      </p:sp>
    </p:spTree>
    <p:extLst>
      <p:ext uri="{BB962C8B-B14F-4D97-AF65-F5344CB8AC3E}">
        <p14:creationId xmlns:p14="http://schemas.microsoft.com/office/powerpoint/2010/main" val="243237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10"/>
          </p:nvPr>
        </p:nvSpPr>
        <p:spPr/>
        <p:txBody>
          <a:bodyPr/>
          <a:lstStyle/>
          <a:p>
            <a:pPr>
              <a:defRPr/>
            </a:pPr>
            <a:fld id="{DEEBD40A-E2E9-4F7D-8993-A56AE92E3868}" type="slidenum">
              <a:rPr lang="en-IE" smtClean="0"/>
              <a:pPr>
                <a:defRPr/>
              </a:pPr>
              <a:t>4</a:t>
            </a:fld>
            <a:endParaRPr lang="en-IE"/>
          </a:p>
        </p:txBody>
      </p:sp>
    </p:spTree>
    <p:extLst>
      <p:ext uri="{BB962C8B-B14F-4D97-AF65-F5344CB8AC3E}">
        <p14:creationId xmlns:p14="http://schemas.microsoft.com/office/powerpoint/2010/main" val="272657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985838" y="744538"/>
            <a:ext cx="4964112" cy="3722687"/>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712456-8404-4813-98F0-EEE3AC206733}" type="slidenum">
              <a:rPr lang="en-IE"/>
              <a:pPr fontAlgn="base">
                <a:spcBef>
                  <a:spcPct val="0"/>
                </a:spcBef>
                <a:spcAft>
                  <a:spcPct val="0"/>
                </a:spcAft>
                <a:defRPr/>
              </a:pPr>
              <a:t>5</a:t>
            </a:fld>
            <a:endParaRPr lang="en-IE"/>
          </a:p>
        </p:txBody>
      </p:sp>
    </p:spTree>
    <p:extLst>
      <p:ext uri="{BB962C8B-B14F-4D97-AF65-F5344CB8AC3E}">
        <p14:creationId xmlns:p14="http://schemas.microsoft.com/office/powerpoint/2010/main" val="167660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10"/>
          </p:nvPr>
        </p:nvSpPr>
        <p:spPr/>
        <p:txBody>
          <a:bodyPr/>
          <a:lstStyle/>
          <a:p>
            <a:pPr>
              <a:defRPr/>
            </a:pPr>
            <a:fld id="{DEEBD40A-E2E9-4F7D-8993-A56AE92E3868}" type="slidenum">
              <a:rPr lang="en-IE" smtClean="0"/>
              <a:pPr>
                <a:defRPr/>
              </a:pPr>
              <a:t>6</a:t>
            </a:fld>
            <a:endParaRPr lang="en-IE"/>
          </a:p>
        </p:txBody>
      </p:sp>
    </p:spTree>
    <p:extLst>
      <p:ext uri="{BB962C8B-B14F-4D97-AF65-F5344CB8AC3E}">
        <p14:creationId xmlns:p14="http://schemas.microsoft.com/office/powerpoint/2010/main" val="153675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10"/>
          </p:nvPr>
        </p:nvSpPr>
        <p:spPr/>
        <p:txBody>
          <a:bodyPr/>
          <a:lstStyle/>
          <a:p>
            <a:pPr>
              <a:defRPr/>
            </a:pPr>
            <a:fld id="{DEEBD40A-E2E9-4F7D-8993-A56AE92E3868}" type="slidenum">
              <a:rPr lang="en-IE" smtClean="0"/>
              <a:pPr>
                <a:defRPr/>
              </a:pPr>
              <a:t>7</a:t>
            </a:fld>
            <a:endParaRPr lang="en-IE"/>
          </a:p>
        </p:txBody>
      </p:sp>
    </p:spTree>
    <p:extLst>
      <p:ext uri="{BB962C8B-B14F-4D97-AF65-F5344CB8AC3E}">
        <p14:creationId xmlns:p14="http://schemas.microsoft.com/office/powerpoint/2010/main" val="168875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pPr>
              <a:defRPr/>
            </a:pPr>
            <a:fld id="{DEEBD40A-E2E9-4F7D-8993-A56AE92E3868}" type="slidenum">
              <a:rPr lang="en-IE" smtClean="0"/>
              <a:pPr>
                <a:defRPr/>
              </a:pPr>
              <a:t>8</a:t>
            </a:fld>
            <a:endParaRPr lang="en-IE"/>
          </a:p>
        </p:txBody>
      </p:sp>
    </p:spTree>
    <p:extLst>
      <p:ext uri="{BB962C8B-B14F-4D97-AF65-F5344CB8AC3E}">
        <p14:creationId xmlns:p14="http://schemas.microsoft.com/office/powerpoint/2010/main" val="97361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10"/>
          </p:nvPr>
        </p:nvSpPr>
        <p:spPr/>
        <p:txBody>
          <a:bodyPr/>
          <a:lstStyle/>
          <a:p>
            <a:pPr>
              <a:defRPr/>
            </a:pPr>
            <a:fld id="{DEEBD40A-E2E9-4F7D-8993-A56AE92E3868}" type="slidenum">
              <a:rPr lang="en-IE" smtClean="0"/>
              <a:pPr>
                <a:defRPr/>
              </a:pPr>
              <a:t>10</a:t>
            </a:fld>
            <a:endParaRPr lang="en-IE"/>
          </a:p>
        </p:txBody>
      </p:sp>
    </p:spTree>
    <p:extLst>
      <p:ext uri="{BB962C8B-B14F-4D97-AF65-F5344CB8AC3E}">
        <p14:creationId xmlns:p14="http://schemas.microsoft.com/office/powerpoint/2010/main" val="263469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pPr>
              <a:defRPr/>
            </a:pPr>
            <a:fld id="{DEEBD40A-E2E9-4F7D-8993-A56AE92E3868}" type="slidenum">
              <a:rPr lang="en-IE" smtClean="0"/>
              <a:pPr>
                <a:defRPr/>
              </a:pPr>
              <a:t>11</a:t>
            </a:fld>
            <a:endParaRPr lang="en-IE"/>
          </a:p>
        </p:txBody>
      </p:sp>
    </p:spTree>
    <p:extLst>
      <p:ext uri="{BB962C8B-B14F-4D97-AF65-F5344CB8AC3E}">
        <p14:creationId xmlns:p14="http://schemas.microsoft.com/office/powerpoint/2010/main" val="382690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EBD40A-E2E9-4F7D-8993-A56AE92E3868}" type="slidenum">
              <a:rPr lang="en-IE" smtClean="0"/>
              <a:pPr>
                <a:defRPr/>
              </a:pPr>
              <a:t>12</a:t>
            </a:fld>
            <a:endParaRPr lang="en-IE"/>
          </a:p>
        </p:txBody>
      </p:sp>
    </p:spTree>
    <p:extLst>
      <p:ext uri="{BB962C8B-B14F-4D97-AF65-F5344CB8AC3E}">
        <p14:creationId xmlns:p14="http://schemas.microsoft.com/office/powerpoint/2010/main" val="161867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44A2A2EA-F632-4458-91EA-368869EA91F7}" type="datetimeFigureOut">
              <a:rPr lang="en-IE"/>
              <a:pPr>
                <a:defRPr/>
              </a:pPr>
              <a:t>23/11/2016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717D4B3E-AB16-4565-9577-C0547B592AF0}"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C582087B-11A3-4670-97C0-F0C038C1A2E4}" type="datetimeFigureOut">
              <a:rPr lang="en-IE"/>
              <a:pPr>
                <a:defRPr/>
              </a:pPr>
              <a:t>23/11/2016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B5D022E4-79E5-4145-B51F-2A96C9C3D776}"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72AED889-B966-4A27-B2CF-C9D9B67CD788}" type="datetimeFigureOut">
              <a:rPr lang="en-IE"/>
              <a:pPr>
                <a:defRPr/>
              </a:pPr>
              <a:t>23/11/2016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961D7BC-0EB1-4788-A6CC-09EFAA1C2CA0}"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9941BD20-F0EF-4991-8E08-0490A04D38AC}" type="datetimeFigureOut">
              <a:rPr lang="en-IE"/>
              <a:pPr>
                <a:defRPr/>
              </a:pPr>
              <a:t>23/11/2016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7215131-8959-4DB1-9FBB-050D451EF31A}"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7A9D4B-DCE2-4428-B86C-2F35472B1F64}" type="datetimeFigureOut">
              <a:rPr lang="en-IE"/>
              <a:pPr>
                <a:defRPr/>
              </a:pPr>
              <a:t>23/11/2016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6C44CD08-2117-46EE-A0D4-8AF644A4AA24}"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2F5D935D-7BB9-4874-99B4-18E7312D55B0}" type="datetimeFigureOut">
              <a:rPr lang="en-IE"/>
              <a:pPr>
                <a:defRPr/>
              </a:pPr>
              <a:t>23/11/2016</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5FA54FCF-C5FD-4A39-B5F3-CB651564CA70}"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287EDD1A-FA0C-43E2-904A-5720ED01EB3C}" type="datetimeFigureOut">
              <a:rPr lang="en-IE"/>
              <a:pPr>
                <a:defRPr/>
              </a:pPr>
              <a:t>23/11/2016</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CFCB7460-C454-42C7-980C-949693140A0D}"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8E9E341B-060E-4BA7-B813-C670B1DAD111}" type="datetimeFigureOut">
              <a:rPr lang="en-IE"/>
              <a:pPr>
                <a:defRPr/>
              </a:pPr>
              <a:t>23/11/2016</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3C51A82F-16D8-4240-B52A-1E7F26E3938C}"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B2B877-A18C-442F-B618-F8DA63870ED6}" type="datetimeFigureOut">
              <a:rPr lang="en-IE"/>
              <a:pPr>
                <a:defRPr/>
              </a:pPr>
              <a:t>23/11/2016</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74F87D6F-F297-424B-9986-9F8C169672BD}"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1BC301-C6CB-4737-B172-23E0074F8DE1}" type="datetimeFigureOut">
              <a:rPr lang="en-IE"/>
              <a:pPr>
                <a:defRPr/>
              </a:pPr>
              <a:t>23/11/2016</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3A246BEA-0B3B-4750-B585-5AAFB0B06A49}"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6E17AC-8D4B-4C0D-A677-F37A5C59A491}" type="datetimeFigureOut">
              <a:rPr lang="en-IE"/>
              <a:pPr>
                <a:defRPr/>
              </a:pPr>
              <a:t>23/11/2016</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D2E1B0C5-161F-45C1-990B-732C5B44F706}"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75647C0-0457-4DE0-846B-20A0B09795CC}" type="datetimeFigureOut">
              <a:rPr lang="en-IE"/>
              <a:pPr>
                <a:defRPr/>
              </a:pPr>
              <a:t>23/11/2016</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27BB4CC-3E4B-4999-872A-04C9E770F724}"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png"/><Relationship Id="rId7"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20.tiff"/></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1.tiff"/><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tiff"/><Relationship Id="rId4" Type="http://schemas.openxmlformats.org/officeDocument/2006/relationships/image" Target="../media/image22.jp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3" Type="http://schemas.openxmlformats.org/officeDocument/2006/relationships/image" Target="../media/image24.tiff"/><Relationship Id="rId7" Type="http://schemas.openxmlformats.org/officeDocument/2006/relationships/image" Target="../media/image27.jpg"/><Relationship Id="rId12" Type="http://schemas.openxmlformats.org/officeDocument/2006/relationships/image" Target="../media/image32.jpg"/><Relationship Id="rId2" Type="http://schemas.openxmlformats.org/officeDocument/2006/relationships/notesSlide" Target="../notesSlides/notesSlide11.xml"/><Relationship Id="rId16"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26.jpg"/><Relationship Id="rId11" Type="http://schemas.openxmlformats.org/officeDocument/2006/relationships/image" Target="../media/image31.jpg"/><Relationship Id="rId5" Type="http://schemas.microsoft.com/office/2007/relationships/hdphoto" Target="../media/hdphoto5.wdp"/><Relationship Id="rId15" Type="http://schemas.openxmlformats.org/officeDocument/2006/relationships/image" Target="../media/image17.png"/><Relationship Id="rId10" Type="http://schemas.openxmlformats.org/officeDocument/2006/relationships/image" Target="../media/image30.jpg"/><Relationship Id="rId4" Type="http://schemas.openxmlformats.org/officeDocument/2006/relationships/image" Target="../media/image25.png"/><Relationship Id="rId9" Type="http://schemas.openxmlformats.org/officeDocument/2006/relationships/image" Target="../media/image29.jpg"/><Relationship Id="rId14" Type="http://schemas.openxmlformats.org/officeDocument/2006/relationships/hyperlink" Target="http://www.childrensuniversity.manchester.ac.uk/interactives/science/earthandbeyond/phas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youtube.com/watch?v=wz01pTvuMa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moonconnection.com/moon_phases_calendar.phtml"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H99QLBhZD44"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bbc.co.uk/bitesize/ks3/science/environment_earth_universe/astronomy_space/activit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ogg.ie/wp-content/uploads/eureka-5-27.pdf" TargetMode="External"/><Relationship Id="rId2" Type="http://schemas.openxmlformats.org/officeDocument/2006/relationships/hyperlink" Target="http://www.cogg.ie/wp-content/uploads/eureka-3-15.pdf" TargetMode="External"/><Relationship Id="rId1" Type="http://schemas.openxmlformats.org/officeDocument/2006/relationships/slideLayout" Target="../slideLayouts/slideLayout7.xml"/><Relationship Id="rId4" Type="http://schemas.openxmlformats.org/officeDocument/2006/relationships/hyperlink" Target="http://www.bbc.co.uk/schools/scienceclips/ages/9_10/earth_sun_moon.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15362" name="Title 1"/>
          <p:cNvSpPr>
            <a:spLocks noGrp="1"/>
          </p:cNvSpPr>
          <p:nvPr>
            <p:ph type="ctrTitle"/>
          </p:nvPr>
        </p:nvSpPr>
        <p:spPr>
          <a:xfrm>
            <a:off x="2916238" y="908050"/>
            <a:ext cx="4824412" cy="1109663"/>
          </a:xfrm>
        </p:spPr>
        <p:txBody>
          <a:bodyPr/>
          <a:lstStyle/>
          <a:p>
            <a:pPr eaLnBrk="1" hangingPunct="1"/>
            <a:r>
              <a:rPr lang="ga-IE" sz="5400" dirty="0" smtClean="0">
                <a:solidFill>
                  <a:schemeClr val="bg1"/>
                </a:solidFill>
                <a:latin typeface="Tw Cen MT" panose="020B0602020104020603" pitchFamily="34" charset="0"/>
              </a:rPr>
              <a:t>An Ghealach</a:t>
            </a:r>
          </a:p>
        </p:txBody>
      </p:sp>
    </p:spTree>
    <p:extLst>
      <p:ext uri="{BB962C8B-B14F-4D97-AF65-F5344CB8AC3E}">
        <p14:creationId xmlns:p14="http://schemas.microsoft.com/office/powerpoint/2010/main" val="47908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227" y="-18000"/>
            <a:ext cx="9172227" cy="687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251520" y="260648"/>
            <a:ext cx="612068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a:lstStyle>
          <a:p>
            <a:pPr eaLnBrk="1" hangingPunct="1"/>
            <a:r>
              <a:rPr lang="ga-IE" altLang="en-US" sz="2800" dirty="0" smtClean="0">
                <a:solidFill>
                  <a:schemeClr val="bg1"/>
                </a:solidFill>
                <a:latin typeface="Tw Cen MT" panose="020B0602020104020603" pitchFamily="34" charset="0"/>
              </a:rPr>
              <a:t>Bíonn cuma gheal ar an ngealach </a:t>
            </a:r>
            <a:br>
              <a:rPr lang="ga-IE" altLang="en-US" sz="2800" dirty="0" smtClean="0">
                <a:solidFill>
                  <a:schemeClr val="bg1"/>
                </a:solidFill>
                <a:latin typeface="Tw Cen MT" panose="020B0602020104020603" pitchFamily="34" charset="0"/>
              </a:rPr>
            </a:br>
            <a:r>
              <a:rPr lang="ga-IE" altLang="en-US" sz="2800" dirty="0" smtClean="0">
                <a:solidFill>
                  <a:schemeClr val="bg1"/>
                </a:solidFill>
                <a:latin typeface="Tw Cen MT" panose="020B0602020104020603" pitchFamily="34" charset="0"/>
              </a:rPr>
              <a:t>sa spéir mar go soilsíonn an ghrian uirthi. Frithchaitheann an ghealach</a:t>
            </a:r>
            <a:br>
              <a:rPr lang="ga-IE" altLang="en-US" sz="2800" dirty="0" smtClean="0">
                <a:solidFill>
                  <a:schemeClr val="bg1"/>
                </a:solidFill>
                <a:latin typeface="Tw Cen MT" panose="020B0602020104020603" pitchFamily="34" charset="0"/>
              </a:rPr>
            </a:br>
            <a:r>
              <a:rPr lang="ga-IE" altLang="en-US" sz="2800" dirty="0" smtClean="0">
                <a:solidFill>
                  <a:schemeClr val="bg1"/>
                </a:solidFill>
                <a:latin typeface="Tw Cen MT" panose="020B0602020104020603" pitchFamily="34" charset="0"/>
              </a:rPr>
              <a:t>solas na gréine</a:t>
            </a:r>
            <a:r>
              <a:rPr lang="en-GB" altLang="en-US" sz="2800" dirty="0" smtClean="0">
                <a:solidFill>
                  <a:schemeClr val="bg1"/>
                </a:solidFill>
                <a:latin typeface="Tw Cen MT" panose="020B0602020104020603" pitchFamily="34" charset="0"/>
              </a:rPr>
              <a:t>.</a:t>
            </a:r>
            <a:endParaRPr lang="ga-IE" altLang="en-US" sz="28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01732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9144000" cy="68889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3203848" cy="2492990"/>
          </a:xfrm>
          <a:prstGeom prst="rect">
            <a:avLst/>
          </a:prstGeom>
          <a:noFill/>
        </p:spPr>
        <p:txBody>
          <a:bodyPr wrap="square" rtlCol="0">
            <a:spAutoFit/>
          </a:bodyPr>
          <a:lstStyle/>
          <a:p>
            <a:r>
              <a:rPr lang="ga-IE" sz="2600" dirty="0" smtClean="0">
                <a:solidFill>
                  <a:schemeClr val="bg1"/>
                </a:solidFill>
                <a:latin typeface="Tw Cen MT" panose="020B0602020104020603" pitchFamily="34" charset="0"/>
              </a:rPr>
              <a:t>Agus an ghealach </a:t>
            </a:r>
            <a:br>
              <a:rPr lang="ga-IE" sz="2600" dirty="0" smtClean="0">
                <a:solidFill>
                  <a:schemeClr val="bg1"/>
                </a:solidFill>
                <a:latin typeface="Tw Cen MT" panose="020B0602020104020603" pitchFamily="34" charset="0"/>
              </a:rPr>
            </a:br>
            <a:r>
              <a:rPr lang="ga-IE" sz="2600" dirty="0" smtClean="0">
                <a:solidFill>
                  <a:schemeClr val="bg1"/>
                </a:solidFill>
                <a:latin typeface="Tw Cen MT" panose="020B0602020104020603" pitchFamily="34" charset="0"/>
              </a:rPr>
              <a:t>ag gluaiseacht timpeall an domhain, titeann solas na gréine ar chodanna éagsúla d’aghaidh na gealaí...</a:t>
            </a:r>
            <a:endParaRPr lang="ga-IE" sz="2600" dirty="0">
              <a:solidFill>
                <a:schemeClr val="bg1"/>
              </a:solidFill>
              <a:latin typeface="Tw Cen MT" panose="020B0602020104020603" pitchFamily="34" charset="0"/>
            </a:endParaRPr>
          </a:p>
        </p:txBody>
      </p:sp>
      <p:sp>
        <p:nvSpPr>
          <p:cNvPr id="6" name="TextBox 1"/>
          <p:cNvSpPr txBox="1"/>
          <p:nvPr/>
        </p:nvSpPr>
        <p:spPr>
          <a:xfrm>
            <a:off x="5724128" y="4365103"/>
            <a:ext cx="3491880" cy="1692771"/>
          </a:xfrm>
          <a:prstGeom prst="rect">
            <a:avLst/>
          </a:prstGeom>
          <a:noFill/>
        </p:spPr>
        <p:txBody>
          <a:bodyPr wrap="square" rtlCol="0">
            <a:spAutoFit/>
          </a:bodyPr>
          <a:lstStyle/>
          <a:p>
            <a:r>
              <a:rPr lang="ga-IE" sz="2600" dirty="0" smtClean="0">
                <a:solidFill>
                  <a:schemeClr val="bg1"/>
                </a:solidFill>
                <a:latin typeface="Tw Cen MT" panose="020B0602020104020603" pitchFamily="34" charset="0"/>
              </a:rPr>
              <a:t>..ach ní </a:t>
            </a:r>
            <a:r>
              <a:rPr lang="ga-IE" sz="2600" dirty="0">
                <a:solidFill>
                  <a:schemeClr val="bg1"/>
                </a:solidFill>
                <a:latin typeface="Tw Cen MT" panose="020B0602020104020603" pitchFamily="34" charset="0"/>
              </a:rPr>
              <a:t>bhíonn ach leath </a:t>
            </a:r>
            <a:r>
              <a:rPr lang="ga-IE" sz="2600" dirty="0" smtClean="0">
                <a:solidFill>
                  <a:schemeClr val="bg1"/>
                </a:solidFill>
                <a:latin typeface="Tw Cen MT" panose="020B0602020104020603" pitchFamily="34" charset="0"/>
              </a:rPr>
              <a:t>amháin de </a:t>
            </a:r>
            <a:r>
              <a:rPr lang="ga-IE" sz="2600" dirty="0">
                <a:solidFill>
                  <a:schemeClr val="bg1"/>
                </a:solidFill>
                <a:latin typeface="Tw Cen MT" panose="020B0602020104020603" pitchFamily="34" charset="0"/>
              </a:rPr>
              <a:t>chruinneog na gealaí </a:t>
            </a:r>
            <a:r>
              <a:rPr lang="ga-IE" sz="2600" dirty="0" smtClean="0">
                <a:solidFill>
                  <a:schemeClr val="bg1"/>
                </a:solidFill>
                <a:latin typeface="Tw Cen MT" panose="020B0602020104020603" pitchFamily="34" charset="0"/>
              </a:rPr>
              <a:t>os </a:t>
            </a:r>
            <a:r>
              <a:rPr lang="ga-IE" sz="2600" dirty="0">
                <a:solidFill>
                  <a:schemeClr val="bg1"/>
                </a:solidFill>
                <a:latin typeface="Tw Cen MT" panose="020B0602020104020603" pitchFamily="34" charset="0"/>
              </a:rPr>
              <a:t>comhair </a:t>
            </a:r>
            <a:r>
              <a:rPr lang="ga-IE" sz="2600" dirty="0" smtClean="0">
                <a:solidFill>
                  <a:schemeClr val="bg1"/>
                </a:solidFill>
                <a:latin typeface="Tw Cen MT" panose="020B0602020104020603" pitchFamily="34" charset="0"/>
              </a:rPr>
              <a:t/>
            </a:r>
            <a:br>
              <a:rPr lang="ga-IE" sz="2600" dirty="0" smtClean="0">
                <a:solidFill>
                  <a:schemeClr val="bg1"/>
                </a:solidFill>
                <a:latin typeface="Tw Cen MT" panose="020B0602020104020603" pitchFamily="34" charset="0"/>
              </a:rPr>
            </a:br>
            <a:r>
              <a:rPr lang="ga-IE" sz="2600" dirty="0" smtClean="0">
                <a:solidFill>
                  <a:schemeClr val="bg1"/>
                </a:solidFill>
                <a:latin typeface="Tw Cen MT" panose="020B0602020104020603" pitchFamily="34" charset="0"/>
              </a:rPr>
              <a:t>an </a:t>
            </a:r>
            <a:r>
              <a:rPr lang="ga-IE" sz="2600" dirty="0">
                <a:solidFill>
                  <a:schemeClr val="bg1"/>
                </a:solidFill>
                <a:latin typeface="Tw Cen MT" panose="020B0602020104020603" pitchFamily="34" charset="0"/>
              </a:rPr>
              <a:t>domhain </a:t>
            </a:r>
            <a:r>
              <a:rPr lang="ga-IE" sz="2600" dirty="0" smtClean="0">
                <a:solidFill>
                  <a:schemeClr val="bg1"/>
                </a:solidFill>
                <a:latin typeface="Tw Cen MT" panose="020B0602020104020603" pitchFamily="34" charset="0"/>
              </a:rPr>
              <a:t>riamh. </a:t>
            </a:r>
            <a:endParaRPr lang="ga-IE" sz="26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837609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100000" l="0" r="100000">
                        <a14:foregroundMark x1="21892" y1="9946" x2="30270" y2="93817"/>
                        <a14:foregroundMark x1="62432" y1="3226" x2="94054" y2="72043"/>
                        <a14:foregroundMark x1="83784" y1="18817" x2="95676" y2="59677"/>
                      </a14:backgroundRemoval>
                    </a14:imgEffect>
                  </a14:imgLayer>
                </a14:imgProps>
              </a:ext>
              <a:ext uri="{28A0092B-C50C-407E-A947-70E740481C1C}">
                <a14:useLocalDpi xmlns:a14="http://schemas.microsoft.com/office/drawing/2010/main"/>
              </a:ext>
            </a:extLst>
          </a:blip>
          <a:stretch>
            <a:fillRect/>
          </a:stretch>
        </p:blipFill>
        <p:spPr bwMode="auto">
          <a:xfrm>
            <a:off x="2916557" y="2051562"/>
            <a:ext cx="2144250" cy="2160000"/>
          </a:xfrm>
          <a:prstGeom prst="rect">
            <a:avLst/>
          </a:prstGeom>
          <a:noFill/>
          <a:extLst>
            <a:ext uri="{909E8E84-426E-40DD-AFC4-6F175D3DCCD1}">
              <a14:hiddenFill xmlns:a14="http://schemas.microsoft.com/office/drawing/2010/main">
                <a:solidFill>
                  <a:srgbClr val="FFFFFF"/>
                </a:solidFill>
              </a14:hiddenFill>
            </a:ext>
          </a:extLst>
        </p:spPr>
      </p:pic>
      <p:sp>
        <p:nvSpPr>
          <p:cNvPr id="11276" name="Text Box 13"/>
          <p:cNvSpPr txBox="1">
            <a:spLocks noChangeArrowheads="1"/>
          </p:cNvSpPr>
          <p:nvPr/>
        </p:nvSpPr>
        <p:spPr bwMode="auto">
          <a:xfrm>
            <a:off x="1416844" y="16311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pic>
        <p:nvPicPr>
          <p:cNvPr id="14342" name="Picture 6"/>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99617" l="398" r="100000">
                        <a14:foregroundMark x1="75896" y1="2679" x2="90239" y2="14450"/>
                        <a14:foregroundMark x1="82072" y1="25933" x2="99801" y2="20574"/>
                        <a14:foregroundMark x1="34064" y1="19234" x2="51394" y2="27464"/>
                        <a14:foregroundMark x1="46813" y1="29569" x2="40239" y2="25646"/>
                        <a14:foregroundMark x1="4183" y1="44306" x2="32669" y2="48995"/>
                        <a14:foregroundMark x1="16135" y1="74163" x2="43227" y2="65837"/>
                        <a14:foregroundMark x1="67131" y1="82488" x2="73108" y2="92153"/>
                      </a14:backgroundRemoval>
                    </a14:imgEffect>
                  </a14:imgLayer>
                </a14:imgProps>
              </a:ext>
              <a:ext uri="{28A0092B-C50C-407E-A947-70E740481C1C}">
                <a14:useLocalDpi xmlns:a14="http://schemas.microsoft.com/office/drawing/2010/main"/>
              </a:ext>
            </a:extLst>
          </a:blip>
          <a:srcRect/>
          <a:stretch/>
        </p:blipFill>
        <p:spPr bwMode="auto">
          <a:xfrm>
            <a:off x="7054777" y="1173088"/>
            <a:ext cx="2089223" cy="434982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5266183" y="2609992"/>
            <a:ext cx="1340487" cy="1332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198817" y="1338752"/>
            <a:ext cx="1941942" cy="194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TextBox 26"/>
          <p:cNvSpPr txBox="1">
            <a:spLocks noChangeArrowheads="1"/>
          </p:cNvSpPr>
          <p:nvPr/>
        </p:nvSpPr>
        <p:spPr bwMode="auto">
          <a:xfrm>
            <a:off x="211858" y="46090"/>
            <a:ext cx="8712200" cy="1292662"/>
          </a:xfrm>
          <a:prstGeom prst="rect">
            <a:avLst/>
          </a:prstGeom>
          <a:noFill/>
          <a:ln w="9525">
            <a:noFill/>
            <a:miter lim="800000"/>
            <a:headEnd/>
            <a:tailEnd/>
          </a:ln>
        </p:spPr>
        <p:txBody>
          <a:bodyPr>
            <a:spAutoFit/>
          </a:bodyPr>
          <a:lstStyle/>
          <a:p>
            <a:r>
              <a:rPr lang="ga-IE" sz="2600" dirty="0" smtClean="0">
                <a:latin typeface="Tw Cen MT" panose="020B0602020104020603" pitchFamily="34" charset="0"/>
              </a:rPr>
              <a:t>Nuair a bhíonn an ghealach idir an ghrian agus an domhan</a:t>
            </a:r>
            <a:r>
              <a:rPr lang="en-GB" sz="2600" dirty="0" smtClean="0">
                <a:latin typeface="Tw Cen MT" panose="020B0602020104020603" pitchFamily="34" charset="0"/>
              </a:rPr>
              <a:t>,</a:t>
            </a:r>
            <a:r>
              <a:rPr lang="ga-IE" sz="2600" dirty="0" smtClean="0">
                <a:latin typeface="Tw Cen MT" panose="020B0602020104020603" pitchFamily="34" charset="0"/>
              </a:rPr>
              <a:t> </a:t>
            </a:r>
            <a:r>
              <a:rPr lang="en-GB" sz="2600" dirty="0" smtClean="0">
                <a:latin typeface="Tw Cen MT" panose="020B0602020104020603" pitchFamily="34" charset="0"/>
              </a:rPr>
              <a:t/>
            </a:r>
            <a:br>
              <a:rPr lang="en-GB" sz="2600" dirty="0" smtClean="0">
                <a:latin typeface="Tw Cen MT" panose="020B0602020104020603" pitchFamily="34" charset="0"/>
              </a:rPr>
            </a:br>
            <a:r>
              <a:rPr lang="ga-IE" sz="2600" dirty="0" smtClean="0">
                <a:latin typeface="Tw Cen MT" panose="020B0602020104020603" pitchFamily="34" charset="0"/>
              </a:rPr>
              <a:t>ní bhíonn an ghrian ag soilsiú ar an leath sin de chruinneog </a:t>
            </a:r>
            <a:br>
              <a:rPr lang="ga-IE" sz="2600" dirty="0" smtClean="0">
                <a:latin typeface="Tw Cen MT" panose="020B0602020104020603" pitchFamily="34" charset="0"/>
              </a:rPr>
            </a:br>
            <a:r>
              <a:rPr lang="ga-IE" sz="2600" dirty="0" smtClean="0">
                <a:latin typeface="Tw Cen MT" panose="020B0602020104020603" pitchFamily="34" charset="0"/>
              </a:rPr>
              <a:t>na ghealaí atá os comhair an domhain. </a:t>
            </a:r>
            <a:endParaRPr lang="ga-IE" sz="2600" dirty="0">
              <a:latin typeface="Tw Cen MT" panose="020B0602020104020603" pitchFamily="34" charset="0"/>
            </a:endParaRPr>
          </a:p>
        </p:txBody>
      </p:sp>
      <p:cxnSp>
        <p:nvCxnSpPr>
          <p:cNvPr id="3" name="Straight Arrow Connector 2"/>
          <p:cNvCxnSpPr/>
          <p:nvPr/>
        </p:nvCxnSpPr>
        <p:spPr>
          <a:xfrm flipH="1">
            <a:off x="6795204" y="2636912"/>
            <a:ext cx="1080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781359" y="2865518"/>
            <a:ext cx="1080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781359" y="3059554"/>
            <a:ext cx="1080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781359" y="3275992"/>
            <a:ext cx="1080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781359" y="3491992"/>
            <a:ext cx="1080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781359" y="3717032"/>
            <a:ext cx="1080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673463" y="3022490"/>
            <a:ext cx="2364527" cy="388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45999" y="5229200"/>
            <a:ext cx="5400600" cy="1292662"/>
          </a:xfrm>
          <a:prstGeom prst="rect">
            <a:avLst/>
          </a:prstGeom>
          <a:noFill/>
        </p:spPr>
        <p:txBody>
          <a:bodyPr wrap="square" rtlCol="0">
            <a:spAutoFit/>
          </a:bodyPr>
          <a:lstStyle/>
          <a:p>
            <a:r>
              <a:rPr lang="ga-IE" sz="2600" dirty="0">
                <a:latin typeface="Tw Cen MT" panose="020B0602020104020603" pitchFamily="34" charset="0"/>
              </a:rPr>
              <a:t>Ní bhíonn gealach ar </a:t>
            </a:r>
            <a:r>
              <a:rPr lang="ga-IE" sz="2600" dirty="0" smtClean="0">
                <a:latin typeface="Tw Cen MT" panose="020B0602020104020603" pitchFamily="34" charset="0"/>
              </a:rPr>
              <a:t>bith le </a:t>
            </a:r>
            <a:r>
              <a:rPr lang="ga-IE" sz="2600" dirty="0">
                <a:latin typeface="Tw Cen MT" panose="020B0602020104020603" pitchFamily="34" charset="0"/>
              </a:rPr>
              <a:t>feiceáil sa </a:t>
            </a:r>
            <a:r>
              <a:rPr lang="ga-IE" sz="2600" dirty="0" smtClean="0">
                <a:latin typeface="Tw Cen MT" panose="020B0602020104020603" pitchFamily="34" charset="0"/>
              </a:rPr>
              <a:t>spéir</a:t>
            </a:r>
            <a:r>
              <a:rPr lang="en-GB" sz="2600" dirty="0" smtClean="0">
                <a:latin typeface="Tw Cen MT" panose="020B0602020104020603" pitchFamily="34" charset="0"/>
              </a:rPr>
              <a:t>,</a:t>
            </a:r>
            <a:r>
              <a:rPr lang="ga-IE" sz="2600" dirty="0" smtClean="0">
                <a:latin typeface="Tw Cen MT" panose="020B0602020104020603" pitchFamily="34" charset="0"/>
              </a:rPr>
              <a:t> </a:t>
            </a:r>
            <a:r>
              <a:rPr lang="ga-IE" sz="2600" dirty="0">
                <a:latin typeface="Tw Cen MT" panose="020B0602020104020603" pitchFamily="34" charset="0"/>
              </a:rPr>
              <a:t>mar sin. Nuair a tharlaíonn </a:t>
            </a:r>
            <a:r>
              <a:rPr lang="ga-IE" sz="2600" dirty="0" smtClean="0">
                <a:latin typeface="Tw Cen MT" panose="020B0602020104020603" pitchFamily="34" charset="0"/>
              </a:rPr>
              <a:t>sé </a:t>
            </a:r>
            <a:r>
              <a:rPr lang="ga-IE" sz="2600" dirty="0">
                <a:latin typeface="Tw Cen MT" panose="020B0602020104020603" pitchFamily="34" charset="0"/>
              </a:rPr>
              <a:t>sin</a:t>
            </a:r>
            <a:r>
              <a:rPr lang="en-GB" sz="2600" dirty="0">
                <a:latin typeface="Tw Cen MT" panose="020B0602020104020603" pitchFamily="34" charset="0"/>
              </a:rPr>
              <a:t>,</a:t>
            </a:r>
            <a:r>
              <a:rPr lang="ga-IE" sz="2600" dirty="0">
                <a:latin typeface="Tw Cen MT" panose="020B0602020104020603" pitchFamily="34" charset="0"/>
              </a:rPr>
              <a:t> deirimid go bhfuil </a:t>
            </a:r>
            <a:r>
              <a:rPr lang="en-GB" sz="2600" dirty="0">
                <a:latin typeface="Tw Cen MT" panose="020B0602020104020603" pitchFamily="34" charset="0"/>
              </a:rPr>
              <a:t>‘g</a:t>
            </a:r>
            <a:r>
              <a:rPr lang="ga-IE" sz="2600" dirty="0" err="1">
                <a:latin typeface="Tw Cen MT" panose="020B0602020104020603" pitchFamily="34" charset="0"/>
              </a:rPr>
              <a:t>ealach</a:t>
            </a:r>
            <a:r>
              <a:rPr lang="ga-IE" sz="2600" dirty="0">
                <a:latin typeface="Tw Cen MT" panose="020B0602020104020603" pitchFamily="34" charset="0"/>
              </a:rPr>
              <a:t> úr</a:t>
            </a:r>
            <a:r>
              <a:rPr lang="en-GB" sz="2600" dirty="0">
                <a:latin typeface="Tw Cen MT" panose="020B0602020104020603" pitchFamily="34" charset="0"/>
              </a:rPr>
              <a:t>’</a:t>
            </a:r>
            <a:r>
              <a:rPr lang="ga-IE" sz="2600" dirty="0">
                <a:latin typeface="Tw Cen MT" panose="020B0602020104020603" pitchFamily="34" charset="0"/>
              </a:rPr>
              <a:t> ann. </a:t>
            </a:r>
          </a:p>
        </p:txBody>
      </p:sp>
    </p:spTree>
    <p:extLst>
      <p:ext uri="{BB962C8B-B14F-4D97-AF65-F5344CB8AC3E}">
        <p14:creationId xmlns:p14="http://schemas.microsoft.com/office/powerpoint/2010/main" val="18497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dissolve">
                                      <p:cBhvr>
                                        <p:cTn id="13" dur="500"/>
                                        <p:tgtEl>
                                          <p:spTgt spid="14338"/>
                                        </p:tgtEl>
                                      </p:cBhvr>
                                    </p:animEffect>
                                  </p:childTnLst>
                                </p:cTn>
                              </p:par>
                              <p:par>
                                <p:cTn id="14" presetID="9" presetClass="entr" presetSubtype="0" fill="hold" nodeType="withEffect">
                                  <p:stCondLst>
                                    <p:cond delay="0"/>
                                  </p:stCondLst>
                                  <p:childTnLst>
                                    <p:set>
                                      <p:cBhvr>
                                        <p:cTn id="15" dur="1" fill="hold">
                                          <p:stCondLst>
                                            <p:cond delay="0"/>
                                          </p:stCondLst>
                                        </p:cTn>
                                        <p:tgtEl>
                                          <p:spTgt spid="14342"/>
                                        </p:tgtEl>
                                        <p:attrNameLst>
                                          <p:attrName>style.visibility</p:attrName>
                                        </p:attrNameLst>
                                      </p:cBhvr>
                                      <p:to>
                                        <p:strVal val="visible"/>
                                      </p:to>
                                    </p:set>
                                    <p:animEffect transition="in" filter="dissolve">
                                      <p:cBhvr>
                                        <p:cTn id="16" dur="500"/>
                                        <p:tgtEl>
                                          <p:spTgt spid="14342"/>
                                        </p:tgtEl>
                                      </p:cBhvr>
                                    </p:animEffect>
                                  </p:childTnLst>
                                </p:cTn>
                              </p:par>
                              <p:par>
                                <p:cTn id="17" presetID="2" presetClass="entr" presetSubtype="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1+#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dissolve">
                                      <p:cBhvr>
                                        <p:cTn id="50" dur="500"/>
                                        <p:tgtEl>
                                          <p:spTgt spid="40"/>
                                        </p:tgtEl>
                                      </p:cBhvr>
                                    </p:animEffect>
                                  </p:childTnLst>
                                </p:cTn>
                              </p:par>
                              <p:par>
                                <p:cTn id="51" presetID="14" presetClass="entr" presetSubtype="10"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randombar(horizontal)">
                                      <p:cBhvr>
                                        <p:cTn id="5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flipH="1">
            <a:off x="2032626" y="2492896"/>
            <a:ext cx="5652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032626" y="2708920"/>
            <a:ext cx="5652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018965" y="2916000"/>
            <a:ext cx="5652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018965" y="3131562"/>
            <a:ext cx="5652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018965" y="3358721"/>
            <a:ext cx="5652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018965" y="3573016"/>
            <a:ext cx="5652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276" name="Text Box 13"/>
          <p:cNvSpPr txBox="1">
            <a:spLocks noChangeArrowheads="1"/>
          </p:cNvSpPr>
          <p:nvPr/>
        </p:nvSpPr>
        <p:spPr bwMode="auto">
          <a:xfrm>
            <a:off x="1416844" y="16311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pic>
        <p:nvPicPr>
          <p:cNvPr id="33"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07785" y="2465562"/>
            <a:ext cx="1340487" cy="1332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934214" y="1217312"/>
            <a:ext cx="1941943" cy="194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a:spLocks noChangeArrowheads="1"/>
          </p:cNvSpPr>
          <p:nvPr/>
        </p:nvSpPr>
        <p:spPr bwMode="auto">
          <a:xfrm>
            <a:off x="107504" y="161808"/>
            <a:ext cx="9036496" cy="1292662"/>
          </a:xfrm>
          <a:prstGeom prst="rect">
            <a:avLst/>
          </a:prstGeom>
          <a:noFill/>
          <a:ln w="9525">
            <a:noFill/>
            <a:miter lim="800000"/>
            <a:headEnd/>
            <a:tailEnd/>
          </a:ln>
        </p:spPr>
        <p:txBody>
          <a:bodyPr wrap="square">
            <a:spAutoFit/>
          </a:bodyPr>
          <a:lstStyle/>
          <a:p>
            <a:r>
              <a:rPr lang="en-GB" sz="2600" dirty="0" smtClean="0">
                <a:latin typeface="Tw Cen MT" panose="020B0602020104020603" pitchFamily="34" charset="0"/>
              </a:rPr>
              <a:t>Ach </a:t>
            </a:r>
            <a:r>
              <a:rPr lang="en-GB" sz="2600" dirty="0" err="1" smtClean="0">
                <a:latin typeface="Tw Cen MT" panose="020B0602020104020603" pitchFamily="34" charset="0"/>
              </a:rPr>
              <a:t>nuair</a:t>
            </a:r>
            <a:r>
              <a:rPr lang="en-GB" sz="2600" dirty="0" smtClean="0">
                <a:latin typeface="Tw Cen MT" panose="020B0602020104020603" pitchFamily="34" charset="0"/>
              </a:rPr>
              <a:t> </a:t>
            </a:r>
            <a:r>
              <a:rPr lang="ga-IE" sz="2600" dirty="0" smtClean="0">
                <a:latin typeface="Tw Cen MT" panose="020B0602020104020603" pitchFamily="34" charset="0"/>
              </a:rPr>
              <a:t>a bhíonn an domhan idir an ghrian agus an ghealach, bíonn an leath sin de chruinneog na ghealaí atá os comhair </a:t>
            </a:r>
            <a:br>
              <a:rPr lang="ga-IE" sz="2600" dirty="0" smtClean="0">
                <a:latin typeface="Tw Cen MT" panose="020B0602020104020603" pitchFamily="34" charset="0"/>
              </a:rPr>
            </a:br>
            <a:r>
              <a:rPr lang="ga-IE" sz="2600" dirty="0" smtClean="0">
                <a:latin typeface="Tw Cen MT" panose="020B0602020104020603" pitchFamily="34" charset="0"/>
              </a:rPr>
              <a:t>an domhain faoi sholas na gréine. </a:t>
            </a:r>
            <a:endParaRPr lang="ga-IE" sz="2600" dirty="0">
              <a:latin typeface="Tw Cen MT" panose="020B0602020104020603" pitchFamily="34" charset="0"/>
            </a:endParaRPr>
          </a:p>
        </p:txBody>
      </p:sp>
      <p:pic>
        <p:nvPicPr>
          <p:cNvPr id="22"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292081" y="2996764"/>
            <a:ext cx="2364527" cy="38880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0" b="100000" l="531" r="100000"/>
                    </a14:imgEffect>
                  </a14:imgLayer>
                </a14:imgProps>
              </a:ext>
              <a:ext uri="{28A0092B-C50C-407E-A947-70E740481C1C}">
                <a14:useLocalDpi xmlns:a14="http://schemas.microsoft.com/office/drawing/2010/main"/>
              </a:ext>
            </a:extLst>
          </a:blip>
          <a:stretch>
            <a:fillRect/>
          </a:stretch>
        </p:blipFill>
        <p:spPr bwMode="auto">
          <a:xfrm>
            <a:off x="2374901" y="2051562"/>
            <a:ext cx="2144250" cy="216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5229200"/>
            <a:ext cx="3816424" cy="892552"/>
          </a:xfrm>
          <a:prstGeom prst="rect">
            <a:avLst/>
          </a:prstGeom>
          <a:noFill/>
        </p:spPr>
        <p:txBody>
          <a:bodyPr wrap="square" rtlCol="0">
            <a:spAutoFit/>
          </a:bodyPr>
          <a:lstStyle/>
          <a:p>
            <a:r>
              <a:rPr lang="ga-IE" sz="2600" dirty="0" smtClean="0">
                <a:latin typeface="Tw Cen MT" panose="020B0602020104020603" pitchFamily="34" charset="0"/>
              </a:rPr>
              <a:t>Bíonn gealach lán </a:t>
            </a:r>
            <a:br>
              <a:rPr lang="ga-IE" sz="2600" dirty="0" smtClean="0">
                <a:latin typeface="Tw Cen MT" panose="020B0602020104020603" pitchFamily="34" charset="0"/>
              </a:rPr>
            </a:br>
            <a:r>
              <a:rPr lang="ga-IE" sz="2600" dirty="0" smtClean="0">
                <a:latin typeface="Tw Cen MT" panose="020B0602020104020603" pitchFamily="34" charset="0"/>
              </a:rPr>
              <a:t>le feiceáil sa spéir, mar sin. </a:t>
            </a:r>
            <a:endParaRPr lang="ga-IE" sz="2600" dirty="0">
              <a:latin typeface="Tw Cen MT" panose="020B0602020104020603" pitchFamily="34" charset="0"/>
            </a:endParaRPr>
          </a:p>
        </p:txBody>
      </p:sp>
      <p:pic>
        <p:nvPicPr>
          <p:cNvPr id="16" name="Picture 6"/>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backgroundRemoval t="0" b="99617" l="398" r="100000">
                        <a14:foregroundMark x1="75896" y1="2679" x2="90239" y2="14450"/>
                        <a14:foregroundMark x1="82072" y1="25933" x2="99801" y2="20574"/>
                        <a14:foregroundMark x1="34064" y1="19234" x2="51394" y2="27464"/>
                        <a14:foregroundMark x1="46813" y1="29569" x2="40239" y2="25646"/>
                        <a14:foregroundMark x1="4183" y1="44306" x2="32669" y2="48995"/>
                        <a14:foregroundMark x1="16135" y1="74163" x2="43227" y2="65837"/>
                        <a14:foregroundMark x1="67131" y1="82488" x2="73108" y2="92153"/>
                      </a14:backgroundRemoval>
                    </a14:imgEffect>
                  </a14:imgLayer>
                </a14:imgProps>
              </a:ext>
              <a:ext uri="{28A0092B-C50C-407E-A947-70E740481C1C}">
                <a14:useLocalDpi xmlns:a14="http://schemas.microsoft.com/office/drawing/2010/main"/>
              </a:ext>
            </a:extLst>
          </a:blip>
          <a:srcRect/>
          <a:stretch/>
        </p:blipFill>
        <p:spPr bwMode="auto">
          <a:xfrm>
            <a:off x="7054777" y="1173088"/>
            <a:ext cx="2089223" cy="434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7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ssolve">
                                      <p:cBhvr>
                                        <p:cTn id="14" dur="500"/>
                                        <p:tgtEl>
                                          <p:spTgt spid="20"/>
                                        </p:tgtEl>
                                      </p:cBhvr>
                                    </p:animEffect>
                                  </p:childTnLst>
                                </p:cTn>
                              </p:par>
                              <p:par>
                                <p:cTn id="15" presetID="9"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1+#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1+#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1+#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1+#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par>
                                <p:cTn id="38" presetID="9"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dissolve">
                                      <p:cBhvr>
                                        <p:cTn id="40" dur="500"/>
                                        <p:tgtEl>
                                          <p:spTgt spid="37"/>
                                        </p:tgtEl>
                                      </p:cBhvr>
                                    </p:animEffect>
                                  </p:childTnLst>
                                </p:cTn>
                              </p:par>
                              <p:par>
                                <p:cTn id="41" presetID="9"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dissolve">
                                      <p:cBhvr>
                                        <p:cTn id="43" dur="10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dissolv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par>
                                <p:cTn id="54" presetID="9"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dissolve">
                                      <p:cBhvr>
                                        <p:cTn id="56"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Text Box 13"/>
          <p:cNvSpPr txBox="1">
            <a:spLocks noChangeArrowheads="1"/>
          </p:cNvSpPr>
          <p:nvPr/>
        </p:nvSpPr>
        <p:spPr bwMode="auto">
          <a:xfrm>
            <a:off x="1416844" y="16311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ga-IE" altLang="en-US" sz="1800" dirty="0"/>
          </a:p>
        </p:txBody>
      </p:sp>
      <p:pic>
        <p:nvPicPr>
          <p:cNvPr id="2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849866" y="1861609"/>
            <a:ext cx="941960" cy="9360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100000" l="251" r="100000"/>
                    </a14:imgEffect>
                  </a14:imgLayer>
                </a14:imgProps>
              </a:ext>
              <a:ext uri="{28A0092B-C50C-407E-A947-70E740481C1C}">
                <a14:useLocalDpi xmlns:a14="http://schemas.microsoft.com/office/drawing/2010/main"/>
              </a:ext>
            </a:extLst>
          </a:blip>
          <a:stretch>
            <a:fillRect/>
          </a:stretch>
        </p:blipFill>
        <p:spPr bwMode="auto">
          <a:xfrm>
            <a:off x="3813177" y="2845467"/>
            <a:ext cx="1654474" cy="16666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463476" y="3210780"/>
            <a:ext cx="941960" cy="93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571305" y="1869848"/>
            <a:ext cx="941960" cy="93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849866" y="4450465"/>
            <a:ext cx="941960" cy="936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011998" y="3134067"/>
            <a:ext cx="941961" cy="936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136059" y="1532488"/>
            <a:ext cx="941960" cy="936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169434" y="4928987"/>
            <a:ext cx="941960" cy="936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577476" y="4456239"/>
            <a:ext cx="941960" cy="936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63962" y="2760382"/>
            <a:ext cx="1692000" cy="16390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351102" y="2760379"/>
            <a:ext cx="1692000" cy="16390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41"/>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363962" y="2782544"/>
            <a:ext cx="1692000" cy="163904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351102" y="2782543"/>
            <a:ext cx="1692000" cy="163904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351474" y="2760379"/>
            <a:ext cx="1692000" cy="163904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351474" y="2760380"/>
            <a:ext cx="1692000" cy="163904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363962" y="2760380"/>
            <a:ext cx="1692000" cy="163904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363962" y="2760380"/>
            <a:ext cx="1692000" cy="16390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51474" y="2760381"/>
            <a:ext cx="1692000" cy="16390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TextBox 26"/>
          <p:cNvSpPr txBox="1">
            <a:spLocks noChangeArrowheads="1"/>
          </p:cNvSpPr>
          <p:nvPr/>
        </p:nvSpPr>
        <p:spPr bwMode="auto">
          <a:xfrm>
            <a:off x="197900" y="25500"/>
            <a:ext cx="8712200" cy="1446550"/>
          </a:xfrm>
          <a:prstGeom prst="rect">
            <a:avLst/>
          </a:prstGeom>
          <a:noFill/>
          <a:ln w="9525">
            <a:noFill/>
            <a:miter lim="800000"/>
            <a:headEnd/>
            <a:tailEnd/>
          </a:ln>
        </p:spPr>
        <p:txBody>
          <a:bodyPr>
            <a:spAutoFit/>
          </a:bodyPr>
          <a:lstStyle/>
          <a:p>
            <a:r>
              <a:rPr lang="ga-IE" sz="2200" b="1" dirty="0" smtClean="0">
                <a:solidFill>
                  <a:srgbClr val="FF0000"/>
                </a:solidFill>
                <a:latin typeface="Tw Cen MT" panose="020B0602020104020603" pitchFamily="34" charset="0"/>
              </a:rPr>
              <a:t>Céimeanna na gealaí </a:t>
            </a:r>
            <a:r>
              <a:rPr lang="ga-IE" sz="2200" dirty="0" smtClean="0">
                <a:latin typeface="Tw Cen MT" panose="020B0602020104020603" pitchFamily="34" charset="0"/>
              </a:rPr>
              <a:t>a thugtar ar na cruthanna éagsúla a bhíonn </a:t>
            </a:r>
            <a:br>
              <a:rPr lang="ga-IE" sz="2200" dirty="0" smtClean="0">
                <a:latin typeface="Tw Cen MT" panose="020B0602020104020603" pitchFamily="34" charset="0"/>
              </a:rPr>
            </a:br>
            <a:r>
              <a:rPr lang="ga-IE" sz="2200" dirty="0" smtClean="0">
                <a:latin typeface="Tw Cen MT" panose="020B0602020104020603" pitchFamily="34" charset="0"/>
              </a:rPr>
              <a:t>ar an ngealach i gcaitheamh na míosa agus muid ag féachaint uirthi </a:t>
            </a:r>
            <a:br>
              <a:rPr lang="ga-IE" sz="2200" dirty="0" smtClean="0">
                <a:latin typeface="Tw Cen MT" panose="020B0602020104020603" pitchFamily="34" charset="0"/>
              </a:rPr>
            </a:br>
            <a:r>
              <a:rPr lang="ga-IE" sz="2200" dirty="0" smtClean="0">
                <a:latin typeface="Tw Cen MT" panose="020B0602020104020603" pitchFamily="34" charset="0"/>
              </a:rPr>
              <a:t>ón domhan. Bíonn an cruth ag dul i méid nó ag dul i laghad de réir mar </a:t>
            </a:r>
            <a:br>
              <a:rPr lang="ga-IE" sz="2200" dirty="0" smtClean="0">
                <a:latin typeface="Tw Cen MT" panose="020B0602020104020603" pitchFamily="34" charset="0"/>
              </a:rPr>
            </a:br>
            <a:r>
              <a:rPr lang="ga-IE" sz="2200" dirty="0" smtClean="0">
                <a:latin typeface="Tw Cen MT" panose="020B0602020104020603" pitchFamily="34" charset="0"/>
              </a:rPr>
              <a:t>a bhíonn an ghealach ag gluaiseacht timpeall an domhain.</a:t>
            </a:r>
            <a:endParaRPr lang="ga-IE" sz="2200" dirty="0">
              <a:latin typeface="Tw Cen MT" panose="020B0602020104020603" pitchFamily="34" charset="0"/>
            </a:endParaRPr>
          </a:p>
        </p:txBody>
      </p:sp>
      <p:sp>
        <p:nvSpPr>
          <p:cNvPr id="2" name="Up Arrow Callout 1"/>
          <p:cNvSpPr/>
          <p:nvPr/>
        </p:nvSpPr>
        <p:spPr>
          <a:xfrm>
            <a:off x="197900" y="4456239"/>
            <a:ext cx="1999148" cy="1355526"/>
          </a:xfrm>
          <a:prstGeom prst="upArrowCallout">
            <a:avLst>
              <a:gd name="adj1" fmla="val 25000"/>
              <a:gd name="adj2" fmla="val 29839"/>
              <a:gd name="adj3" fmla="val 25000"/>
              <a:gd name="adj4" fmla="val 6497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An ghealach mar a fheicimid ón domhan í.</a:t>
            </a:r>
            <a:endParaRPr lang="ga-IE" dirty="0"/>
          </a:p>
        </p:txBody>
      </p:sp>
      <p:sp>
        <p:nvSpPr>
          <p:cNvPr id="26" name="Rectangle 25"/>
          <p:cNvSpPr/>
          <p:nvPr/>
        </p:nvSpPr>
        <p:spPr>
          <a:xfrm>
            <a:off x="154698" y="5805264"/>
            <a:ext cx="8904683" cy="1107996"/>
          </a:xfrm>
          <a:prstGeom prst="rect">
            <a:avLst/>
          </a:prstGeom>
        </p:spPr>
        <p:txBody>
          <a:bodyPr wrap="square">
            <a:spAutoFit/>
          </a:bodyPr>
          <a:lstStyle/>
          <a:p>
            <a:r>
              <a:rPr lang="ga-IE" sz="2200" dirty="0" smtClean="0">
                <a:latin typeface="Tw Cen MT" panose="020B0602020104020603" pitchFamily="34" charset="0"/>
              </a:rPr>
              <a:t>Tá eolas maidir le céimeanna na gealaí le fáil</a:t>
            </a:r>
            <a:r>
              <a:rPr lang="en-GB" sz="2200" dirty="0" smtClean="0">
                <a:latin typeface="Tw Cen MT" panose="020B0602020104020603" pitchFamily="34" charset="0"/>
              </a:rPr>
              <a:t> </a:t>
            </a:r>
            <a:r>
              <a:rPr lang="ga-IE" sz="2200" dirty="0" smtClean="0">
                <a:latin typeface="Tw Cen MT" panose="020B0602020104020603" pitchFamily="34" charset="0"/>
              </a:rPr>
              <a:t>ar an suíomh seo: </a:t>
            </a:r>
            <a:r>
              <a:rPr lang="ga-IE" sz="2200" dirty="0" smtClean="0">
                <a:solidFill>
                  <a:schemeClr val="bg1"/>
                </a:solidFill>
                <a:latin typeface="Tw Cen MT" panose="020B0602020104020603" pitchFamily="34" charset="0"/>
                <a:hlinkClick r:id="rId14"/>
              </a:rPr>
              <a:t>http://www.childrensuniversity.manchester.ac.uk/interactives/science/earthandbeyond/phases</a:t>
            </a:r>
            <a:endParaRPr lang="ga-IE" sz="2200" dirty="0">
              <a:latin typeface="Tw Cen MT" panose="020B0602020104020603" pitchFamily="34" charset="0"/>
            </a:endParaRPr>
          </a:p>
        </p:txBody>
      </p:sp>
      <p:pic>
        <p:nvPicPr>
          <p:cNvPr id="28" name="Picture 6"/>
          <p:cNvPicPr>
            <a:picLocks noChangeAspect="1" noChangeArrowheads="1"/>
          </p:cNvPicPr>
          <p:nvPr/>
        </p:nvPicPr>
        <p:blipFill rotWithShape="1">
          <a:blip r:embed="rId15" cstate="screen">
            <a:extLst>
              <a:ext uri="{BEBA8EAE-BF5A-486C-A8C5-ECC9F3942E4B}">
                <a14:imgProps xmlns:a14="http://schemas.microsoft.com/office/drawing/2010/main">
                  <a14:imgLayer r:embed="rId16">
                    <a14:imgEffect>
                      <a14:backgroundRemoval t="0" b="99617" l="398" r="100000">
                        <a14:foregroundMark x1="75896" y1="2679" x2="90239" y2="14450"/>
                        <a14:foregroundMark x1="82072" y1="25933" x2="99801" y2="20574"/>
                        <a14:foregroundMark x1="34064" y1="19234" x2="51394" y2="27464"/>
                        <a14:foregroundMark x1="46813" y1="29569" x2="40239" y2="25646"/>
                        <a14:foregroundMark x1="4183" y1="44306" x2="32669" y2="48995"/>
                        <a14:foregroundMark x1="16135" y1="74163" x2="43227" y2="65837"/>
                        <a14:foregroundMark x1="67131" y1="82488" x2="73108" y2="92153"/>
                      </a14:backgroundRemoval>
                    </a14:imgEffect>
                  </a14:imgLayer>
                </a14:imgProps>
              </a:ext>
              <a:ext uri="{28A0092B-C50C-407E-A947-70E740481C1C}">
                <a14:useLocalDpi xmlns:a14="http://schemas.microsoft.com/office/drawing/2010/main"/>
              </a:ext>
            </a:extLst>
          </a:blip>
          <a:srcRect/>
          <a:stretch/>
        </p:blipFill>
        <p:spPr bwMode="auto">
          <a:xfrm>
            <a:off x="7054777" y="1173088"/>
            <a:ext cx="2089223" cy="434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dissolve">
                                      <p:cBhvr>
                                        <p:cTn id="18" dur="500"/>
                                        <p:tgtEl>
                                          <p:spTgt spid="14338"/>
                                        </p:tgtEl>
                                      </p:cBhvr>
                                    </p:animEffect>
                                  </p:childTnLst>
                                </p:cTn>
                              </p:par>
                              <p:par>
                                <p:cTn id="19" presetID="9"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500"/>
                                        <p:tgtEl>
                                          <p:spTgt spid="28"/>
                                        </p:tgtEl>
                                      </p:cBhvr>
                                    </p:animEffect>
                                  </p:childTnLst>
                                </p:cTn>
                              </p:par>
                              <p:par>
                                <p:cTn id="22" presetID="9"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dissolv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500"/>
                                  </p:stCondLst>
                                  <p:childTnLst>
                                    <p:animEffect transition="out" filter="dissolve">
                                      <p:cBhvr>
                                        <p:cTn id="28" dur="1000"/>
                                        <p:tgtEl>
                                          <p:spTgt spid="40"/>
                                        </p:tgtEl>
                                      </p:cBhvr>
                                    </p:animEffect>
                                    <p:set>
                                      <p:cBhvr>
                                        <p:cTn id="29" dur="1" fill="hold">
                                          <p:stCondLst>
                                            <p:cond delay="999"/>
                                          </p:stCondLst>
                                        </p:cTn>
                                        <p:tgtEl>
                                          <p:spTgt spid="40"/>
                                        </p:tgtEl>
                                        <p:attrNameLst>
                                          <p:attrName>style.visibility</p:attrName>
                                        </p:attrNameLst>
                                      </p:cBhvr>
                                      <p:to>
                                        <p:strVal val="hidden"/>
                                      </p:to>
                                    </p:set>
                                  </p:childTnLst>
                                </p:cTn>
                              </p:par>
                              <p:par>
                                <p:cTn id="30" presetID="9" presetClass="entr" presetSubtype="0" fill="hold" nodeType="withEffect">
                                  <p:stCondLst>
                                    <p:cond delay="500"/>
                                  </p:stCondLst>
                                  <p:childTnLst>
                                    <p:set>
                                      <p:cBhvr>
                                        <p:cTn id="31" dur="1" fill="hold">
                                          <p:stCondLst>
                                            <p:cond delay="0"/>
                                          </p:stCondLst>
                                        </p:cTn>
                                        <p:tgtEl>
                                          <p:spTgt spid="41"/>
                                        </p:tgtEl>
                                        <p:attrNameLst>
                                          <p:attrName>style.visibility</p:attrName>
                                        </p:attrNameLst>
                                      </p:cBhvr>
                                      <p:to>
                                        <p:strVal val="visible"/>
                                      </p:to>
                                    </p:set>
                                    <p:animEffect transition="in" filter="dissolve">
                                      <p:cBhvr>
                                        <p:cTn id="32" dur="1000"/>
                                        <p:tgtEl>
                                          <p:spTgt spid="41"/>
                                        </p:tgtEl>
                                      </p:cBhvr>
                                    </p:animEffect>
                                  </p:childTnLst>
                                </p:cTn>
                              </p:par>
                              <p:par>
                                <p:cTn id="33" presetID="9" presetClass="exit" presetSubtype="0" fill="hold" nodeType="withEffect">
                                  <p:stCondLst>
                                    <p:cond delay="500"/>
                                  </p:stCondLst>
                                  <p:childTnLst>
                                    <p:animEffect transition="out" filter="dissolve">
                                      <p:cBhvr>
                                        <p:cTn id="34" dur="1000"/>
                                        <p:tgtEl>
                                          <p:spTgt spid="36"/>
                                        </p:tgtEl>
                                      </p:cBhvr>
                                    </p:animEffect>
                                    <p:set>
                                      <p:cBhvr>
                                        <p:cTn id="35" dur="1" fill="hold">
                                          <p:stCondLst>
                                            <p:cond delay="999"/>
                                          </p:stCondLst>
                                        </p:cTn>
                                        <p:tgtEl>
                                          <p:spTgt spid="36"/>
                                        </p:tgtEl>
                                        <p:attrNameLst>
                                          <p:attrName>style.visibility</p:attrName>
                                        </p:attrNameLst>
                                      </p:cBhvr>
                                      <p:to>
                                        <p:strVal val="hidden"/>
                                      </p:to>
                                    </p:set>
                                  </p:childTnLst>
                                </p:cTn>
                              </p:par>
                              <p:par>
                                <p:cTn id="36" presetID="9" presetClass="entr" presetSubtype="0" fill="hold" nodeType="withEffect">
                                  <p:stCondLst>
                                    <p:cond delay="500"/>
                                  </p:stCondLst>
                                  <p:childTnLst>
                                    <p:set>
                                      <p:cBhvr>
                                        <p:cTn id="37" dur="1" fill="hold">
                                          <p:stCondLst>
                                            <p:cond delay="0"/>
                                          </p:stCondLst>
                                        </p:cTn>
                                        <p:tgtEl>
                                          <p:spTgt spid="34"/>
                                        </p:tgtEl>
                                        <p:attrNameLst>
                                          <p:attrName>style.visibility</p:attrName>
                                        </p:attrNameLst>
                                      </p:cBhvr>
                                      <p:to>
                                        <p:strVal val="visible"/>
                                      </p:to>
                                    </p:set>
                                    <p:animEffect transition="in" filter="dissolve">
                                      <p:cBhvr>
                                        <p:cTn id="38" dur="10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1000"/>
                                        <p:tgtEl>
                                          <p:spTgt spid="42"/>
                                        </p:tgtEl>
                                      </p:cBhvr>
                                    </p:animEffect>
                                  </p:childTnLst>
                                </p:cTn>
                              </p:par>
                              <p:par>
                                <p:cTn id="44" presetID="9" presetClass="exit" presetSubtype="0" fill="hold" nodeType="withEffect">
                                  <p:stCondLst>
                                    <p:cond delay="0"/>
                                  </p:stCondLst>
                                  <p:childTnLst>
                                    <p:animEffect transition="out" filter="dissolve">
                                      <p:cBhvr>
                                        <p:cTn id="45" dur="1000"/>
                                        <p:tgtEl>
                                          <p:spTgt spid="41"/>
                                        </p:tgtEl>
                                      </p:cBhvr>
                                    </p:animEffect>
                                    <p:set>
                                      <p:cBhvr>
                                        <p:cTn id="46" dur="1" fill="hold">
                                          <p:stCondLst>
                                            <p:cond delay="999"/>
                                          </p:stCondLst>
                                        </p:cTn>
                                        <p:tgtEl>
                                          <p:spTgt spid="41"/>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1000"/>
                                        <p:tgtEl>
                                          <p:spTgt spid="34"/>
                                        </p:tgtEl>
                                      </p:cBhvr>
                                    </p:animEffect>
                                    <p:set>
                                      <p:cBhvr>
                                        <p:cTn id="49" dur="1" fill="hold">
                                          <p:stCondLst>
                                            <p:cond delay="999"/>
                                          </p:stCondLst>
                                        </p:cTn>
                                        <p:tgtEl>
                                          <p:spTgt spid="34"/>
                                        </p:tgtEl>
                                        <p:attrNameLst>
                                          <p:attrName>style.visibility</p:attrName>
                                        </p:attrNameLst>
                                      </p:cBhvr>
                                      <p:to>
                                        <p:strVal val="hidden"/>
                                      </p:to>
                                    </p:set>
                                  </p:childTnLst>
                                </p:cTn>
                              </p:par>
                              <p:par>
                                <p:cTn id="50" presetID="9"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dissolve">
                                      <p:cBhvr>
                                        <p:cTn id="52" dur="10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nodeType="clickEffect">
                                  <p:stCondLst>
                                    <p:cond delay="0"/>
                                  </p:stCondLst>
                                  <p:childTnLst>
                                    <p:animEffect transition="out" filter="dissolve">
                                      <p:cBhvr>
                                        <p:cTn id="56" dur="1000"/>
                                        <p:tgtEl>
                                          <p:spTgt spid="37"/>
                                        </p:tgtEl>
                                      </p:cBhvr>
                                    </p:animEffect>
                                    <p:set>
                                      <p:cBhvr>
                                        <p:cTn id="57" dur="1" fill="hold">
                                          <p:stCondLst>
                                            <p:cond delay="999"/>
                                          </p:stCondLst>
                                        </p:cTn>
                                        <p:tgtEl>
                                          <p:spTgt spid="37"/>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1000"/>
                                        <p:tgtEl>
                                          <p:spTgt spid="42"/>
                                        </p:tgtEl>
                                      </p:cBhvr>
                                    </p:animEffect>
                                    <p:set>
                                      <p:cBhvr>
                                        <p:cTn id="60" dur="1" fill="hold">
                                          <p:stCondLst>
                                            <p:cond delay="999"/>
                                          </p:stCondLst>
                                        </p:cTn>
                                        <p:tgtEl>
                                          <p:spTgt spid="42"/>
                                        </p:tgtEl>
                                        <p:attrNameLst>
                                          <p:attrName>style.visibility</p:attrName>
                                        </p:attrNameLst>
                                      </p:cBhvr>
                                      <p:to>
                                        <p:strVal val="hidden"/>
                                      </p:to>
                                    </p:set>
                                  </p:childTnLst>
                                </p:cTn>
                              </p:par>
                              <p:par>
                                <p:cTn id="61" presetID="9"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dissolve">
                                      <p:cBhvr>
                                        <p:cTn id="63" dur="1000"/>
                                        <p:tgtEl>
                                          <p:spTgt spid="24"/>
                                        </p:tgtEl>
                                      </p:cBhvr>
                                    </p:animEffect>
                                  </p:childTnLst>
                                </p:cTn>
                              </p:par>
                              <p:par>
                                <p:cTn id="64" presetID="9"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dissolve">
                                      <p:cBhvr>
                                        <p:cTn id="66" dur="10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nodeType="clickEffect">
                                  <p:stCondLst>
                                    <p:cond delay="0"/>
                                  </p:stCondLst>
                                  <p:childTnLst>
                                    <p:animEffect transition="out" filter="dissolve">
                                      <p:cBhvr>
                                        <p:cTn id="70" dur="1000"/>
                                        <p:tgtEl>
                                          <p:spTgt spid="24"/>
                                        </p:tgtEl>
                                      </p:cBhvr>
                                    </p:animEffect>
                                    <p:set>
                                      <p:cBhvr>
                                        <p:cTn id="71" dur="1" fill="hold">
                                          <p:stCondLst>
                                            <p:cond delay="999"/>
                                          </p:stCondLst>
                                        </p:cTn>
                                        <p:tgtEl>
                                          <p:spTgt spid="24"/>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1000"/>
                                        <p:tgtEl>
                                          <p:spTgt spid="43"/>
                                        </p:tgtEl>
                                      </p:cBhvr>
                                    </p:animEffect>
                                    <p:set>
                                      <p:cBhvr>
                                        <p:cTn id="74" dur="1" fill="hold">
                                          <p:stCondLst>
                                            <p:cond delay="999"/>
                                          </p:stCondLst>
                                        </p:cTn>
                                        <p:tgtEl>
                                          <p:spTgt spid="43"/>
                                        </p:tgtEl>
                                        <p:attrNameLst>
                                          <p:attrName>style.visibility</p:attrName>
                                        </p:attrNameLst>
                                      </p:cBhvr>
                                      <p:to>
                                        <p:strVal val="hidden"/>
                                      </p:to>
                                    </p:set>
                                  </p:childTnLst>
                                </p:cTn>
                              </p:par>
                              <p:par>
                                <p:cTn id="75" presetID="9" presetClass="entr" presetSubtype="0"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dissolve">
                                      <p:cBhvr>
                                        <p:cTn id="77" dur="1000"/>
                                        <p:tgtEl>
                                          <p:spTgt spid="33"/>
                                        </p:tgtEl>
                                      </p:cBhvr>
                                    </p:animEffect>
                                  </p:childTnLst>
                                </p:cTn>
                              </p:par>
                              <p:par>
                                <p:cTn id="78" presetID="9" presetClass="entr" presetSubtype="0"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dissolve">
                                      <p:cBhvr>
                                        <p:cTn id="80" dur="10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xit" presetSubtype="0" fill="hold" nodeType="clickEffect">
                                  <p:stCondLst>
                                    <p:cond delay="0"/>
                                  </p:stCondLst>
                                  <p:childTnLst>
                                    <p:animEffect transition="out" filter="dissolve">
                                      <p:cBhvr>
                                        <p:cTn id="84" dur="1000"/>
                                        <p:tgtEl>
                                          <p:spTgt spid="44"/>
                                        </p:tgtEl>
                                      </p:cBhvr>
                                    </p:animEffect>
                                    <p:set>
                                      <p:cBhvr>
                                        <p:cTn id="85" dur="1" fill="hold">
                                          <p:stCondLst>
                                            <p:cond delay="999"/>
                                          </p:stCondLst>
                                        </p:cTn>
                                        <p:tgtEl>
                                          <p:spTgt spid="44"/>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1000"/>
                                        <p:tgtEl>
                                          <p:spTgt spid="33"/>
                                        </p:tgtEl>
                                      </p:cBhvr>
                                    </p:animEffect>
                                    <p:set>
                                      <p:cBhvr>
                                        <p:cTn id="88" dur="1" fill="hold">
                                          <p:stCondLst>
                                            <p:cond delay="999"/>
                                          </p:stCondLst>
                                        </p:cTn>
                                        <p:tgtEl>
                                          <p:spTgt spid="33"/>
                                        </p:tgtEl>
                                        <p:attrNameLst>
                                          <p:attrName>style.visibility</p:attrName>
                                        </p:attrNameLst>
                                      </p:cBhvr>
                                      <p:to>
                                        <p:strVal val="hidden"/>
                                      </p:to>
                                    </p:set>
                                  </p:childTnLst>
                                </p:cTn>
                              </p:par>
                              <p:par>
                                <p:cTn id="89" presetID="9"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dissolve">
                                      <p:cBhvr>
                                        <p:cTn id="91" dur="1000"/>
                                        <p:tgtEl>
                                          <p:spTgt spid="33"/>
                                        </p:tgtEl>
                                      </p:cBhvr>
                                    </p:animEffect>
                                  </p:childTnLst>
                                </p:cTn>
                              </p:par>
                              <p:par>
                                <p:cTn id="92" presetID="9" presetClass="entr" presetSubtype="0"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dissolve">
                                      <p:cBhvr>
                                        <p:cTn id="94" dur="1000"/>
                                        <p:tgtEl>
                                          <p:spTgt spid="44"/>
                                        </p:tgtEl>
                                      </p:cBhvr>
                                    </p:animEffect>
                                  </p:childTnLst>
                                </p:cTn>
                              </p:par>
                              <p:par>
                                <p:cTn id="95" presetID="9" presetClass="entr" presetSubtype="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dissolve">
                                      <p:cBhvr>
                                        <p:cTn id="97" dur="1000"/>
                                        <p:tgtEl>
                                          <p:spTgt spid="45"/>
                                        </p:tgtEl>
                                      </p:cBhvr>
                                    </p:animEffect>
                                  </p:childTnLst>
                                </p:cTn>
                              </p:par>
                              <p:par>
                                <p:cTn id="98" presetID="9" presetClass="entr" presetSubtype="0" fill="hold"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dissolve">
                                      <p:cBhvr>
                                        <p:cTn id="100" dur="10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xit" presetSubtype="0" fill="hold" nodeType="clickEffect">
                                  <p:stCondLst>
                                    <p:cond delay="0"/>
                                  </p:stCondLst>
                                  <p:childTnLst>
                                    <p:animEffect transition="out" filter="dissolve">
                                      <p:cBhvr>
                                        <p:cTn id="104" dur="1000"/>
                                        <p:tgtEl>
                                          <p:spTgt spid="45"/>
                                        </p:tgtEl>
                                      </p:cBhvr>
                                    </p:animEffect>
                                    <p:set>
                                      <p:cBhvr>
                                        <p:cTn id="105" dur="1" fill="hold">
                                          <p:stCondLst>
                                            <p:cond delay="999"/>
                                          </p:stCondLst>
                                        </p:cTn>
                                        <p:tgtEl>
                                          <p:spTgt spid="45"/>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1000"/>
                                        <p:tgtEl>
                                          <p:spTgt spid="35"/>
                                        </p:tgtEl>
                                      </p:cBhvr>
                                    </p:animEffect>
                                    <p:set>
                                      <p:cBhvr>
                                        <p:cTn id="108" dur="1" fill="hold">
                                          <p:stCondLst>
                                            <p:cond delay="999"/>
                                          </p:stCondLst>
                                        </p:cTn>
                                        <p:tgtEl>
                                          <p:spTgt spid="35"/>
                                        </p:tgtEl>
                                        <p:attrNameLst>
                                          <p:attrName>style.visibility</p:attrName>
                                        </p:attrNameLst>
                                      </p:cBhvr>
                                      <p:to>
                                        <p:strVal val="hidden"/>
                                      </p:to>
                                    </p:set>
                                  </p:childTnLst>
                                </p:cTn>
                              </p:par>
                              <p:par>
                                <p:cTn id="109" presetID="9"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dissolve">
                                      <p:cBhvr>
                                        <p:cTn id="111" dur="1000"/>
                                        <p:tgtEl>
                                          <p:spTgt spid="46"/>
                                        </p:tgtEl>
                                      </p:cBhvr>
                                    </p:animEffect>
                                  </p:childTnLst>
                                </p:cTn>
                              </p:par>
                              <p:par>
                                <p:cTn id="112" presetID="9" presetClass="entr" presetSubtype="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dissolve">
                                      <p:cBhvr>
                                        <p:cTn id="114" dur="1000"/>
                                        <p:tgtEl>
                                          <p:spTgt spid="38"/>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xit" presetSubtype="0" fill="hold" nodeType="clickEffect">
                                  <p:stCondLst>
                                    <p:cond delay="0"/>
                                  </p:stCondLst>
                                  <p:childTnLst>
                                    <p:animEffect transition="out" filter="dissolve">
                                      <p:cBhvr>
                                        <p:cTn id="118" dur="1000"/>
                                        <p:tgtEl>
                                          <p:spTgt spid="46"/>
                                        </p:tgtEl>
                                      </p:cBhvr>
                                    </p:animEffect>
                                    <p:set>
                                      <p:cBhvr>
                                        <p:cTn id="119" dur="1" fill="hold">
                                          <p:stCondLst>
                                            <p:cond delay="999"/>
                                          </p:stCondLst>
                                        </p:cTn>
                                        <p:tgtEl>
                                          <p:spTgt spid="46"/>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1000"/>
                                        <p:tgtEl>
                                          <p:spTgt spid="38"/>
                                        </p:tgtEl>
                                      </p:cBhvr>
                                    </p:animEffect>
                                    <p:set>
                                      <p:cBhvr>
                                        <p:cTn id="122" dur="1" fill="hold">
                                          <p:stCondLst>
                                            <p:cond delay="999"/>
                                          </p:stCondLst>
                                        </p:cTn>
                                        <p:tgtEl>
                                          <p:spTgt spid="38"/>
                                        </p:tgtEl>
                                        <p:attrNameLst>
                                          <p:attrName>style.visibility</p:attrName>
                                        </p:attrNameLst>
                                      </p:cBhvr>
                                      <p:to>
                                        <p:strVal val="hidden"/>
                                      </p:to>
                                    </p:set>
                                  </p:childTnLst>
                                </p:cTn>
                              </p:par>
                              <p:par>
                                <p:cTn id="123" presetID="9" presetClass="entr" presetSubtype="0" fill="hold"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dissolve">
                                      <p:cBhvr>
                                        <p:cTn id="125" dur="1000"/>
                                        <p:tgtEl>
                                          <p:spTgt spid="39"/>
                                        </p:tgtEl>
                                      </p:cBhvr>
                                    </p:animEffect>
                                  </p:childTnLst>
                                </p:cTn>
                              </p:par>
                              <p:par>
                                <p:cTn id="126" presetID="9" presetClass="entr" presetSubtype="0" fill="hold"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dissolve">
                                      <p:cBhvr>
                                        <p:cTn id="128" dur="1000"/>
                                        <p:tgtEl>
                                          <p:spTgt spid="47"/>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xit" presetSubtype="0" fill="hold" nodeType="clickEffect">
                                  <p:stCondLst>
                                    <p:cond delay="0"/>
                                  </p:stCondLst>
                                  <p:childTnLst>
                                    <p:animEffect transition="out" filter="dissolve">
                                      <p:cBhvr>
                                        <p:cTn id="132" dur="1000"/>
                                        <p:tgtEl>
                                          <p:spTgt spid="39"/>
                                        </p:tgtEl>
                                      </p:cBhvr>
                                    </p:animEffect>
                                    <p:set>
                                      <p:cBhvr>
                                        <p:cTn id="133" dur="1" fill="hold">
                                          <p:stCondLst>
                                            <p:cond delay="999"/>
                                          </p:stCondLst>
                                        </p:cTn>
                                        <p:tgtEl>
                                          <p:spTgt spid="39"/>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par>
                                <p:cTn id="137" presetID="9" presetClass="entr" presetSubtype="0"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dissolve">
                                      <p:cBhvr>
                                        <p:cTn id="139" dur="500"/>
                                        <p:tgtEl>
                                          <p:spTgt spid="25"/>
                                        </p:tgtEl>
                                      </p:cBhvr>
                                    </p:animEffect>
                                  </p:childTnLst>
                                </p:cTn>
                              </p:par>
                              <p:par>
                                <p:cTn id="140" presetID="9" presetClass="entr" presetSubtype="0" fill="hold" nodeType="with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dissolve">
                                      <p:cBhvr>
                                        <p:cTn id="142" dur="500"/>
                                        <p:tgtEl>
                                          <p:spTgt spid="25"/>
                                        </p:tgtEl>
                                      </p:cBhvr>
                                    </p:animEffect>
                                  </p:childTnLst>
                                </p:cTn>
                              </p:par>
                              <p:par>
                                <p:cTn id="143" presetID="9" presetClass="entr" presetSubtype="0" fill="hold" nodeType="with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dissolve">
                                      <p:cBhvr>
                                        <p:cTn id="145" dur="500"/>
                                        <p:tgtEl>
                                          <p:spTgt spid="36"/>
                                        </p:tgtEl>
                                      </p:cBhvr>
                                    </p:animEffec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2"/>
                                        </p:tgtEl>
                                        <p:attrNameLst>
                                          <p:attrName>style.visibility</p:attrName>
                                        </p:attrNameLst>
                                      </p:cBhvr>
                                      <p:to>
                                        <p:strVal val="hidden"/>
                                      </p:to>
                                    </p:set>
                                  </p:childTnLst>
                                </p:cTn>
                              </p:par>
                              <p:par>
                                <p:cTn id="150" presetID="22" presetClass="entr" presetSubtype="4" fill="hold" grpId="0" nodeType="with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wipe(down)">
                                      <p:cBhvr>
                                        <p:cTn id="1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P spid="2" grpId="1"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284983"/>
            <a:ext cx="7776864" cy="1384995"/>
          </a:xfrm>
          <a:prstGeom prst="rect">
            <a:avLst/>
          </a:prstGeom>
        </p:spPr>
        <p:txBody>
          <a:bodyPr wrap="square">
            <a:spAutoFit/>
          </a:bodyPr>
          <a:lstStyle/>
          <a:p>
            <a:r>
              <a:rPr lang="en-GB" sz="2800" dirty="0" smtClean="0">
                <a:latin typeface="Tw Cen MT" panose="020B0602020104020603" pitchFamily="34" charset="0"/>
              </a:rPr>
              <a:t>Is </a:t>
            </a:r>
            <a:r>
              <a:rPr lang="en-GB" sz="2800" dirty="0" err="1" smtClean="0">
                <a:latin typeface="Tw Cen MT" panose="020B0602020104020603" pitchFamily="34" charset="0"/>
              </a:rPr>
              <a:t>féidir</a:t>
            </a:r>
            <a:r>
              <a:rPr lang="en-GB" sz="2800" dirty="0" smtClean="0">
                <a:latin typeface="Tw Cen MT" panose="020B0602020104020603" pitchFamily="34" charset="0"/>
              </a:rPr>
              <a:t> </a:t>
            </a:r>
            <a:r>
              <a:rPr lang="ga-IE" sz="2800" dirty="0" smtClean="0">
                <a:latin typeface="Tw Cen MT" panose="020B0602020104020603" pitchFamily="34" charset="0"/>
              </a:rPr>
              <a:t>féachaint ar thurgnamh</a:t>
            </a:r>
            <a:r>
              <a:rPr lang="en-GB" sz="2800" dirty="0" smtClean="0">
                <a:latin typeface="Tw Cen MT" panose="020B0602020104020603" pitchFamily="34" charset="0"/>
              </a:rPr>
              <a:t> </a:t>
            </a:r>
            <a:r>
              <a:rPr lang="ga-IE" sz="2800" dirty="0" smtClean="0">
                <a:latin typeface="Tw Cen MT" panose="020B0602020104020603" pitchFamily="34" charset="0"/>
              </a:rPr>
              <a:t>a bhaineann </a:t>
            </a:r>
            <a:r>
              <a:rPr lang="en-GB" sz="2800" dirty="0" smtClean="0">
                <a:latin typeface="Tw Cen MT" panose="020B0602020104020603" pitchFamily="34" charset="0"/>
              </a:rPr>
              <a:t/>
            </a:r>
            <a:br>
              <a:rPr lang="en-GB" sz="2800" dirty="0" smtClean="0">
                <a:latin typeface="Tw Cen MT" panose="020B0602020104020603" pitchFamily="34" charset="0"/>
              </a:rPr>
            </a:br>
            <a:r>
              <a:rPr lang="en-GB" sz="2800" dirty="0" smtClean="0">
                <a:latin typeface="Tw Cen MT" panose="020B0602020104020603" pitchFamily="34" charset="0"/>
              </a:rPr>
              <a:t>le </a:t>
            </a:r>
            <a:r>
              <a:rPr lang="ga-IE" sz="2800" dirty="0" smtClean="0">
                <a:latin typeface="Tw Cen MT" panose="020B0602020104020603" pitchFamily="34" charset="0"/>
              </a:rPr>
              <a:t>céimeanna na gealaí</a:t>
            </a:r>
            <a:r>
              <a:rPr lang="en-GB" sz="2800" dirty="0" smtClean="0">
                <a:latin typeface="Tw Cen MT" panose="020B0602020104020603" pitchFamily="34" charset="0"/>
              </a:rPr>
              <a:t> </a:t>
            </a:r>
            <a:r>
              <a:rPr lang="en-GB" sz="2800" dirty="0" err="1" smtClean="0">
                <a:latin typeface="Tw Cen MT" panose="020B0602020104020603" pitchFamily="34" charset="0"/>
              </a:rPr>
              <a:t>ar</a:t>
            </a:r>
            <a:r>
              <a:rPr lang="en-GB" sz="2800" dirty="0" smtClean="0">
                <a:latin typeface="Tw Cen MT" panose="020B0602020104020603" pitchFamily="34" charset="0"/>
              </a:rPr>
              <a:t> an </a:t>
            </a:r>
            <a:r>
              <a:rPr lang="en-GB" sz="2800" dirty="0" err="1" smtClean="0">
                <a:latin typeface="Tw Cen MT" panose="020B0602020104020603" pitchFamily="34" charset="0"/>
              </a:rPr>
              <a:t>suíomh</a:t>
            </a:r>
            <a:r>
              <a:rPr lang="en-GB" sz="2800" dirty="0" smtClean="0">
                <a:latin typeface="Tw Cen MT" panose="020B0602020104020603" pitchFamily="34" charset="0"/>
              </a:rPr>
              <a:t> </a:t>
            </a:r>
            <a:r>
              <a:rPr lang="en-GB" sz="2800" dirty="0" err="1" smtClean="0">
                <a:latin typeface="Tw Cen MT" panose="020B0602020104020603" pitchFamily="34" charset="0"/>
              </a:rPr>
              <a:t>seo</a:t>
            </a:r>
            <a:r>
              <a:rPr lang="ga-IE" sz="2800" dirty="0" smtClean="0">
                <a:latin typeface="Tw Cen MT" panose="020B0602020104020603" pitchFamily="34" charset="0"/>
              </a:rPr>
              <a:t>: </a:t>
            </a:r>
            <a:r>
              <a:rPr lang="ga-IE" sz="2800" dirty="0" smtClean="0">
                <a:latin typeface="Tw Cen MT" panose="020B0602020104020603" pitchFamily="34" charset="0"/>
                <a:hlinkClick r:id="rId2"/>
              </a:rPr>
              <a:t>https://www.youtube.com/watch?v=wz01pTvuMa0</a:t>
            </a:r>
            <a:r>
              <a:rPr lang="ga-IE" sz="2800" dirty="0" smtClean="0">
                <a:latin typeface="Tw Cen MT" panose="020B0602020104020603" pitchFamily="34" charset="0"/>
              </a:rPr>
              <a:t> </a:t>
            </a:r>
            <a:endParaRPr lang="ga-IE" sz="2800" dirty="0">
              <a:latin typeface="Tw Cen MT" panose="020B0602020104020603" pitchFamily="34"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9621" y="412632"/>
            <a:ext cx="2697853" cy="2520000"/>
          </a:xfrm>
          <a:prstGeom prst="rect">
            <a:avLst/>
          </a:prstGeom>
        </p:spPr>
      </p:pic>
    </p:spTree>
    <p:extLst>
      <p:ext uri="{BB962C8B-B14F-4D97-AF65-F5344CB8AC3E}">
        <p14:creationId xmlns:p14="http://schemas.microsoft.com/office/powerpoint/2010/main" val="321838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393445" y="4581128"/>
            <a:ext cx="6192688" cy="2092881"/>
          </a:xfrm>
          <a:prstGeom prst="rect">
            <a:avLst/>
          </a:prstGeom>
          <a:noFill/>
          <a:ln w="9525">
            <a:noFill/>
            <a:miter lim="800000"/>
            <a:headEnd/>
            <a:tailEnd/>
          </a:ln>
        </p:spPr>
        <p:txBody>
          <a:bodyPr wrap="square">
            <a:spAutoFit/>
          </a:bodyPr>
          <a:lstStyle/>
          <a:p>
            <a:pPr marL="355600" indent="-355600"/>
            <a:r>
              <a:rPr lang="ga-IE" sz="2600" u="sng" dirty="0" smtClean="0">
                <a:latin typeface="Berlin Sans FB" panose="020E0602020502020306" pitchFamily="34" charset="0"/>
              </a:rPr>
              <a:t>Fearas</a:t>
            </a:r>
          </a:p>
          <a:p>
            <a:pPr marL="355600" indent="-355600">
              <a:buFontTx/>
              <a:buChar char="•"/>
            </a:pPr>
            <a:r>
              <a:rPr lang="ga-IE" sz="2600" dirty="0" smtClean="0">
                <a:latin typeface="Tw Cen MT" panose="020B0602020104020603" pitchFamily="34" charset="0"/>
              </a:rPr>
              <a:t>Lampa gan scáthlán (an ghrian)</a:t>
            </a:r>
          </a:p>
          <a:p>
            <a:pPr marL="355600" indent="-355600">
              <a:buFontTx/>
              <a:buChar char="•"/>
            </a:pPr>
            <a:r>
              <a:rPr lang="ga-IE" sz="2600" dirty="0" smtClean="0">
                <a:latin typeface="Tw Cen MT" panose="020B0602020104020603" pitchFamily="34" charset="0"/>
              </a:rPr>
              <a:t>Liathróid </a:t>
            </a:r>
            <a:r>
              <a:rPr lang="ga-IE" sz="2600" dirty="0" err="1" smtClean="0">
                <a:latin typeface="Tw Cen MT" panose="020B0602020104020603" pitchFamily="34" charset="0"/>
              </a:rPr>
              <a:t>pholaistiréine</a:t>
            </a:r>
            <a:r>
              <a:rPr lang="en-GB" sz="2600" dirty="0" smtClean="0">
                <a:latin typeface="Tw Cen MT" panose="020B0602020104020603" pitchFamily="34" charset="0"/>
              </a:rPr>
              <a:t> </a:t>
            </a:r>
            <a:r>
              <a:rPr lang="ga-IE" sz="2600" dirty="0" smtClean="0">
                <a:latin typeface="Tw Cen MT" panose="020B0602020104020603" pitchFamily="34" charset="0"/>
              </a:rPr>
              <a:t>(an ghealach)</a:t>
            </a:r>
          </a:p>
          <a:p>
            <a:pPr marL="355600" indent="-355600">
              <a:buFontTx/>
              <a:buChar char="•"/>
            </a:pPr>
            <a:r>
              <a:rPr lang="ga-IE" sz="2600" dirty="0" smtClean="0">
                <a:latin typeface="Tw Cen MT" panose="020B0602020104020603" pitchFamily="34" charset="0"/>
              </a:rPr>
              <a:t>Tú féin (an domhan)</a:t>
            </a:r>
          </a:p>
          <a:p>
            <a:pPr marL="355600" indent="-355600">
              <a:buFontTx/>
              <a:buChar char="•"/>
            </a:pPr>
            <a:r>
              <a:rPr lang="ga-IE" sz="2600" dirty="0" smtClean="0">
                <a:latin typeface="Tw Cen MT" panose="020B0602020104020603" pitchFamily="34" charset="0"/>
              </a:rPr>
              <a:t>Peann </a:t>
            </a:r>
            <a:r>
              <a:rPr lang="en-GB" sz="2600" dirty="0" err="1" smtClean="0">
                <a:latin typeface="Tw Cen MT" panose="020B0602020104020603" pitchFamily="34" charset="0"/>
              </a:rPr>
              <a:t>luaidhe</a:t>
            </a:r>
            <a:endParaRPr lang="ga-IE" sz="2600" dirty="0">
              <a:latin typeface="Tw Cen MT" panose="020B0602020104020603" pitchFamily="34" charset="0"/>
            </a:endParaRPr>
          </a:p>
        </p:txBody>
      </p:sp>
      <p:sp>
        <p:nvSpPr>
          <p:cNvPr id="13318" name="Text Box 6"/>
          <p:cNvSpPr txBox="1">
            <a:spLocks noChangeArrowheads="1"/>
          </p:cNvSpPr>
          <p:nvPr/>
        </p:nvSpPr>
        <p:spPr bwMode="auto">
          <a:xfrm>
            <a:off x="251519" y="306958"/>
            <a:ext cx="8334285" cy="523220"/>
          </a:xfrm>
          <a:prstGeom prst="rect">
            <a:avLst/>
          </a:prstGeom>
          <a:noFill/>
          <a:ln w="9525">
            <a:noFill/>
            <a:miter lim="800000"/>
            <a:headEnd/>
            <a:tailEnd/>
          </a:ln>
        </p:spPr>
        <p:txBody>
          <a:bodyPr wrap="square">
            <a:spAutoFit/>
          </a:bodyPr>
          <a:lstStyle/>
          <a:p>
            <a:pPr eaLnBrk="0" hangingPunct="0"/>
            <a:r>
              <a:rPr lang="ga-IE" sz="2800" dirty="0" smtClean="0">
                <a:latin typeface="Berlin Sans FB" panose="020E0602020502020306" pitchFamily="34" charset="0"/>
              </a:rPr>
              <a:t>Turgnamh: Céimeanna na gealaí a léiriú</a:t>
            </a:r>
            <a:endParaRPr lang="ga-IE" sz="2800" dirty="0">
              <a:latin typeface="Berlin Sans FB" panose="020E0602020502020306" pitchFamily="34"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7685" y="1238836"/>
            <a:ext cx="6480720" cy="2872078"/>
          </a:xfrm>
          <a:prstGeom prst="rect">
            <a:avLst/>
          </a:prstGeom>
        </p:spPr>
      </p:pic>
      <p:sp>
        <p:nvSpPr>
          <p:cNvPr id="8" name="TextBox 7"/>
          <p:cNvSpPr txBox="1"/>
          <p:nvPr/>
        </p:nvSpPr>
        <p:spPr>
          <a:xfrm>
            <a:off x="6012160" y="1257577"/>
            <a:ext cx="1172116" cy="369332"/>
          </a:xfrm>
          <a:prstGeom prst="rect">
            <a:avLst/>
          </a:prstGeom>
          <a:noFill/>
        </p:spPr>
        <p:txBody>
          <a:bodyPr wrap="none" rtlCol="0">
            <a:spAutoFit/>
          </a:bodyPr>
          <a:lstStyle/>
          <a:p>
            <a:r>
              <a:rPr lang="ga-IE" dirty="0" smtClean="0">
                <a:solidFill>
                  <a:schemeClr val="bg1"/>
                </a:solidFill>
              </a:rPr>
              <a:t>An ghrian</a:t>
            </a:r>
            <a:endParaRPr lang="ga-IE" dirty="0">
              <a:solidFill>
                <a:schemeClr val="bg1"/>
              </a:solidFill>
            </a:endParaRPr>
          </a:p>
        </p:txBody>
      </p:sp>
      <p:sp>
        <p:nvSpPr>
          <p:cNvPr id="9" name="TextBox 8"/>
          <p:cNvSpPr txBox="1"/>
          <p:nvPr/>
        </p:nvSpPr>
        <p:spPr>
          <a:xfrm>
            <a:off x="4586192" y="1850662"/>
            <a:ext cx="1467068" cy="369332"/>
          </a:xfrm>
          <a:prstGeom prst="rect">
            <a:avLst/>
          </a:prstGeom>
          <a:noFill/>
        </p:spPr>
        <p:txBody>
          <a:bodyPr wrap="none" rtlCol="0">
            <a:spAutoFit/>
          </a:bodyPr>
          <a:lstStyle/>
          <a:p>
            <a:r>
              <a:rPr lang="ga-IE" dirty="0" smtClean="0">
                <a:solidFill>
                  <a:schemeClr val="bg1"/>
                </a:solidFill>
              </a:rPr>
              <a:t>An ghealach</a:t>
            </a:r>
            <a:endParaRPr lang="ga-IE" dirty="0">
              <a:solidFill>
                <a:schemeClr val="bg1"/>
              </a:solidFill>
            </a:endParaRPr>
          </a:p>
        </p:txBody>
      </p:sp>
      <p:sp>
        <p:nvSpPr>
          <p:cNvPr id="10" name="TextBox 9"/>
          <p:cNvSpPr txBox="1"/>
          <p:nvPr/>
        </p:nvSpPr>
        <p:spPr>
          <a:xfrm>
            <a:off x="2775194" y="1527497"/>
            <a:ext cx="1364476" cy="646331"/>
          </a:xfrm>
          <a:prstGeom prst="rect">
            <a:avLst/>
          </a:prstGeom>
          <a:noFill/>
        </p:spPr>
        <p:txBody>
          <a:bodyPr wrap="none" rtlCol="0">
            <a:spAutoFit/>
          </a:bodyPr>
          <a:lstStyle/>
          <a:p>
            <a:r>
              <a:rPr lang="ga-IE" dirty="0" smtClean="0">
                <a:solidFill>
                  <a:schemeClr val="bg1"/>
                </a:solidFill>
              </a:rPr>
              <a:t>An domhan</a:t>
            </a:r>
          </a:p>
          <a:p>
            <a:r>
              <a:rPr lang="ga-IE" dirty="0" smtClean="0">
                <a:solidFill>
                  <a:schemeClr val="bg1"/>
                </a:solidFill>
              </a:rPr>
              <a:t>(Tusa)</a:t>
            </a:r>
            <a:endParaRPr lang="ga-IE" dirty="0">
              <a:solidFill>
                <a:schemeClr val="bg1"/>
              </a:solidFill>
            </a:endParaRPr>
          </a:p>
        </p:txBody>
      </p:sp>
    </p:spTree>
    <p:extLst>
      <p:ext uri="{BB962C8B-B14F-4D97-AF65-F5344CB8AC3E}">
        <p14:creationId xmlns:p14="http://schemas.microsoft.com/office/powerpoint/2010/main" val="5370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Effect transition="in" filter="dissolve">
                                      <p:cBhvr>
                                        <p:cTn id="7" dur="500"/>
                                        <p:tgtEl>
                                          <p:spTgt spid="13318">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3314"/>
                                        </p:tgtEl>
                                        <p:attrNameLst>
                                          <p:attrName>style.visibility</p:attrName>
                                        </p:attrNameLst>
                                      </p:cBhvr>
                                      <p:to>
                                        <p:strVal val="visible"/>
                                      </p:to>
                                    </p:set>
                                    <p:animEffect transition="in" filter="dissolve">
                                      <p:cBhvr>
                                        <p:cTn id="2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6" name="Text Box 14"/>
          <p:cNvSpPr txBox="1">
            <a:spLocks noChangeArrowheads="1"/>
          </p:cNvSpPr>
          <p:nvPr/>
        </p:nvSpPr>
        <p:spPr bwMode="auto">
          <a:xfrm>
            <a:off x="251520" y="2764572"/>
            <a:ext cx="8640960" cy="4093428"/>
          </a:xfrm>
          <a:prstGeom prst="rect">
            <a:avLst/>
          </a:prstGeom>
          <a:noFill/>
          <a:ln w="9525">
            <a:noFill/>
            <a:miter lim="800000"/>
            <a:headEnd/>
            <a:tailEnd/>
          </a:ln>
        </p:spPr>
        <p:txBody>
          <a:bodyPr wrap="square">
            <a:spAutoFit/>
          </a:bodyPr>
          <a:lstStyle/>
          <a:p>
            <a:pPr marL="342900" indent="-342900"/>
            <a:r>
              <a:rPr lang="ga-IE" sz="2000" u="sng" dirty="0" smtClean="0">
                <a:latin typeface="Berlin Sans FB" panose="020E0602020502020306" pitchFamily="34" charset="0"/>
              </a:rPr>
              <a:t>Modh</a:t>
            </a:r>
          </a:p>
          <a:p>
            <a:pPr marL="342900" indent="-342900">
              <a:buFont typeface="+mj-lt"/>
              <a:buAutoNum type="arabicPeriod"/>
            </a:pPr>
            <a:r>
              <a:rPr lang="ga-IE" sz="2000" dirty="0" smtClean="0">
                <a:latin typeface="Tw Cen MT" panose="020B0602020104020603" pitchFamily="34" charset="0"/>
              </a:rPr>
              <a:t>Sáigh an peann luaidhe isteach sa liathróid </a:t>
            </a:r>
            <a:r>
              <a:rPr lang="ga-IE" sz="2000" dirty="0" err="1" smtClean="0">
                <a:latin typeface="Tw Cen MT" panose="020B0602020104020603" pitchFamily="34" charset="0"/>
              </a:rPr>
              <a:t>pholaistiréine</a:t>
            </a:r>
            <a:r>
              <a:rPr lang="ga-IE" sz="2000" dirty="0" smtClean="0">
                <a:latin typeface="Tw Cen MT" panose="020B0602020104020603" pitchFamily="34" charset="0"/>
              </a:rPr>
              <a:t>, mar atá le feiceáil san íomhá thuas.</a:t>
            </a:r>
          </a:p>
          <a:p>
            <a:pPr marL="342900" indent="-342900">
              <a:buFontTx/>
              <a:buAutoNum type="arabicPeriod" startAt="2"/>
            </a:pPr>
            <a:r>
              <a:rPr lang="ga-IE" sz="2000" dirty="0" smtClean="0">
                <a:latin typeface="Tw Cen MT" panose="020B0602020104020603" pitchFamily="34" charset="0"/>
              </a:rPr>
              <a:t>Cuir an lampa ar an mbord agus cas air é. </a:t>
            </a:r>
          </a:p>
          <a:p>
            <a:pPr marL="342900" indent="-342900">
              <a:buFontTx/>
              <a:buAutoNum type="arabicPeriod" startAt="2"/>
            </a:pPr>
            <a:r>
              <a:rPr lang="ga-IE" sz="2000" dirty="0" smtClean="0">
                <a:latin typeface="Tw Cen MT" panose="020B0602020104020603" pitchFamily="34" charset="0"/>
              </a:rPr>
              <a:t>Tarraing na dallóga sa seomra ranga.</a:t>
            </a:r>
          </a:p>
          <a:p>
            <a:pPr marL="342900" indent="-342900">
              <a:buFontTx/>
              <a:buAutoNum type="arabicPeriod" startAt="2"/>
            </a:pPr>
            <a:r>
              <a:rPr lang="ga-IE" sz="2000" dirty="0" smtClean="0">
                <a:latin typeface="Tw Cen MT" panose="020B0602020104020603" pitchFamily="34" charset="0"/>
              </a:rPr>
              <a:t>Agus ‘an ghealach’ i do lámh agat, </a:t>
            </a:r>
            <a:r>
              <a:rPr lang="ga-IE" sz="2000" dirty="0" err="1" smtClean="0">
                <a:latin typeface="Tw Cen MT" panose="020B0602020104020603" pitchFamily="34" charset="0"/>
              </a:rPr>
              <a:t>sín</a:t>
            </a:r>
            <a:r>
              <a:rPr lang="ga-IE" sz="2000" dirty="0" smtClean="0">
                <a:latin typeface="Tw Cen MT" panose="020B0602020104020603" pitchFamily="34" charset="0"/>
              </a:rPr>
              <a:t> amach í le go mbeidh sí idir tusa </a:t>
            </a:r>
            <a:br>
              <a:rPr lang="ga-IE" sz="2000" dirty="0" smtClean="0">
                <a:latin typeface="Tw Cen MT" panose="020B0602020104020603" pitchFamily="34" charset="0"/>
              </a:rPr>
            </a:br>
            <a:r>
              <a:rPr lang="ga-IE" sz="2000" dirty="0" smtClean="0">
                <a:latin typeface="Tw Cen MT" panose="020B0602020104020603" pitchFamily="34" charset="0"/>
              </a:rPr>
              <a:t>agus an lampa. Feicfidh tú go bhfuil leath na liathróide dorcha – an leath atá os do chomhair amach. Sin í ‘an ghealach nua’. </a:t>
            </a:r>
          </a:p>
          <a:p>
            <a:pPr marL="342900" indent="-342900">
              <a:buFontTx/>
              <a:buAutoNum type="arabicPeriod" startAt="2"/>
            </a:pPr>
            <a:r>
              <a:rPr lang="ga-IE" sz="2000" dirty="0" smtClean="0">
                <a:latin typeface="Tw Cen MT" panose="020B0602020104020603" pitchFamily="34" charset="0"/>
              </a:rPr>
              <a:t>Coinnigh do lámh sínte amach agus cas tuathal go han-mhall. Feicfidh tú </a:t>
            </a:r>
            <a:br>
              <a:rPr lang="ga-IE" sz="2000" dirty="0" smtClean="0">
                <a:latin typeface="Tw Cen MT" panose="020B0602020104020603" pitchFamily="34" charset="0"/>
              </a:rPr>
            </a:br>
            <a:r>
              <a:rPr lang="ga-IE" sz="2000" dirty="0" smtClean="0">
                <a:latin typeface="Tw Cen MT" panose="020B0602020104020603" pitchFamily="34" charset="0"/>
              </a:rPr>
              <a:t>go mbeidh athrú ar an méid solais atá le feiceáil ar an liathróid agus tú ag casadh thart. Tiocfaidh méadú ar an méid solais atá le feiceáil ar an liathróid ar dtús, agus ansin tiocfaidh </a:t>
            </a:r>
            <a:r>
              <a:rPr lang="ga-IE" sz="2000" dirty="0">
                <a:latin typeface="Tw Cen MT" panose="020B0602020104020603" pitchFamily="34" charset="0"/>
              </a:rPr>
              <a:t>laghdú </a:t>
            </a:r>
            <a:r>
              <a:rPr lang="ga-IE" sz="2000" dirty="0" smtClean="0">
                <a:latin typeface="Tw Cen MT" panose="020B0602020104020603" pitchFamily="34" charset="0"/>
              </a:rPr>
              <a:t>arís</a:t>
            </a:r>
            <a:r>
              <a:rPr lang="en-GB" sz="2000" dirty="0" smtClean="0">
                <a:latin typeface="Tw Cen MT" panose="020B0602020104020603" pitchFamily="34" charset="0"/>
              </a:rPr>
              <a:t> </a:t>
            </a:r>
            <a:r>
              <a:rPr lang="ga-IE" sz="2000" dirty="0" smtClean="0">
                <a:latin typeface="Tw Cen MT" panose="020B0602020104020603" pitchFamily="34" charset="0"/>
              </a:rPr>
              <a:t>air</a:t>
            </a:r>
            <a:r>
              <a:rPr lang="ga-IE" sz="2000" dirty="0">
                <a:latin typeface="Tw Cen MT" panose="020B0602020104020603" pitchFamily="34" charset="0"/>
              </a:rPr>
              <a:t>.</a:t>
            </a:r>
            <a:endParaRPr lang="ga-IE" sz="2000" dirty="0" smtClean="0">
              <a:latin typeface="Tw Cen MT" panose="020B0602020104020603" pitchFamily="34" charset="0"/>
            </a:endParaRPr>
          </a:p>
          <a:p>
            <a:pPr marL="342900" indent="-342900">
              <a:buFontTx/>
              <a:buAutoNum type="arabicPeriod" startAt="2"/>
            </a:pPr>
            <a:r>
              <a:rPr lang="ga-IE" sz="2000" dirty="0" smtClean="0">
                <a:latin typeface="Tw Cen MT" panose="020B0602020104020603" pitchFamily="34" charset="0"/>
              </a:rPr>
              <a:t>Is ar an gcaoi chéanna a bhíonn céimeanna na gealaí againn. </a:t>
            </a:r>
            <a:endParaRPr lang="ga-IE" sz="2000" dirty="0">
              <a:latin typeface="Tw Cen MT" panose="020B0602020104020603" pitchFamily="34" charset="0"/>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2946" y="233694"/>
            <a:ext cx="6480720" cy="2448272"/>
          </a:xfrm>
          <a:prstGeom prst="rect">
            <a:avLst/>
          </a:prstGeom>
        </p:spPr>
      </p:pic>
      <p:sp>
        <p:nvSpPr>
          <p:cNvPr id="10" name="TextBox 9"/>
          <p:cNvSpPr txBox="1"/>
          <p:nvPr/>
        </p:nvSpPr>
        <p:spPr>
          <a:xfrm>
            <a:off x="6334452" y="237318"/>
            <a:ext cx="1172116" cy="369332"/>
          </a:xfrm>
          <a:prstGeom prst="rect">
            <a:avLst/>
          </a:prstGeom>
          <a:noFill/>
        </p:spPr>
        <p:txBody>
          <a:bodyPr wrap="none" rtlCol="0">
            <a:spAutoFit/>
          </a:bodyPr>
          <a:lstStyle/>
          <a:p>
            <a:r>
              <a:rPr lang="ga-IE" dirty="0" smtClean="0">
                <a:solidFill>
                  <a:schemeClr val="bg1"/>
                </a:solidFill>
              </a:rPr>
              <a:t>An ghrian</a:t>
            </a:r>
            <a:endParaRPr lang="ga-IE" dirty="0">
              <a:solidFill>
                <a:schemeClr val="bg1"/>
              </a:solidFill>
            </a:endParaRPr>
          </a:p>
        </p:txBody>
      </p:sp>
      <p:sp>
        <p:nvSpPr>
          <p:cNvPr id="11" name="TextBox 10"/>
          <p:cNvSpPr txBox="1"/>
          <p:nvPr/>
        </p:nvSpPr>
        <p:spPr>
          <a:xfrm>
            <a:off x="4753306" y="837401"/>
            <a:ext cx="1467068" cy="369332"/>
          </a:xfrm>
          <a:prstGeom prst="rect">
            <a:avLst/>
          </a:prstGeom>
          <a:noFill/>
        </p:spPr>
        <p:txBody>
          <a:bodyPr wrap="none" rtlCol="0">
            <a:spAutoFit/>
          </a:bodyPr>
          <a:lstStyle/>
          <a:p>
            <a:r>
              <a:rPr lang="ga-IE" dirty="0" smtClean="0">
                <a:solidFill>
                  <a:schemeClr val="bg1"/>
                </a:solidFill>
              </a:rPr>
              <a:t>An ghealach</a:t>
            </a:r>
            <a:endParaRPr lang="ga-IE" dirty="0">
              <a:solidFill>
                <a:schemeClr val="bg1"/>
              </a:solidFill>
            </a:endParaRPr>
          </a:p>
        </p:txBody>
      </p:sp>
      <p:sp>
        <p:nvSpPr>
          <p:cNvPr id="12" name="TextBox 11"/>
          <p:cNvSpPr txBox="1"/>
          <p:nvPr/>
        </p:nvSpPr>
        <p:spPr>
          <a:xfrm>
            <a:off x="2987824" y="229531"/>
            <a:ext cx="1518364" cy="646331"/>
          </a:xfrm>
          <a:prstGeom prst="rect">
            <a:avLst/>
          </a:prstGeom>
          <a:noFill/>
        </p:spPr>
        <p:txBody>
          <a:bodyPr wrap="none" rtlCol="0">
            <a:spAutoFit/>
          </a:bodyPr>
          <a:lstStyle/>
          <a:p>
            <a:r>
              <a:rPr lang="ga-IE" dirty="0" smtClean="0">
                <a:solidFill>
                  <a:schemeClr val="bg1"/>
                </a:solidFill>
              </a:rPr>
              <a:t>Tusa</a:t>
            </a:r>
          </a:p>
          <a:p>
            <a:r>
              <a:rPr lang="ga-IE" dirty="0" smtClean="0">
                <a:solidFill>
                  <a:schemeClr val="bg1"/>
                </a:solidFill>
              </a:rPr>
              <a:t>(An domhan)</a:t>
            </a:r>
            <a:endParaRPr lang="ga-IE" dirty="0">
              <a:solidFill>
                <a:schemeClr val="bg1"/>
              </a:solidFill>
            </a:endParaRPr>
          </a:p>
        </p:txBody>
      </p:sp>
    </p:spTree>
    <p:extLst>
      <p:ext uri="{BB962C8B-B14F-4D97-AF65-F5344CB8AC3E}">
        <p14:creationId xmlns:p14="http://schemas.microsoft.com/office/powerpoint/2010/main" val="57036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26"/>
                                        </p:tgtEl>
                                        <p:attrNameLst>
                                          <p:attrName>style.visibility</p:attrName>
                                        </p:attrNameLst>
                                      </p:cBhvr>
                                      <p:to>
                                        <p:strVal val="visible"/>
                                      </p:to>
                                    </p:set>
                                    <p:animEffect transition="in" filter="dissolve">
                                      <p:cBhvr>
                                        <p:cTn id="10" dur="500"/>
                                        <p:tgtEl>
                                          <p:spTgt spid="133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359" y="5400815"/>
            <a:ext cx="9178718" cy="830997"/>
          </a:xfrm>
          <a:prstGeom prst="rect">
            <a:avLst/>
          </a:prstGeom>
          <a:solidFill>
            <a:schemeClr val="bg1">
              <a:lumMod val="50000"/>
            </a:schemeClr>
          </a:solidFill>
        </p:spPr>
        <p:txBody>
          <a:bodyPr wrap="square">
            <a:spAutoFit/>
          </a:bodyPr>
          <a:lstStyle/>
          <a:p>
            <a:r>
              <a:rPr lang="ga-IE" sz="2400" dirty="0" smtClean="0">
                <a:solidFill>
                  <a:schemeClr val="bg1"/>
                </a:solidFill>
                <a:latin typeface="Tw Cen MT" panose="020B0602020104020603" pitchFamily="34" charset="0"/>
              </a:rPr>
              <a:t>Cliceáil ar an nasc thíos chun céimeanna gealaí na míosa seo a fheiceáil:</a:t>
            </a:r>
          </a:p>
          <a:p>
            <a:r>
              <a:rPr lang="en-GB" sz="2400" dirty="0" smtClean="0">
                <a:latin typeface="Tw Cen MT" panose="020B0602020104020603" pitchFamily="34" charset="0"/>
                <a:hlinkClick r:id="rId3"/>
              </a:rPr>
              <a:t>http://www.moonconnection.com/moon_phases_calendar.phtml</a:t>
            </a:r>
            <a:r>
              <a:rPr lang="en-GB" sz="2400" dirty="0" smtClean="0">
                <a:latin typeface="Tw Cen MT" panose="020B0602020104020603" pitchFamily="34" charset="0"/>
              </a:rPr>
              <a:t> </a:t>
            </a:r>
            <a:endParaRPr lang="en-GB" sz="2400" dirty="0">
              <a:latin typeface="Tw Cen MT" panose="020B0602020104020603" pitchFamily="34" charset="0"/>
            </a:endParaRPr>
          </a:p>
        </p:txBody>
      </p:sp>
    </p:spTree>
    <p:extLst>
      <p:ext uri="{BB962C8B-B14F-4D97-AF65-F5344CB8AC3E}">
        <p14:creationId xmlns:p14="http://schemas.microsoft.com/office/powerpoint/2010/main" val="170325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onuilleog 1"/>
          <p:cNvSpPr/>
          <p:nvPr/>
        </p:nvSpPr>
        <p:spPr>
          <a:xfrm>
            <a:off x="-18364" y="0"/>
            <a:ext cx="9180000" cy="687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8364" y="116632"/>
            <a:ext cx="9180000" cy="641740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1"/>
          <p:cNvSpPr txBox="1">
            <a:spLocks noChangeArrowheads="1"/>
          </p:cNvSpPr>
          <p:nvPr/>
        </p:nvSpPr>
        <p:spPr bwMode="auto">
          <a:xfrm>
            <a:off x="5339388" y="184644"/>
            <a:ext cx="3600400" cy="553998"/>
          </a:xfrm>
          <a:prstGeom prst="rect">
            <a:avLst/>
          </a:prstGeom>
          <a:noFill/>
          <a:ln w="9525">
            <a:noFill/>
            <a:miter lim="800000"/>
            <a:headEnd/>
            <a:tailEnd/>
          </a:ln>
        </p:spPr>
        <p:txBody>
          <a:bodyPr wrap="square">
            <a:spAutoFit/>
          </a:bodyPr>
          <a:lstStyle/>
          <a:p>
            <a:pPr>
              <a:spcBef>
                <a:spcPct val="50000"/>
              </a:spcBef>
            </a:pPr>
            <a:r>
              <a:rPr lang="ga-IE" sz="3000" dirty="0" smtClean="0">
                <a:solidFill>
                  <a:schemeClr val="bg1"/>
                </a:solidFill>
                <a:latin typeface="Tw Cen MT" panose="020B0602020104020603" pitchFamily="34" charset="0"/>
              </a:rPr>
              <a:t>Céimeanna na gealaí</a:t>
            </a:r>
            <a:endParaRPr lang="ga-IE" sz="3000" dirty="0">
              <a:latin typeface="Tw Cen MT" panose="020B0602020104020603" pitchFamily="34" charset="0"/>
            </a:endParaRPr>
          </a:p>
        </p:txBody>
      </p:sp>
      <p:sp>
        <p:nvSpPr>
          <p:cNvPr id="4" name="Text Box 61"/>
          <p:cNvSpPr txBox="1">
            <a:spLocks noChangeArrowheads="1"/>
          </p:cNvSpPr>
          <p:nvPr/>
        </p:nvSpPr>
        <p:spPr bwMode="auto">
          <a:xfrm>
            <a:off x="7020" y="4151676"/>
            <a:ext cx="2376264" cy="553998"/>
          </a:xfrm>
          <a:prstGeom prst="rect">
            <a:avLst/>
          </a:prstGeom>
          <a:noFill/>
          <a:ln w="9525">
            <a:noFill/>
            <a:miter lim="800000"/>
            <a:headEnd/>
            <a:tailEnd/>
          </a:ln>
        </p:spPr>
        <p:txBody>
          <a:bodyPr wrap="square">
            <a:spAutoFit/>
          </a:bodyPr>
          <a:lstStyle/>
          <a:p>
            <a:pPr>
              <a:spcBef>
                <a:spcPct val="50000"/>
              </a:spcBef>
            </a:pPr>
            <a:r>
              <a:rPr lang="ga-IE" sz="3000" dirty="0" smtClean="0">
                <a:solidFill>
                  <a:schemeClr val="bg1"/>
                </a:solidFill>
                <a:latin typeface="Tw Cen MT" panose="020B0602020104020603" pitchFamily="34" charset="0"/>
              </a:rPr>
              <a:t>Gealach úr</a:t>
            </a:r>
            <a:endParaRPr lang="ga-IE" sz="3000" dirty="0">
              <a:latin typeface="Tw Cen MT" panose="020B0602020104020603" pitchFamily="34" charset="0"/>
            </a:endParaRPr>
          </a:p>
        </p:txBody>
      </p:sp>
      <p:sp>
        <p:nvSpPr>
          <p:cNvPr id="6" name="TextBox 5"/>
          <p:cNvSpPr txBox="1"/>
          <p:nvPr/>
        </p:nvSpPr>
        <p:spPr>
          <a:xfrm flipH="1">
            <a:off x="0" y="15367"/>
            <a:ext cx="3152436" cy="892552"/>
          </a:xfrm>
          <a:prstGeom prst="rect">
            <a:avLst/>
          </a:prstGeom>
          <a:solidFill>
            <a:schemeClr val="accent4">
              <a:lumMod val="40000"/>
              <a:lumOff val="60000"/>
            </a:schemeClr>
          </a:solidFill>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ga-IE" sz="2600" dirty="0" smtClean="0">
                <a:solidFill>
                  <a:schemeClr val="tx1"/>
                </a:solidFill>
                <a:latin typeface="Tw Cen MT" panose="020B0602020104020603" pitchFamily="34" charset="0"/>
              </a:rPr>
              <a:t>Cén chéim atá á léiriú in íomhá 1?</a:t>
            </a:r>
            <a:endParaRPr lang="ga-IE" sz="2600" dirty="0">
              <a:solidFill>
                <a:schemeClr val="tx1"/>
              </a:solidFill>
              <a:latin typeface="Tw Cen MT" panose="020B0602020104020603" pitchFamily="34" charset="0"/>
            </a:endParaRPr>
          </a:p>
        </p:txBody>
      </p:sp>
      <p:sp>
        <p:nvSpPr>
          <p:cNvPr id="7" name="TextBox 6"/>
          <p:cNvSpPr txBox="1"/>
          <p:nvPr/>
        </p:nvSpPr>
        <p:spPr>
          <a:xfrm flipH="1">
            <a:off x="7020" y="0"/>
            <a:ext cx="3152436" cy="892552"/>
          </a:xfrm>
          <a:prstGeom prst="rect">
            <a:avLst/>
          </a:prstGeom>
          <a:solidFill>
            <a:schemeClr val="accent4">
              <a:lumMod val="40000"/>
              <a:lumOff val="60000"/>
            </a:schemeClr>
          </a:solidFill>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ga-IE" sz="2600" dirty="0">
                <a:solidFill>
                  <a:schemeClr val="tx1"/>
                </a:solidFill>
                <a:latin typeface="Tw Cen MT" panose="020B0602020104020603" pitchFamily="34" charset="0"/>
              </a:rPr>
              <a:t>Cén chéim </a:t>
            </a:r>
            <a:r>
              <a:rPr lang="ga-IE" sz="2600" dirty="0" smtClean="0">
                <a:solidFill>
                  <a:schemeClr val="tx1"/>
                </a:solidFill>
                <a:latin typeface="Tw Cen MT" panose="020B0602020104020603" pitchFamily="34" charset="0"/>
              </a:rPr>
              <a:t>atá á léiriú</a:t>
            </a:r>
            <a:r>
              <a:rPr lang="en-GB" sz="2600" dirty="0" smtClean="0">
                <a:solidFill>
                  <a:schemeClr val="tx1"/>
                </a:solidFill>
                <a:latin typeface="Tw Cen MT" panose="020B0602020104020603" pitchFamily="34" charset="0"/>
              </a:rPr>
              <a:t> in </a:t>
            </a:r>
            <a:r>
              <a:rPr lang="ga-IE" sz="2600" dirty="0" smtClean="0">
                <a:solidFill>
                  <a:schemeClr val="tx1"/>
                </a:solidFill>
                <a:latin typeface="Tw Cen MT" panose="020B0602020104020603" pitchFamily="34" charset="0"/>
              </a:rPr>
              <a:t>íomhá </a:t>
            </a:r>
            <a:r>
              <a:rPr lang="ga-IE" sz="2600" dirty="0">
                <a:solidFill>
                  <a:schemeClr val="tx1"/>
                </a:solidFill>
                <a:latin typeface="Tw Cen MT" panose="020B0602020104020603" pitchFamily="34" charset="0"/>
              </a:rPr>
              <a:t>5</a:t>
            </a:r>
            <a:r>
              <a:rPr lang="ga-IE" sz="2600" dirty="0" smtClean="0">
                <a:solidFill>
                  <a:schemeClr val="tx1"/>
                </a:solidFill>
                <a:latin typeface="Tw Cen MT" panose="020B0602020104020603" pitchFamily="34" charset="0"/>
              </a:rPr>
              <a:t>?</a:t>
            </a:r>
            <a:endParaRPr lang="ga-IE" sz="2600" dirty="0">
              <a:latin typeface="Tw Cen MT" panose="020B0602020104020603" pitchFamily="34" charset="0"/>
            </a:endParaRPr>
          </a:p>
        </p:txBody>
      </p:sp>
      <p:sp>
        <p:nvSpPr>
          <p:cNvPr id="8" name="TextBox 7"/>
          <p:cNvSpPr txBox="1"/>
          <p:nvPr/>
        </p:nvSpPr>
        <p:spPr>
          <a:xfrm flipH="1">
            <a:off x="7020" y="0"/>
            <a:ext cx="3152436" cy="892552"/>
          </a:xfrm>
          <a:prstGeom prst="rect">
            <a:avLst/>
          </a:prstGeom>
          <a:solidFill>
            <a:schemeClr val="accent4">
              <a:lumMod val="40000"/>
              <a:lumOff val="60000"/>
            </a:schemeClr>
          </a:solidFill>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ga-IE" sz="2600" dirty="0">
                <a:solidFill>
                  <a:schemeClr val="tx1"/>
                </a:solidFill>
                <a:latin typeface="Tw Cen MT" panose="020B0602020104020603" pitchFamily="34" charset="0"/>
              </a:rPr>
              <a:t>Cén chéim </a:t>
            </a:r>
            <a:r>
              <a:rPr lang="ga-IE" sz="2600" dirty="0" smtClean="0">
                <a:solidFill>
                  <a:schemeClr val="tx1"/>
                </a:solidFill>
                <a:latin typeface="Tw Cen MT" panose="020B0602020104020603" pitchFamily="34" charset="0"/>
              </a:rPr>
              <a:t>atá á léiriú in íomhá </a:t>
            </a:r>
            <a:r>
              <a:rPr lang="ga-IE" sz="2600" dirty="0">
                <a:solidFill>
                  <a:schemeClr val="tx1"/>
                </a:solidFill>
                <a:latin typeface="Tw Cen MT" panose="020B0602020104020603" pitchFamily="34" charset="0"/>
              </a:rPr>
              <a:t>3</a:t>
            </a:r>
            <a:r>
              <a:rPr lang="ga-IE" sz="2600" dirty="0" smtClean="0">
                <a:solidFill>
                  <a:schemeClr val="tx1"/>
                </a:solidFill>
                <a:latin typeface="Tw Cen MT" panose="020B0602020104020603" pitchFamily="34" charset="0"/>
              </a:rPr>
              <a:t>?</a:t>
            </a:r>
            <a:endParaRPr lang="ga-IE" sz="2600" dirty="0">
              <a:latin typeface="Tw Cen MT" panose="020B0602020104020603" pitchFamily="34" charset="0"/>
            </a:endParaRPr>
          </a:p>
        </p:txBody>
      </p:sp>
      <p:sp>
        <p:nvSpPr>
          <p:cNvPr id="9" name="Text Box 61"/>
          <p:cNvSpPr txBox="1">
            <a:spLocks noChangeArrowheads="1"/>
          </p:cNvSpPr>
          <p:nvPr/>
        </p:nvSpPr>
        <p:spPr bwMode="auto">
          <a:xfrm>
            <a:off x="7020" y="5813527"/>
            <a:ext cx="2376264" cy="553998"/>
          </a:xfrm>
          <a:prstGeom prst="rect">
            <a:avLst/>
          </a:prstGeom>
          <a:noFill/>
          <a:ln w="9525">
            <a:noFill/>
            <a:miter lim="800000"/>
            <a:headEnd/>
            <a:tailEnd/>
          </a:ln>
        </p:spPr>
        <p:txBody>
          <a:bodyPr wrap="square">
            <a:spAutoFit/>
          </a:bodyPr>
          <a:lstStyle/>
          <a:p>
            <a:pPr>
              <a:spcBef>
                <a:spcPct val="50000"/>
              </a:spcBef>
            </a:pPr>
            <a:r>
              <a:rPr lang="ga-IE" sz="3000" dirty="0" smtClean="0">
                <a:solidFill>
                  <a:schemeClr val="bg1"/>
                </a:solidFill>
                <a:latin typeface="Tw Cen MT" panose="020B0602020104020603" pitchFamily="34" charset="0"/>
              </a:rPr>
              <a:t>Corrán gealaí</a:t>
            </a:r>
            <a:endParaRPr lang="ga-IE" sz="3000" dirty="0">
              <a:latin typeface="Tw Cen MT" panose="020B0602020104020603" pitchFamily="34" charset="0"/>
            </a:endParaRPr>
          </a:p>
        </p:txBody>
      </p:sp>
      <p:sp>
        <p:nvSpPr>
          <p:cNvPr id="10" name="TextBox 9"/>
          <p:cNvSpPr txBox="1"/>
          <p:nvPr/>
        </p:nvSpPr>
        <p:spPr>
          <a:xfrm flipH="1">
            <a:off x="7020" y="0"/>
            <a:ext cx="3152436" cy="892552"/>
          </a:xfrm>
          <a:prstGeom prst="rect">
            <a:avLst/>
          </a:prstGeom>
          <a:solidFill>
            <a:schemeClr val="accent4">
              <a:lumMod val="40000"/>
              <a:lumOff val="60000"/>
            </a:schemeClr>
          </a:solidFill>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ga-IE" sz="2600" dirty="0">
                <a:solidFill>
                  <a:schemeClr val="tx1"/>
                </a:solidFill>
                <a:latin typeface="Tw Cen MT" panose="020B0602020104020603" pitchFamily="34" charset="0"/>
              </a:rPr>
              <a:t>Cén chéim </a:t>
            </a:r>
            <a:r>
              <a:rPr lang="ga-IE" sz="2600" dirty="0" smtClean="0">
                <a:solidFill>
                  <a:schemeClr val="tx1"/>
                </a:solidFill>
                <a:latin typeface="Tw Cen MT" panose="020B0602020104020603" pitchFamily="34" charset="0"/>
              </a:rPr>
              <a:t>atá á léiriú</a:t>
            </a:r>
            <a:r>
              <a:rPr lang="en-GB" sz="2600" dirty="0" smtClean="0">
                <a:solidFill>
                  <a:schemeClr val="tx1"/>
                </a:solidFill>
                <a:latin typeface="Tw Cen MT" panose="020B0602020104020603" pitchFamily="34" charset="0"/>
              </a:rPr>
              <a:t> in </a:t>
            </a:r>
            <a:r>
              <a:rPr lang="ga-IE" sz="2600" dirty="0" smtClean="0">
                <a:solidFill>
                  <a:schemeClr val="tx1"/>
                </a:solidFill>
                <a:latin typeface="Tw Cen MT" panose="020B0602020104020603" pitchFamily="34" charset="0"/>
              </a:rPr>
              <a:t>íomhá</a:t>
            </a:r>
            <a:r>
              <a:rPr lang="en-GB" sz="2600" dirty="0" smtClean="0">
                <a:solidFill>
                  <a:schemeClr val="tx1"/>
                </a:solidFill>
                <a:latin typeface="Tw Cen MT" panose="020B0602020104020603" pitchFamily="34" charset="0"/>
              </a:rPr>
              <a:t> </a:t>
            </a:r>
            <a:r>
              <a:rPr lang="ga-IE" sz="2600" dirty="0" smtClean="0">
                <a:solidFill>
                  <a:schemeClr val="tx1"/>
                </a:solidFill>
                <a:latin typeface="Tw Cen MT" panose="020B0602020104020603" pitchFamily="34" charset="0"/>
              </a:rPr>
              <a:t>8?</a:t>
            </a:r>
            <a:endParaRPr lang="ga-IE" sz="2600" dirty="0">
              <a:latin typeface="Tw Cen MT" panose="020B0602020104020603" pitchFamily="34" charset="0"/>
            </a:endParaRPr>
          </a:p>
        </p:txBody>
      </p:sp>
      <p:sp>
        <p:nvSpPr>
          <p:cNvPr id="11" name="Text Box 61"/>
          <p:cNvSpPr txBox="1">
            <a:spLocks noChangeArrowheads="1"/>
          </p:cNvSpPr>
          <p:nvPr/>
        </p:nvSpPr>
        <p:spPr bwMode="auto">
          <a:xfrm>
            <a:off x="7020" y="4705531"/>
            <a:ext cx="2376264" cy="553998"/>
          </a:xfrm>
          <a:prstGeom prst="rect">
            <a:avLst/>
          </a:prstGeom>
          <a:noFill/>
          <a:ln w="9525">
            <a:noFill/>
            <a:miter lim="800000"/>
            <a:headEnd/>
            <a:tailEnd/>
          </a:ln>
        </p:spPr>
        <p:txBody>
          <a:bodyPr wrap="square">
            <a:spAutoFit/>
          </a:bodyPr>
          <a:lstStyle/>
          <a:p>
            <a:pPr>
              <a:spcBef>
                <a:spcPct val="50000"/>
              </a:spcBef>
            </a:pPr>
            <a:r>
              <a:rPr lang="ga-IE" sz="3000" dirty="0" smtClean="0">
                <a:solidFill>
                  <a:schemeClr val="bg1"/>
                </a:solidFill>
                <a:latin typeface="Tw Cen MT" panose="020B0602020104020603" pitchFamily="34" charset="0"/>
              </a:rPr>
              <a:t>Leath gealaí</a:t>
            </a:r>
            <a:endParaRPr lang="ga-IE" sz="3000" dirty="0">
              <a:latin typeface="Tw Cen MT" panose="020B0602020104020603" pitchFamily="34" charset="0"/>
            </a:endParaRPr>
          </a:p>
        </p:txBody>
      </p:sp>
      <p:sp>
        <p:nvSpPr>
          <p:cNvPr id="12" name="Text Box 61"/>
          <p:cNvSpPr txBox="1">
            <a:spLocks noChangeArrowheads="1"/>
          </p:cNvSpPr>
          <p:nvPr/>
        </p:nvSpPr>
        <p:spPr bwMode="auto">
          <a:xfrm>
            <a:off x="7020" y="5259529"/>
            <a:ext cx="2376264" cy="553998"/>
          </a:xfrm>
          <a:prstGeom prst="rect">
            <a:avLst/>
          </a:prstGeom>
          <a:noFill/>
          <a:ln w="9525">
            <a:noFill/>
            <a:miter lim="800000"/>
            <a:headEnd/>
            <a:tailEnd/>
          </a:ln>
        </p:spPr>
        <p:txBody>
          <a:bodyPr wrap="square">
            <a:spAutoFit/>
          </a:bodyPr>
          <a:lstStyle/>
          <a:p>
            <a:pPr>
              <a:spcBef>
                <a:spcPct val="50000"/>
              </a:spcBef>
            </a:pPr>
            <a:r>
              <a:rPr lang="ga-IE" sz="3000" dirty="0" smtClean="0">
                <a:solidFill>
                  <a:schemeClr val="bg1"/>
                </a:solidFill>
                <a:latin typeface="Tw Cen MT" panose="020B0602020104020603" pitchFamily="34" charset="0"/>
              </a:rPr>
              <a:t>Gealach lán</a:t>
            </a:r>
            <a:endParaRPr lang="ga-IE" sz="3000" dirty="0">
              <a:latin typeface="Tw Cen MT" panose="020B0602020104020603" pitchFamily="34" charset="0"/>
            </a:endParaRPr>
          </a:p>
        </p:txBody>
      </p:sp>
      <p:sp>
        <p:nvSpPr>
          <p:cNvPr id="5" name="TextBox 4"/>
          <p:cNvSpPr txBox="1"/>
          <p:nvPr/>
        </p:nvSpPr>
        <p:spPr>
          <a:xfrm flipH="1">
            <a:off x="7020" y="15367"/>
            <a:ext cx="3461270" cy="892552"/>
          </a:xfrm>
          <a:prstGeom prst="rect">
            <a:avLst/>
          </a:prstGeom>
          <a:solidFill>
            <a:schemeClr val="accent4">
              <a:lumMod val="40000"/>
              <a:lumOff val="60000"/>
            </a:schemeClr>
          </a:solidFill>
          <a:ln>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ga-IE" sz="2600" dirty="0" smtClean="0">
                <a:solidFill>
                  <a:schemeClr val="tx1"/>
                </a:solidFill>
                <a:latin typeface="Tw Cen MT" panose="020B0602020104020603" pitchFamily="34" charset="0"/>
              </a:rPr>
              <a:t>An féidir leat céimeanna na gealaí a ainmniú?</a:t>
            </a:r>
            <a:endParaRPr lang="ga-IE" sz="2600" dirty="0">
              <a:latin typeface="Tw Cen MT" panose="020B0602020104020603" pitchFamily="34" charset="0"/>
            </a:endParaRPr>
          </a:p>
        </p:txBody>
      </p:sp>
    </p:spTree>
    <p:extLst>
      <p:ext uri="{BB962C8B-B14F-4D97-AF65-F5344CB8AC3E}">
        <p14:creationId xmlns:p14="http://schemas.microsoft.com/office/powerpoint/2010/main" val="377310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500"/>
                                        <p:tgtEl>
                                          <p:spTgt spid="717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26" presetClass="entr"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4"/>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6"/>
                                        </p:tgtEl>
                                        <p:attrNameLst>
                                          <p:attrName>style.visibility</p:attrName>
                                        </p:attrNameLst>
                                      </p:cBhvr>
                                      <p:to>
                                        <p:strVal val="hidden"/>
                                      </p:to>
                                    </p:set>
                                  </p:childTnLst>
                                </p:cTn>
                              </p:par>
                              <p:par>
                                <p:cTn id="52" presetID="2" presetClass="entr" presetSubtype="4"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2"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7"/>
                                        </p:tgtEl>
                                        <p:attrNameLst>
                                          <p:attrName>style.visibility</p:attrName>
                                        </p:attrNameLst>
                                      </p:cBhvr>
                                      <p:to>
                                        <p:strVal val="hidden"/>
                                      </p:to>
                                    </p:set>
                                  </p:childTnLst>
                                </p:cTn>
                              </p:par>
                              <p:par>
                                <p:cTn id="67" presetID="1" presetClass="exit" presetSubtype="0" fill="hold" grpId="3" nodeType="withEffect">
                                  <p:stCondLst>
                                    <p:cond delay="0"/>
                                  </p:stCondLst>
                                  <p:childTnLst>
                                    <p:set>
                                      <p:cBhvr>
                                        <p:cTn id="68" dur="1" fill="hold">
                                          <p:stCondLst>
                                            <p:cond delay="0"/>
                                          </p:stCondLst>
                                        </p:cTn>
                                        <p:tgtEl>
                                          <p:spTgt spid="12"/>
                                        </p:tgtEl>
                                        <p:attrNameLst>
                                          <p:attrName>style.visibility</p:attrName>
                                        </p:attrNameLst>
                                      </p:cBhvr>
                                      <p:to>
                                        <p:strVal val="hidden"/>
                                      </p:to>
                                    </p:set>
                                  </p:childTnLst>
                                </p:cTn>
                              </p:par>
                              <p:par>
                                <p:cTn id="69" presetID="2" presetClass="entr" presetSubtype="4"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circle(in)">
                                      <p:cBhvr>
                                        <p:cTn id="77" dur="20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8"/>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1"/>
                                        </p:tgtEl>
                                        <p:attrNameLst>
                                          <p:attrName>style.visibility</p:attrName>
                                        </p:attrNameLst>
                                      </p:cBhvr>
                                      <p:to>
                                        <p:strVal val="hidden"/>
                                      </p:to>
                                    </p:set>
                                  </p:childTnLst>
                                </p:cTn>
                              </p:par>
                              <p:par>
                                <p:cTn id="84" presetID="22" presetClass="entr" presetSubtype="4"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down)">
                                      <p:cBhvr>
                                        <p:cTn id="86" dur="500"/>
                                        <p:tgtEl>
                                          <p:spTgt spid="10"/>
                                        </p:tgtEl>
                                      </p:cBhvr>
                                    </p:animEffect>
                                  </p:childTnLst>
                                </p:cTn>
                              </p:par>
                              <p:par>
                                <p:cTn id="87" presetID="1" presetClass="exit" presetSubtype="0" fill="hold" grpId="2" nodeType="withEffect">
                                  <p:stCondLst>
                                    <p:cond delay="0"/>
                                  </p:stCondLst>
                                  <p:childTnLst>
                                    <p:set>
                                      <p:cBhvr>
                                        <p:cTn id="88" dur="1" fill="hold">
                                          <p:stCondLst>
                                            <p:cond delay="0"/>
                                          </p:stCondLst>
                                        </p:cTn>
                                        <p:tgtEl>
                                          <p:spTgt spid="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000"/>
                                        <p:tgtEl>
                                          <p:spTgt spid="9"/>
                                        </p:tgtEl>
                                      </p:cBhvr>
                                    </p:animEffect>
                                    <p:anim calcmode="lin" valueType="num">
                                      <p:cBhvr>
                                        <p:cTn id="94" dur="2000" fill="hold"/>
                                        <p:tgtEl>
                                          <p:spTgt spid="9"/>
                                        </p:tgtEl>
                                        <p:attrNameLst>
                                          <p:attrName>ppt_w</p:attrName>
                                        </p:attrNameLst>
                                      </p:cBhvr>
                                      <p:tavLst>
                                        <p:tav tm="0" fmla="#ppt_w*sin(2.5*pi*$)">
                                          <p:val>
                                            <p:fltVal val="0"/>
                                          </p:val>
                                        </p:tav>
                                        <p:tav tm="100000">
                                          <p:val>
                                            <p:fltVal val="1"/>
                                          </p:val>
                                        </p:tav>
                                      </p:tavLst>
                                    </p:anim>
                                    <p:anim calcmode="lin" valueType="num">
                                      <p:cBhvr>
                                        <p:cTn id="9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1" animBg="1"/>
      <p:bldP spid="6" grpId="2" animBg="1"/>
      <p:bldP spid="7" grpId="0" animBg="1"/>
      <p:bldP spid="7" grpId="2" animBg="1"/>
      <p:bldP spid="8" grpId="0" animBg="1"/>
      <p:bldP spid="8" grpId="1" animBg="1"/>
      <p:bldP spid="8" grpId="2" animBg="1"/>
      <p:bldP spid="9" grpId="0"/>
      <p:bldP spid="10" grpId="0" animBg="1"/>
      <p:bldP spid="11" grpId="0"/>
      <p:bldP spid="11" grpId="1"/>
      <p:bldP spid="12" grpId="2"/>
      <p:bldP spid="12" grpId="3"/>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1520" y="3563446"/>
            <a:ext cx="4129784" cy="295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1520" y="245662"/>
            <a:ext cx="4129784" cy="295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p:cNvSpPr txBox="1">
            <a:spLocks noChangeArrowheads="1"/>
          </p:cNvSpPr>
          <p:nvPr/>
        </p:nvSpPr>
        <p:spPr bwMode="auto">
          <a:xfrm>
            <a:off x="4796995" y="248229"/>
            <a:ext cx="4176713" cy="1692771"/>
          </a:xfrm>
          <a:prstGeom prst="rect">
            <a:avLst/>
          </a:prstGeom>
          <a:noFill/>
          <a:ln w="9525">
            <a:noFill/>
            <a:miter lim="800000"/>
            <a:headEnd/>
            <a:tailEnd/>
          </a:ln>
        </p:spPr>
        <p:txBody>
          <a:bodyPr>
            <a:spAutoFit/>
          </a:bodyPr>
          <a:lstStyle/>
          <a:p>
            <a:r>
              <a:rPr lang="ga-IE" sz="2600" dirty="0" smtClean="0">
                <a:latin typeface="Tw Cen MT" panose="020B0602020104020603" pitchFamily="34" charset="0"/>
              </a:rPr>
              <a:t>Ní bhíonn an chuma</a:t>
            </a:r>
            <a:r>
              <a:rPr lang="en-GB" sz="2600" dirty="0" smtClean="0">
                <a:latin typeface="Tw Cen MT" panose="020B0602020104020603" pitchFamily="34" charset="0"/>
              </a:rPr>
              <a:t> </a:t>
            </a:r>
            <a:r>
              <a:rPr lang="ga-IE" sz="2600" dirty="0" smtClean="0">
                <a:latin typeface="Tw Cen MT" panose="020B0602020104020603" pitchFamily="34" charset="0"/>
              </a:rPr>
              <a:t>chéanna</a:t>
            </a:r>
            <a:r>
              <a:rPr lang="en-GB" sz="2600" dirty="0" smtClean="0">
                <a:latin typeface="Tw Cen MT" panose="020B0602020104020603" pitchFamily="34" charset="0"/>
              </a:rPr>
              <a:t> </a:t>
            </a:r>
            <a:r>
              <a:rPr lang="ga-IE" sz="2600" dirty="0" smtClean="0">
                <a:latin typeface="Tw Cen MT" panose="020B0602020104020603" pitchFamily="34" charset="0"/>
              </a:rPr>
              <a:t>ar an ngealach gach oíche</a:t>
            </a:r>
            <a:r>
              <a:rPr lang="en-GB" sz="2600" dirty="0" smtClean="0">
                <a:latin typeface="Tw Cen MT" panose="020B0602020104020603" pitchFamily="34" charset="0"/>
              </a:rPr>
              <a:t> </a:t>
            </a:r>
            <a:r>
              <a:rPr lang="ga-IE" sz="2600" dirty="0" smtClean="0">
                <a:latin typeface="Tw Cen MT" panose="020B0602020104020603" pitchFamily="34" charset="0"/>
              </a:rPr>
              <a:t>agus muid ag féachaint uirthi ón domhan. </a:t>
            </a:r>
            <a:endParaRPr lang="ga-IE" sz="2600" dirty="0">
              <a:latin typeface="Tw Cen MT" panose="020B0602020104020603" pitchFamily="34" charset="0"/>
            </a:endParaRPr>
          </a:p>
        </p:txBody>
      </p:sp>
      <p:sp>
        <p:nvSpPr>
          <p:cNvPr id="7" name="TextBox 2"/>
          <p:cNvSpPr txBox="1">
            <a:spLocks noChangeArrowheads="1"/>
          </p:cNvSpPr>
          <p:nvPr/>
        </p:nvSpPr>
        <p:spPr bwMode="auto">
          <a:xfrm>
            <a:off x="4761589" y="1941000"/>
            <a:ext cx="4176713" cy="1292662"/>
          </a:xfrm>
          <a:prstGeom prst="rect">
            <a:avLst/>
          </a:prstGeom>
          <a:noFill/>
          <a:ln w="9525">
            <a:noFill/>
            <a:miter lim="800000"/>
            <a:headEnd/>
            <a:tailEnd/>
          </a:ln>
        </p:spPr>
        <p:txBody>
          <a:bodyPr>
            <a:spAutoFit/>
          </a:bodyPr>
          <a:lstStyle/>
          <a:p>
            <a:r>
              <a:rPr lang="ga-IE" sz="2600" dirty="0" smtClean="0">
                <a:latin typeface="Tw Cen MT" panose="020B0602020104020603" pitchFamily="34" charset="0"/>
              </a:rPr>
              <a:t>Nuair a bhíonn cuma chruinn ar an ngealach, tugaimid ‘gealach lán’ uirthi. </a:t>
            </a:r>
            <a:endParaRPr lang="ga-IE" sz="2600" dirty="0">
              <a:latin typeface="Tw Cen MT" panose="020B0602020104020603" pitchFamily="34" charset="0"/>
            </a:endParaRPr>
          </a:p>
        </p:txBody>
      </p:sp>
      <p:sp>
        <p:nvSpPr>
          <p:cNvPr id="9" name="TextBox 2"/>
          <p:cNvSpPr txBox="1">
            <a:spLocks noChangeArrowheads="1"/>
          </p:cNvSpPr>
          <p:nvPr/>
        </p:nvSpPr>
        <p:spPr bwMode="auto">
          <a:xfrm>
            <a:off x="412284" y="2710775"/>
            <a:ext cx="1944215" cy="492443"/>
          </a:xfrm>
          <a:prstGeom prst="rect">
            <a:avLst/>
          </a:prstGeom>
          <a:noFill/>
          <a:ln w="9525">
            <a:noFill/>
            <a:miter lim="800000"/>
            <a:headEnd/>
            <a:tailEnd/>
          </a:ln>
        </p:spPr>
        <p:txBody>
          <a:bodyPr wrap="square">
            <a:spAutoFit/>
          </a:bodyPr>
          <a:lstStyle/>
          <a:p>
            <a:r>
              <a:rPr lang="ga-IE" sz="2600" dirty="0" smtClean="0">
                <a:solidFill>
                  <a:schemeClr val="bg1"/>
                </a:solidFill>
                <a:latin typeface="Tw Cen MT" panose="020B0602020104020603" pitchFamily="34" charset="0"/>
              </a:rPr>
              <a:t>Gealach lán</a:t>
            </a:r>
            <a:endParaRPr lang="ga-IE" sz="2600" dirty="0">
              <a:solidFill>
                <a:schemeClr val="bg1"/>
              </a:solidFill>
              <a:latin typeface="Tw Cen MT" panose="020B0602020104020603" pitchFamily="34" charset="0"/>
            </a:endParaRPr>
          </a:p>
        </p:txBody>
      </p:sp>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34691" y="3563446"/>
            <a:ext cx="4129783" cy="29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3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1+#ppt_w/2"/>
                                          </p:val>
                                        </p:tav>
                                        <p:tav tm="100000">
                                          <p:val>
                                            <p:strVal val="#ppt_x"/>
                                          </p:val>
                                        </p:tav>
                                      </p:tavLst>
                                    </p:anim>
                                    <p:anim calcmode="lin" valueType="num">
                                      <p:cBhvr additive="base">
                                        <p:cTn id="15" dur="500" fill="hold"/>
                                        <p:tgtEl>
                                          <p:spTgt spid="205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wipe(down)">
                                      <p:cBhvr>
                                        <p:cTn id="19" dur="5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3717925" y="1184275"/>
            <a:ext cx="1768475" cy="457200"/>
          </a:xfrm>
          <a:prstGeom prst="rect">
            <a:avLst/>
          </a:prstGeom>
          <a:noFill/>
          <a:ln w="9525">
            <a:noFill/>
            <a:miter lim="800000"/>
            <a:headEnd/>
            <a:tailEnd/>
          </a:ln>
        </p:spPr>
        <p:txBody>
          <a:bodyPr>
            <a:spAutoFit/>
          </a:bodyPr>
          <a:lstStyle/>
          <a:p>
            <a:pPr eaLnBrk="0" hangingPunct="0"/>
            <a:endParaRPr lang="en-GB">
              <a:solidFill>
                <a:schemeClr val="bg1"/>
              </a:solidFill>
              <a:latin typeface="Calibri" pitchFamily="34" charset="0"/>
            </a:endParaRPr>
          </a:p>
        </p:txBody>
      </p:sp>
      <p:sp>
        <p:nvSpPr>
          <p:cNvPr id="44034" name="Text Box 3"/>
          <p:cNvSpPr txBox="1">
            <a:spLocks noChangeArrowheads="1"/>
          </p:cNvSpPr>
          <p:nvPr/>
        </p:nvSpPr>
        <p:spPr bwMode="auto">
          <a:xfrm>
            <a:off x="914400" y="1565275"/>
            <a:ext cx="7086600" cy="457200"/>
          </a:xfrm>
          <a:prstGeom prst="rect">
            <a:avLst/>
          </a:prstGeom>
          <a:noFill/>
          <a:ln w="9525">
            <a:noFill/>
            <a:miter lim="800000"/>
            <a:headEnd/>
            <a:tailEnd/>
          </a:ln>
        </p:spPr>
        <p:txBody>
          <a:bodyPr>
            <a:spAutoFit/>
          </a:bodyPr>
          <a:lstStyle/>
          <a:p>
            <a:pPr eaLnBrk="0" hangingPunct="0"/>
            <a:endParaRPr lang="en-GB">
              <a:latin typeface="Calibri" pitchFamily="34" charset="0"/>
            </a:endParaRPr>
          </a:p>
        </p:txBody>
      </p:sp>
      <p:graphicFrame>
        <p:nvGraphicFramePr>
          <p:cNvPr id="44093" name="Group 61"/>
          <p:cNvGraphicFramePr>
            <a:graphicFrameLocks noGrp="1"/>
          </p:cNvGraphicFramePr>
          <p:nvPr>
            <p:extLst>
              <p:ext uri="{D42A27DB-BD31-4B8C-83A1-F6EECF244321}">
                <p14:modId xmlns:p14="http://schemas.microsoft.com/office/powerpoint/2010/main" val="2078436815"/>
              </p:ext>
            </p:extLst>
          </p:nvPr>
        </p:nvGraphicFramePr>
        <p:xfrm>
          <a:off x="281780" y="635649"/>
          <a:ext cx="8640763" cy="6140769"/>
        </p:xfrm>
        <a:graphic>
          <a:graphicData uri="http://schemas.openxmlformats.org/drawingml/2006/table">
            <a:tbl>
              <a:tblPr/>
              <a:tblGrid>
                <a:gridCol w="5280025"/>
                <a:gridCol w="1520825"/>
                <a:gridCol w="1839913"/>
              </a:tblGrid>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4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4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Fíor</a:t>
                      </a:r>
                      <a:r>
                        <a:rPr kumimoji="0" lang="ga-IE" sz="2400" b="0" i="0" u="none" strike="noStrike" cap="none" normalizeH="0" baseline="0" dirty="0" smtClean="0">
                          <a:ln>
                            <a:noFill/>
                          </a:ln>
                          <a:solidFill>
                            <a:schemeClr val="tx1"/>
                          </a:solidFill>
                          <a:effectLst/>
                          <a:latin typeface="Tw Cen MT" panose="020B0602020104020603" pitchFamily="34"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4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Gluaiseann an domhan timpeall na gealaí.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Gluaiseann an domhan timpeall na gréine.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Tógann sé tuairim is mí ar an ngealach dul timpeall </a:t>
                      </a:r>
                      <a:r>
                        <a:rPr kumimoji="0" lang="en-GB"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an </a:t>
                      </a:r>
                      <a:r>
                        <a:rPr kumimoji="0" lang="en-GB" sz="2000" b="0" i="0" u="none" strike="noStrike" cap="none" normalizeH="0" baseline="0" noProof="0" dirty="0" err="1" smtClean="0">
                          <a:ln>
                            <a:noFill/>
                          </a:ln>
                          <a:solidFill>
                            <a:schemeClr val="tx1"/>
                          </a:solidFill>
                          <a:effectLst/>
                          <a:latin typeface="Tw Cen MT" panose="020B0602020104020603" pitchFamily="34" charset="0"/>
                          <a:cs typeface="Times New Roman" pitchFamily="18" charset="0"/>
                        </a:rPr>
                        <a:t>domhain</a:t>
                      </a: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Tá an ghealach níos mó ná an domhan.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Tá an ghealach lonrach.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Frithchaitheann an ghealach solas na gréine.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Cruinneog is ea an ghealach.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Gluaiseann an ghealach timpeall an domhain.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Ní </a:t>
                      </a:r>
                      <a:r>
                        <a:rPr kumimoji="0" lang="en-GB" sz="2000" b="0" i="0" u="none" strike="noStrike" cap="none" normalizeH="0" baseline="0" noProof="0" dirty="0" err="1" smtClean="0">
                          <a:ln>
                            <a:noFill/>
                          </a:ln>
                          <a:solidFill>
                            <a:schemeClr val="tx1"/>
                          </a:solidFill>
                          <a:effectLst/>
                          <a:latin typeface="Tw Cen MT" panose="020B0602020104020603" pitchFamily="34" charset="0"/>
                          <a:cs typeface="Times New Roman" pitchFamily="18" charset="0"/>
                        </a:rPr>
                        <a:t>fheicimid</a:t>
                      </a:r>
                      <a:r>
                        <a:rPr kumimoji="0" lang="en-GB"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 an </a:t>
                      </a:r>
                      <a:r>
                        <a:rPr kumimoji="0" lang="en-GB" sz="2000" b="0" i="0" u="none" strike="noStrike" cap="none" normalizeH="0" baseline="0" noProof="0" dirty="0" err="1" smtClean="0">
                          <a:ln>
                            <a:noFill/>
                          </a:ln>
                          <a:solidFill>
                            <a:schemeClr val="tx1"/>
                          </a:solidFill>
                          <a:effectLst/>
                          <a:latin typeface="Tw Cen MT" panose="020B0602020104020603" pitchFamily="34" charset="0"/>
                          <a:cs typeface="Times New Roman" pitchFamily="18" charset="0"/>
                        </a:rPr>
                        <a:t>ghealach</a:t>
                      </a:r>
                      <a:r>
                        <a:rPr kumimoji="0" lang="en-GB"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 </a:t>
                      </a: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ach amháin nuair a bhíonn an ghrian ag soilsiú</a:t>
                      </a:r>
                      <a:r>
                        <a:rPr kumimoji="0" lang="en-GB"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 </a:t>
                      </a: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ar an </a:t>
                      </a:r>
                      <a:r>
                        <a:rPr kumimoji="0" lang="en-GB" sz="2000" b="0" i="0" u="none" strike="noStrike" cap="none" normalizeH="0" baseline="0" noProof="0" dirty="0" err="1" smtClean="0">
                          <a:ln>
                            <a:noFill/>
                          </a:ln>
                          <a:solidFill>
                            <a:schemeClr val="tx1"/>
                          </a:solidFill>
                          <a:effectLst/>
                          <a:latin typeface="Tw Cen MT" panose="020B0602020104020603" pitchFamily="34" charset="0"/>
                          <a:cs typeface="Times New Roman" pitchFamily="18" charset="0"/>
                        </a:rPr>
                        <a:t>leath</a:t>
                      </a:r>
                      <a:r>
                        <a:rPr kumimoji="0" lang="en-GB"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 </a:t>
                      </a:r>
                      <a:r>
                        <a:rPr kumimoji="0" lang="ga-IE" sz="20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rPr>
                        <a:t>sin di atá os comhair an domhain.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Tw Cen MT" panose="020B0602020104020603"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3"/>
          <a:srcRect/>
          <a:stretch>
            <a:fillRect/>
          </a:stretch>
        </p:blipFill>
        <p:spPr bwMode="auto">
          <a:xfrm>
            <a:off x="7740000" y="1188000"/>
            <a:ext cx="457200" cy="457200"/>
          </a:xfrm>
          <a:prstGeom prst="rect">
            <a:avLst/>
          </a:prstGeom>
          <a:noFill/>
          <a:ln w="9525">
            <a:noFill/>
            <a:miter lim="800000"/>
            <a:headEnd/>
            <a:tailEnd/>
          </a:ln>
        </p:spPr>
      </p:pic>
      <p:pic>
        <p:nvPicPr>
          <p:cNvPr id="11367" name="Picture 103" descr="C:\Users\maire\Downloads\maighnéid\40px-Red_check.svg.png"/>
          <p:cNvPicPr>
            <a:picLocks noChangeAspect="1" noChangeArrowheads="1"/>
          </p:cNvPicPr>
          <p:nvPr/>
        </p:nvPicPr>
        <p:blipFill>
          <a:blip r:embed="rId3"/>
          <a:srcRect/>
          <a:stretch>
            <a:fillRect/>
          </a:stretch>
        </p:blipFill>
        <p:spPr bwMode="auto">
          <a:xfrm>
            <a:off x="6084000" y="2412000"/>
            <a:ext cx="457200" cy="457200"/>
          </a:xfrm>
          <a:prstGeom prst="rect">
            <a:avLst/>
          </a:prstGeom>
          <a:noFill/>
          <a:ln w="9525">
            <a:noFill/>
            <a:miter lim="800000"/>
            <a:headEnd/>
            <a:tailEnd/>
          </a:ln>
        </p:spPr>
      </p:pic>
      <p:pic>
        <p:nvPicPr>
          <p:cNvPr id="11368" name="Picture 104" descr="C:\Users\maire\Downloads\maighnéid\40px-Red_check.svg.png"/>
          <p:cNvPicPr>
            <a:picLocks noChangeAspect="1" noChangeArrowheads="1"/>
          </p:cNvPicPr>
          <p:nvPr/>
        </p:nvPicPr>
        <p:blipFill>
          <a:blip r:embed="rId3"/>
          <a:srcRect/>
          <a:stretch>
            <a:fillRect/>
          </a:stretch>
        </p:blipFill>
        <p:spPr bwMode="auto">
          <a:xfrm>
            <a:off x="6084888" y="1766929"/>
            <a:ext cx="457200" cy="457200"/>
          </a:xfrm>
          <a:prstGeom prst="rect">
            <a:avLst/>
          </a:prstGeom>
          <a:noFill/>
          <a:ln w="9525">
            <a:noFill/>
            <a:miter lim="800000"/>
            <a:headEnd/>
            <a:tailEnd/>
          </a:ln>
        </p:spPr>
      </p:pic>
      <p:pic>
        <p:nvPicPr>
          <p:cNvPr id="11369" name="Picture 105" descr="C:\Users\maire\Downloads\maighnéid\40px-Red_check.svg.png"/>
          <p:cNvPicPr>
            <a:picLocks noChangeAspect="1" noChangeArrowheads="1"/>
          </p:cNvPicPr>
          <p:nvPr/>
        </p:nvPicPr>
        <p:blipFill>
          <a:blip r:embed="rId3"/>
          <a:srcRect/>
          <a:stretch>
            <a:fillRect/>
          </a:stretch>
        </p:blipFill>
        <p:spPr bwMode="auto">
          <a:xfrm>
            <a:off x="7740650" y="3573016"/>
            <a:ext cx="457200" cy="457200"/>
          </a:xfrm>
          <a:prstGeom prst="rect">
            <a:avLst/>
          </a:prstGeom>
          <a:noFill/>
          <a:ln w="9525">
            <a:noFill/>
            <a:miter lim="800000"/>
            <a:headEnd/>
            <a:tailEnd/>
          </a:ln>
        </p:spPr>
      </p:pic>
      <p:pic>
        <p:nvPicPr>
          <p:cNvPr id="11370" name="Picture 106" descr="C:\Users\maire\Downloads\maighnéid\40px-Red_check.svg.png"/>
          <p:cNvPicPr>
            <a:picLocks noChangeAspect="1" noChangeArrowheads="1"/>
          </p:cNvPicPr>
          <p:nvPr/>
        </p:nvPicPr>
        <p:blipFill>
          <a:blip r:embed="rId3"/>
          <a:srcRect/>
          <a:stretch>
            <a:fillRect/>
          </a:stretch>
        </p:blipFill>
        <p:spPr bwMode="auto">
          <a:xfrm>
            <a:off x="7740650" y="2996952"/>
            <a:ext cx="457200" cy="457200"/>
          </a:xfrm>
          <a:prstGeom prst="rect">
            <a:avLst/>
          </a:prstGeom>
          <a:noFill/>
          <a:ln w="9525">
            <a:noFill/>
            <a:miter lim="800000"/>
            <a:headEnd/>
            <a:tailEnd/>
          </a:ln>
        </p:spPr>
      </p:pic>
      <p:pic>
        <p:nvPicPr>
          <p:cNvPr id="11371" name="Picture 107" descr="C:\Users\maire\Downloads\maighnéid\40px-Red_check.svg.png"/>
          <p:cNvPicPr>
            <a:picLocks noChangeAspect="1" noChangeArrowheads="1"/>
          </p:cNvPicPr>
          <p:nvPr/>
        </p:nvPicPr>
        <p:blipFill>
          <a:blip r:embed="rId3"/>
          <a:srcRect/>
          <a:stretch>
            <a:fillRect/>
          </a:stretch>
        </p:blipFill>
        <p:spPr bwMode="auto">
          <a:xfrm>
            <a:off x="6084888" y="4680000"/>
            <a:ext cx="457200" cy="457200"/>
          </a:xfrm>
          <a:prstGeom prst="rect">
            <a:avLst/>
          </a:prstGeom>
          <a:noFill/>
          <a:ln w="9525">
            <a:noFill/>
            <a:miter lim="800000"/>
            <a:headEnd/>
            <a:tailEnd/>
          </a:ln>
        </p:spPr>
      </p:pic>
      <p:pic>
        <p:nvPicPr>
          <p:cNvPr id="11372" name="Picture 108" descr="C:\Users\maire\Downloads\maighnéid\40px-Red_check.svg.png"/>
          <p:cNvPicPr>
            <a:picLocks noChangeAspect="1" noChangeArrowheads="1"/>
          </p:cNvPicPr>
          <p:nvPr/>
        </p:nvPicPr>
        <p:blipFill>
          <a:blip r:embed="rId3"/>
          <a:srcRect/>
          <a:stretch>
            <a:fillRect/>
          </a:stretch>
        </p:blipFill>
        <p:spPr bwMode="auto">
          <a:xfrm>
            <a:off x="6084888" y="4104000"/>
            <a:ext cx="457200" cy="457200"/>
          </a:xfrm>
          <a:prstGeom prst="rect">
            <a:avLst/>
          </a:prstGeom>
          <a:noFill/>
          <a:ln w="9525">
            <a:noFill/>
            <a:miter lim="800000"/>
            <a:headEnd/>
            <a:tailEnd/>
          </a:ln>
        </p:spPr>
      </p:pic>
      <p:pic>
        <p:nvPicPr>
          <p:cNvPr id="11373" name="Picture 109" descr="C:\Users\maire\Downloads\maighnéid\40px-Red_check.svg.png"/>
          <p:cNvPicPr>
            <a:picLocks noChangeAspect="1" noChangeArrowheads="1"/>
          </p:cNvPicPr>
          <p:nvPr/>
        </p:nvPicPr>
        <p:blipFill>
          <a:blip r:embed="rId3"/>
          <a:srcRect/>
          <a:stretch>
            <a:fillRect/>
          </a:stretch>
        </p:blipFill>
        <p:spPr bwMode="auto">
          <a:xfrm>
            <a:off x="6084888" y="6021288"/>
            <a:ext cx="457200" cy="457200"/>
          </a:xfrm>
          <a:prstGeom prst="rect">
            <a:avLst/>
          </a:prstGeom>
          <a:noFill/>
          <a:ln w="9525">
            <a:noFill/>
            <a:miter lim="800000"/>
            <a:headEnd/>
            <a:tailEnd/>
          </a:ln>
        </p:spPr>
      </p:pic>
      <p:pic>
        <p:nvPicPr>
          <p:cNvPr id="11374" name="Picture 110" descr="C:\Users\maire\Downloads\maighnéid\40px-Red_check.svg.png"/>
          <p:cNvPicPr>
            <a:picLocks noChangeAspect="1" noChangeArrowheads="1"/>
          </p:cNvPicPr>
          <p:nvPr/>
        </p:nvPicPr>
        <p:blipFill>
          <a:blip r:embed="rId3"/>
          <a:srcRect/>
          <a:stretch>
            <a:fillRect/>
          </a:stretch>
        </p:blipFill>
        <p:spPr bwMode="auto">
          <a:xfrm>
            <a:off x="6084888" y="5292000"/>
            <a:ext cx="457200" cy="457200"/>
          </a:xfrm>
          <a:prstGeom prst="rect">
            <a:avLst/>
          </a:prstGeom>
          <a:noFill/>
          <a:ln w="9525">
            <a:noFill/>
            <a:miter lim="800000"/>
            <a:headEnd/>
            <a:tailEnd/>
          </a:ln>
        </p:spPr>
      </p:pic>
      <p:sp>
        <p:nvSpPr>
          <p:cNvPr id="44090" name="Text Box 61"/>
          <p:cNvSpPr txBox="1">
            <a:spLocks noChangeArrowheads="1"/>
          </p:cNvSpPr>
          <p:nvPr/>
        </p:nvSpPr>
        <p:spPr bwMode="auto">
          <a:xfrm>
            <a:off x="2996319" y="25441"/>
            <a:ext cx="2922761" cy="523220"/>
          </a:xfrm>
          <a:prstGeom prst="rect">
            <a:avLst/>
          </a:prstGeom>
          <a:noFill/>
          <a:ln w="9525">
            <a:noFill/>
            <a:miter lim="800000"/>
            <a:headEnd/>
            <a:tailEnd/>
          </a:ln>
        </p:spPr>
        <p:txBody>
          <a:bodyPr wrap="square">
            <a:spAutoFit/>
          </a:bodyPr>
          <a:lstStyle/>
          <a:p>
            <a:pPr>
              <a:spcBef>
                <a:spcPct val="50000"/>
              </a:spcBef>
            </a:pPr>
            <a:r>
              <a:rPr lang="ga-IE" sz="2800" dirty="0" smtClean="0">
                <a:latin typeface="Berlin Sans FB" panose="020E0602020502020306" pitchFamily="34" charset="0"/>
              </a:rPr>
              <a:t>Fíor nó Bréagach?</a:t>
            </a:r>
            <a:endParaRPr lang="ga-IE" sz="2800" dirty="0">
              <a:latin typeface="Berlin Sans FB" panose="020E0602020502020306"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4093"/>
                                        </p:tgtEl>
                                        <p:attrNameLst>
                                          <p:attrName>style.visibility</p:attrName>
                                        </p:attrNameLst>
                                      </p:cBhvr>
                                      <p:to>
                                        <p:strVal val="visible"/>
                                      </p:to>
                                    </p:set>
                                    <p:animEffect transition="in" filter="randombar(horizontal)">
                                      <p:cBhvr>
                                        <p:cTn id="7" dur="500"/>
                                        <p:tgtEl>
                                          <p:spTgt spid="440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5"/>
                                        </p:tgtEl>
                                        <p:attrNameLst>
                                          <p:attrName>style.visibility</p:attrName>
                                        </p:attrNameLst>
                                      </p:cBhvr>
                                      <p:to>
                                        <p:strVal val="visible"/>
                                      </p:to>
                                    </p:set>
                                    <p:animEffect transition="in" filter="dissolve">
                                      <p:cBhvr>
                                        <p:cTn id="12" dur="500"/>
                                        <p:tgtEl>
                                          <p:spTgt spid="11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68"/>
                                        </p:tgtEl>
                                        <p:attrNameLst>
                                          <p:attrName>style.visibility</p:attrName>
                                        </p:attrNameLst>
                                      </p:cBhvr>
                                      <p:to>
                                        <p:strVal val="visible"/>
                                      </p:to>
                                    </p:set>
                                    <p:animEffect transition="in" filter="dissolve">
                                      <p:cBhvr>
                                        <p:cTn id="17" dur="500"/>
                                        <p:tgtEl>
                                          <p:spTgt spid="113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367"/>
                                        </p:tgtEl>
                                        <p:attrNameLst>
                                          <p:attrName>style.visibility</p:attrName>
                                        </p:attrNameLst>
                                      </p:cBhvr>
                                      <p:to>
                                        <p:strVal val="visible"/>
                                      </p:to>
                                    </p:set>
                                    <p:animEffect transition="in" filter="dissolve">
                                      <p:cBhvr>
                                        <p:cTn id="22" dur="500"/>
                                        <p:tgtEl>
                                          <p:spTgt spid="1136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370"/>
                                        </p:tgtEl>
                                        <p:attrNameLst>
                                          <p:attrName>style.visibility</p:attrName>
                                        </p:attrNameLst>
                                      </p:cBhvr>
                                      <p:to>
                                        <p:strVal val="visible"/>
                                      </p:to>
                                    </p:set>
                                    <p:animEffect transition="in" filter="dissolve">
                                      <p:cBhvr>
                                        <p:cTn id="27" dur="500"/>
                                        <p:tgtEl>
                                          <p:spTgt spid="1137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369"/>
                                        </p:tgtEl>
                                        <p:attrNameLst>
                                          <p:attrName>style.visibility</p:attrName>
                                        </p:attrNameLst>
                                      </p:cBhvr>
                                      <p:to>
                                        <p:strVal val="visible"/>
                                      </p:to>
                                    </p:set>
                                    <p:animEffect transition="in" filter="dissolve">
                                      <p:cBhvr>
                                        <p:cTn id="32" dur="500"/>
                                        <p:tgtEl>
                                          <p:spTgt spid="1136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372"/>
                                        </p:tgtEl>
                                        <p:attrNameLst>
                                          <p:attrName>style.visibility</p:attrName>
                                        </p:attrNameLst>
                                      </p:cBhvr>
                                      <p:to>
                                        <p:strVal val="visible"/>
                                      </p:to>
                                    </p:set>
                                    <p:animEffect transition="in" filter="dissolve">
                                      <p:cBhvr>
                                        <p:cTn id="37" dur="500"/>
                                        <p:tgtEl>
                                          <p:spTgt spid="1137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371"/>
                                        </p:tgtEl>
                                        <p:attrNameLst>
                                          <p:attrName>style.visibility</p:attrName>
                                        </p:attrNameLst>
                                      </p:cBhvr>
                                      <p:to>
                                        <p:strVal val="visible"/>
                                      </p:to>
                                    </p:set>
                                    <p:animEffect transition="in" filter="dissolve">
                                      <p:cBhvr>
                                        <p:cTn id="42" dur="500"/>
                                        <p:tgtEl>
                                          <p:spTgt spid="1137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374"/>
                                        </p:tgtEl>
                                        <p:attrNameLst>
                                          <p:attrName>style.visibility</p:attrName>
                                        </p:attrNameLst>
                                      </p:cBhvr>
                                      <p:to>
                                        <p:strVal val="visible"/>
                                      </p:to>
                                    </p:set>
                                    <p:animEffect transition="in" filter="dissolve">
                                      <p:cBhvr>
                                        <p:cTn id="47" dur="500"/>
                                        <p:tgtEl>
                                          <p:spTgt spid="1137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373"/>
                                        </p:tgtEl>
                                        <p:attrNameLst>
                                          <p:attrName>style.visibility</p:attrName>
                                        </p:attrNameLst>
                                      </p:cBhvr>
                                      <p:to>
                                        <p:strVal val="visible"/>
                                      </p:to>
                                    </p:set>
                                    <p:animEffect transition="in" filter="dissolve">
                                      <p:cBhvr>
                                        <p:cTn id="52" dur="500"/>
                                        <p:tgtEl>
                                          <p:spTgt spid="11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31627" y="692696"/>
            <a:ext cx="7308726" cy="1815882"/>
          </a:xfrm>
          <a:prstGeom prst="rect">
            <a:avLst/>
          </a:prstGeom>
          <a:noFill/>
          <a:ln w="9525">
            <a:noFill/>
            <a:miter lim="800000"/>
            <a:headEnd/>
            <a:tailEnd/>
          </a:ln>
        </p:spPr>
        <p:txBody>
          <a:bodyPr wrap="square">
            <a:spAutoFit/>
          </a:bodyPr>
          <a:lstStyle/>
          <a:p>
            <a:r>
              <a:rPr lang="ga-IE" sz="2800" dirty="0" smtClean="0">
                <a:latin typeface="Tw Cen MT" panose="020B0602020104020603" pitchFamily="34" charset="0"/>
              </a:rPr>
              <a:t>Is féidir féachaint ar fhíseáin faoi chéimeanna na gealaí ar an </a:t>
            </a:r>
            <a:r>
              <a:rPr lang="en-GB" sz="2800" dirty="0" err="1" smtClean="0">
                <a:latin typeface="Tw Cen MT" panose="020B0602020104020603" pitchFamily="34" charset="0"/>
              </a:rPr>
              <a:t>suíomh</a:t>
            </a:r>
            <a:r>
              <a:rPr lang="en-GB" sz="2800" dirty="0" smtClean="0">
                <a:latin typeface="Tw Cen MT" panose="020B0602020104020603" pitchFamily="34" charset="0"/>
              </a:rPr>
              <a:t> </a:t>
            </a:r>
            <a:r>
              <a:rPr lang="ga-IE" sz="2800" dirty="0" smtClean="0">
                <a:latin typeface="Tw Cen MT" panose="020B0602020104020603" pitchFamily="34" charset="0"/>
              </a:rPr>
              <a:t>seo:</a:t>
            </a:r>
          </a:p>
          <a:p>
            <a:r>
              <a:rPr lang="ga-IE" sz="2800" dirty="0">
                <a:latin typeface="Tw Cen MT" panose="020B0602020104020603" pitchFamily="34" charset="0"/>
                <a:hlinkClick r:id="rId3"/>
              </a:rPr>
              <a:t>https://</a:t>
            </a:r>
            <a:r>
              <a:rPr lang="ga-IE" sz="2800" dirty="0" smtClean="0">
                <a:latin typeface="Tw Cen MT" panose="020B0602020104020603" pitchFamily="34" charset="0"/>
                <a:hlinkClick r:id="rId3"/>
              </a:rPr>
              <a:t>www.youtube.com/watch?v=H99QLBhZD44</a:t>
            </a:r>
            <a:endParaRPr lang="ga-IE" sz="2800" dirty="0">
              <a:latin typeface="Tw Cen MT" panose="020B0602020104020603" pitchFamily="34" charset="0"/>
            </a:endParaRPr>
          </a:p>
        </p:txBody>
      </p:sp>
      <p:sp>
        <p:nvSpPr>
          <p:cNvPr id="3" name="Dronuilleog 2"/>
          <p:cNvSpPr/>
          <p:nvPr/>
        </p:nvSpPr>
        <p:spPr>
          <a:xfrm>
            <a:off x="431627" y="2996952"/>
            <a:ext cx="7993062" cy="1815882"/>
          </a:xfrm>
          <a:prstGeom prst="rect">
            <a:avLst/>
          </a:prstGeom>
        </p:spPr>
        <p:txBody>
          <a:bodyPr wrap="square">
            <a:spAutoFit/>
          </a:bodyPr>
          <a:lstStyle/>
          <a:p>
            <a:r>
              <a:rPr lang="ga-IE" sz="2800" dirty="0">
                <a:latin typeface="Tw Cen MT" panose="020B0602020104020603" pitchFamily="34" charset="0"/>
              </a:rPr>
              <a:t>Is féidir féachaint ar fhíseán faoin ngrianchóras </a:t>
            </a:r>
            <a:br>
              <a:rPr lang="ga-IE" sz="2800" dirty="0">
                <a:latin typeface="Tw Cen MT" panose="020B0602020104020603" pitchFamily="34" charset="0"/>
              </a:rPr>
            </a:br>
            <a:r>
              <a:rPr lang="ga-IE" sz="2800" dirty="0">
                <a:latin typeface="Tw Cen MT" panose="020B0602020104020603" pitchFamily="34" charset="0"/>
              </a:rPr>
              <a:t>ar an </a:t>
            </a:r>
            <a:r>
              <a:rPr lang="en-GB" sz="2800" dirty="0" err="1">
                <a:latin typeface="Tw Cen MT" panose="020B0602020104020603" pitchFamily="34" charset="0"/>
              </a:rPr>
              <a:t>suíomh</a:t>
            </a:r>
            <a:r>
              <a:rPr lang="en-GB" sz="2800" dirty="0">
                <a:latin typeface="Tw Cen MT" panose="020B0602020104020603" pitchFamily="34" charset="0"/>
              </a:rPr>
              <a:t> </a:t>
            </a:r>
            <a:r>
              <a:rPr lang="ga-IE" sz="2800" dirty="0">
                <a:latin typeface="Tw Cen MT" panose="020B0602020104020603" pitchFamily="34" charset="0"/>
              </a:rPr>
              <a:t>seo:</a:t>
            </a:r>
          </a:p>
          <a:p>
            <a:r>
              <a:rPr lang="ga-IE" sz="2800" dirty="0">
                <a:latin typeface="Tw Cen MT" panose="020B0602020104020603" pitchFamily="34" charset="0"/>
                <a:hlinkClick r:id="rId4"/>
              </a:rPr>
              <a:t>http://www.bbc.co.uk/bitesize/ks3/science/environment_earth_universe/astronomy_space/activity</a:t>
            </a:r>
            <a:r>
              <a:rPr lang="ga-IE" sz="2800" b="1" dirty="0" smtClean="0">
                <a:solidFill>
                  <a:srgbClr val="FF0000"/>
                </a:solidFill>
                <a:latin typeface="Tw Cen MT" panose="020B0602020104020603" pitchFamily="34" charset="0"/>
                <a:hlinkClick r:id="rId4"/>
              </a:rPr>
              <a:t>/</a:t>
            </a:r>
            <a:endParaRPr lang="ga-IE" sz="2800" b="1" dirty="0" smtClean="0">
              <a:solidFill>
                <a:srgbClr val="FF0000"/>
              </a:solidFill>
              <a:latin typeface="Tw Cen MT" panose="020B0602020104020603" pitchFamily="34" charset="0"/>
            </a:endParaRPr>
          </a:p>
        </p:txBody>
      </p:sp>
    </p:spTree>
    <p:extLst>
      <p:ext uri="{BB962C8B-B14F-4D97-AF65-F5344CB8AC3E}">
        <p14:creationId xmlns:p14="http://schemas.microsoft.com/office/powerpoint/2010/main" val="371155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1"/>
          <p:cNvSpPr txBox="1">
            <a:spLocks noChangeArrowheads="1"/>
          </p:cNvSpPr>
          <p:nvPr/>
        </p:nvSpPr>
        <p:spPr bwMode="auto">
          <a:xfrm>
            <a:off x="574675" y="476672"/>
            <a:ext cx="8173789" cy="3970318"/>
          </a:xfrm>
          <a:prstGeom prst="rect">
            <a:avLst/>
          </a:prstGeom>
          <a:noFill/>
          <a:ln w="9525">
            <a:noFill/>
            <a:miter lim="800000"/>
            <a:headEnd/>
            <a:tailEnd/>
          </a:ln>
        </p:spPr>
        <p:txBody>
          <a:bodyPr wrap="square">
            <a:spAutoFit/>
          </a:bodyPr>
          <a:lstStyle/>
          <a:p>
            <a:r>
              <a:rPr lang="ga-IE" sz="2800" dirty="0">
                <a:latin typeface="Tw Cen MT" panose="020B0602020104020603" pitchFamily="34" charset="0"/>
              </a:rPr>
              <a:t>Tuilleadh eolais le fáil</a:t>
            </a:r>
            <a:r>
              <a:rPr lang="en-GB" sz="2800" dirty="0">
                <a:latin typeface="Tw Cen MT" panose="020B0602020104020603" pitchFamily="34" charset="0"/>
              </a:rPr>
              <a:t> </a:t>
            </a:r>
            <a:r>
              <a:rPr lang="ga-IE" sz="2800" dirty="0">
                <a:latin typeface="Tw Cen MT" panose="020B0602020104020603" pitchFamily="34" charset="0"/>
              </a:rPr>
              <a:t>ar na suíomhanna seo:</a:t>
            </a:r>
          </a:p>
          <a:p>
            <a:r>
              <a:rPr lang="en-IE" sz="2800" dirty="0" smtClean="0">
                <a:latin typeface="Tw Cen MT" panose="020B0602020104020603" pitchFamily="34" charset="0"/>
                <a:hlinkClick r:id="rId2"/>
              </a:rPr>
              <a:t>http</a:t>
            </a:r>
            <a:r>
              <a:rPr lang="en-IE" sz="2800" dirty="0">
                <a:latin typeface="Tw Cen MT" panose="020B0602020104020603" pitchFamily="34" charset="0"/>
                <a:hlinkClick r:id="rId2"/>
              </a:rPr>
              <a:t>://</a:t>
            </a:r>
            <a:r>
              <a:rPr lang="en-IE" sz="2800" dirty="0" smtClean="0">
                <a:latin typeface="Tw Cen MT" panose="020B0602020104020603" pitchFamily="34" charset="0"/>
                <a:hlinkClick r:id="rId2"/>
              </a:rPr>
              <a:t>www.cogg.ie/wp-content/uploads/eureka-3-15.pdf</a:t>
            </a:r>
            <a:endParaRPr lang="en-IE" sz="2800" dirty="0" smtClean="0">
              <a:latin typeface="Tw Cen MT" panose="020B0602020104020603" pitchFamily="34" charset="0"/>
            </a:endParaRPr>
          </a:p>
          <a:p>
            <a:endParaRPr lang="en-IE" sz="2800" dirty="0" smtClean="0">
              <a:latin typeface="Tw Cen MT" panose="020B0602020104020603" pitchFamily="34" charset="0"/>
            </a:endParaRPr>
          </a:p>
          <a:p>
            <a:r>
              <a:rPr lang="en-GB" sz="2800" dirty="0" smtClean="0">
                <a:latin typeface="Tw Cen MT" panose="020B0602020104020603" pitchFamily="34" charset="0"/>
                <a:hlinkClick r:id="rId3"/>
              </a:rPr>
              <a:t>http</a:t>
            </a:r>
            <a:r>
              <a:rPr lang="en-GB" sz="2800" dirty="0">
                <a:latin typeface="Tw Cen MT" panose="020B0602020104020603" pitchFamily="34" charset="0"/>
                <a:hlinkClick r:id="rId3"/>
              </a:rPr>
              <a:t>://</a:t>
            </a:r>
            <a:r>
              <a:rPr lang="en-GB" sz="2800" dirty="0" smtClean="0">
                <a:latin typeface="Tw Cen MT" panose="020B0602020104020603" pitchFamily="34" charset="0"/>
                <a:hlinkClick r:id="rId3"/>
              </a:rPr>
              <a:t>www.cogg.ie/wp-content/uploads/eureka-5-27.pdf</a:t>
            </a:r>
            <a:endParaRPr lang="en-GB" sz="2800" dirty="0" smtClean="0">
              <a:latin typeface="Tw Cen MT" panose="020B0602020104020603" pitchFamily="34" charset="0"/>
            </a:endParaRPr>
          </a:p>
          <a:p>
            <a:endParaRPr lang="en-GB" sz="2800" dirty="0" smtClean="0">
              <a:latin typeface="Tw Cen MT" panose="020B0602020104020603" pitchFamily="34" charset="0"/>
            </a:endParaRPr>
          </a:p>
          <a:p>
            <a:r>
              <a:rPr lang="en-GB" sz="2800" dirty="0" smtClean="0">
                <a:latin typeface="Tw Cen MT" panose="020B0602020104020603" pitchFamily="34" charset="0"/>
                <a:hlinkClick r:id="rId4"/>
              </a:rPr>
              <a:t>http</a:t>
            </a:r>
            <a:r>
              <a:rPr lang="en-GB" sz="2800" dirty="0">
                <a:latin typeface="Tw Cen MT" panose="020B0602020104020603" pitchFamily="34" charset="0"/>
                <a:hlinkClick r:id="rId4"/>
              </a:rPr>
              <a:t>://</a:t>
            </a:r>
            <a:r>
              <a:rPr lang="en-GB" sz="2800" dirty="0" smtClean="0">
                <a:latin typeface="Tw Cen MT" panose="020B0602020104020603" pitchFamily="34" charset="0"/>
                <a:hlinkClick r:id="rId4"/>
              </a:rPr>
              <a:t>www.bbc.co.uk/schools/scienceclips/ages/9_10/earth_sun_moon.shtml</a:t>
            </a:r>
            <a:endParaRPr lang="ga-IE" sz="2800" dirty="0" smtClean="0">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anim calcmode="lin" valueType="num">
                                      <p:cBhvr additive="base">
                                        <p:cTn id="7" dur="500" fill="hold"/>
                                        <p:tgtEl>
                                          <p:spTgt spid="522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5">
                                            <p:txEl>
                                              <p:pRg st="0" end="0"/>
                                            </p:txEl>
                                          </p:spTgt>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52225">
                                            <p:txEl>
                                              <p:pRg st="1" end="1"/>
                                            </p:txEl>
                                          </p:spTgt>
                                        </p:tgtEl>
                                        <p:attrNameLst>
                                          <p:attrName>style.visibility</p:attrName>
                                        </p:attrNameLst>
                                      </p:cBhvr>
                                      <p:to>
                                        <p:strVal val="visible"/>
                                      </p:to>
                                    </p:set>
                                    <p:animEffect transition="in" filter="checkerboard(across)">
                                      <p:cBhvr>
                                        <p:cTn id="11" dur="500"/>
                                        <p:tgtEl>
                                          <p:spTgt spid="52225">
                                            <p:txEl>
                                              <p:pRg st="1" end="1"/>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52225">
                                            <p:txEl>
                                              <p:pRg st="3" end="3"/>
                                            </p:txEl>
                                          </p:spTgt>
                                        </p:tgtEl>
                                        <p:attrNameLst>
                                          <p:attrName>style.visibility</p:attrName>
                                        </p:attrNameLst>
                                      </p:cBhvr>
                                      <p:to>
                                        <p:strVal val="visible"/>
                                      </p:to>
                                    </p:set>
                                    <p:animEffect transition="in" filter="checkerboard(across)">
                                      <p:cBhvr>
                                        <p:cTn id="14" dur="500"/>
                                        <p:tgtEl>
                                          <p:spTgt spid="52225">
                                            <p:txEl>
                                              <p:pRg st="3" end="3"/>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52225">
                                            <p:txEl>
                                              <p:pRg st="5" end="5"/>
                                            </p:txEl>
                                          </p:spTgt>
                                        </p:tgtEl>
                                        <p:attrNameLst>
                                          <p:attrName>style.visibility</p:attrName>
                                        </p:attrNameLst>
                                      </p:cBhvr>
                                      <p:to>
                                        <p:strVal val="visible"/>
                                      </p:to>
                                    </p:set>
                                    <p:animEffect transition="in" filter="checkerboard(across)">
                                      <p:cBhvr>
                                        <p:cTn id="17" dur="500"/>
                                        <p:tgtEl>
                                          <p:spTgt spid="522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611188" y="671513"/>
            <a:ext cx="8137276" cy="3477875"/>
          </a:xfrm>
          <a:prstGeom prst="rect">
            <a:avLst/>
          </a:prstGeom>
          <a:noFill/>
          <a:ln w="9525">
            <a:noFill/>
            <a:miter lim="800000"/>
            <a:headEnd/>
            <a:tailEnd/>
          </a:ln>
        </p:spPr>
        <p:txBody>
          <a:bodyPr wrap="square">
            <a:spAutoFit/>
          </a:bodyPr>
          <a:lstStyle/>
          <a:p>
            <a:r>
              <a:rPr lang="ga-IE" sz="2200" b="1" dirty="0" smtClean="0">
                <a:latin typeface="Tw Cen MT" panose="020B0602020104020603" pitchFamily="34" charset="0"/>
                <a:cs typeface="Times New Roman" pitchFamily="18" charset="0"/>
              </a:rPr>
              <a:t>Íomhánna: </a:t>
            </a:r>
            <a:r>
              <a:rPr lang="ga-IE" sz="2200" dirty="0" err="1" smtClean="0">
                <a:latin typeface="Tw Cen MT" panose="020B0602020104020603" pitchFamily="34" charset="0"/>
                <a:cs typeface="Times New Roman" pitchFamily="18" charset="0"/>
              </a:rPr>
              <a:t>Shutterstock</a:t>
            </a:r>
            <a:endParaRPr lang="ga-IE" sz="2200" dirty="0">
              <a:latin typeface="Tw Cen MT" panose="020B0602020104020603" pitchFamily="34" charset="0"/>
              <a:cs typeface="Times New Roman" pitchFamily="18" charset="0"/>
            </a:endParaRPr>
          </a:p>
          <a:p>
            <a:endParaRPr lang="ga-IE" sz="2200" dirty="0">
              <a:latin typeface="Tw Cen MT" panose="020B0602020104020603" pitchFamily="34" charset="0"/>
              <a:cs typeface="Times New Roman" pitchFamily="18" charset="0"/>
            </a:endParaRPr>
          </a:p>
          <a:p>
            <a:r>
              <a:rPr lang="ga-IE" sz="2200" dirty="0">
                <a:latin typeface="Tw Cen MT" panose="020B0602020104020603" pitchFamily="34" charset="0"/>
                <a:cs typeface="Times New Roman" pitchFamily="18" charset="0"/>
              </a:rPr>
              <a:t>Rinneadh gach iarracht teacht ar úinéir an chóipchirt i gcás </a:t>
            </a:r>
            <a:r>
              <a:rPr lang="ga-IE" sz="2200" dirty="0" smtClean="0">
                <a:latin typeface="Tw Cen MT" panose="020B0602020104020603" pitchFamily="34" charset="0"/>
                <a:cs typeface="Times New Roman" pitchFamily="18" charset="0"/>
              </a:rPr>
              <a:t>na </a:t>
            </a:r>
            <a:r>
              <a:rPr lang="ga-IE" sz="2200" dirty="0">
                <a:latin typeface="Tw Cen MT" panose="020B0602020104020603" pitchFamily="34" charset="0"/>
                <a:cs typeface="Times New Roman" pitchFamily="18" charset="0"/>
              </a:rPr>
              <a:t>n‑íomhánna atá ar na sleamhnáin seo. Má rinneadh fail</a:t>
            </a:r>
            <a:r>
              <a:rPr lang="en-GB" sz="2200" dirty="0">
                <a:latin typeface="Tw Cen MT" panose="020B0602020104020603" pitchFamily="34" charset="0"/>
                <a:cs typeface="Times New Roman" pitchFamily="18" charset="0"/>
              </a:rPr>
              <a:t>l</a:t>
            </a:r>
            <a:r>
              <a:rPr lang="ga-IE" sz="2200" dirty="0">
                <a:latin typeface="Tw Cen MT" panose="020B0602020104020603" pitchFamily="34" charset="0"/>
                <a:cs typeface="Times New Roman" pitchFamily="18" charset="0"/>
              </a:rPr>
              <a:t>í ar aon </a:t>
            </a:r>
            <a:r>
              <a:rPr lang="ga-IE" sz="2200" dirty="0" smtClean="0">
                <a:latin typeface="Tw Cen MT" panose="020B0602020104020603" pitchFamily="34" charset="0"/>
                <a:cs typeface="Times New Roman" pitchFamily="18" charset="0"/>
              </a:rPr>
              <a:t>bhealach</a:t>
            </a:r>
            <a:r>
              <a:rPr lang="en-GB" sz="2200" dirty="0" smtClean="0">
                <a:latin typeface="Tw Cen MT" panose="020B0602020104020603" pitchFamily="34" charset="0"/>
                <a:cs typeface="Times New Roman" pitchFamily="18" charset="0"/>
              </a:rPr>
              <a:t> </a:t>
            </a:r>
            <a:r>
              <a:rPr lang="ga-IE" sz="2200" dirty="0" smtClean="0">
                <a:latin typeface="Tw Cen MT" panose="020B0602020104020603" pitchFamily="34" charset="0"/>
                <a:cs typeface="Times New Roman" pitchFamily="18" charset="0"/>
              </a:rPr>
              <a:t>ó </a:t>
            </a:r>
            <a:r>
              <a:rPr lang="ga-IE" sz="2200" dirty="0">
                <a:latin typeface="Tw Cen MT" panose="020B0602020104020603" pitchFamily="34" charset="0"/>
                <a:cs typeface="Times New Roman" pitchFamily="18" charset="0"/>
              </a:rPr>
              <a:t>thaobh cóipchirt de ba cheart d’úinéir an chóipchirt </a:t>
            </a:r>
            <a:r>
              <a:rPr lang="ga-IE" sz="2200" dirty="0" smtClean="0">
                <a:latin typeface="Tw Cen MT" panose="020B0602020104020603" pitchFamily="34" charset="0"/>
                <a:cs typeface="Times New Roman" pitchFamily="18" charset="0"/>
              </a:rPr>
              <a:t>teagmháil</a:t>
            </a:r>
            <a:r>
              <a:rPr lang="en-GB" sz="2200" dirty="0" smtClean="0">
                <a:latin typeface="Tw Cen MT" panose="020B0602020104020603" pitchFamily="34" charset="0"/>
                <a:cs typeface="Times New Roman" pitchFamily="18" charset="0"/>
              </a:rPr>
              <a:t> </a:t>
            </a:r>
            <a:r>
              <a:rPr lang="ga-IE" sz="2200" dirty="0" smtClean="0">
                <a:latin typeface="Tw Cen MT" panose="020B0602020104020603" pitchFamily="34" charset="0"/>
                <a:cs typeface="Times New Roman" pitchFamily="18" charset="0"/>
              </a:rPr>
              <a:t>a </a:t>
            </a:r>
            <a:r>
              <a:rPr lang="ga-IE" sz="2200" dirty="0">
                <a:latin typeface="Tw Cen MT" panose="020B0602020104020603" pitchFamily="34" charset="0"/>
                <a:cs typeface="Times New Roman" pitchFamily="18" charset="0"/>
              </a:rPr>
              <a:t>dhéanamh leis </a:t>
            </a:r>
            <a:r>
              <a:rPr lang="ga-IE" sz="2200" dirty="0" smtClean="0">
                <a:latin typeface="Tw Cen MT" panose="020B0602020104020603" pitchFamily="34" charset="0"/>
                <a:cs typeface="Times New Roman" pitchFamily="18" charset="0"/>
              </a:rPr>
              <a:t>na </a:t>
            </a:r>
            <a:r>
              <a:rPr lang="ga-IE" sz="2200" dirty="0">
                <a:latin typeface="Tw Cen MT" panose="020B0602020104020603" pitchFamily="34" charset="0"/>
                <a:cs typeface="Times New Roman" pitchFamily="18" charset="0"/>
              </a:rPr>
              <a:t>foilsitheoirí. Beidh na foilsitheoirí lántoilteanach socruithe cuí </a:t>
            </a:r>
            <a:r>
              <a:rPr lang="ga-IE" sz="2200" dirty="0" smtClean="0">
                <a:latin typeface="Tw Cen MT" panose="020B0602020104020603" pitchFamily="34" charset="0"/>
                <a:cs typeface="Times New Roman" pitchFamily="18" charset="0"/>
              </a:rPr>
              <a:t>a </a:t>
            </a:r>
            <a:r>
              <a:rPr lang="ga-IE" sz="2200" dirty="0">
                <a:latin typeface="Tw Cen MT" panose="020B0602020104020603" pitchFamily="34" charset="0"/>
                <a:cs typeface="Times New Roman" pitchFamily="18" charset="0"/>
              </a:rPr>
              <a:t>dhéanamh leis.</a:t>
            </a:r>
          </a:p>
          <a:p>
            <a:endParaRPr lang="ga-IE" sz="2200" dirty="0">
              <a:latin typeface="Tw Cen MT" panose="020B0602020104020603" pitchFamily="34" charset="0"/>
              <a:cs typeface="Times New Roman" pitchFamily="18" charset="0"/>
            </a:endParaRPr>
          </a:p>
          <a:p>
            <a:r>
              <a:rPr lang="ga-IE" sz="2200" dirty="0">
                <a:latin typeface="Tw Cen MT" panose="020B0602020104020603" pitchFamily="34" charset="0"/>
                <a:cs typeface="Times New Roman" pitchFamily="18" charset="0"/>
              </a:rPr>
              <a:t>© Foras na Gaeilge, </a:t>
            </a:r>
            <a:r>
              <a:rPr lang="ga-IE" sz="2200" dirty="0" smtClean="0">
                <a:latin typeface="Tw Cen MT" panose="020B0602020104020603" pitchFamily="34" charset="0"/>
                <a:cs typeface="Times New Roman" pitchFamily="18" charset="0"/>
              </a:rPr>
              <a:t>201</a:t>
            </a:r>
            <a:r>
              <a:rPr lang="en-GB" sz="2200" dirty="0" smtClean="0">
                <a:latin typeface="Tw Cen MT" panose="020B0602020104020603" pitchFamily="34" charset="0"/>
                <a:cs typeface="Times New Roman" pitchFamily="18" charset="0"/>
              </a:rPr>
              <a:t>6</a:t>
            </a:r>
            <a:endParaRPr lang="ga-IE" sz="2200" dirty="0">
              <a:latin typeface="Tw Cen MT" panose="020B0602020104020603" pitchFamily="34" charset="0"/>
              <a:cs typeface="Times New Roman" pitchFamily="18" charset="0"/>
            </a:endParaRPr>
          </a:p>
          <a:p>
            <a:r>
              <a:rPr lang="ga-IE" sz="2200" dirty="0">
                <a:latin typeface="Tw Cen MT" panose="020B0602020104020603" pitchFamily="34" charset="0"/>
                <a:cs typeface="Times New Roman" pitchFamily="18" charset="0"/>
              </a:rPr>
              <a:t>An Gúm, 24-27 Sráid </a:t>
            </a:r>
            <a:r>
              <a:rPr lang="ga-IE" sz="2200" dirty="0" err="1">
                <a:latin typeface="Tw Cen MT" panose="020B0602020104020603" pitchFamily="34" charset="0"/>
                <a:cs typeface="Times New Roman" pitchFamily="18" charset="0"/>
              </a:rPr>
              <a:t>Fhreidric</a:t>
            </a:r>
            <a:r>
              <a:rPr lang="ga-IE" sz="2200" dirty="0">
                <a:latin typeface="Tw Cen MT" panose="020B0602020104020603" pitchFamily="34" charset="0"/>
                <a:cs typeface="Times New Roman" pitchFamily="18" charset="0"/>
              </a:rPr>
              <a:t> Thuaidh, Baile Átha Cliath 1 </a:t>
            </a:r>
          </a:p>
        </p:txBody>
      </p:sp>
    </p:spTree>
    <p:extLst>
      <p:ext uri="{BB962C8B-B14F-4D97-AF65-F5344CB8AC3E}">
        <p14:creationId xmlns:p14="http://schemas.microsoft.com/office/powerpoint/2010/main" val="1279726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ChangeAspect="1" noChangeArrowheads="1"/>
          </p:cNvPicPr>
          <p:nvPr/>
        </p:nvPicPr>
        <p:blipFill>
          <a:blip r:embed="rId2"/>
          <a:srcRect/>
          <a:stretch>
            <a:fillRect/>
          </a:stretch>
        </p:blipFill>
        <p:spPr bwMode="auto">
          <a:xfrm>
            <a:off x="3033713" y="3114675"/>
            <a:ext cx="3076575" cy="628650"/>
          </a:xfrm>
          <a:prstGeom prst="rect">
            <a:avLst/>
          </a:prstGeom>
          <a:noFill/>
          <a:ln w="9525">
            <a:noFill/>
            <a:miter lim="800000"/>
            <a:headEnd/>
            <a:tailEnd/>
          </a:ln>
        </p:spPr>
      </p:pic>
    </p:spTree>
    <p:extLst>
      <p:ext uri="{BB962C8B-B14F-4D97-AF65-F5344CB8AC3E}">
        <p14:creationId xmlns:p14="http://schemas.microsoft.com/office/powerpoint/2010/main" val="3839725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1520" y="245662"/>
            <a:ext cx="4129784" cy="295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34691" y="3563446"/>
            <a:ext cx="4129783" cy="295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1520" y="3563446"/>
            <a:ext cx="4129784" cy="2952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
          <p:cNvSpPr txBox="1">
            <a:spLocks noChangeArrowheads="1"/>
          </p:cNvSpPr>
          <p:nvPr/>
        </p:nvSpPr>
        <p:spPr bwMode="auto">
          <a:xfrm>
            <a:off x="4761592" y="144789"/>
            <a:ext cx="4382408" cy="1292662"/>
          </a:xfrm>
          <a:prstGeom prst="rect">
            <a:avLst/>
          </a:prstGeom>
          <a:noFill/>
          <a:ln w="9525">
            <a:noFill/>
            <a:miter lim="800000"/>
            <a:headEnd/>
            <a:tailEnd/>
          </a:ln>
        </p:spPr>
        <p:txBody>
          <a:bodyPr wrap="square">
            <a:spAutoFit/>
          </a:bodyPr>
          <a:lstStyle/>
          <a:p>
            <a:r>
              <a:rPr lang="ga-IE" sz="2600" dirty="0" smtClean="0">
                <a:latin typeface="Tw Cen MT" panose="020B0602020104020603" pitchFamily="34" charset="0"/>
              </a:rPr>
              <a:t>Nuair a bhíonn cuma an leathchiorcail ar an ngealach, tugaimid ‘leath gealaí’ uirthi. </a:t>
            </a:r>
            <a:endParaRPr lang="ga-IE" sz="2600" dirty="0">
              <a:latin typeface="Tw Cen MT" panose="020B0602020104020603" pitchFamily="34" charset="0"/>
            </a:endParaRPr>
          </a:p>
        </p:txBody>
      </p:sp>
      <p:sp>
        <p:nvSpPr>
          <p:cNvPr id="10" name="TextBox 2"/>
          <p:cNvSpPr txBox="1">
            <a:spLocks noChangeArrowheads="1"/>
          </p:cNvSpPr>
          <p:nvPr/>
        </p:nvSpPr>
        <p:spPr bwMode="auto">
          <a:xfrm>
            <a:off x="412283" y="5963013"/>
            <a:ext cx="1944215" cy="492443"/>
          </a:xfrm>
          <a:prstGeom prst="rect">
            <a:avLst/>
          </a:prstGeom>
          <a:noFill/>
          <a:ln w="9525">
            <a:noFill/>
            <a:miter lim="800000"/>
            <a:headEnd/>
            <a:tailEnd/>
          </a:ln>
        </p:spPr>
        <p:txBody>
          <a:bodyPr wrap="square">
            <a:spAutoFit/>
          </a:bodyPr>
          <a:lstStyle/>
          <a:p>
            <a:r>
              <a:rPr lang="ga-IE" sz="2600" dirty="0" smtClean="0">
                <a:solidFill>
                  <a:schemeClr val="bg1"/>
                </a:solidFill>
                <a:latin typeface="Tw Cen MT" panose="020B0602020104020603" pitchFamily="34" charset="0"/>
              </a:rPr>
              <a:t>Leath gealaí</a:t>
            </a:r>
            <a:endParaRPr lang="ga-IE" sz="2600" dirty="0">
              <a:solidFill>
                <a:schemeClr val="bg1"/>
              </a:solidFill>
              <a:latin typeface="Tw Cen MT" panose="020B0602020104020603" pitchFamily="34" charset="0"/>
            </a:endParaRPr>
          </a:p>
        </p:txBody>
      </p:sp>
      <p:sp>
        <p:nvSpPr>
          <p:cNvPr id="11" name="TextBox 2"/>
          <p:cNvSpPr txBox="1">
            <a:spLocks noChangeArrowheads="1"/>
          </p:cNvSpPr>
          <p:nvPr/>
        </p:nvSpPr>
        <p:spPr bwMode="auto">
          <a:xfrm>
            <a:off x="4891781" y="3900461"/>
            <a:ext cx="2052000" cy="492443"/>
          </a:xfrm>
          <a:prstGeom prst="rect">
            <a:avLst/>
          </a:prstGeom>
          <a:noFill/>
          <a:ln w="9525">
            <a:noFill/>
            <a:miter lim="800000"/>
            <a:headEnd/>
            <a:tailEnd/>
          </a:ln>
        </p:spPr>
        <p:txBody>
          <a:bodyPr wrap="square">
            <a:spAutoFit/>
          </a:bodyPr>
          <a:lstStyle/>
          <a:p>
            <a:r>
              <a:rPr lang="ga-IE" sz="2600" dirty="0" smtClean="0">
                <a:solidFill>
                  <a:schemeClr val="bg1"/>
                </a:solidFill>
                <a:latin typeface="Tw Cen MT" panose="020B0602020104020603" pitchFamily="34" charset="0"/>
              </a:rPr>
              <a:t>Corrán gealaí</a:t>
            </a:r>
            <a:endParaRPr lang="ga-IE" sz="2600" dirty="0">
              <a:solidFill>
                <a:schemeClr val="bg1"/>
              </a:solidFill>
              <a:latin typeface="Tw Cen MT" panose="020B0602020104020603" pitchFamily="34" charset="0"/>
            </a:endParaRPr>
          </a:p>
        </p:txBody>
      </p:sp>
      <p:sp>
        <p:nvSpPr>
          <p:cNvPr id="12" name="TextBox 2"/>
          <p:cNvSpPr txBox="1">
            <a:spLocks noChangeArrowheads="1"/>
          </p:cNvSpPr>
          <p:nvPr/>
        </p:nvSpPr>
        <p:spPr bwMode="auto">
          <a:xfrm>
            <a:off x="4761592" y="1917668"/>
            <a:ext cx="4176713" cy="892552"/>
          </a:xfrm>
          <a:prstGeom prst="rect">
            <a:avLst/>
          </a:prstGeom>
          <a:noFill/>
          <a:ln w="9525">
            <a:noFill/>
            <a:miter lim="800000"/>
            <a:headEnd/>
            <a:tailEnd/>
          </a:ln>
        </p:spPr>
        <p:txBody>
          <a:bodyPr>
            <a:spAutoFit/>
          </a:bodyPr>
          <a:lstStyle/>
          <a:p>
            <a:r>
              <a:rPr lang="ga-IE" sz="2600" dirty="0" smtClean="0">
                <a:latin typeface="Tw Cen MT" panose="020B0602020104020603" pitchFamily="34" charset="0"/>
              </a:rPr>
              <a:t>Uaireanta bíonn </a:t>
            </a:r>
            <a:r>
              <a:rPr lang="en-GB" sz="2600" dirty="0" smtClean="0">
                <a:latin typeface="Tw Cen MT" panose="020B0602020104020603" pitchFamily="34" charset="0"/>
              </a:rPr>
              <a:t>‘</a:t>
            </a:r>
            <a:r>
              <a:rPr lang="ga-IE" sz="2600" dirty="0" smtClean="0">
                <a:latin typeface="Tw Cen MT" panose="020B0602020104020603" pitchFamily="34" charset="0"/>
              </a:rPr>
              <a:t>corrán</a:t>
            </a:r>
            <a:r>
              <a:rPr lang="en-GB" sz="2600" dirty="0" smtClean="0">
                <a:latin typeface="Tw Cen MT" panose="020B0602020104020603" pitchFamily="34" charset="0"/>
              </a:rPr>
              <a:t> </a:t>
            </a:r>
            <a:r>
              <a:rPr lang="ga-IE" sz="2600" dirty="0" smtClean="0">
                <a:latin typeface="Tw Cen MT" panose="020B0602020104020603" pitchFamily="34" charset="0"/>
              </a:rPr>
              <a:t>gealaí</a:t>
            </a:r>
            <a:r>
              <a:rPr lang="en-GB" sz="2600" dirty="0" smtClean="0">
                <a:latin typeface="Tw Cen MT" panose="020B0602020104020603" pitchFamily="34" charset="0"/>
              </a:rPr>
              <a:t>’</a:t>
            </a:r>
            <a:r>
              <a:rPr lang="ga-IE" sz="2600" dirty="0" smtClean="0">
                <a:latin typeface="Tw Cen MT" panose="020B0602020104020603" pitchFamily="34" charset="0"/>
              </a:rPr>
              <a:t> sa spéir. </a:t>
            </a:r>
            <a:endParaRPr lang="ga-IE" sz="2600" dirty="0">
              <a:latin typeface="Tw Cen MT" panose="020B0602020104020603" pitchFamily="34" charset="0"/>
            </a:endParaRPr>
          </a:p>
        </p:txBody>
      </p:sp>
      <p:sp>
        <p:nvSpPr>
          <p:cNvPr id="16" name="TextBox 2"/>
          <p:cNvSpPr txBox="1">
            <a:spLocks noChangeArrowheads="1"/>
          </p:cNvSpPr>
          <p:nvPr/>
        </p:nvSpPr>
        <p:spPr bwMode="auto">
          <a:xfrm>
            <a:off x="412284" y="2710775"/>
            <a:ext cx="1944215" cy="492443"/>
          </a:xfrm>
          <a:prstGeom prst="rect">
            <a:avLst/>
          </a:prstGeom>
          <a:noFill/>
          <a:ln w="9525">
            <a:noFill/>
            <a:miter lim="800000"/>
            <a:headEnd/>
            <a:tailEnd/>
          </a:ln>
        </p:spPr>
        <p:txBody>
          <a:bodyPr wrap="square">
            <a:spAutoFit/>
          </a:bodyPr>
          <a:lstStyle/>
          <a:p>
            <a:r>
              <a:rPr lang="ga-IE" sz="2600" dirty="0" smtClean="0">
                <a:solidFill>
                  <a:schemeClr val="bg1"/>
                </a:solidFill>
                <a:latin typeface="Tw Cen MT" panose="020B0602020104020603" pitchFamily="34" charset="0"/>
              </a:rPr>
              <a:t>Gealach lán</a:t>
            </a:r>
            <a:endParaRPr lang="ga-IE" sz="26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8325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a:spLocks noChangeArrowheads="1"/>
          </p:cNvSpPr>
          <p:nvPr/>
        </p:nvSpPr>
        <p:spPr bwMode="auto">
          <a:xfrm>
            <a:off x="4761592" y="146391"/>
            <a:ext cx="4176713" cy="2092881"/>
          </a:xfrm>
          <a:prstGeom prst="rect">
            <a:avLst/>
          </a:prstGeom>
          <a:noFill/>
          <a:ln w="9525">
            <a:noFill/>
            <a:miter lim="800000"/>
            <a:headEnd/>
            <a:tailEnd/>
          </a:ln>
        </p:spPr>
        <p:txBody>
          <a:bodyPr>
            <a:spAutoFit/>
          </a:bodyPr>
          <a:lstStyle/>
          <a:p>
            <a:r>
              <a:rPr lang="ga-IE" sz="2600" dirty="0" smtClean="0">
                <a:latin typeface="Tw Cen MT" panose="020B0602020104020603" pitchFamily="34" charset="0"/>
              </a:rPr>
              <a:t>Uaireanta eile ní bhíonn gealach ar bith le feiceáil </a:t>
            </a:r>
            <a:br>
              <a:rPr lang="ga-IE" sz="2600" dirty="0" smtClean="0">
                <a:latin typeface="Tw Cen MT" panose="020B0602020104020603" pitchFamily="34" charset="0"/>
              </a:rPr>
            </a:br>
            <a:r>
              <a:rPr lang="ga-IE" sz="2600" dirty="0" smtClean="0">
                <a:latin typeface="Tw Cen MT" panose="020B0602020104020603" pitchFamily="34" charset="0"/>
              </a:rPr>
              <a:t>sa spéir. Nuair a tharlaíonn </a:t>
            </a:r>
            <a:br>
              <a:rPr lang="ga-IE" sz="2600" dirty="0" smtClean="0">
                <a:latin typeface="Tw Cen MT" panose="020B0602020104020603" pitchFamily="34" charset="0"/>
              </a:rPr>
            </a:br>
            <a:r>
              <a:rPr lang="ga-IE" sz="2600" dirty="0" smtClean="0">
                <a:latin typeface="Tw Cen MT" panose="020B0602020104020603" pitchFamily="34" charset="0"/>
              </a:rPr>
              <a:t>sé sin</a:t>
            </a:r>
            <a:r>
              <a:rPr lang="en-GB" sz="2600" dirty="0" smtClean="0">
                <a:latin typeface="Tw Cen MT" panose="020B0602020104020603" pitchFamily="34" charset="0"/>
              </a:rPr>
              <a:t>,</a:t>
            </a:r>
            <a:r>
              <a:rPr lang="ga-IE" sz="2600" dirty="0" smtClean="0">
                <a:latin typeface="Tw Cen MT" panose="020B0602020104020603" pitchFamily="34" charset="0"/>
              </a:rPr>
              <a:t> deirimid go bhfuil </a:t>
            </a:r>
            <a:r>
              <a:rPr lang="en-GB" sz="2600" dirty="0" smtClean="0">
                <a:latin typeface="Tw Cen MT" panose="020B0602020104020603" pitchFamily="34" charset="0"/>
              </a:rPr>
              <a:t>‘g</a:t>
            </a:r>
            <a:r>
              <a:rPr lang="ga-IE" sz="2600" dirty="0" err="1" smtClean="0">
                <a:latin typeface="Tw Cen MT" panose="020B0602020104020603" pitchFamily="34" charset="0"/>
              </a:rPr>
              <a:t>ealach</a:t>
            </a:r>
            <a:r>
              <a:rPr lang="ga-IE" sz="2600" dirty="0" smtClean="0">
                <a:latin typeface="Tw Cen MT" panose="020B0602020104020603" pitchFamily="34" charset="0"/>
              </a:rPr>
              <a:t> úr</a:t>
            </a:r>
            <a:r>
              <a:rPr lang="en-GB" sz="2600" dirty="0" smtClean="0">
                <a:latin typeface="Tw Cen MT" panose="020B0602020104020603" pitchFamily="34" charset="0"/>
              </a:rPr>
              <a:t>’</a:t>
            </a:r>
            <a:r>
              <a:rPr lang="ga-IE" sz="2600" dirty="0" smtClean="0">
                <a:latin typeface="Tw Cen MT" panose="020B0602020104020603" pitchFamily="34" charset="0"/>
              </a:rPr>
              <a:t> ann. </a:t>
            </a:r>
            <a:endParaRPr lang="ga-IE" sz="2600" dirty="0">
              <a:latin typeface="Tw Cen MT" panose="020B0602020104020603" pitchFamily="34" charset="0"/>
            </a:endParaRPr>
          </a:p>
        </p:txBody>
      </p:sp>
      <p:pic>
        <p:nvPicPr>
          <p:cNvPr id="2056" name="Picture 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1592" y="245662"/>
            <a:ext cx="4102882" cy="2952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
          <p:cNvSpPr txBox="1">
            <a:spLocks noChangeArrowheads="1"/>
          </p:cNvSpPr>
          <p:nvPr/>
        </p:nvSpPr>
        <p:spPr bwMode="auto">
          <a:xfrm>
            <a:off x="4891781" y="584154"/>
            <a:ext cx="2449276" cy="492443"/>
          </a:xfrm>
          <a:prstGeom prst="rect">
            <a:avLst/>
          </a:prstGeom>
          <a:noFill/>
          <a:ln w="9525">
            <a:noFill/>
            <a:miter lim="800000"/>
            <a:headEnd/>
            <a:tailEnd/>
          </a:ln>
        </p:spPr>
        <p:txBody>
          <a:bodyPr wrap="square">
            <a:spAutoFit/>
          </a:bodyPr>
          <a:lstStyle/>
          <a:p>
            <a:r>
              <a:rPr lang="ga-IE" sz="2600" dirty="0" smtClean="0">
                <a:solidFill>
                  <a:schemeClr val="bg1"/>
                </a:solidFill>
                <a:latin typeface="Tw Cen MT" panose="020B0602020104020603" pitchFamily="34" charset="0"/>
              </a:rPr>
              <a:t>Gealach úr</a:t>
            </a:r>
            <a:endParaRPr lang="ga-IE" sz="2600" dirty="0">
              <a:solidFill>
                <a:schemeClr val="bg1"/>
              </a:solidFill>
              <a:latin typeface="Tw Cen MT" panose="020B0602020104020603" pitchFamily="34" charset="0"/>
            </a:endParaRPr>
          </a:p>
        </p:txBody>
      </p:sp>
      <p:pic>
        <p:nvPicPr>
          <p:cNvPr id="15"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51520" y="245662"/>
            <a:ext cx="4129784" cy="295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34691" y="3563446"/>
            <a:ext cx="4129783" cy="295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51520" y="3563446"/>
            <a:ext cx="4129784" cy="2952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
          <p:cNvSpPr txBox="1">
            <a:spLocks noChangeArrowheads="1"/>
          </p:cNvSpPr>
          <p:nvPr/>
        </p:nvSpPr>
        <p:spPr bwMode="auto">
          <a:xfrm>
            <a:off x="412283" y="5963013"/>
            <a:ext cx="1944215" cy="492443"/>
          </a:xfrm>
          <a:prstGeom prst="rect">
            <a:avLst/>
          </a:prstGeom>
          <a:noFill/>
          <a:ln w="9525">
            <a:noFill/>
            <a:miter lim="800000"/>
            <a:headEnd/>
            <a:tailEnd/>
          </a:ln>
        </p:spPr>
        <p:txBody>
          <a:bodyPr wrap="square">
            <a:spAutoFit/>
          </a:bodyPr>
          <a:lstStyle/>
          <a:p>
            <a:r>
              <a:rPr lang="ga-IE" sz="2600" dirty="0" smtClean="0">
                <a:solidFill>
                  <a:schemeClr val="bg1"/>
                </a:solidFill>
                <a:latin typeface="Tw Cen MT" panose="020B0602020104020603" pitchFamily="34" charset="0"/>
              </a:rPr>
              <a:t>Leath gealaí</a:t>
            </a:r>
            <a:endParaRPr lang="ga-IE" sz="2600" dirty="0">
              <a:solidFill>
                <a:schemeClr val="bg1"/>
              </a:solidFill>
              <a:latin typeface="Tw Cen MT" panose="020B0602020104020603" pitchFamily="34" charset="0"/>
            </a:endParaRPr>
          </a:p>
        </p:txBody>
      </p:sp>
      <p:sp>
        <p:nvSpPr>
          <p:cNvPr id="20" name="TextBox 2"/>
          <p:cNvSpPr txBox="1">
            <a:spLocks noChangeArrowheads="1"/>
          </p:cNvSpPr>
          <p:nvPr/>
        </p:nvSpPr>
        <p:spPr bwMode="auto">
          <a:xfrm>
            <a:off x="412284" y="2710775"/>
            <a:ext cx="1944215" cy="492443"/>
          </a:xfrm>
          <a:prstGeom prst="rect">
            <a:avLst/>
          </a:prstGeom>
          <a:noFill/>
          <a:ln w="9525">
            <a:noFill/>
            <a:miter lim="800000"/>
            <a:headEnd/>
            <a:tailEnd/>
          </a:ln>
        </p:spPr>
        <p:txBody>
          <a:bodyPr wrap="square">
            <a:spAutoFit/>
          </a:bodyPr>
          <a:lstStyle/>
          <a:p>
            <a:r>
              <a:rPr lang="ga-IE" sz="2600" dirty="0" smtClean="0">
                <a:solidFill>
                  <a:schemeClr val="bg1"/>
                </a:solidFill>
                <a:latin typeface="Tw Cen MT" panose="020B0602020104020603" pitchFamily="34" charset="0"/>
              </a:rPr>
              <a:t>Gealach lán</a:t>
            </a:r>
            <a:endParaRPr lang="ga-IE" sz="2600" dirty="0">
              <a:solidFill>
                <a:schemeClr val="bg1"/>
              </a:solidFill>
              <a:latin typeface="Tw Cen MT" panose="020B0602020104020603" pitchFamily="34" charset="0"/>
            </a:endParaRPr>
          </a:p>
        </p:txBody>
      </p:sp>
      <p:sp>
        <p:nvSpPr>
          <p:cNvPr id="21" name="TextBox 2"/>
          <p:cNvSpPr txBox="1">
            <a:spLocks noChangeArrowheads="1"/>
          </p:cNvSpPr>
          <p:nvPr/>
        </p:nvSpPr>
        <p:spPr bwMode="auto">
          <a:xfrm>
            <a:off x="4891781" y="3900461"/>
            <a:ext cx="2052000" cy="492443"/>
          </a:xfrm>
          <a:prstGeom prst="rect">
            <a:avLst/>
          </a:prstGeom>
          <a:noFill/>
          <a:ln w="9525">
            <a:noFill/>
            <a:miter lim="800000"/>
            <a:headEnd/>
            <a:tailEnd/>
          </a:ln>
        </p:spPr>
        <p:txBody>
          <a:bodyPr wrap="square">
            <a:spAutoFit/>
          </a:bodyPr>
          <a:lstStyle/>
          <a:p>
            <a:r>
              <a:rPr lang="ga-IE" sz="2600" dirty="0" smtClean="0">
                <a:solidFill>
                  <a:schemeClr val="bg1"/>
                </a:solidFill>
                <a:latin typeface="Tw Cen MT" panose="020B0602020104020603" pitchFamily="34" charset="0"/>
              </a:rPr>
              <a:t>Corrán gealaí</a:t>
            </a:r>
            <a:endParaRPr lang="ga-IE" sz="26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8325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par>
                                <p:cTn id="12" presetID="6" presetClass="entr" presetSubtype="16" fill="hold" nodeType="with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circle(in)">
                                      <p:cBhvr>
                                        <p:cTn id="14" dur="2000"/>
                                        <p:tgtEl>
                                          <p:spTgt spid="205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951151" y="1218397"/>
            <a:ext cx="2124000" cy="5251932"/>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1403648" y="454773"/>
            <a:ext cx="4248472" cy="1942887"/>
          </a:xfrm>
          <a:prstGeom prst="wedgeEllipseCallout">
            <a:avLst>
              <a:gd name="adj1" fmla="val 74092"/>
              <a:gd name="adj2" fmla="val 78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latin typeface="Tw Cen MT" panose="020B0602020104020603" pitchFamily="34" charset="0"/>
              </a:rPr>
              <a:t>Chun an cheist sin</a:t>
            </a:r>
            <a:br>
              <a:rPr lang="ga-IE" sz="2000" dirty="0" smtClean="0">
                <a:latin typeface="Tw Cen MT" panose="020B0602020104020603" pitchFamily="34" charset="0"/>
              </a:rPr>
            </a:br>
            <a:r>
              <a:rPr lang="ga-IE" sz="2000" dirty="0" smtClean="0">
                <a:latin typeface="Tw Cen MT" panose="020B0602020104020603" pitchFamily="34" charset="0"/>
              </a:rPr>
              <a:t> a fhreagairt, féachaimis </a:t>
            </a:r>
            <a:br>
              <a:rPr lang="ga-IE" sz="2000" dirty="0" smtClean="0">
                <a:latin typeface="Tw Cen MT" panose="020B0602020104020603" pitchFamily="34" charset="0"/>
              </a:rPr>
            </a:br>
            <a:r>
              <a:rPr lang="ga-IE" sz="2000" dirty="0" smtClean="0">
                <a:latin typeface="Tw Cen MT" panose="020B0602020104020603" pitchFamily="34" charset="0"/>
              </a:rPr>
              <a:t>ar an ngrian, ar an domhan agus ar an ngealach, agus ar a ngluaiseachtaí siúd</a:t>
            </a:r>
            <a:r>
              <a:rPr lang="en-GB" sz="2000" dirty="0" smtClean="0">
                <a:latin typeface="Tw Cen MT" panose="020B0602020104020603" pitchFamily="34" charset="0"/>
              </a:rPr>
              <a:t> </a:t>
            </a:r>
            <a:br>
              <a:rPr lang="en-GB" sz="2000" dirty="0" smtClean="0">
                <a:latin typeface="Tw Cen MT" panose="020B0602020104020603" pitchFamily="34" charset="0"/>
              </a:rPr>
            </a:br>
            <a:r>
              <a:rPr lang="ga-IE" sz="2000" dirty="0" smtClean="0">
                <a:latin typeface="Tw Cen MT" panose="020B0602020104020603" pitchFamily="34" charset="0"/>
              </a:rPr>
              <a:t>sa spás.</a:t>
            </a:r>
            <a:endParaRPr lang="ga-IE" sz="2000" dirty="0">
              <a:latin typeface="Tw Cen MT" panose="020B0602020104020603" pitchFamily="34" charset="0"/>
            </a:endParaRPr>
          </a:p>
        </p:txBody>
      </p:sp>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1693658"/>
            <a:ext cx="4896000" cy="489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5815370"/>
            <a:ext cx="4716488" cy="892552"/>
          </a:xfrm>
          <a:prstGeom prst="rect">
            <a:avLst/>
          </a:prstGeom>
          <a:noFill/>
        </p:spPr>
        <p:txBody>
          <a:bodyPr wrap="square" rtlCol="0">
            <a:spAutoFit/>
          </a:bodyPr>
          <a:lstStyle/>
          <a:p>
            <a:r>
              <a:rPr lang="ga-IE" sz="2600" dirty="0" smtClean="0">
                <a:latin typeface="Tw Cen MT" panose="020B0602020104020603" pitchFamily="34" charset="0"/>
              </a:rPr>
              <a:t>Cén fáth nach mbíonn an chuma chéanna ar an ngealach i gcónaí?</a:t>
            </a:r>
            <a:endParaRPr lang="ga-IE" sz="2600" dirty="0">
              <a:latin typeface="Tw Cen MT" panose="020B0602020104020603" pitchFamily="34" charset="0"/>
            </a:endParaRP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380312" y="189366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8283055" y="892792"/>
            <a:ext cx="953159" cy="15759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385" b="94231" l="1339" r="98661"/>
                    </a14:imgEffect>
                  </a14:imgLayer>
                </a14:imgProps>
              </a:ext>
              <a:ext uri="{28A0092B-C50C-407E-A947-70E740481C1C}">
                <a14:useLocalDpi xmlns:a14="http://schemas.microsoft.com/office/drawing/2010/main"/>
              </a:ext>
            </a:extLst>
          </a:blip>
          <a:stretch>
            <a:fillRect/>
          </a:stretch>
        </p:blipFill>
        <p:spPr bwMode="auto">
          <a:xfrm>
            <a:off x="5018228" y="2949611"/>
            <a:ext cx="932925" cy="105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567530"/>
      </p:ext>
    </p:extLst>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par>
                              <p:cTn id="25" fill="hold">
                                <p:stCondLst>
                                  <p:cond delay="1000"/>
                                </p:stCondLst>
                                <p:childTnLst>
                                  <p:par>
                                    <p:cTn id="26" presetID="2" presetClass="entr" presetSubtype="2" fill="hold" nodeType="afterEffect" p14:presetBounceEnd="20000">
                                      <p:stCondLst>
                                        <p:cond delay="500"/>
                                      </p:stCondLst>
                                      <p:childTnLst>
                                        <p:set>
                                          <p:cBhvr>
                                            <p:cTn id="27" dur="1" fill="hold">
                                              <p:stCondLst>
                                                <p:cond delay="0"/>
                                              </p:stCondLst>
                                            </p:cTn>
                                            <p:tgtEl>
                                              <p:spTgt spid="1030"/>
                                            </p:tgtEl>
                                            <p:attrNameLst>
                                              <p:attrName>style.visibility</p:attrName>
                                            </p:attrNameLst>
                                          </p:cBhvr>
                                          <p:to>
                                            <p:strVal val="visible"/>
                                          </p:to>
                                        </p:set>
                                        <p:anim calcmode="lin" valueType="num" p14:bounceEnd="20000">
                                          <p:cBhvr additive="base">
                                            <p:cTn id="28" dur="1000" fill="hold"/>
                                            <p:tgtEl>
                                              <p:spTgt spid="1030"/>
                                            </p:tgtEl>
                                            <p:attrNameLst>
                                              <p:attrName>ppt_x</p:attrName>
                                            </p:attrNameLst>
                                          </p:cBhvr>
                                          <p:tavLst>
                                            <p:tav tm="0">
                                              <p:val>
                                                <p:strVal val="1+#ppt_w/2"/>
                                              </p:val>
                                            </p:tav>
                                            <p:tav tm="100000">
                                              <p:val>
                                                <p:strVal val="#ppt_x"/>
                                              </p:val>
                                            </p:tav>
                                          </p:tavLst>
                                        </p:anim>
                                        <p:anim calcmode="lin" valueType="num" p14:bounceEnd="20000">
                                          <p:cBhvr additive="base">
                                            <p:cTn id="29" dur="1000" fill="hold"/>
                                            <p:tgtEl>
                                              <p:spTgt spid="103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6" presetClass="entr" presetSubtype="0" fill="hold" nodeType="after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wipe(down)">
                                          <p:cBhvr>
                                            <p:cTn id="33" dur="580">
                                              <p:stCondLst>
                                                <p:cond delay="0"/>
                                              </p:stCondLst>
                                            </p:cTn>
                                            <p:tgtEl>
                                              <p:spTgt spid="3076"/>
                                            </p:tgtEl>
                                          </p:cBhvr>
                                        </p:animEffect>
                                        <p:anim calcmode="lin" valueType="num">
                                          <p:cBhvr>
                                            <p:cTn id="34"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9" dur="26">
                                              <p:stCondLst>
                                                <p:cond delay="650"/>
                                              </p:stCondLst>
                                            </p:cTn>
                                            <p:tgtEl>
                                              <p:spTgt spid="3076"/>
                                            </p:tgtEl>
                                          </p:cBhvr>
                                          <p:to x="100000" y="60000"/>
                                        </p:animScale>
                                        <p:animScale>
                                          <p:cBhvr>
                                            <p:cTn id="40" dur="166" decel="50000">
                                              <p:stCondLst>
                                                <p:cond delay="676"/>
                                              </p:stCondLst>
                                            </p:cTn>
                                            <p:tgtEl>
                                              <p:spTgt spid="3076"/>
                                            </p:tgtEl>
                                          </p:cBhvr>
                                          <p:to x="100000" y="100000"/>
                                        </p:animScale>
                                        <p:animScale>
                                          <p:cBhvr>
                                            <p:cTn id="41" dur="26">
                                              <p:stCondLst>
                                                <p:cond delay="1312"/>
                                              </p:stCondLst>
                                            </p:cTn>
                                            <p:tgtEl>
                                              <p:spTgt spid="3076"/>
                                            </p:tgtEl>
                                          </p:cBhvr>
                                          <p:to x="100000" y="80000"/>
                                        </p:animScale>
                                        <p:animScale>
                                          <p:cBhvr>
                                            <p:cTn id="42" dur="166" decel="50000">
                                              <p:stCondLst>
                                                <p:cond delay="1338"/>
                                              </p:stCondLst>
                                            </p:cTn>
                                            <p:tgtEl>
                                              <p:spTgt spid="3076"/>
                                            </p:tgtEl>
                                          </p:cBhvr>
                                          <p:to x="100000" y="100000"/>
                                        </p:animScale>
                                        <p:animScale>
                                          <p:cBhvr>
                                            <p:cTn id="43" dur="26">
                                              <p:stCondLst>
                                                <p:cond delay="1642"/>
                                              </p:stCondLst>
                                            </p:cTn>
                                            <p:tgtEl>
                                              <p:spTgt spid="3076"/>
                                            </p:tgtEl>
                                          </p:cBhvr>
                                          <p:to x="100000" y="90000"/>
                                        </p:animScale>
                                        <p:animScale>
                                          <p:cBhvr>
                                            <p:cTn id="44" dur="166" decel="50000">
                                              <p:stCondLst>
                                                <p:cond delay="1668"/>
                                              </p:stCondLst>
                                            </p:cTn>
                                            <p:tgtEl>
                                              <p:spTgt spid="3076"/>
                                            </p:tgtEl>
                                          </p:cBhvr>
                                          <p:to x="100000" y="100000"/>
                                        </p:animScale>
                                        <p:animScale>
                                          <p:cBhvr>
                                            <p:cTn id="45" dur="26">
                                              <p:stCondLst>
                                                <p:cond delay="1808"/>
                                              </p:stCondLst>
                                            </p:cTn>
                                            <p:tgtEl>
                                              <p:spTgt spid="3076"/>
                                            </p:tgtEl>
                                          </p:cBhvr>
                                          <p:to x="100000" y="95000"/>
                                        </p:animScale>
                                        <p:animScale>
                                          <p:cBhvr>
                                            <p:cTn id="46"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par>
                              <p:cTn id="25" fill="hold">
                                <p:stCondLst>
                                  <p:cond delay="1000"/>
                                </p:stCondLst>
                                <p:childTnLst>
                                  <p:par>
                                    <p:cTn id="26" presetID="2" presetClass="entr" presetSubtype="2" fill="hold" nodeType="afterEffect">
                                      <p:stCondLst>
                                        <p:cond delay="500"/>
                                      </p:stCondLst>
                                      <p:childTnLst>
                                        <p:set>
                                          <p:cBhvr>
                                            <p:cTn id="27" dur="1" fill="hold">
                                              <p:stCondLst>
                                                <p:cond delay="0"/>
                                              </p:stCondLst>
                                            </p:cTn>
                                            <p:tgtEl>
                                              <p:spTgt spid="1030"/>
                                            </p:tgtEl>
                                            <p:attrNameLst>
                                              <p:attrName>style.visibility</p:attrName>
                                            </p:attrNameLst>
                                          </p:cBhvr>
                                          <p:to>
                                            <p:strVal val="visible"/>
                                          </p:to>
                                        </p:set>
                                        <p:anim calcmode="lin" valueType="num">
                                          <p:cBhvr additive="base">
                                            <p:cTn id="28" dur="1000" fill="hold"/>
                                            <p:tgtEl>
                                              <p:spTgt spid="1030"/>
                                            </p:tgtEl>
                                            <p:attrNameLst>
                                              <p:attrName>ppt_x</p:attrName>
                                            </p:attrNameLst>
                                          </p:cBhvr>
                                          <p:tavLst>
                                            <p:tav tm="0">
                                              <p:val>
                                                <p:strVal val="1+#ppt_w/2"/>
                                              </p:val>
                                            </p:tav>
                                            <p:tav tm="100000">
                                              <p:val>
                                                <p:strVal val="#ppt_x"/>
                                              </p:val>
                                            </p:tav>
                                          </p:tavLst>
                                        </p:anim>
                                        <p:anim calcmode="lin" valueType="num">
                                          <p:cBhvr additive="base">
                                            <p:cTn id="29" dur="1000" fill="hold"/>
                                            <p:tgtEl>
                                              <p:spTgt spid="103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6" presetClass="entr" presetSubtype="0" fill="hold" nodeType="after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wipe(down)">
                                          <p:cBhvr>
                                            <p:cTn id="33" dur="580">
                                              <p:stCondLst>
                                                <p:cond delay="0"/>
                                              </p:stCondLst>
                                            </p:cTn>
                                            <p:tgtEl>
                                              <p:spTgt spid="3076"/>
                                            </p:tgtEl>
                                          </p:cBhvr>
                                        </p:animEffect>
                                        <p:anim calcmode="lin" valueType="num">
                                          <p:cBhvr>
                                            <p:cTn id="34"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9" dur="26">
                                              <p:stCondLst>
                                                <p:cond delay="650"/>
                                              </p:stCondLst>
                                            </p:cTn>
                                            <p:tgtEl>
                                              <p:spTgt spid="3076"/>
                                            </p:tgtEl>
                                          </p:cBhvr>
                                          <p:to x="100000" y="60000"/>
                                        </p:animScale>
                                        <p:animScale>
                                          <p:cBhvr>
                                            <p:cTn id="40" dur="166" decel="50000">
                                              <p:stCondLst>
                                                <p:cond delay="676"/>
                                              </p:stCondLst>
                                            </p:cTn>
                                            <p:tgtEl>
                                              <p:spTgt spid="3076"/>
                                            </p:tgtEl>
                                          </p:cBhvr>
                                          <p:to x="100000" y="100000"/>
                                        </p:animScale>
                                        <p:animScale>
                                          <p:cBhvr>
                                            <p:cTn id="41" dur="26">
                                              <p:stCondLst>
                                                <p:cond delay="1312"/>
                                              </p:stCondLst>
                                            </p:cTn>
                                            <p:tgtEl>
                                              <p:spTgt spid="3076"/>
                                            </p:tgtEl>
                                          </p:cBhvr>
                                          <p:to x="100000" y="80000"/>
                                        </p:animScale>
                                        <p:animScale>
                                          <p:cBhvr>
                                            <p:cTn id="42" dur="166" decel="50000">
                                              <p:stCondLst>
                                                <p:cond delay="1338"/>
                                              </p:stCondLst>
                                            </p:cTn>
                                            <p:tgtEl>
                                              <p:spTgt spid="3076"/>
                                            </p:tgtEl>
                                          </p:cBhvr>
                                          <p:to x="100000" y="100000"/>
                                        </p:animScale>
                                        <p:animScale>
                                          <p:cBhvr>
                                            <p:cTn id="43" dur="26">
                                              <p:stCondLst>
                                                <p:cond delay="1642"/>
                                              </p:stCondLst>
                                            </p:cTn>
                                            <p:tgtEl>
                                              <p:spTgt spid="3076"/>
                                            </p:tgtEl>
                                          </p:cBhvr>
                                          <p:to x="100000" y="90000"/>
                                        </p:animScale>
                                        <p:animScale>
                                          <p:cBhvr>
                                            <p:cTn id="44" dur="166" decel="50000">
                                              <p:stCondLst>
                                                <p:cond delay="1668"/>
                                              </p:stCondLst>
                                            </p:cTn>
                                            <p:tgtEl>
                                              <p:spTgt spid="3076"/>
                                            </p:tgtEl>
                                          </p:cBhvr>
                                          <p:to x="100000" y="100000"/>
                                        </p:animScale>
                                        <p:animScale>
                                          <p:cBhvr>
                                            <p:cTn id="45" dur="26">
                                              <p:stCondLst>
                                                <p:cond delay="1808"/>
                                              </p:stCondLst>
                                            </p:cTn>
                                            <p:tgtEl>
                                              <p:spTgt spid="3076"/>
                                            </p:tgtEl>
                                          </p:cBhvr>
                                          <p:to x="100000" y="95000"/>
                                        </p:animScale>
                                        <p:animScale>
                                          <p:cBhvr>
                                            <p:cTn id="46"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142987" y="333842"/>
            <a:ext cx="2808659" cy="954107"/>
          </a:xfrm>
          <a:prstGeom prst="rect">
            <a:avLst/>
          </a:prstGeom>
          <a:noFill/>
          <a:ln w="9525">
            <a:noFill/>
            <a:miter lim="800000"/>
            <a:headEnd/>
            <a:tailEnd/>
          </a:ln>
        </p:spPr>
        <p:txBody>
          <a:bodyPr wrap="square">
            <a:spAutoFit/>
          </a:bodyPr>
          <a:lstStyle/>
          <a:p>
            <a:r>
              <a:rPr lang="ga-IE" sz="2800" dirty="0" smtClean="0">
                <a:solidFill>
                  <a:schemeClr val="bg1"/>
                </a:solidFill>
                <a:latin typeface="Tw Cen MT" panose="020B0602020104020603" pitchFamily="34" charset="0"/>
              </a:rPr>
              <a:t>Cruinneog is ea an ghealach.</a:t>
            </a:r>
            <a:endParaRPr lang="ga-IE" sz="2800" dirty="0">
              <a:solidFill>
                <a:schemeClr val="bg1"/>
              </a:solidFill>
              <a:latin typeface="Tw Cen MT" panose="020B0602020104020603" pitchFamily="34" charset="0"/>
            </a:endParaRPr>
          </a:p>
        </p:txBody>
      </p:sp>
      <p:sp>
        <p:nvSpPr>
          <p:cNvPr id="6" name="TextBox 2"/>
          <p:cNvSpPr txBox="1">
            <a:spLocks noChangeArrowheads="1"/>
          </p:cNvSpPr>
          <p:nvPr/>
        </p:nvSpPr>
        <p:spPr bwMode="auto">
          <a:xfrm>
            <a:off x="129295" y="4805134"/>
            <a:ext cx="4280433" cy="1292662"/>
          </a:xfrm>
          <a:prstGeom prst="rect">
            <a:avLst/>
          </a:prstGeom>
          <a:noFill/>
          <a:ln w="9525">
            <a:noFill/>
            <a:miter lim="800000"/>
            <a:headEnd/>
            <a:tailEnd/>
          </a:ln>
        </p:spPr>
        <p:txBody>
          <a:bodyPr wrap="square">
            <a:spAutoFit/>
          </a:bodyPr>
          <a:lstStyle/>
          <a:p>
            <a:r>
              <a:rPr lang="ga-IE" sz="2600" dirty="0" smtClean="0">
                <a:solidFill>
                  <a:schemeClr val="bg1"/>
                </a:solidFill>
                <a:latin typeface="Tw Cen MT" panose="020B0602020104020603" pitchFamily="34" charset="0"/>
              </a:rPr>
              <a:t>Tá an domhan</a:t>
            </a:r>
            <a:r>
              <a:rPr lang="en-GB" sz="2600" dirty="0" smtClean="0">
                <a:solidFill>
                  <a:schemeClr val="bg1"/>
                </a:solidFill>
                <a:latin typeface="Tw Cen MT" panose="020B0602020104020603" pitchFamily="34" charset="0"/>
              </a:rPr>
              <a:t> </a:t>
            </a:r>
            <a:r>
              <a:rPr lang="ga-IE" sz="2600" dirty="0" smtClean="0">
                <a:solidFill>
                  <a:schemeClr val="bg1"/>
                </a:solidFill>
                <a:latin typeface="Tw Cen MT" panose="020B0602020104020603" pitchFamily="34" charset="0"/>
              </a:rPr>
              <a:t>i bhfad níos mó ná an ghealach. 50 uair níos </a:t>
            </a:r>
            <a:r>
              <a:rPr lang="en-GB" sz="2600" dirty="0" smtClean="0">
                <a:solidFill>
                  <a:schemeClr val="bg1"/>
                </a:solidFill>
                <a:latin typeface="Tw Cen MT" panose="020B0602020104020603" pitchFamily="34" charset="0"/>
              </a:rPr>
              <a:t/>
            </a:r>
            <a:br>
              <a:rPr lang="en-GB" sz="2600" dirty="0" smtClean="0">
                <a:solidFill>
                  <a:schemeClr val="bg1"/>
                </a:solidFill>
                <a:latin typeface="Tw Cen MT" panose="020B0602020104020603" pitchFamily="34" charset="0"/>
              </a:rPr>
            </a:br>
            <a:r>
              <a:rPr lang="ga-IE" sz="2600" dirty="0" smtClean="0">
                <a:solidFill>
                  <a:schemeClr val="bg1"/>
                </a:solidFill>
                <a:latin typeface="Tw Cen MT" panose="020B0602020104020603" pitchFamily="34" charset="0"/>
              </a:rPr>
              <a:t>mó atá sé.</a:t>
            </a:r>
            <a:endParaRPr lang="ga-IE" sz="26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6739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9872" b="89926" l="1019" r="98505"/>
                    </a14:imgEffect>
                  </a14:imgLayer>
                </a14:imgProps>
              </a:ext>
              <a:ext uri="{28A0092B-C50C-407E-A947-70E740481C1C}">
                <a14:useLocalDpi xmlns:a14="http://schemas.microsoft.com/office/drawing/2010/main"/>
              </a:ext>
            </a:extLst>
          </a:blip>
          <a:stretch>
            <a:fillRect/>
          </a:stretch>
        </p:blipFill>
        <p:spPr bwMode="auto">
          <a:xfrm>
            <a:off x="1489358" y="-304134"/>
            <a:ext cx="6120680" cy="6120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157210" y="5589240"/>
            <a:ext cx="8784976" cy="892552"/>
          </a:xfrm>
          <a:prstGeom prst="rect">
            <a:avLst/>
          </a:prstGeom>
          <a:solidFill>
            <a:srgbClr val="99CCFF"/>
          </a:solidFill>
          <a:ln w="9525">
            <a:noFill/>
            <a:miter lim="800000"/>
            <a:headEnd/>
            <a:tailEnd/>
          </a:ln>
        </p:spPr>
        <p:txBody>
          <a:bodyPr wrap="square">
            <a:spAutoFit/>
          </a:bodyPr>
          <a:lstStyle/>
          <a:p>
            <a:r>
              <a:rPr lang="ga-IE" sz="2600" dirty="0" smtClean="0">
                <a:latin typeface="Tw Cen MT" panose="020B0602020104020603" pitchFamily="34" charset="0"/>
              </a:rPr>
              <a:t>Gluaiseann an ghealach tuathal timpeall an domhain. Tuairim is mí a thógann sé ar an ngealach dul timpeall an domhain. </a:t>
            </a:r>
            <a:endParaRPr lang="ga-IE" sz="2600" dirty="0">
              <a:latin typeface="Tw Cen MT" panose="020B0602020104020603" pitchFamily="34" charset="0"/>
            </a:endParaRPr>
          </a:p>
        </p:txBody>
      </p:sp>
    </p:spTree>
    <p:extLst>
      <p:ext uri="{BB962C8B-B14F-4D97-AF65-F5344CB8AC3E}">
        <p14:creationId xmlns:p14="http://schemas.microsoft.com/office/powerpoint/2010/main" val="21998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Oval 7"/>
          <p:cNvSpPr>
            <a:spLocks noChangeArrowheads="1"/>
          </p:cNvSpPr>
          <p:nvPr/>
        </p:nvSpPr>
        <p:spPr bwMode="auto">
          <a:xfrm>
            <a:off x="3995737" y="2049430"/>
            <a:ext cx="1440000" cy="1368000"/>
          </a:xfrm>
          <a:prstGeom prst="ellipse">
            <a:avLst/>
          </a:prstGeom>
          <a:solidFill>
            <a:srgbClr val="FFFF00"/>
          </a:solidFill>
          <a:ln w="57150">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ga-IE" altLang="en-US" sz="2000" b="1" dirty="0" smtClean="0"/>
              <a:t>An Ghrian</a:t>
            </a:r>
            <a:endParaRPr lang="ga-IE" altLang="en-US" sz="2000" b="1" dirty="0"/>
          </a:p>
        </p:txBody>
      </p:sp>
      <p:sp>
        <p:nvSpPr>
          <p:cNvPr id="40973" name="Oval 13"/>
          <p:cNvSpPr>
            <a:spLocks noChangeArrowheads="1"/>
          </p:cNvSpPr>
          <p:nvPr/>
        </p:nvSpPr>
        <p:spPr bwMode="auto">
          <a:xfrm>
            <a:off x="827088" y="1041368"/>
            <a:ext cx="7632700" cy="33845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endParaRPr lang="ga-IE" altLang="en-US" dirty="0"/>
          </a:p>
        </p:txBody>
      </p:sp>
      <p:sp>
        <p:nvSpPr>
          <p:cNvPr id="40974" name="Oval 14"/>
          <p:cNvSpPr>
            <a:spLocks noChangeArrowheads="1"/>
          </p:cNvSpPr>
          <p:nvPr/>
        </p:nvSpPr>
        <p:spPr bwMode="auto">
          <a:xfrm>
            <a:off x="3635375" y="3778217"/>
            <a:ext cx="2484000" cy="183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endParaRPr lang="ga-IE" altLang="en-US" dirty="0"/>
          </a:p>
        </p:txBody>
      </p:sp>
      <p:sp>
        <p:nvSpPr>
          <p:cNvPr id="40975" name="Oval 15"/>
          <p:cNvSpPr>
            <a:spLocks noChangeArrowheads="1"/>
          </p:cNvSpPr>
          <p:nvPr/>
        </p:nvSpPr>
        <p:spPr bwMode="auto">
          <a:xfrm>
            <a:off x="4211959" y="4065130"/>
            <a:ext cx="1223777" cy="1188000"/>
          </a:xfrm>
          <a:prstGeom prst="ellipse">
            <a:avLst/>
          </a:prstGeom>
          <a:solidFill>
            <a:srgbClr val="00B050"/>
          </a:solidFill>
          <a:ln w="57150">
            <a:solidFill>
              <a:srgbClr val="00B050"/>
            </a:solidFill>
            <a:round/>
            <a:headEnd/>
            <a:tailEnd/>
          </a:ln>
          <a:effectLs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ga-IE" altLang="en-US" sz="1600" b="1" dirty="0" smtClean="0"/>
              <a:t>An Domhan</a:t>
            </a:r>
            <a:endParaRPr lang="ga-IE" altLang="en-US" sz="1600" b="1" dirty="0"/>
          </a:p>
        </p:txBody>
      </p:sp>
      <p:sp>
        <p:nvSpPr>
          <p:cNvPr id="40976" name="Oval 16"/>
          <p:cNvSpPr>
            <a:spLocks noChangeArrowheads="1"/>
          </p:cNvSpPr>
          <p:nvPr/>
        </p:nvSpPr>
        <p:spPr bwMode="auto">
          <a:xfrm>
            <a:off x="4715736" y="5422819"/>
            <a:ext cx="720000" cy="720000"/>
          </a:xfrm>
          <a:prstGeom prst="ellipse">
            <a:avLst/>
          </a:prstGeom>
          <a:solidFill>
            <a:srgbClr val="C3D4E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ga-IE" altLang="en-US" sz="1200" dirty="0" smtClean="0"/>
              <a:t>An </a:t>
            </a:r>
          </a:p>
          <a:p>
            <a:pPr algn="ctr"/>
            <a:r>
              <a:rPr lang="ga-IE" altLang="en-US" sz="1200" dirty="0" smtClean="0"/>
              <a:t>Ghealach</a:t>
            </a:r>
            <a:endParaRPr lang="ga-IE" altLang="en-US" sz="1200" dirty="0"/>
          </a:p>
        </p:txBody>
      </p:sp>
      <p:sp>
        <p:nvSpPr>
          <p:cNvPr id="10" name="TextBox 9"/>
          <p:cNvSpPr txBox="1">
            <a:spLocks noChangeArrowheads="1"/>
          </p:cNvSpPr>
          <p:nvPr/>
        </p:nvSpPr>
        <p:spPr bwMode="auto">
          <a:xfrm>
            <a:off x="195355" y="134839"/>
            <a:ext cx="8712200" cy="492443"/>
          </a:xfrm>
          <a:prstGeom prst="rect">
            <a:avLst/>
          </a:prstGeom>
          <a:noFill/>
          <a:ln w="9525">
            <a:noFill/>
            <a:miter lim="800000"/>
            <a:headEnd/>
            <a:tailEnd/>
          </a:ln>
        </p:spPr>
        <p:txBody>
          <a:bodyPr>
            <a:spAutoFit/>
          </a:bodyPr>
          <a:lstStyle/>
          <a:p>
            <a:r>
              <a:rPr lang="ga-IE" sz="2600" dirty="0" smtClean="0">
                <a:latin typeface="Tw Cen MT" panose="020B0602020104020603" pitchFamily="34" charset="0"/>
              </a:rPr>
              <a:t>Agus</a:t>
            </a:r>
            <a:r>
              <a:rPr lang="en-GB" sz="2600" dirty="0" smtClean="0">
                <a:latin typeface="Tw Cen MT" panose="020B0602020104020603" pitchFamily="34" charset="0"/>
              </a:rPr>
              <a:t> </a:t>
            </a:r>
            <a:r>
              <a:rPr lang="ga-IE" sz="2600" dirty="0" smtClean="0">
                <a:latin typeface="Tw Cen MT" panose="020B0602020104020603" pitchFamily="34" charset="0"/>
              </a:rPr>
              <a:t>an ghealach ag dul timpeall an domhain … </a:t>
            </a:r>
            <a:endParaRPr lang="ga-IE" sz="2600" dirty="0">
              <a:latin typeface="Tw Cen MT" panose="020B0602020104020603" pitchFamily="34" charset="0"/>
            </a:endParaRPr>
          </a:p>
        </p:txBody>
      </p:sp>
      <p:sp>
        <p:nvSpPr>
          <p:cNvPr id="9" name="TextBox 8"/>
          <p:cNvSpPr txBox="1">
            <a:spLocks noChangeArrowheads="1"/>
          </p:cNvSpPr>
          <p:nvPr/>
        </p:nvSpPr>
        <p:spPr bwMode="auto">
          <a:xfrm>
            <a:off x="2506221" y="6326517"/>
            <a:ext cx="6480720" cy="492443"/>
          </a:xfrm>
          <a:prstGeom prst="rect">
            <a:avLst/>
          </a:prstGeom>
          <a:noFill/>
          <a:ln w="9525">
            <a:noFill/>
            <a:miter lim="800000"/>
            <a:headEnd/>
            <a:tailEnd/>
          </a:ln>
        </p:spPr>
        <p:txBody>
          <a:bodyPr wrap="square">
            <a:spAutoFit/>
          </a:bodyPr>
          <a:lstStyle/>
          <a:p>
            <a:r>
              <a:rPr lang="ga-IE" sz="2600" dirty="0" smtClean="0">
                <a:latin typeface="Tw Cen MT" panose="020B0602020104020603" pitchFamily="34" charset="0"/>
              </a:rPr>
              <a:t> … bíonn an domhan ag dul timpeall na gréine. </a:t>
            </a:r>
            <a:endParaRPr lang="ga-IE" sz="2600" dirty="0">
              <a:latin typeface="Tw Cen MT" panose="020B0602020104020603" pitchFamily="34" charset="0"/>
            </a:endParaRPr>
          </a:p>
        </p:txBody>
      </p:sp>
      <p:sp>
        <p:nvSpPr>
          <p:cNvPr id="18" name="Curved Right Arrow 17"/>
          <p:cNvSpPr/>
          <p:nvPr/>
        </p:nvSpPr>
        <p:spPr>
          <a:xfrm>
            <a:off x="161124" y="2204864"/>
            <a:ext cx="416205" cy="936104"/>
          </a:xfrm>
          <a:prstGeom prst="curvedRightArrow">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solidFill>
                <a:schemeClr val="tx1"/>
              </a:solidFill>
            </a:endParaRPr>
          </a:p>
        </p:txBody>
      </p:sp>
      <p:sp>
        <p:nvSpPr>
          <p:cNvPr id="24" name="Curved Right Arrow 23"/>
          <p:cNvSpPr/>
          <p:nvPr/>
        </p:nvSpPr>
        <p:spPr>
          <a:xfrm flipH="1" flipV="1">
            <a:off x="8592439" y="2291301"/>
            <a:ext cx="398017" cy="884684"/>
          </a:xfrm>
          <a:prstGeom prst="curvedRightArrow">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solidFill>
                <a:schemeClr val="tx1"/>
              </a:solidFill>
            </a:endParaRPr>
          </a:p>
        </p:txBody>
      </p:sp>
      <p:sp>
        <p:nvSpPr>
          <p:cNvPr id="25" name="Curved Right Arrow 24"/>
          <p:cNvSpPr/>
          <p:nvPr/>
        </p:nvSpPr>
        <p:spPr>
          <a:xfrm rot="20646016">
            <a:off x="3278321" y="4651660"/>
            <a:ext cx="307818" cy="626512"/>
          </a:xfrm>
          <a:prstGeom prst="curvedRightArrow">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solidFill>
                <a:schemeClr val="tx1"/>
              </a:solidFill>
            </a:endParaRPr>
          </a:p>
        </p:txBody>
      </p:sp>
      <p:sp>
        <p:nvSpPr>
          <p:cNvPr id="26" name="Curved Right Arrow 25"/>
          <p:cNvSpPr/>
          <p:nvPr/>
        </p:nvSpPr>
        <p:spPr>
          <a:xfrm flipH="1" flipV="1">
            <a:off x="6181005" y="4359634"/>
            <a:ext cx="360040" cy="630410"/>
          </a:xfrm>
          <a:prstGeom prst="curvedRightArrow">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0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67"/>
                                        </p:tgtEl>
                                        <p:attrNameLst>
                                          <p:attrName>style.visibility</p:attrName>
                                        </p:attrNameLst>
                                      </p:cBhvr>
                                      <p:to>
                                        <p:strVal val="visible"/>
                                      </p:to>
                                    </p:set>
                                    <p:animEffect transition="in" filter="fade">
                                      <p:cBhvr>
                                        <p:cTn id="22" dur="2000"/>
                                        <p:tgtEl>
                                          <p:spTgt spid="409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973"/>
                                        </p:tgtEl>
                                        <p:attrNameLst>
                                          <p:attrName>style.visibility</p:attrName>
                                        </p:attrNameLst>
                                      </p:cBhvr>
                                      <p:to>
                                        <p:strVal val="visible"/>
                                      </p:to>
                                    </p:set>
                                    <p:animEffect transition="in" filter="fade">
                                      <p:cBhvr>
                                        <p:cTn id="25" dur="2000"/>
                                        <p:tgtEl>
                                          <p:spTgt spid="4097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974"/>
                                        </p:tgtEl>
                                        <p:attrNameLst>
                                          <p:attrName>style.visibility</p:attrName>
                                        </p:attrNameLst>
                                      </p:cBhvr>
                                      <p:to>
                                        <p:strVal val="visible"/>
                                      </p:to>
                                    </p:set>
                                    <p:animEffect transition="in" filter="fade">
                                      <p:cBhvr>
                                        <p:cTn id="28" dur="2000"/>
                                        <p:tgtEl>
                                          <p:spTgt spid="40974"/>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0975"/>
                                        </p:tgtEl>
                                        <p:attrNameLst>
                                          <p:attrName>style.visibility</p:attrName>
                                        </p:attrNameLst>
                                      </p:cBhvr>
                                      <p:to>
                                        <p:strVal val="visible"/>
                                      </p:to>
                                    </p:set>
                                    <p:animEffect transition="in" filter="fade">
                                      <p:cBhvr>
                                        <p:cTn id="31" dur="2000"/>
                                        <p:tgtEl>
                                          <p:spTgt spid="40975"/>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40976"/>
                                        </p:tgtEl>
                                        <p:attrNameLst>
                                          <p:attrName>style.visibility</p:attrName>
                                        </p:attrNameLst>
                                      </p:cBhvr>
                                      <p:to>
                                        <p:strVal val="visible"/>
                                      </p:to>
                                    </p:set>
                                    <p:animEffect transition="in" filter="fade">
                                      <p:cBhvr>
                                        <p:cTn id="34" dur="2000"/>
                                        <p:tgtEl>
                                          <p:spTgt spid="4097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childTnLst>
                          </p:cTn>
                        </p:par>
                        <p:par>
                          <p:cTn id="49" fill="hold">
                            <p:stCondLst>
                              <p:cond delay="500"/>
                            </p:stCondLst>
                            <p:childTnLst>
                              <p:par>
                                <p:cTn id="50" presetID="1" presetClass="path" presetSubtype="0" repeatCount="indefinite" accel="50000" decel="50000" fill="hold" nodeType="afterEffect">
                                  <p:stCondLst>
                                    <p:cond delay="0"/>
                                  </p:stCondLst>
                                  <p:endCondLst>
                                    <p:cond evt="onNext" delay="0">
                                      <p:tgtEl>
                                        <p:sldTgt/>
                                      </p:tgtEl>
                                    </p:cond>
                                  </p:endCondLst>
                                  <p:childTnLst>
                                    <p:animMotion origin="layout" path="M -0.02361 -0.01412 C 0.05209 -0.01412 0.11424 -0.07615 0.11424 -0.1537 C 0.11424 -0.23032 0.05209 -0.29236 -0.02361 -0.29236 C -0.09982 -0.29236 -0.16145 -0.23032 -0.16145 -0.1537 C -0.16145 -0.07615 -0.09982 -0.01412 -0.02361 -0.01412 Z " pathEditMode="relative" rAng="0" ptsTypes="AAAAA">
                                      <p:cBhvr>
                                        <p:cTn id="51" dur="5000" fill="hold"/>
                                        <p:tgtEl>
                                          <p:spTgt spid="40976"/>
                                        </p:tgtEl>
                                        <p:attrNameLst>
                                          <p:attrName>ppt_x</p:attrName>
                                          <p:attrName>ppt_y</p:attrName>
                                        </p:attrNameLst>
                                      </p:cBhvr>
                                      <p:rCtr x="0" y="-13912"/>
                                    </p:animMotion>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dissolve">
                                      <p:cBhvr>
                                        <p:cTn id="56" dur="500"/>
                                        <p:tgtEl>
                                          <p:spTgt spid="9"/>
                                        </p:tgtEl>
                                      </p:cBhvr>
                                    </p:animEffect>
                                  </p:childTnLst>
                                </p:cTn>
                              </p:par>
                              <p:par>
                                <p:cTn id="57" presetID="9" presetClass="exit" presetSubtype="0" fill="hold" grpId="0" nodeType="withEffect">
                                  <p:stCondLst>
                                    <p:cond delay="0"/>
                                  </p:stCondLst>
                                  <p:childTnLst>
                                    <p:animEffect transition="out" filter="dissolve">
                                      <p:cBhvr>
                                        <p:cTn id="58" dur="500"/>
                                        <p:tgtEl>
                                          <p:spTgt spid="40976"/>
                                        </p:tgtEl>
                                      </p:cBhvr>
                                    </p:animEffect>
                                    <p:set>
                                      <p:cBhvr>
                                        <p:cTn id="59" dur="1" fill="hold">
                                          <p:stCondLst>
                                            <p:cond delay="499"/>
                                          </p:stCondLst>
                                        </p:cTn>
                                        <p:tgtEl>
                                          <p:spTgt spid="40976"/>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40974"/>
                                        </p:tgtEl>
                                      </p:cBhvr>
                                    </p:animEffect>
                                    <p:set>
                                      <p:cBhvr>
                                        <p:cTn id="62" dur="1" fill="hold">
                                          <p:stCondLst>
                                            <p:cond delay="499"/>
                                          </p:stCondLst>
                                        </p:cTn>
                                        <p:tgtEl>
                                          <p:spTgt spid="40974"/>
                                        </p:tgtEl>
                                        <p:attrNameLst>
                                          <p:attrName>style.visibility</p:attrName>
                                        </p:attrNameLst>
                                      </p:cBhvr>
                                      <p:to>
                                        <p:strVal val="hidden"/>
                                      </p:to>
                                    </p:set>
                                  </p:childTnLst>
                                </p:cTn>
                              </p:par>
                            </p:childTnLst>
                          </p:cTn>
                        </p:par>
                        <p:par>
                          <p:cTn id="63" fill="hold">
                            <p:stCondLst>
                              <p:cond delay="500"/>
                            </p:stCondLst>
                            <p:childTnLst>
                              <p:par>
                                <p:cTn id="64" presetID="1" presetClass="path" presetSubtype="0" repeatCount="indefinite" accel="50000" decel="50000" fill="hold" grpId="0" nodeType="afterEffect">
                                  <p:stCondLst>
                                    <p:cond delay="0"/>
                                  </p:stCondLst>
                                  <p:endCondLst>
                                    <p:cond evt="onNext" delay="0">
                                      <p:tgtEl>
                                        <p:sldTgt/>
                                      </p:tgtEl>
                                    </p:cond>
                                  </p:endCondLst>
                                  <p:childTnLst>
                                    <p:animMotion origin="layout" path="M -0.01424 -0.02175 C 0.21806 -0.02175 0.40747 -0.13495 0.40747 -0.27361 C 0.40747 -0.4125 0.21806 -0.525 -0.01424 -0.525 C -0.24635 -0.525 -0.43507 -0.4125 -0.43507 -0.27361 C -0.43507 -0.13495 -0.24635 -0.02175 -0.01424 -0.02175 Z " pathEditMode="relative" rAng="0" ptsTypes="AAAAA">
                                      <p:cBhvr>
                                        <p:cTn id="65" dur="5000" fill="hold"/>
                                        <p:tgtEl>
                                          <p:spTgt spid="40975"/>
                                        </p:tgtEl>
                                        <p:attrNameLst>
                                          <p:attrName>ppt_x</p:attrName>
                                          <p:attrName>ppt_y</p:attrName>
                                        </p:attrNameLst>
                                      </p:cBhvr>
                                      <p:rCtr x="35" y="-2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73" grpId="0" animBg="1"/>
      <p:bldP spid="40974" grpId="0" animBg="1"/>
      <p:bldP spid="40974" grpId="1" animBg="1"/>
      <p:bldP spid="40975" grpId="0" animBg="1"/>
      <p:bldP spid="40975" grpId="1" animBg="1"/>
      <p:bldP spid="40976" grpId="0" animBg="1"/>
      <p:bldP spid="40976" grpId="1" animBg="1"/>
      <p:bldP spid="10" grpId="0"/>
      <p:bldP spid="9" grpId="0"/>
      <p:bldP spid="18" grpId="0" animBg="1"/>
      <p:bldP spid="18" grpId="1" animBg="1"/>
      <p:bldP spid="24" grpId="0" animBg="1"/>
      <p:bldP spid="24" grpId="1" animBg="1"/>
      <p:bldP spid="25" grpId="0" animBg="1"/>
      <p:bldP spid="25" grpId="1" animBg="1"/>
      <p:bldP spid="26" grpId="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7519"/>
            <a:ext cx="914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279789" y="245839"/>
            <a:ext cx="84959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a:lstStyle>
          <a:p>
            <a:pPr algn="ctr" eaLnBrk="1" hangingPunct="1"/>
            <a:r>
              <a:rPr lang="ga-IE" altLang="en-US" sz="2800" dirty="0" smtClean="0">
                <a:solidFill>
                  <a:schemeClr val="bg1"/>
                </a:solidFill>
                <a:latin typeface="Tw Cen MT" panose="020B0602020104020603" pitchFamily="34" charset="0"/>
              </a:rPr>
              <a:t>Níl solas dá cuid féin ag an ngealach. Tá sí neamhlonrach. </a:t>
            </a:r>
            <a:endParaRPr lang="ga-IE" altLang="en-US" sz="28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95977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9295</TotalTime>
  <Words>717</Words>
  <Application>Microsoft Office PowerPoint</Application>
  <PresentationFormat>Taispeántas ar scáileán</PresentationFormat>
  <Paragraphs>114</Paragraphs>
  <Slides>24</Slides>
  <Notes>15</Notes>
  <HiddenSlides>0</HiddenSlides>
  <MMClips>0</MMClips>
  <ScaleCrop>false</ScaleCrop>
  <HeadingPairs>
    <vt:vector size="4" baseType="variant">
      <vt:variant>
        <vt:lpstr>Téama</vt:lpstr>
      </vt:variant>
      <vt:variant>
        <vt:i4>1</vt:i4>
      </vt:variant>
      <vt:variant>
        <vt:lpstr>Teidil sleamhnáin</vt:lpstr>
      </vt:variant>
      <vt:variant>
        <vt:i4>24</vt:i4>
      </vt:variant>
    </vt:vector>
  </HeadingPairs>
  <TitlesOfParts>
    <vt:vector size="25" baseType="lpstr">
      <vt:lpstr>Office Theme</vt:lpstr>
      <vt:lpstr>An Ghealach</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maire</dc:creator>
  <cp:lastModifiedBy>Kayla Reed</cp:lastModifiedBy>
  <cp:revision>493</cp:revision>
  <cp:lastPrinted>2015-11-17T14:27:47Z</cp:lastPrinted>
  <dcterms:created xsi:type="dcterms:W3CDTF">2012-11-14T20:08:14Z</dcterms:created>
  <dcterms:modified xsi:type="dcterms:W3CDTF">2016-11-23T10:52:05Z</dcterms:modified>
</cp:coreProperties>
</file>