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9" r:id="rId2"/>
    <p:sldId id="275" r:id="rId3"/>
    <p:sldId id="280" r:id="rId4"/>
    <p:sldId id="278" r:id="rId5"/>
    <p:sldId id="288" r:id="rId6"/>
    <p:sldId id="294" r:id="rId7"/>
    <p:sldId id="305" r:id="rId8"/>
    <p:sldId id="293" r:id="rId9"/>
    <p:sldId id="297" r:id="rId10"/>
    <p:sldId id="298" r:id="rId11"/>
    <p:sldId id="287" r:id="rId12"/>
    <p:sldId id="291" r:id="rId13"/>
    <p:sldId id="300" r:id="rId14"/>
    <p:sldId id="301" r:id="rId15"/>
    <p:sldId id="299" r:id="rId16"/>
    <p:sldId id="302" r:id="rId17"/>
    <p:sldId id="303" r:id="rId18"/>
    <p:sldId id="304"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1C4A"/>
    <a:srgbClr val="009FD0"/>
    <a:srgbClr val="017D73"/>
    <a:srgbClr val="044740"/>
    <a:srgbClr val="03AB9D"/>
    <a:srgbClr val="C9C116"/>
    <a:srgbClr val="FFD90C"/>
    <a:srgbClr val="0D978C"/>
    <a:srgbClr val="058BD2"/>
    <a:srgbClr val="0487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0" autoAdjust="0"/>
    <p:restoredTop sz="91317" autoAdjust="0"/>
  </p:normalViewPr>
  <p:slideViewPr>
    <p:cSldViewPr snapToGrid="0">
      <p:cViewPr>
        <p:scale>
          <a:sx n="75" d="100"/>
          <a:sy n="75" d="100"/>
        </p:scale>
        <p:origin x="-1812" y="-678"/>
      </p:cViewPr>
      <p:guideLst>
        <p:guide orient="horz" pos="2160"/>
        <p:guide pos="3840"/>
      </p:guideLst>
    </p:cSldViewPr>
  </p:slideViewPr>
  <p:notesTextViewPr>
    <p:cViewPr>
      <p:scale>
        <a:sx n="1" d="1"/>
        <a:sy n="1" d="1"/>
      </p:scale>
      <p:origin x="0" y="0"/>
    </p:cViewPr>
  </p:notesTextViewPr>
  <p:sorterViewPr>
    <p:cViewPr>
      <p:scale>
        <a:sx n="60" d="100"/>
        <a:sy n="60" d="100"/>
      </p:scale>
      <p:origin x="0" y="-6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ga-I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1EF6E1F-308C-4552-ACC8-53C4110264C1}" type="datetimeFigureOut">
              <a:rPr lang="ga-IE" smtClean="0"/>
              <a:t>07/11/2017</a:t>
            </a:fld>
            <a:endParaRPr lang="ga-I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ga-I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EDD806D-BC82-4435-900E-15D2DE79D40A}" type="slidenum">
              <a:rPr lang="ga-IE" smtClean="0"/>
              <a:t>‹#›</a:t>
            </a:fld>
            <a:endParaRPr lang="ga-IE"/>
          </a:p>
        </p:txBody>
      </p:sp>
    </p:spTree>
    <p:extLst>
      <p:ext uri="{BB962C8B-B14F-4D97-AF65-F5344CB8AC3E}">
        <p14:creationId xmlns:p14="http://schemas.microsoft.com/office/powerpoint/2010/main" val="1244411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0C2C281-0C28-472A-9461-89DBBFA99BEA}" type="datetimeFigureOut">
              <a:rPr lang="en-GB" smtClean="0"/>
              <a:t>07/11/2017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1F58207-294C-4138-B938-71BAAF58AEB0}" type="slidenum">
              <a:rPr lang="en-GB" smtClean="0"/>
              <a:t>‹#›</a:t>
            </a:fld>
            <a:endParaRPr lang="en-GB"/>
          </a:p>
        </p:txBody>
      </p:sp>
    </p:spTree>
    <p:extLst>
      <p:ext uri="{BB962C8B-B14F-4D97-AF65-F5344CB8AC3E}">
        <p14:creationId xmlns:p14="http://schemas.microsoft.com/office/powerpoint/2010/main" val="125904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1F58207-294C-4138-B938-71BAAF58AEB0}" type="slidenum">
              <a:rPr lang="en-GB" smtClean="0"/>
              <a:t>1</a:t>
            </a:fld>
            <a:endParaRPr lang="en-GB"/>
          </a:p>
        </p:txBody>
      </p:sp>
    </p:spTree>
    <p:extLst>
      <p:ext uri="{BB962C8B-B14F-4D97-AF65-F5344CB8AC3E}">
        <p14:creationId xmlns:p14="http://schemas.microsoft.com/office/powerpoint/2010/main" val="1675304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184AFE35-577F-4D05-8C30-4C6A3E2DCEB3}" type="slidenum">
              <a:rPr lang="en-GB" altLang="en-US" sz="1200"/>
              <a:pPr eaLnBrk="1" hangingPunct="1"/>
              <a:t>13</a:t>
            </a:fld>
            <a:endParaRPr lang="en-GB"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585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184AFE35-577F-4D05-8C30-4C6A3E2DCEB3}" type="slidenum">
              <a:rPr lang="en-GB" altLang="en-US" sz="1200"/>
              <a:pPr eaLnBrk="1" hangingPunct="1"/>
              <a:t>14</a:t>
            </a:fld>
            <a:endParaRPr lang="en-GB"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6925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ga-IE" altLang="en-US" sz="1400" dirty="0" smtClean="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21F58207-294C-4138-B938-71BAAF58AEB0}" type="slidenum">
              <a:rPr lang="en-GB" smtClean="0"/>
              <a:t>16</a:t>
            </a:fld>
            <a:endParaRPr lang="en-GB"/>
          </a:p>
        </p:txBody>
      </p:sp>
    </p:spTree>
    <p:extLst>
      <p:ext uri="{BB962C8B-B14F-4D97-AF65-F5344CB8AC3E}">
        <p14:creationId xmlns:p14="http://schemas.microsoft.com/office/powerpoint/2010/main" val="272763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CD0888-06CB-42A3-B63F-D2059A9E00FE}" type="datetimeFigureOut">
              <a:rPr lang="en-GB" smtClean="0"/>
              <a:t>07/11/2017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10C2C8-3996-493C-B1B7-1D780F36A872}" type="slidenum">
              <a:rPr lang="en-GB" smtClean="0"/>
              <a:t>‹#›</a:t>
            </a:fld>
            <a:endParaRPr lang="en-GB"/>
          </a:p>
        </p:txBody>
      </p:sp>
    </p:spTree>
    <p:extLst>
      <p:ext uri="{BB962C8B-B14F-4D97-AF65-F5344CB8AC3E}">
        <p14:creationId xmlns:p14="http://schemas.microsoft.com/office/powerpoint/2010/main" val="44333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CD0888-06CB-42A3-B63F-D2059A9E00FE}" type="datetimeFigureOut">
              <a:rPr lang="en-GB" smtClean="0"/>
              <a:t>07/11/2017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10C2C8-3996-493C-B1B7-1D780F36A872}" type="slidenum">
              <a:rPr lang="en-GB" smtClean="0"/>
              <a:t>‹#›</a:t>
            </a:fld>
            <a:endParaRPr lang="en-GB"/>
          </a:p>
        </p:txBody>
      </p:sp>
    </p:spTree>
    <p:extLst>
      <p:ext uri="{BB962C8B-B14F-4D97-AF65-F5344CB8AC3E}">
        <p14:creationId xmlns:p14="http://schemas.microsoft.com/office/powerpoint/2010/main" val="931448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CD0888-06CB-42A3-B63F-D2059A9E00FE}" type="datetimeFigureOut">
              <a:rPr lang="en-GB" smtClean="0"/>
              <a:t>07/11/2017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10C2C8-3996-493C-B1B7-1D780F36A872}" type="slidenum">
              <a:rPr lang="en-GB" smtClean="0"/>
              <a:t>‹#›</a:t>
            </a:fld>
            <a:endParaRPr lang="en-GB"/>
          </a:p>
        </p:txBody>
      </p:sp>
    </p:spTree>
    <p:extLst>
      <p:ext uri="{BB962C8B-B14F-4D97-AF65-F5344CB8AC3E}">
        <p14:creationId xmlns:p14="http://schemas.microsoft.com/office/powerpoint/2010/main" val="260013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CD0888-06CB-42A3-B63F-D2059A9E00FE}" type="datetimeFigureOut">
              <a:rPr lang="en-GB" smtClean="0"/>
              <a:t>07/11/2017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10C2C8-3996-493C-B1B7-1D780F36A872}" type="slidenum">
              <a:rPr lang="en-GB" smtClean="0"/>
              <a:t>‹#›</a:t>
            </a:fld>
            <a:endParaRPr lang="en-GB"/>
          </a:p>
        </p:txBody>
      </p:sp>
    </p:spTree>
    <p:extLst>
      <p:ext uri="{BB962C8B-B14F-4D97-AF65-F5344CB8AC3E}">
        <p14:creationId xmlns:p14="http://schemas.microsoft.com/office/powerpoint/2010/main" val="84205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CD0888-06CB-42A3-B63F-D2059A9E00FE}" type="datetimeFigureOut">
              <a:rPr lang="en-GB" smtClean="0"/>
              <a:t>07/11/2017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10C2C8-3996-493C-B1B7-1D780F36A872}" type="slidenum">
              <a:rPr lang="en-GB" smtClean="0"/>
              <a:t>‹#›</a:t>
            </a:fld>
            <a:endParaRPr lang="en-GB"/>
          </a:p>
        </p:txBody>
      </p:sp>
    </p:spTree>
    <p:extLst>
      <p:ext uri="{BB962C8B-B14F-4D97-AF65-F5344CB8AC3E}">
        <p14:creationId xmlns:p14="http://schemas.microsoft.com/office/powerpoint/2010/main" val="88812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CD0888-06CB-42A3-B63F-D2059A9E00FE}" type="datetimeFigureOut">
              <a:rPr lang="en-GB" smtClean="0"/>
              <a:t>07/11/2017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10C2C8-3996-493C-B1B7-1D780F36A872}" type="slidenum">
              <a:rPr lang="en-GB" smtClean="0"/>
              <a:t>‹#›</a:t>
            </a:fld>
            <a:endParaRPr lang="en-GB"/>
          </a:p>
        </p:txBody>
      </p:sp>
    </p:spTree>
    <p:extLst>
      <p:ext uri="{BB962C8B-B14F-4D97-AF65-F5344CB8AC3E}">
        <p14:creationId xmlns:p14="http://schemas.microsoft.com/office/powerpoint/2010/main" val="916684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CD0888-06CB-42A3-B63F-D2059A9E00FE}" type="datetimeFigureOut">
              <a:rPr lang="en-GB" smtClean="0"/>
              <a:t>07/11/2017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10C2C8-3996-493C-B1B7-1D780F36A872}" type="slidenum">
              <a:rPr lang="en-GB" smtClean="0"/>
              <a:t>‹#›</a:t>
            </a:fld>
            <a:endParaRPr lang="en-GB"/>
          </a:p>
        </p:txBody>
      </p:sp>
    </p:spTree>
    <p:extLst>
      <p:ext uri="{BB962C8B-B14F-4D97-AF65-F5344CB8AC3E}">
        <p14:creationId xmlns:p14="http://schemas.microsoft.com/office/powerpoint/2010/main" val="144412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CD0888-06CB-42A3-B63F-D2059A9E00FE}" type="datetimeFigureOut">
              <a:rPr lang="en-GB" smtClean="0"/>
              <a:t>07/11/2017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10C2C8-3996-493C-B1B7-1D780F36A872}" type="slidenum">
              <a:rPr lang="en-GB" smtClean="0"/>
              <a:t>‹#›</a:t>
            </a:fld>
            <a:endParaRPr lang="en-GB"/>
          </a:p>
        </p:txBody>
      </p:sp>
    </p:spTree>
    <p:extLst>
      <p:ext uri="{BB962C8B-B14F-4D97-AF65-F5344CB8AC3E}">
        <p14:creationId xmlns:p14="http://schemas.microsoft.com/office/powerpoint/2010/main" val="47773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D0888-06CB-42A3-B63F-D2059A9E00FE}" type="datetimeFigureOut">
              <a:rPr lang="en-GB" smtClean="0"/>
              <a:t>07/11/2017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10C2C8-3996-493C-B1B7-1D780F36A872}" type="slidenum">
              <a:rPr lang="en-GB" smtClean="0"/>
              <a:t>‹#›</a:t>
            </a:fld>
            <a:endParaRPr lang="en-GB"/>
          </a:p>
        </p:txBody>
      </p:sp>
    </p:spTree>
    <p:extLst>
      <p:ext uri="{BB962C8B-B14F-4D97-AF65-F5344CB8AC3E}">
        <p14:creationId xmlns:p14="http://schemas.microsoft.com/office/powerpoint/2010/main" val="57277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D0888-06CB-42A3-B63F-D2059A9E00FE}" type="datetimeFigureOut">
              <a:rPr lang="en-GB" smtClean="0"/>
              <a:t>07/11/2017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10C2C8-3996-493C-B1B7-1D780F36A872}" type="slidenum">
              <a:rPr lang="en-GB" smtClean="0"/>
              <a:t>‹#›</a:t>
            </a:fld>
            <a:endParaRPr lang="en-GB"/>
          </a:p>
        </p:txBody>
      </p:sp>
    </p:spTree>
    <p:extLst>
      <p:ext uri="{BB962C8B-B14F-4D97-AF65-F5344CB8AC3E}">
        <p14:creationId xmlns:p14="http://schemas.microsoft.com/office/powerpoint/2010/main" val="203316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D0888-06CB-42A3-B63F-D2059A9E00FE}" type="datetimeFigureOut">
              <a:rPr lang="en-GB" smtClean="0"/>
              <a:t>07/11/2017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10C2C8-3996-493C-B1B7-1D780F36A872}" type="slidenum">
              <a:rPr lang="en-GB" smtClean="0"/>
              <a:t>‹#›</a:t>
            </a:fld>
            <a:endParaRPr lang="en-GB"/>
          </a:p>
        </p:txBody>
      </p:sp>
    </p:spTree>
    <p:extLst>
      <p:ext uri="{BB962C8B-B14F-4D97-AF65-F5344CB8AC3E}">
        <p14:creationId xmlns:p14="http://schemas.microsoft.com/office/powerpoint/2010/main" val="389885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D5F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D0888-06CB-42A3-B63F-D2059A9E00FE}" type="datetimeFigureOut">
              <a:rPr lang="en-GB" smtClean="0"/>
              <a:t>07/11/2017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0C2C8-3996-493C-B1B7-1D780F36A872}" type="slidenum">
              <a:rPr lang="en-GB" smtClean="0"/>
              <a:t>‹#›</a:t>
            </a:fld>
            <a:endParaRPr lang="en-GB"/>
          </a:p>
        </p:txBody>
      </p:sp>
    </p:spTree>
    <p:extLst>
      <p:ext uri="{BB962C8B-B14F-4D97-AF65-F5344CB8AC3E}">
        <p14:creationId xmlns:p14="http://schemas.microsoft.com/office/powerpoint/2010/main" val="763425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hyperlink" Target="http://video.nationalgeographic.com/video/101-videos/global-warming-101"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5.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cogg.ie/wp-content/uploads/eureka_irish_11.24.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www.kerrycoco.ie/ga/gachseirbhis/comhshaol/scoileannaglasa/thefile,9043,ga.pdf" TargetMode="External"/><Relationship Id="rId4" Type="http://schemas.openxmlformats.org/officeDocument/2006/relationships/hyperlink" Target="http://www.cogg.ie/wp-content/uploads/eureka-3-16.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askaboutireland.ie/learning-zone/primary-students/1st-+-2nd-class/irish/ar-dtimpeallact/cluichi/iarmhairt-cheaptha-teasa/"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5337176"/>
            <a:ext cx="10532050" cy="1569660"/>
          </a:xfrm>
          <a:prstGeom prst="rect">
            <a:avLst/>
          </a:prstGeom>
          <a:noFill/>
        </p:spPr>
        <p:txBody>
          <a:bodyPr wrap="none" rtlCol="0">
            <a:spAutoFit/>
          </a:bodyPr>
          <a:lstStyle/>
          <a:p>
            <a:r>
              <a:rPr lang="ga-IE" sz="9600" dirty="0" smtClean="0">
                <a:solidFill>
                  <a:schemeClr val="accent4">
                    <a:lumMod val="20000"/>
                    <a:lumOff val="80000"/>
                  </a:schemeClr>
                </a:solidFill>
                <a:effectLst>
                  <a:outerShdw blurRad="38100" dist="38100" dir="2700000" algn="tl">
                    <a:srgbClr val="000000">
                      <a:alpha val="43137"/>
                    </a:srgbClr>
                  </a:outerShdw>
                </a:effectLst>
                <a:latin typeface="Franklin Gothic Heavy" panose="020B0903020102020204" pitchFamily="34" charset="0"/>
              </a:rPr>
              <a:t>Téamh Domhanda</a:t>
            </a:r>
            <a:endParaRPr lang="ga-IE" sz="9600" dirty="0">
              <a:solidFill>
                <a:schemeClr val="accent4">
                  <a:lumMod val="20000"/>
                  <a:lumOff val="80000"/>
                </a:schemeClr>
              </a:solidFill>
              <a:effectLst>
                <a:outerShdw blurRad="38100" dist="38100" dir="2700000" algn="tl">
                  <a:srgbClr val="000000">
                    <a:alpha val="43137"/>
                  </a:srgbClr>
                </a:outerShdw>
              </a:effectLst>
              <a:latin typeface="Franklin Gothic Heavy" panose="020B0903020102020204" pitchFamily="34" charset="0"/>
            </a:endParaRPr>
          </a:p>
        </p:txBody>
      </p:sp>
    </p:spTree>
    <p:extLst>
      <p:ext uri="{BB962C8B-B14F-4D97-AF65-F5344CB8AC3E}">
        <p14:creationId xmlns:p14="http://schemas.microsoft.com/office/powerpoint/2010/main" val="2378268467"/>
      </p:ext>
    </p:extLst>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50673" y="2861609"/>
            <a:ext cx="3037499" cy="214447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8827695" y="859004"/>
            <a:ext cx="3155841" cy="20197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795699" y="2869108"/>
            <a:ext cx="3187838" cy="2129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50673" y="854348"/>
            <a:ext cx="3037499" cy="20290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57300" y="136184"/>
            <a:ext cx="9715500" cy="523220"/>
          </a:xfrm>
          <a:prstGeom prst="rect">
            <a:avLst/>
          </a:prstGeom>
        </p:spPr>
        <p:txBody>
          <a:bodyPr wrap="square">
            <a:spAutoFit/>
          </a:bodyPr>
          <a:lstStyle/>
          <a:p>
            <a:r>
              <a:rPr lang="ga-IE" sz="2800" dirty="0" smtClean="0">
                <a:solidFill>
                  <a:srgbClr val="BB1313"/>
                </a:solidFill>
                <a:latin typeface="Berlin Sans FB" panose="020E0602020502020306" pitchFamily="34" charset="0"/>
              </a:rPr>
              <a:t>Cén tionchar a bheidh ag an téamh domhanda ar ár bpláinéad?</a:t>
            </a:r>
            <a:endParaRPr lang="ga-IE" sz="2800" dirty="0">
              <a:solidFill>
                <a:srgbClr val="BB1313"/>
              </a:solidFill>
              <a:latin typeface="Berlin Sans FB" panose="020E0602020502020306" pitchFamily="34" charset="0"/>
            </a:endParaRPr>
          </a:p>
        </p:txBody>
      </p:sp>
      <p:sp>
        <p:nvSpPr>
          <p:cNvPr id="7" name="TextBox 6"/>
          <p:cNvSpPr txBox="1"/>
          <p:nvPr/>
        </p:nvSpPr>
        <p:spPr>
          <a:xfrm>
            <a:off x="3581400" y="686716"/>
            <a:ext cx="5016501" cy="4893647"/>
          </a:xfrm>
          <a:prstGeom prst="rect">
            <a:avLst/>
          </a:prstGeom>
          <a:noFill/>
        </p:spPr>
        <p:txBody>
          <a:bodyPr wrap="square" rtlCol="0">
            <a:spAutoFit/>
          </a:bodyPr>
          <a:lstStyle/>
          <a:p>
            <a:r>
              <a:rPr lang="ga-IE" sz="2400" dirty="0" smtClean="0">
                <a:latin typeface="Tw Cen MT" panose="020B0602020104020603" pitchFamily="34" charset="0"/>
              </a:rPr>
              <a:t>Tá na caidhpeanna polacha ag leá. Creideann eolaithe gur mar gheall </a:t>
            </a:r>
            <a:r>
              <a:rPr lang="en-IE" sz="2400" dirty="0" smtClean="0">
                <a:latin typeface="Tw Cen MT" panose="020B0602020104020603" pitchFamily="34" charset="0"/>
              </a:rPr>
              <a:t/>
            </a:r>
            <a:br>
              <a:rPr lang="en-IE" sz="2400" dirty="0" smtClean="0">
                <a:latin typeface="Tw Cen MT" panose="020B0602020104020603" pitchFamily="34" charset="0"/>
              </a:rPr>
            </a:br>
            <a:r>
              <a:rPr lang="ga-IE" sz="2400" dirty="0" smtClean="0">
                <a:latin typeface="Tw Cen MT" panose="020B0602020104020603" pitchFamily="34" charset="0"/>
              </a:rPr>
              <a:t>ar an téamh domhanda atá sé sin ag tarlú. Tuarann siad go dtiocfaidh ardú ar leibhéal na farraige dá bharr sin. Tuarann siad freisin go mbeidh níos mó stoirmeacha, tuilte agus tréimhsí fada triomaigh ann mar gheall ar an téamh domhanda. Deir siad go dtiocfaidh deireadh le speicis áirithe plandaí agus ainmhithe mar nach mbeidh siad ábalta na stoirmeacha, na tuilte agus na</a:t>
            </a:r>
            <a:r>
              <a:rPr lang="en-IE" sz="2400" dirty="0" smtClean="0">
                <a:latin typeface="Tw Cen MT" panose="020B0602020104020603" pitchFamily="34" charset="0"/>
              </a:rPr>
              <a:t> </a:t>
            </a:r>
            <a:r>
              <a:rPr lang="ga-IE" sz="2400" dirty="0" smtClean="0">
                <a:latin typeface="Tw Cen MT" panose="020B0602020104020603" pitchFamily="34" charset="0"/>
              </a:rPr>
              <a:t>tréimhsí triomaigh sin a sheasamh.</a:t>
            </a:r>
            <a:endParaRPr lang="ga-IE" sz="2400" dirty="0">
              <a:latin typeface="Tw Cen MT" panose="020B0602020104020603" pitchFamily="34" charset="0"/>
            </a:endParaRPr>
          </a:p>
        </p:txBody>
      </p:sp>
      <p:sp>
        <p:nvSpPr>
          <p:cNvPr id="8" name="Rectangle 7"/>
          <p:cNvSpPr/>
          <p:nvPr/>
        </p:nvSpPr>
        <p:spPr>
          <a:xfrm>
            <a:off x="3384289" y="5534561"/>
            <a:ext cx="5461522" cy="1323439"/>
          </a:xfrm>
          <a:prstGeom prst="rect">
            <a:avLst/>
          </a:prstGeom>
          <a:solidFill>
            <a:srgbClr val="EB1C4A"/>
          </a:solidFill>
        </p:spPr>
        <p:txBody>
          <a:bodyPr wrap="square">
            <a:spAutoFit/>
          </a:bodyPr>
          <a:lstStyle/>
          <a:p>
            <a:r>
              <a:rPr lang="ga-IE" sz="2000" dirty="0" smtClean="0">
                <a:latin typeface="Tw Cen MT" panose="020B0602020104020603" pitchFamily="34" charset="0"/>
              </a:rPr>
              <a:t>Is féidir féachaint ar fhíseán faoin téamh domhanda ar an suíomh seo: </a:t>
            </a:r>
          </a:p>
          <a:p>
            <a:r>
              <a:rPr lang="ga-IE" sz="2000" dirty="0" smtClean="0">
                <a:latin typeface="Tw Cen MT" panose="020B0602020104020603" pitchFamily="34" charset="0"/>
                <a:hlinkClick r:id="rId6"/>
              </a:rPr>
              <a:t>http://video.nationalgeographic.com/video/101-videos/global-warming-101</a:t>
            </a:r>
            <a:r>
              <a:rPr lang="ga-IE" sz="2000" dirty="0" smtClean="0">
                <a:latin typeface="Tw Cen MT" panose="020B0602020104020603" pitchFamily="34" charset="0"/>
              </a:rPr>
              <a:t> </a:t>
            </a:r>
          </a:p>
        </p:txBody>
      </p:sp>
    </p:spTree>
    <p:extLst>
      <p:ext uri="{BB962C8B-B14F-4D97-AF65-F5344CB8AC3E}">
        <p14:creationId xmlns:p14="http://schemas.microsoft.com/office/powerpoint/2010/main" val="38106905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4690751" y="5512349"/>
            <a:ext cx="2903847" cy="646331"/>
          </a:xfrm>
          <a:prstGeom prst="rect">
            <a:avLst/>
          </a:prstGeom>
          <a:solidFill>
            <a:schemeClr val="bg1"/>
          </a:solidFill>
          <a:ln w="25400">
            <a:solidFill>
              <a:schemeClr val="accent1"/>
            </a:solidFill>
          </a:ln>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ga-IE" altLang="en-US" sz="3600" dirty="0" smtClean="0">
                <a:solidFill>
                  <a:prstClr val="black"/>
                </a:solidFill>
                <a:latin typeface="Tw Cen MT" panose="020B0602020104020603" pitchFamily="34" charset="0"/>
              </a:rPr>
              <a:t>Is féidir</a:t>
            </a:r>
            <a:r>
              <a:rPr lang="en-IE" altLang="en-US" sz="3600" dirty="0" smtClean="0">
                <a:solidFill>
                  <a:prstClr val="black"/>
                </a:solidFill>
                <a:latin typeface="Tw Cen MT" panose="020B0602020104020603" pitchFamily="34" charset="0"/>
              </a:rPr>
              <a:t>,</a:t>
            </a:r>
            <a:r>
              <a:rPr lang="ga-IE" altLang="en-US" sz="3600" dirty="0" smtClean="0">
                <a:solidFill>
                  <a:prstClr val="black"/>
                </a:solidFill>
                <a:latin typeface="Tw Cen MT" panose="020B0602020104020603" pitchFamily="34" charset="0"/>
              </a:rPr>
              <a:t> cinnte!</a:t>
            </a:r>
            <a:endParaRPr lang="ga-IE" altLang="en-US" sz="3600" dirty="0">
              <a:solidFill>
                <a:prstClr val="black"/>
              </a:solidFill>
              <a:latin typeface="Tw Cen MT" panose="020B0602020104020603" pitchFamily="34" charset="0"/>
            </a:endParaRPr>
          </a:p>
        </p:txBody>
      </p:sp>
      <p:sp>
        <p:nvSpPr>
          <p:cNvPr id="3" name="TextBox 2"/>
          <p:cNvSpPr txBox="1">
            <a:spLocks noChangeArrowheads="1"/>
          </p:cNvSpPr>
          <p:nvPr/>
        </p:nvSpPr>
        <p:spPr bwMode="auto">
          <a:xfrm>
            <a:off x="3851645" y="5512349"/>
            <a:ext cx="4582059" cy="646331"/>
          </a:xfrm>
          <a:prstGeom prst="rect">
            <a:avLst/>
          </a:prstGeom>
          <a:solidFill>
            <a:schemeClr val="bg1"/>
          </a:solidFill>
          <a:ln w="25400">
            <a:solidFill>
              <a:schemeClr val="accent1"/>
            </a:solidFill>
          </a:ln>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ga-IE" altLang="en-US" sz="3600" dirty="0" smtClean="0">
                <a:solidFill>
                  <a:prstClr val="black"/>
                </a:solidFill>
                <a:latin typeface="Tw Cen MT" panose="020B0602020104020603" pitchFamily="34" charset="0"/>
              </a:rPr>
              <a:t>An féidir leatsa cabhrú?</a:t>
            </a:r>
            <a:endParaRPr lang="ga-IE" altLang="en-US" sz="3600" dirty="0">
              <a:solidFill>
                <a:prstClr val="black"/>
              </a:solidFill>
              <a:latin typeface="Tw Cen MT" panose="020B0602020104020603" pitchFamily="34" charset="0"/>
            </a:endParaRPr>
          </a:p>
        </p:txBody>
      </p:sp>
      <p:pic>
        <p:nvPicPr>
          <p:cNvPr id="5" name="Picture 2"/>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3701367" y="546100"/>
            <a:ext cx="4882617"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36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1" name="Picture 1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898369" y="1188000"/>
            <a:ext cx="1905138" cy="29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2209800" y="975156"/>
            <a:ext cx="3376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sz="4800">
                <a:solidFill>
                  <a:schemeClr val="tx1"/>
                </a:solidFill>
                <a:latin typeface="Comic Sans MS" panose="030F0702030302020204" pitchFamily="66" charset="0"/>
                <a:cs typeface="Times New Roman" panose="02020603050405020304" pitchFamily="18" charset="0"/>
              </a:defRPr>
            </a:lvl1pPr>
            <a:lvl2pPr marL="828675" indent="-285750" eaLnBrk="0" hangingPunct="0">
              <a:defRPr sz="4800">
                <a:solidFill>
                  <a:schemeClr val="tx1"/>
                </a:solidFill>
                <a:latin typeface="Comic Sans MS" panose="030F0702030302020204" pitchFamily="66" charset="0"/>
                <a:cs typeface="Times New Roman" panose="02020603050405020304" pitchFamily="18" charset="0"/>
              </a:defRPr>
            </a:lvl2pPr>
            <a:lvl3pPr marL="1236663" indent="-228600" eaLnBrk="0" hangingPunct="0">
              <a:defRPr sz="4800">
                <a:solidFill>
                  <a:schemeClr val="tx1"/>
                </a:solidFill>
                <a:latin typeface="Comic Sans MS" panose="030F0702030302020204" pitchFamily="66" charset="0"/>
                <a:cs typeface="Times New Roman" panose="02020603050405020304" pitchFamily="18" charset="0"/>
              </a:defRPr>
            </a:lvl3pPr>
            <a:lvl4pPr marL="1644650" indent="-228600" eaLnBrk="0" hangingPunct="0">
              <a:defRPr sz="48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8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9pPr>
          </a:lstStyle>
          <a:p>
            <a:pPr eaLnBrk="1" hangingPunct="1">
              <a:buFontTx/>
              <a:buChar char="•"/>
            </a:pPr>
            <a:r>
              <a:rPr lang="ga-IE" altLang="en-US" sz="2800" dirty="0" smtClean="0">
                <a:latin typeface="Tw Cen MT" panose="020B0602020104020603" pitchFamily="34" charset="0"/>
              </a:rPr>
              <a:t>Ísligh an teas.</a:t>
            </a:r>
            <a:endParaRPr lang="ga-IE" altLang="en-US" sz="2800" dirty="0">
              <a:latin typeface="Tw Cen MT" panose="020B0602020104020603" pitchFamily="34" charset="0"/>
            </a:endParaRPr>
          </a:p>
        </p:txBody>
      </p:sp>
      <p:sp>
        <p:nvSpPr>
          <p:cNvPr id="17414" name="Text Box 6"/>
          <p:cNvSpPr txBox="1">
            <a:spLocks noChangeArrowheads="1"/>
          </p:cNvSpPr>
          <p:nvPr/>
        </p:nvSpPr>
        <p:spPr bwMode="auto">
          <a:xfrm>
            <a:off x="2209800" y="1610698"/>
            <a:ext cx="563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sz="4800">
                <a:solidFill>
                  <a:schemeClr val="tx1"/>
                </a:solidFill>
                <a:latin typeface="Comic Sans MS" panose="030F0702030302020204" pitchFamily="66" charset="0"/>
                <a:cs typeface="Times New Roman" panose="02020603050405020304" pitchFamily="18" charset="0"/>
              </a:defRPr>
            </a:lvl1pPr>
            <a:lvl2pPr marL="828675" indent="-285750" eaLnBrk="0" hangingPunct="0">
              <a:defRPr sz="4800">
                <a:solidFill>
                  <a:schemeClr val="tx1"/>
                </a:solidFill>
                <a:latin typeface="Comic Sans MS" panose="030F0702030302020204" pitchFamily="66" charset="0"/>
                <a:cs typeface="Times New Roman" panose="02020603050405020304" pitchFamily="18" charset="0"/>
              </a:defRPr>
            </a:lvl2pPr>
            <a:lvl3pPr marL="1236663" indent="-228600" eaLnBrk="0" hangingPunct="0">
              <a:defRPr sz="4800">
                <a:solidFill>
                  <a:schemeClr val="tx1"/>
                </a:solidFill>
                <a:latin typeface="Comic Sans MS" panose="030F0702030302020204" pitchFamily="66" charset="0"/>
                <a:cs typeface="Times New Roman" panose="02020603050405020304" pitchFamily="18" charset="0"/>
              </a:defRPr>
            </a:lvl3pPr>
            <a:lvl4pPr marL="1644650" indent="-228600" eaLnBrk="0" hangingPunct="0">
              <a:defRPr sz="48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8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9pPr>
          </a:lstStyle>
          <a:p>
            <a:pPr eaLnBrk="1" hangingPunct="1">
              <a:buFontTx/>
              <a:buChar char="•"/>
            </a:pPr>
            <a:r>
              <a:rPr lang="ga-IE" altLang="en-US" sz="2800" dirty="0" smtClean="0">
                <a:latin typeface="Tw Cen MT" panose="020B0602020104020603" pitchFamily="34" charset="0"/>
              </a:rPr>
              <a:t>Múch na soilse mura mbíonn gá leo. </a:t>
            </a:r>
            <a:endParaRPr lang="ga-IE" altLang="en-US" sz="2800" dirty="0">
              <a:latin typeface="Tw Cen MT" panose="020B0602020104020603" pitchFamily="34" charset="0"/>
            </a:endParaRPr>
          </a:p>
        </p:txBody>
      </p:sp>
      <p:sp>
        <p:nvSpPr>
          <p:cNvPr id="17415" name="Text Box 7"/>
          <p:cNvSpPr txBox="1">
            <a:spLocks noChangeArrowheads="1"/>
          </p:cNvSpPr>
          <p:nvPr/>
        </p:nvSpPr>
        <p:spPr bwMode="auto">
          <a:xfrm>
            <a:off x="2209800" y="2261378"/>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sz="4800">
                <a:solidFill>
                  <a:schemeClr val="tx1"/>
                </a:solidFill>
                <a:latin typeface="Comic Sans MS" panose="030F0702030302020204" pitchFamily="66" charset="0"/>
                <a:cs typeface="Times New Roman" panose="02020603050405020304" pitchFamily="18" charset="0"/>
              </a:defRPr>
            </a:lvl1pPr>
            <a:lvl2pPr marL="828675" indent="-285750" eaLnBrk="0" hangingPunct="0">
              <a:defRPr sz="4800">
                <a:solidFill>
                  <a:schemeClr val="tx1"/>
                </a:solidFill>
                <a:latin typeface="Comic Sans MS" panose="030F0702030302020204" pitchFamily="66" charset="0"/>
                <a:cs typeface="Times New Roman" panose="02020603050405020304" pitchFamily="18" charset="0"/>
              </a:defRPr>
            </a:lvl2pPr>
            <a:lvl3pPr marL="1236663" indent="-228600" eaLnBrk="0" hangingPunct="0">
              <a:defRPr sz="4800">
                <a:solidFill>
                  <a:schemeClr val="tx1"/>
                </a:solidFill>
                <a:latin typeface="Comic Sans MS" panose="030F0702030302020204" pitchFamily="66" charset="0"/>
                <a:cs typeface="Times New Roman" panose="02020603050405020304" pitchFamily="18" charset="0"/>
              </a:defRPr>
            </a:lvl3pPr>
            <a:lvl4pPr marL="1644650" indent="-228600" eaLnBrk="0" hangingPunct="0">
              <a:defRPr sz="48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8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9pPr>
          </a:lstStyle>
          <a:p>
            <a:pPr eaLnBrk="1" hangingPunct="1">
              <a:buFontTx/>
              <a:buChar char="•"/>
            </a:pPr>
            <a:r>
              <a:rPr lang="ga-IE" altLang="en-US" sz="2800" dirty="0" smtClean="0">
                <a:latin typeface="Tw Cen MT" panose="020B0602020104020603" pitchFamily="34" charset="0"/>
              </a:rPr>
              <a:t>Ná fág fearais leictreacha ar fuireachas.</a:t>
            </a:r>
            <a:endParaRPr lang="ga-IE" altLang="en-US" sz="2800" dirty="0">
              <a:latin typeface="Tw Cen MT" panose="020B0602020104020603" pitchFamily="34" charset="0"/>
            </a:endParaRPr>
          </a:p>
        </p:txBody>
      </p:sp>
      <p:sp>
        <p:nvSpPr>
          <p:cNvPr id="17416" name="Text Box 8"/>
          <p:cNvSpPr txBox="1">
            <a:spLocks noChangeArrowheads="1"/>
          </p:cNvSpPr>
          <p:nvPr/>
        </p:nvSpPr>
        <p:spPr bwMode="auto">
          <a:xfrm>
            <a:off x="2209800" y="3584749"/>
            <a:ext cx="5181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sz="4800">
                <a:solidFill>
                  <a:schemeClr val="tx1"/>
                </a:solidFill>
                <a:latin typeface="Comic Sans MS" panose="030F0702030302020204" pitchFamily="66" charset="0"/>
                <a:cs typeface="Times New Roman" panose="02020603050405020304" pitchFamily="18" charset="0"/>
              </a:defRPr>
            </a:lvl1pPr>
            <a:lvl2pPr marL="828675" indent="-285750" eaLnBrk="0" hangingPunct="0">
              <a:defRPr sz="4800">
                <a:solidFill>
                  <a:schemeClr val="tx1"/>
                </a:solidFill>
                <a:latin typeface="Comic Sans MS" panose="030F0702030302020204" pitchFamily="66" charset="0"/>
                <a:cs typeface="Times New Roman" panose="02020603050405020304" pitchFamily="18" charset="0"/>
              </a:defRPr>
            </a:lvl2pPr>
            <a:lvl3pPr marL="1236663" indent="-228600" eaLnBrk="0" hangingPunct="0">
              <a:defRPr sz="4800">
                <a:solidFill>
                  <a:schemeClr val="tx1"/>
                </a:solidFill>
                <a:latin typeface="Comic Sans MS" panose="030F0702030302020204" pitchFamily="66" charset="0"/>
                <a:cs typeface="Times New Roman" panose="02020603050405020304" pitchFamily="18" charset="0"/>
              </a:defRPr>
            </a:lvl3pPr>
            <a:lvl4pPr marL="1644650" indent="-228600" eaLnBrk="0" hangingPunct="0">
              <a:defRPr sz="48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8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9pPr>
          </a:lstStyle>
          <a:p>
            <a:pPr eaLnBrk="1" hangingPunct="1">
              <a:buFontTx/>
              <a:buChar char="•"/>
            </a:pPr>
            <a:r>
              <a:rPr lang="ga-IE" altLang="en-US" sz="2800" dirty="0">
                <a:latin typeface="Tw Cen MT" panose="020B0602020104020603" pitchFamily="34" charset="0"/>
              </a:rPr>
              <a:t>Déan do chuid taistil ar an rothar seachas sa charr má tá sé sábháilte sin a dhéanamh.</a:t>
            </a:r>
          </a:p>
        </p:txBody>
      </p:sp>
      <p:sp>
        <p:nvSpPr>
          <p:cNvPr id="17417" name="Text Box 9"/>
          <p:cNvSpPr txBox="1">
            <a:spLocks noChangeArrowheads="1"/>
          </p:cNvSpPr>
          <p:nvPr/>
        </p:nvSpPr>
        <p:spPr bwMode="auto">
          <a:xfrm>
            <a:off x="2209800" y="2899285"/>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sz="4800">
                <a:solidFill>
                  <a:schemeClr val="tx1"/>
                </a:solidFill>
                <a:latin typeface="Comic Sans MS" panose="030F0702030302020204" pitchFamily="66" charset="0"/>
                <a:cs typeface="Times New Roman" panose="02020603050405020304" pitchFamily="18" charset="0"/>
              </a:defRPr>
            </a:lvl1pPr>
            <a:lvl2pPr marL="828675" indent="-285750" eaLnBrk="0" hangingPunct="0">
              <a:defRPr sz="4800">
                <a:solidFill>
                  <a:schemeClr val="tx1"/>
                </a:solidFill>
                <a:latin typeface="Comic Sans MS" panose="030F0702030302020204" pitchFamily="66" charset="0"/>
                <a:cs typeface="Times New Roman" panose="02020603050405020304" pitchFamily="18" charset="0"/>
              </a:defRPr>
            </a:lvl2pPr>
            <a:lvl3pPr marL="1236663" indent="-228600" eaLnBrk="0" hangingPunct="0">
              <a:defRPr sz="4800">
                <a:solidFill>
                  <a:schemeClr val="tx1"/>
                </a:solidFill>
                <a:latin typeface="Comic Sans MS" panose="030F0702030302020204" pitchFamily="66" charset="0"/>
                <a:cs typeface="Times New Roman" panose="02020603050405020304" pitchFamily="18" charset="0"/>
              </a:defRPr>
            </a:lvl3pPr>
            <a:lvl4pPr marL="1644650" indent="-228600" eaLnBrk="0" hangingPunct="0">
              <a:defRPr sz="48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8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9pPr>
          </a:lstStyle>
          <a:p>
            <a:pPr eaLnBrk="1" hangingPunct="1">
              <a:buFontTx/>
              <a:buChar char="•"/>
            </a:pPr>
            <a:r>
              <a:rPr lang="ga-IE" altLang="en-US" sz="2800" dirty="0" smtClean="0">
                <a:latin typeface="Tw Cen MT" panose="020B0602020104020603" pitchFamily="34" charset="0"/>
              </a:rPr>
              <a:t>Tóg cith seachas folcadh.</a:t>
            </a:r>
            <a:endParaRPr lang="ga-IE" altLang="en-US" sz="2800" dirty="0">
              <a:latin typeface="Tw Cen MT" panose="020B0602020104020603" pitchFamily="34" charset="0"/>
            </a:endParaRPr>
          </a:p>
        </p:txBody>
      </p:sp>
      <p:pic>
        <p:nvPicPr>
          <p:cNvPr id="10" name="Picture 9"/>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0000" l="10000" r="90000">
                        <a14:backgroundMark x1="54253" y1="74318" x2="54253" y2="74318"/>
                        <a14:backgroundMark x1="55577" y1="77273" x2="55577" y2="77273"/>
                        <a14:backgroundMark x1="69565" y1="71818" x2="69565" y2="71818"/>
                        <a14:backgroundMark x1="62193" y1="70455" x2="62193" y2="70455"/>
                        <a14:backgroundMark x1="60681" y1="73182" x2="60681" y2="73182"/>
                        <a14:backgroundMark x1="57467" y1="66591" x2="57467" y2="66591"/>
                        <a14:backgroundMark x1="52930" y1="68409" x2="52930" y2="68409"/>
                        <a14:backgroundMark x1="54253" y1="66364" x2="54253" y2="66364"/>
                        <a14:backgroundMark x1="59735" y1="74773" x2="59735" y2="74773"/>
                        <a14:backgroundMark x1="62193" y1="74773" x2="62193" y2="74773"/>
                        <a14:backgroundMark x1="58979" y1="17273" x2="58979" y2="17273"/>
                      </a14:backgroundRemoval>
                    </a14:imgEffect>
                  </a14:imgLayer>
                </a14:imgProps>
              </a:ext>
              <a:ext uri="{28A0092B-C50C-407E-A947-70E740481C1C}">
                <a14:useLocalDpi xmlns:a14="http://schemas.microsoft.com/office/drawing/2010/main"/>
              </a:ext>
            </a:extLst>
          </a:blip>
          <a:stretch>
            <a:fillRect/>
          </a:stretch>
        </p:blipFill>
        <p:spPr bwMode="auto">
          <a:xfrm>
            <a:off x="7655101" y="2638108"/>
            <a:ext cx="2631899" cy="263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bwMode="auto">
          <a:xfrm>
            <a:off x="7521753" y="50017"/>
            <a:ext cx="2147887" cy="258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64167" y="241984"/>
            <a:ext cx="5412059" cy="707886"/>
          </a:xfrm>
          <a:prstGeom prst="rect">
            <a:avLst/>
          </a:prstGeom>
          <a:noFill/>
        </p:spPr>
        <p:txBody>
          <a:bodyPr wrap="none" rtlCol="0">
            <a:spAutoFit/>
          </a:bodyPr>
          <a:lstStyle/>
          <a:p>
            <a:r>
              <a:rPr lang="ga-IE" sz="4000" dirty="0" smtClean="0">
                <a:latin typeface="Berlin Sans FB" panose="020E0602020502020306" pitchFamily="34" charset="0"/>
              </a:rPr>
              <a:t>Ná cuir fuinneamh amú.</a:t>
            </a:r>
            <a:endParaRPr lang="ga-IE" sz="4000" dirty="0">
              <a:latin typeface="Berlin Sans FB" panose="020E0602020502020306" pitchFamily="34" charset="0"/>
            </a:endParaRPr>
          </a:p>
        </p:txBody>
      </p:sp>
      <p:sp>
        <p:nvSpPr>
          <p:cNvPr id="11" name="Text Box 9"/>
          <p:cNvSpPr txBox="1">
            <a:spLocks noChangeArrowheads="1"/>
          </p:cNvSpPr>
          <p:nvPr/>
        </p:nvSpPr>
        <p:spPr bwMode="auto">
          <a:xfrm>
            <a:off x="2209800" y="5008397"/>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sz="4800">
                <a:solidFill>
                  <a:schemeClr val="tx1"/>
                </a:solidFill>
                <a:latin typeface="Comic Sans MS" panose="030F0702030302020204" pitchFamily="66" charset="0"/>
                <a:cs typeface="Times New Roman" panose="02020603050405020304" pitchFamily="18" charset="0"/>
              </a:defRPr>
            </a:lvl1pPr>
            <a:lvl2pPr marL="828675" indent="-285750" eaLnBrk="0" hangingPunct="0">
              <a:defRPr sz="4800">
                <a:solidFill>
                  <a:schemeClr val="tx1"/>
                </a:solidFill>
                <a:latin typeface="Comic Sans MS" panose="030F0702030302020204" pitchFamily="66" charset="0"/>
                <a:cs typeface="Times New Roman" panose="02020603050405020304" pitchFamily="18" charset="0"/>
              </a:defRPr>
            </a:lvl2pPr>
            <a:lvl3pPr marL="1236663" indent="-228600" eaLnBrk="0" hangingPunct="0">
              <a:defRPr sz="4800">
                <a:solidFill>
                  <a:schemeClr val="tx1"/>
                </a:solidFill>
                <a:latin typeface="Comic Sans MS" panose="030F0702030302020204" pitchFamily="66" charset="0"/>
                <a:cs typeface="Times New Roman" panose="02020603050405020304" pitchFamily="18" charset="0"/>
              </a:defRPr>
            </a:lvl3pPr>
            <a:lvl4pPr marL="1644650" indent="-228600" eaLnBrk="0" hangingPunct="0">
              <a:defRPr sz="48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8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9pPr>
          </a:lstStyle>
          <a:p>
            <a:pPr eaLnBrk="1" hangingPunct="1">
              <a:buFontTx/>
              <a:buChar char="•"/>
            </a:pPr>
            <a:r>
              <a:rPr lang="ga-IE" altLang="en-US" sz="2800" dirty="0" smtClean="0">
                <a:latin typeface="Tw Cen MT" panose="020B0602020104020603" pitchFamily="34" charset="0"/>
              </a:rPr>
              <a:t>Déan athchúrsáil.</a:t>
            </a:r>
            <a:endParaRPr lang="ga-IE" altLang="en-US" sz="2800" dirty="0">
              <a:latin typeface="Tw Cen MT" panose="020B0602020104020603" pitchFamily="34" charset="0"/>
            </a:endParaRPr>
          </a:p>
        </p:txBody>
      </p:sp>
      <p:sp>
        <p:nvSpPr>
          <p:cNvPr id="12" name="Text Box 9"/>
          <p:cNvSpPr txBox="1">
            <a:spLocks noChangeArrowheads="1"/>
          </p:cNvSpPr>
          <p:nvPr/>
        </p:nvSpPr>
        <p:spPr bwMode="auto">
          <a:xfrm>
            <a:off x="2209800" y="5763366"/>
            <a:ext cx="27234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eaLnBrk="0" hangingPunct="0">
              <a:defRPr sz="4800">
                <a:solidFill>
                  <a:schemeClr val="tx1"/>
                </a:solidFill>
                <a:latin typeface="Comic Sans MS" panose="030F0702030302020204" pitchFamily="66" charset="0"/>
                <a:cs typeface="Times New Roman" panose="02020603050405020304" pitchFamily="18" charset="0"/>
              </a:defRPr>
            </a:lvl1pPr>
            <a:lvl2pPr marL="828675" indent="-285750" eaLnBrk="0" hangingPunct="0">
              <a:defRPr sz="4800">
                <a:solidFill>
                  <a:schemeClr val="tx1"/>
                </a:solidFill>
                <a:latin typeface="Comic Sans MS" panose="030F0702030302020204" pitchFamily="66" charset="0"/>
                <a:cs typeface="Times New Roman" panose="02020603050405020304" pitchFamily="18" charset="0"/>
              </a:defRPr>
            </a:lvl2pPr>
            <a:lvl3pPr marL="1236663" indent="-228600" eaLnBrk="0" hangingPunct="0">
              <a:defRPr sz="4800">
                <a:solidFill>
                  <a:schemeClr val="tx1"/>
                </a:solidFill>
                <a:latin typeface="Comic Sans MS" panose="030F0702030302020204" pitchFamily="66" charset="0"/>
                <a:cs typeface="Times New Roman" panose="02020603050405020304" pitchFamily="18" charset="0"/>
              </a:defRPr>
            </a:lvl3pPr>
            <a:lvl4pPr marL="1644650" indent="-228600" eaLnBrk="0" hangingPunct="0">
              <a:defRPr sz="48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8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Comic Sans MS" panose="030F0702030302020204" pitchFamily="66" charset="0"/>
                <a:cs typeface="Times New Roman" panose="02020603050405020304" pitchFamily="18" charset="0"/>
              </a:defRPr>
            </a:lvl9pPr>
          </a:lstStyle>
          <a:p>
            <a:pPr eaLnBrk="1" hangingPunct="1">
              <a:buFontTx/>
              <a:buChar char="•"/>
            </a:pPr>
            <a:r>
              <a:rPr lang="ga-IE" altLang="en-US" sz="2800" dirty="0" smtClean="0">
                <a:latin typeface="Tw Cen MT" panose="020B0602020104020603" pitchFamily="34" charset="0"/>
              </a:rPr>
              <a:t>Cuir crainn.</a:t>
            </a:r>
            <a:endParaRPr lang="ga-IE" altLang="en-US" sz="2800" dirty="0">
              <a:latin typeface="Tw Cen MT" panose="020B0602020104020603" pitchFamily="34" charset="0"/>
            </a:endParaRPr>
          </a:p>
        </p:txBody>
      </p:sp>
      <p:pic>
        <p:nvPicPr>
          <p:cNvPr id="1026" name="Picture 2"/>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5093" b="94058" l="9395" r="89562">
                        <a14:foregroundMark x1="41127" y1="28693" x2="56785" y2="32258"/>
                        <a14:foregroundMark x1="16075" y1="28693" x2="16075" y2="28693"/>
                        <a14:foregroundMark x1="17537" y1="29202" x2="20251" y2="34805"/>
                        <a14:foregroundMark x1="33612" y1="7301" x2="33612" y2="7301"/>
                        <a14:foregroundMark x1="23591" y1="83022" x2="75783" y2="94058"/>
                        <a14:foregroundMark x1="18789" y1="27674" x2="18789" y2="27674"/>
                        <a14:foregroundMark x1="16701" y1="39389" x2="16701" y2="39389"/>
                      </a14:backgroundRemoval>
                    </a14:imgEffect>
                  </a14:imgLayer>
                </a14:imgProps>
              </a:ext>
              <a:ext uri="{28A0092B-C50C-407E-A947-70E740481C1C}">
                <a14:useLocalDpi xmlns:a14="http://schemas.microsoft.com/office/drawing/2010/main"/>
              </a:ext>
            </a:extLst>
          </a:blip>
          <a:stretch>
            <a:fillRect/>
          </a:stretch>
        </p:blipFill>
        <p:spPr bwMode="auto">
          <a:xfrm>
            <a:off x="6400261" y="3795809"/>
            <a:ext cx="2570789" cy="302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2947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0-#ppt_w/2"/>
                                          </p:val>
                                        </p:tav>
                                        <p:tav tm="100000">
                                          <p:val>
                                            <p:strVal val="#ppt_x"/>
                                          </p:val>
                                        </p:tav>
                                      </p:tavLst>
                                    </p:anim>
                                    <p:anim calcmode="lin" valueType="num">
                                      <p:cBhvr additive="base">
                                        <p:cTn id="8"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7414"/>
                                        </p:tgtEl>
                                        <p:attrNameLst>
                                          <p:attrName>style.visibility</p:attrName>
                                        </p:attrNameLst>
                                      </p:cBhvr>
                                      <p:to>
                                        <p:strVal val="visible"/>
                                      </p:to>
                                    </p:set>
                                    <p:animEffect transition="in" filter="dissolve">
                                      <p:cBhvr>
                                        <p:cTn id="13" dur="500"/>
                                        <p:tgtEl>
                                          <p:spTgt spid="17414"/>
                                        </p:tgtEl>
                                      </p:cBhvr>
                                    </p:animEffect>
                                  </p:childTnLst>
                                </p:cTn>
                              </p:par>
                              <p:par>
                                <p:cTn id="14" presetID="9" presetClass="entr" presetSubtype="0" fill="hold" nodeType="withEffect">
                                  <p:stCondLst>
                                    <p:cond delay="0"/>
                                  </p:stCondLst>
                                  <p:childTnLst>
                                    <p:set>
                                      <p:cBhvr>
                                        <p:cTn id="15" dur="1" fill="hold">
                                          <p:stCondLst>
                                            <p:cond delay="0"/>
                                          </p:stCondLst>
                                        </p:cTn>
                                        <p:tgtEl>
                                          <p:spTgt spid="20492"/>
                                        </p:tgtEl>
                                        <p:attrNameLst>
                                          <p:attrName>style.visibility</p:attrName>
                                        </p:attrNameLst>
                                      </p:cBhvr>
                                      <p:to>
                                        <p:strVal val="visible"/>
                                      </p:to>
                                    </p:set>
                                    <p:animEffect transition="in" filter="dissolve">
                                      <p:cBhvr>
                                        <p:cTn id="16" dur="500"/>
                                        <p:tgtEl>
                                          <p:spTgt spid="2049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7415"/>
                                        </p:tgtEl>
                                        <p:attrNameLst>
                                          <p:attrName>style.visibility</p:attrName>
                                        </p:attrNameLst>
                                      </p:cBhvr>
                                      <p:to>
                                        <p:strVal val="visible"/>
                                      </p:to>
                                    </p:set>
                                    <p:anim calcmode="lin" valueType="num">
                                      <p:cBhvr additive="base">
                                        <p:cTn id="21" dur="500" fill="hold"/>
                                        <p:tgtEl>
                                          <p:spTgt spid="17415"/>
                                        </p:tgtEl>
                                        <p:attrNameLst>
                                          <p:attrName>ppt_x</p:attrName>
                                        </p:attrNameLst>
                                      </p:cBhvr>
                                      <p:tavLst>
                                        <p:tav tm="0">
                                          <p:val>
                                            <p:strVal val="0-#ppt_w/2"/>
                                          </p:val>
                                        </p:tav>
                                        <p:tav tm="100000">
                                          <p:val>
                                            <p:strVal val="#ppt_x"/>
                                          </p:val>
                                        </p:tav>
                                      </p:tavLst>
                                    </p:anim>
                                    <p:anim calcmode="lin" valueType="num">
                                      <p:cBhvr additive="base">
                                        <p:cTn id="22" dur="500" fill="hold"/>
                                        <p:tgtEl>
                                          <p:spTgt spid="17415"/>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17"/>
                                        </p:tgtEl>
                                        <p:attrNameLst>
                                          <p:attrName>style.visibility</p:attrName>
                                        </p:attrNameLst>
                                      </p:cBhvr>
                                      <p:to>
                                        <p:strVal val="visible"/>
                                      </p:to>
                                    </p:set>
                                    <p:animEffect transition="in" filter="dissolve">
                                      <p:cBhvr>
                                        <p:cTn id="27" dur="500"/>
                                        <p:tgtEl>
                                          <p:spTgt spid="17417"/>
                                        </p:tgtEl>
                                      </p:cBhvr>
                                    </p:animEffect>
                                  </p:childTnLst>
                                </p:cTn>
                              </p:par>
                              <p:par>
                                <p:cTn id="28" presetID="9" presetClass="entr" presetSubtype="0" fill="hold" nodeType="withEffect">
                                  <p:stCondLst>
                                    <p:cond delay="0"/>
                                  </p:stCondLst>
                                  <p:childTnLst>
                                    <p:set>
                                      <p:cBhvr>
                                        <p:cTn id="29" dur="1" fill="hold">
                                          <p:stCondLst>
                                            <p:cond delay="0"/>
                                          </p:stCondLst>
                                        </p:cTn>
                                        <p:tgtEl>
                                          <p:spTgt spid="17421"/>
                                        </p:tgtEl>
                                        <p:attrNameLst>
                                          <p:attrName>style.visibility</p:attrName>
                                        </p:attrNameLst>
                                      </p:cBhvr>
                                      <p:to>
                                        <p:strVal val="visible"/>
                                      </p:to>
                                    </p:set>
                                    <p:animEffect transition="in" filter="dissolve">
                                      <p:cBhvr>
                                        <p:cTn id="30" dur="500"/>
                                        <p:tgtEl>
                                          <p:spTgt spid="174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17416"/>
                                        </p:tgtEl>
                                        <p:attrNameLst>
                                          <p:attrName>style.visibility</p:attrName>
                                        </p:attrNameLst>
                                      </p:cBhvr>
                                      <p:to>
                                        <p:strVal val="visible"/>
                                      </p:to>
                                    </p:set>
                                    <p:anim calcmode="lin" valueType="num">
                                      <p:cBhvr>
                                        <p:cTn id="40" dur="500" fill="hold"/>
                                        <p:tgtEl>
                                          <p:spTgt spid="17416"/>
                                        </p:tgtEl>
                                        <p:attrNameLst>
                                          <p:attrName>ppt_w</p:attrName>
                                        </p:attrNameLst>
                                      </p:cBhvr>
                                      <p:tavLst>
                                        <p:tav tm="0">
                                          <p:val>
                                            <p:fltVal val="0"/>
                                          </p:val>
                                        </p:tav>
                                        <p:tav tm="100000">
                                          <p:val>
                                            <p:strVal val="#ppt_w"/>
                                          </p:val>
                                        </p:tav>
                                      </p:tavLst>
                                    </p:anim>
                                    <p:anim calcmode="lin" valueType="num">
                                      <p:cBhvr>
                                        <p:cTn id="41" dur="500" fill="hold"/>
                                        <p:tgtEl>
                                          <p:spTgt spid="17416"/>
                                        </p:tgtEl>
                                        <p:attrNameLst>
                                          <p:attrName>ppt_h</p:attrName>
                                        </p:attrNameLst>
                                      </p:cBhvr>
                                      <p:tavLst>
                                        <p:tav tm="0">
                                          <p:val>
                                            <p:fltVal val="0"/>
                                          </p:val>
                                        </p:tav>
                                        <p:tav tm="100000">
                                          <p:val>
                                            <p:strVal val="#ppt_h"/>
                                          </p:val>
                                        </p:tav>
                                      </p:tavLst>
                                    </p:anim>
                                    <p:animEffect transition="in" filter="fade">
                                      <p:cBhvr>
                                        <p:cTn id="42" dur="500"/>
                                        <p:tgtEl>
                                          <p:spTgt spid="1741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dissolve">
                                      <p:cBhvr>
                                        <p:cTn id="52" dur="500"/>
                                        <p:tgtEl>
                                          <p:spTgt spid="12"/>
                                        </p:tgtEl>
                                      </p:cBhvr>
                                    </p:animEffect>
                                  </p:childTnLst>
                                </p:cTn>
                              </p:par>
                              <p:par>
                                <p:cTn id="53" presetID="16" presetClass="entr" presetSubtype="21" fill="hold" nodeType="withEffect">
                                  <p:stCondLst>
                                    <p:cond delay="0"/>
                                  </p:stCondLst>
                                  <p:childTnLst>
                                    <p:set>
                                      <p:cBhvr>
                                        <p:cTn id="54" dur="1" fill="hold">
                                          <p:stCondLst>
                                            <p:cond delay="0"/>
                                          </p:stCondLst>
                                        </p:cTn>
                                        <p:tgtEl>
                                          <p:spTgt spid="1026"/>
                                        </p:tgtEl>
                                        <p:attrNameLst>
                                          <p:attrName>style.visibility</p:attrName>
                                        </p:attrNameLst>
                                      </p:cBhvr>
                                      <p:to>
                                        <p:strVal val="visible"/>
                                      </p:to>
                                    </p:set>
                                    <p:animEffect transition="in" filter="barn(inVertical)">
                                      <p:cBhvr>
                                        <p:cTn id="5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p:bldP spid="17415" grpId="0" autoUpdateAnimBg="0"/>
      <p:bldP spid="17416" grpId="0"/>
      <p:bldP spid="17417"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066552" y="1950170"/>
            <a:ext cx="491232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ga-IE" altLang="en-US" sz="2800" u="sng" dirty="0" smtClean="0">
                <a:latin typeface="Tw Cen MT" panose="020B0602020104020603" pitchFamily="34" charset="0"/>
              </a:rPr>
              <a:t>Fearas</a:t>
            </a:r>
            <a:endParaRPr lang="ga-IE" altLang="en-US" sz="2800" dirty="0" smtClean="0">
              <a:latin typeface="Tw Cen MT" panose="020B0602020104020603" pitchFamily="34" charset="0"/>
            </a:endParaRPr>
          </a:p>
          <a:p>
            <a:pPr eaLnBrk="1" hangingPunct="1">
              <a:buFontTx/>
              <a:buChar char="•"/>
            </a:pPr>
            <a:r>
              <a:rPr lang="ga-IE" altLang="en-US" sz="2800" dirty="0" smtClean="0">
                <a:latin typeface="Tw Cen MT" panose="020B0602020104020603" pitchFamily="34" charset="0"/>
              </a:rPr>
              <a:t>Buidéal plaisteach</a:t>
            </a:r>
          </a:p>
          <a:p>
            <a:pPr eaLnBrk="1" hangingPunct="1">
              <a:buFontTx/>
              <a:buChar char="•"/>
            </a:pPr>
            <a:r>
              <a:rPr lang="ga-IE" altLang="en-US" sz="2800" dirty="0" smtClean="0">
                <a:latin typeface="Tw Cen MT" panose="020B0602020104020603" pitchFamily="34" charset="0"/>
              </a:rPr>
              <a:t>Tairne </a:t>
            </a:r>
          </a:p>
          <a:p>
            <a:pPr eaLnBrk="1" hangingPunct="1">
              <a:buFontTx/>
              <a:buChar char="•"/>
            </a:pPr>
            <a:r>
              <a:rPr lang="ga-IE" altLang="en-US" sz="2800" dirty="0" smtClean="0">
                <a:latin typeface="Tw Cen MT" panose="020B0602020104020603" pitchFamily="34" charset="0"/>
              </a:rPr>
              <a:t>2 theirmiméadar</a:t>
            </a:r>
          </a:p>
          <a:p>
            <a:pPr eaLnBrk="1" hangingPunct="1">
              <a:buFontTx/>
              <a:buChar char="•"/>
            </a:pPr>
            <a:r>
              <a:rPr lang="ga-IE" altLang="en-US" sz="2800" dirty="0" smtClean="0">
                <a:latin typeface="Tw Cen MT" panose="020B0602020104020603" pitchFamily="34" charset="0"/>
              </a:rPr>
              <a:t>Leabhar oibre, leathanach</a:t>
            </a:r>
            <a:r>
              <a:rPr lang="en-IE" altLang="en-US" sz="2800" dirty="0" smtClean="0">
                <a:latin typeface="Tw Cen MT" panose="020B0602020104020603" pitchFamily="34" charset="0"/>
              </a:rPr>
              <a:t> 69</a:t>
            </a:r>
            <a:endParaRPr lang="ga-IE" altLang="en-US" sz="2800" dirty="0">
              <a:latin typeface="Tw Cen MT" panose="020B0602020104020603" pitchFamily="34" charset="0"/>
            </a:endParaRPr>
          </a:p>
        </p:txBody>
      </p:sp>
      <p:sp>
        <p:nvSpPr>
          <p:cNvPr id="9219" name="Text Box 3"/>
          <p:cNvSpPr txBox="1">
            <a:spLocks noChangeArrowheads="1"/>
          </p:cNvSpPr>
          <p:nvPr/>
        </p:nvSpPr>
        <p:spPr bwMode="auto">
          <a:xfrm>
            <a:off x="901452" y="790897"/>
            <a:ext cx="94236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r>
              <a:rPr lang="ga-IE" altLang="en-US" sz="3200" dirty="0" smtClean="0">
                <a:latin typeface="Berlin Sans FB" panose="020E0602020502020306" pitchFamily="34" charset="0"/>
              </a:rPr>
              <a:t>Turgnamh: </a:t>
            </a:r>
            <a:r>
              <a:rPr lang="en-GB" altLang="en-US" sz="3200" dirty="0" smtClean="0">
                <a:latin typeface="Berlin Sans FB" panose="020E0602020502020306" pitchFamily="34" charset="0"/>
              </a:rPr>
              <a:t>An </a:t>
            </a:r>
            <a:r>
              <a:rPr lang="ga-IE" altLang="en-US" sz="3200" dirty="0" smtClean="0">
                <a:latin typeface="Berlin Sans FB" panose="020E0602020502020306" pitchFamily="34" charset="0"/>
              </a:rPr>
              <a:t>teocht i mbuidéal plaisteach a thástáil</a:t>
            </a:r>
            <a:endParaRPr lang="ga-IE" altLang="en-US" sz="3200" dirty="0">
              <a:latin typeface="Berlin Sans FB" panose="020E0602020502020306" pitchFamily="34"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1750" y="1685925"/>
            <a:ext cx="4344000" cy="3258000"/>
          </a:xfrm>
          <a:prstGeom prst="rect">
            <a:avLst/>
          </a:prstGeom>
        </p:spPr>
      </p:pic>
      <p:grpSp>
        <p:nvGrpSpPr>
          <p:cNvPr id="6" name="Group 5"/>
          <p:cNvGrpSpPr>
            <a:grpSpLocks/>
          </p:cNvGrpSpPr>
          <p:nvPr/>
        </p:nvGrpSpPr>
        <p:grpSpPr bwMode="auto">
          <a:xfrm>
            <a:off x="5513055" y="2694340"/>
            <a:ext cx="2299965" cy="749857"/>
            <a:chOff x="4174726" y="3769618"/>
            <a:chExt cx="2203194" cy="617415"/>
          </a:xfrm>
          <a:solidFill>
            <a:srgbClr val="009FD0"/>
          </a:solidFill>
        </p:grpSpPr>
        <p:sp>
          <p:nvSpPr>
            <p:cNvPr id="7" name="Rounded Rectangle 6"/>
            <p:cNvSpPr/>
            <p:nvPr/>
          </p:nvSpPr>
          <p:spPr>
            <a:xfrm>
              <a:off x="4174726" y="3769618"/>
              <a:ext cx="1524090" cy="61741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ysClr val="windowText" lastClr="000000"/>
                  </a:solidFill>
                  <a:latin typeface="Tw Cen MT" panose="020B0602020104020603" pitchFamily="34" charset="0"/>
                </a:rPr>
                <a:t>Buidéal</a:t>
              </a:r>
              <a:endParaRPr lang="ga-IE" sz="2000" dirty="0">
                <a:solidFill>
                  <a:sysClr val="windowText" lastClr="000000"/>
                </a:solidFill>
                <a:latin typeface="Tw Cen MT" panose="020B0602020104020603" pitchFamily="34" charset="0"/>
              </a:endParaRPr>
            </a:p>
          </p:txBody>
        </p:sp>
        <p:cxnSp>
          <p:nvCxnSpPr>
            <p:cNvPr id="8" name="Straight Arrow Connector 7"/>
            <p:cNvCxnSpPr/>
            <p:nvPr/>
          </p:nvCxnSpPr>
          <p:spPr>
            <a:xfrm>
              <a:off x="5646967" y="3885104"/>
              <a:ext cx="730953" cy="225760"/>
            </a:xfrm>
            <a:prstGeom prst="straightConnector1">
              <a:avLst/>
            </a:prstGeom>
            <a:grpFill/>
            <a:ln w="381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grpSp>
      <p:grpSp>
        <p:nvGrpSpPr>
          <p:cNvPr id="9" name="Group 8"/>
          <p:cNvGrpSpPr>
            <a:grpSpLocks/>
          </p:cNvGrpSpPr>
          <p:nvPr/>
        </p:nvGrpSpPr>
        <p:grpSpPr bwMode="auto">
          <a:xfrm>
            <a:off x="9161618" y="2217061"/>
            <a:ext cx="2496981" cy="617538"/>
            <a:chOff x="4254298" y="1680307"/>
            <a:chExt cx="2232474" cy="617094"/>
          </a:xfrm>
          <a:solidFill>
            <a:srgbClr val="00B050"/>
          </a:solidFill>
        </p:grpSpPr>
        <p:sp>
          <p:nvSpPr>
            <p:cNvPr id="10" name="Rounded Rectangle 9"/>
            <p:cNvSpPr/>
            <p:nvPr/>
          </p:nvSpPr>
          <p:spPr>
            <a:xfrm>
              <a:off x="4962682" y="1680307"/>
              <a:ext cx="1524090" cy="617094"/>
            </a:xfrm>
            <a:prstGeom prst="roundRect">
              <a:avLst/>
            </a:prstGeom>
            <a:solidFill>
              <a:srgbClr val="009F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ysClr val="windowText" lastClr="000000"/>
                  </a:solidFill>
                  <a:latin typeface="Tw Cen MT" panose="020B0602020104020603" pitchFamily="34" charset="0"/>
                </a:rPr>
                <a:t>Teirmiméadair</a:t>
              </a:r>
              <a:endParaRPr lang="ga-IE" sz="2000" dirty="0">
                <a:solidFill>
                  <a:sysClr val="windowText" lastClr="000000"/>
                </a:solidFill>
                <a:latin typeface="Tw Cen MT" panose="020B0602020104020603" pitchFamily="34" charset="0"/>
              </a:endParaRPr>
            </a:p>
          </p:txBody>
        </p:sp>
        <p:cxnSp>
          <p:nvCxnSpPr>
            <p:cNvPr id="12" name="Straight Arrow Connector 11"/>
            <p:cNvCxnSpPr/>
            <p:nvPr/>
          </p:nvCxnSpPr>
          <p:spPr>
            <a:xfrm flipH="1">
              <a:off x="4254298" y="1974469"/>
              <a:ext cx="719180" cy="253817"/>
            </a:xfrm>
            <a:prstGeom prst="straightConnector1">
              <a:avLst/>
            </a:prstGeom>
            <a:grpFill/>
            <a:ln w="381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grpSp>
      <p:grpSp>
        <p:nvGrpSpPr>
          <p:cNvPr id="13" name="Group 12"/>
          <p:cNvGrpSpPr>
            <a:grpSpLocks/>
          </p:cNvGrpSpPr>
          <p:nvPr/>
        </p:nvGrpSpPr>
        <p:grpSpPr bwMode="auto">
          <a:xfrm>
            <a:off x="9257302" y="3267962"/>
            <a:ext cx="2296911" cy="617538"/>
            <a:chOff x="4189725" y="1680307"/>
            <a:chExt cx="2297047" cy="617094"/>
          </a:xfrm>
          <a:solidFill>
            <a:srgbClr val="00B050"/>
          </a:solidFill>
        </p:grpSpPr>
        <p:sp>
          <p:nvSpPr>
            <p:cNvPr id="14" name="Rounded Rectangle 13"/>
            <p:cNvSpPr/>
            <p:nvPr/>
          </p:nvSpPr>
          <p:spPr>
            <a:xfrm>
              <a:off x="4962682" y="1680307"/>
              <a:ext cx="1524090" cy="617094"/>
            </a:xfrm>
            <a:prstGeom prst="roundRect">
              <a:avLst/>
            </a:prstGeom>
            <a:solidFill>
              <a:srgbClr val="009F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ysClr val="windowText" lastClr="000000"/>
                  </a:solidFill>
                  <a:latin typeface="Tw Cen MT" panose="020B0602020104020603" pitchFamily="34" charset="0"/>
                </a:rPr>
                <a:t>Tairne</a:t>
              </a:r>
              <a:endParaRPr lang="ga-IE" sz="2000" dirty="0">
                <a:solidFill>
                  <a:sysClr val="windowText" lastClr="000000"/>
                </a:solidFill>
                <a:latin typeface="Tw Cen MT" panose="020B0602020104020603" pitchFamily="34" charset="0"/>
              </a:endParaRPr>
            </a:p>
          </p:txBody>
        </p:sp>
        <p:cxnSp>
          <p:nvCxnSpPr>
            <p:cNvPr id="15" name="Straight Arrow Connector 14"/>
            <p:cNvCxnSpPr/>
            <p:nvPr/>
          </p:nvCxnSpPr>
          <p:spPr>
            <a:xfrm flipH="1" flipV="1">
              <a:off x="4189725" y="1856415"/>
              <a:ext cx="783753" cy="118054"/>
            </a:xfrm>
            <a:prstGeom prst="straightConnector1">
              <a:avLst/>
            </a:prstGeom>
            <a:grpFill/>
            <a:ln w="381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69708090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bwMode="auto">
          <a:xfrm rot="21060000">
            <a:off x="5767631" y="4593695"/>
            <a:ext cx="5501642" cy="1080000"/>
          </a:xfrm>
          <a:prstGeom prst="plaque">
            <a:avLst/>
          </a:prstGeom>
          <a:solidFill>
            <a:schemeClr val="bg1"/>
          </a:solidFill>
          <a:ln w="38100">
            <a:solidFill>
              <a:srgbClr val="009FD0"/>
            </a:solidFill>
          </a:ln>
        </p:spPr>
        <p:txBody>
          <a:bodyPr wrap="square">
            <a:spAutoFit/>
          </a:bodyPr>
          <a:lstStyle/>
          <a:p>
            <a:pPr algn="ctr">
              <a:defRPr/>
            </a:pPr>
            <a:r>
              <a:rPr lang="ga-IE" sz="2400" dirty="0" smtClean="0">
                <a:latin typeface="Tw Cen MT" panose="020B0602020104020603" pitchFamily="34" charset="0"/>
                <a:cs typeface="Clear Sans Light" panose="020B0303030202020304" pitchFamily="34" charset="0"/>
              </a:rPr>
              <a:t>Cén chosúlacht atá idir an buidéal plaisteach agus atmaisféar an domhain?</a:t>
            </a:r>
            <a:endParaRPr lang="ga-IE" sz="2400" dirty="0">
              <a:latin typeface="Tw Cen MT" panose="020B0602020104020603" pitchFamily="34" charset="0"/>
              <a:cs typeface="Clear Sans Light" panose="020B0303030202020304" pitchFamily="34" charset="0"/>
            </a:endParaRPr>
          </a:p>
        </p:txBody>
      </p:sp>
      <p:sp>
        <p:nvSpPr>
          <p:cNvPr id="17" name="TextBox 16"/>
          <p:cNvSpPr txBox="1"/>
          <p:nvPr/>
        </p:nvSpPr>
        <p:spPr bwMode="auto">
          <a:xfrm rot="21060000">
            <a:off x="5901368" y="4798101"/>
            <a:ext cx="5222904" cy="600075"/>
          </a:xfrm>
          <a:prstGeom prst="plaque">
            <a:avLst/>
          </a:prstGeom>
          <a:solidFill>
            <a:schemeClr val="bg1"/>
          </a:solidFill>
          <a:ln w="38100">
            <a:solidFill>
              <a:srgbClr val="009FD0"/>
            </a:solidFill>
          </a:ln>
        </p:spPr>
        <p:txBody>
          <a:bodyPr wrap="square">
            <a:spAutoFit/>
          </a:bodyPr>
          <a:lstStyle/>
          <a:p>
            <a:pPr algn="ctr">
              <a:defRPr/>
            </a:pPr>
            <a:r>
              <a:rPr lang="ga-IE" sz="2400" dirty="0" smtClean="0">
                <a:latin typeface="Tw Cen MT" panose="020B0602020104020603" pitchFamily="34" charset="0"/>
                <a:cs typeface="Clear Sans Light" panose="020B0303030202020304" pitchFamily="34" charset="0"/>
              </a:rPr>
              <a:t>Cén fáth ar tharla sé sin, meas tú?</a:t>
            </a:r>
            <a:endParaRPr lang="ga-IE" sz="2400" dirty="0">
              <a:latin typeface="Tw Cen MT" panose="020B0602020104020603" pitchFamily="34" charset="0"/>
              <a:cs typeface="Clear Sans Light" panose="020B0303030202020304" pitchFamily="34" charset="0"/>
            </a:endParaRPr>
          </a:p>
        </p:txBody>
      </p:sp>
      <p:sp>
        <p:nvSpPr>
          <p:cNvPr id="7" name="Text Box 5"/>
          <p:cNvSpPr txBox="1">
            <a:spLocks noChangeArrowheads="1"/>
          </p:cNvSpPr>
          <p:nvPr/>
        </p:nvSpPr>
        <p:spPr bwMode="auto">
          <a:xfrm>
            <a:off x="136699" y="528108"/>
            <a:ext cx="820238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ga-IE" altLang="en-US" u="sng" dirty="0" smtClean="0">
                <a:latin typeface="Tw Cen MT" panose="020B0602020104020603" pitchFamily="34" charset="0"/>
              </a:rPr>
              <a:t>Modh</a:t>
            </a:r>
          </a:p>
          <a:p>
            <a:pPr eaLnBrk="1" hangingPunct="1">
              <a:buFontTx/>
              <a:buAutoNum type="arabicPeriod"/>
            </a:pPr>
            <a:r>
              <a:rPr lang="ga-IE" dirty="0" smtClean="0">
                <a:latin typeface="Tw Cen MT" panose="020B0602020104020603" pitchFamily="34" charset="0"/>
              </a:rPr>
              <a:t>Úsáid an tairne chun poll a chur sa bhuidéal plaisteach. </a:t>
            </a:r>
            <a:br>
              <a:rPr lang="ga-IE" dirty="0" smtClean="0">
                <a:latin typeface="Tw Cen MT" panose="020B0602020104020603" pitchFamily="34" charset="0"/>
              </a:rPr>
            </a:br>
            <a:r>
              <a:rPr lang="ga-IE" dirty="0" smtClean="0">
                <a:latin typeface="Tw Cen MT" panose="020B0602020104020603" pitchFamily="34" charset="0"/>
              </a:rPr>
              <a:t>Bíodh an poll gar do bharr an bhuidéil.</a:t>
            </a:r>
          </a:p>
          <a:p>
            <a:pPr eaLnBrk="1" hangingPunct="1">
              <a:buFontTx/>
              <a:buAutoNum type="arabicPeriod"/>
            </a:pPr>
            <a:r>
              <a:rPr lang="ga-IE" dirty="0" smtClean="0">
                <a:latin typeface="Tw Cen MT" panose="020B0602020104020603" pitchFamily="34" charset="0"/>
              </a:rPr>
              <a:t>Cuir an chéad teirmiméadar isteach sa pholl sin. </a:t>
            </a:r>
          </a:p>
          <a:p>
            <a:pPr eaLnBrk="1" hangingPunct="1">
              <a:buFontTx/>
              <a:buAutoNum type="arabicPeriod"/>
            </a:pPr>
            <a:r>
              <a:rPr lang="ga-IE" dirty="0" smtClean="0">
                <a:latin typeface="Tw Cen MT" panose="020B0602020104020603" pitchFamily="34" charset="0"/>
              </a:rPr>
              <a:t>Fág an buidéal in áit ghrianmhar. Cuir an dara teirmiméadar in aice leis an mbuidéal. Cinntigh go sroicheann an méid céanna de sholas na gréine an dá theirmiméadar. </a:t>
            </a:r>
          </a:p>
          <a:p>
            <a:pPr eaLnBrk="1" hangingPunct="1">
              <a:buFontTx/>
              <a:buAutoNum type="arabicPeriod"/>
            </a:pPr>
            <a:r>
              <a:rPr lang="ga-IE" dirty="0" smtClean="0">
                <a:latin typeface="Tw Cen MT" panose="020B0602020104020603" pitchFamily="34" charset="0"/>
              </a:rPr>
              <a:t>Tar éis 10 nóiméad, léigh an dá theirmiméadar agus breac síos na </a:t>
            </a:r>
            <a:r>
              <a:rPr lang="ga-IE" dirty="0" err="1" smtClean="0">
                <a:latin typeface="Tw Cen MT" panose="020B0602020104020603" pitchFamily="34" charset="0"/>
              </a:rPr>
              <a:t>teochtaí</a:t>
            </a:r>
            <a:r>
              <a:rPr lang="ga-IE" dirty="0" smtClean="0">
                <a:latin typeface="Tw Cen MT" panose="020B0602020104020603" pitchFamily="34" charset="0"/>
              </a:rPr>
              <a:t> i do leabhar oibre. </a:t>
            </a:r>
          </a:p>
          <a:p>
            <a:pPr eaLnBrk="1" hangingPunct="1">
              <a:buFontTx/>
              <a:buAutoNum type="arabicPeriod"/>
            </a:pPr>
            <a:r>
              <a:rPr lang="ga-IE" dirty="0" smtClean="0">
                <a:latin typeface="Tw Cen MT" panose="020B0602020104020603" pitchFamily="34" charset="0"/>
              </a:rPr>
              <a:t>Léigh an teocht ar an dá theirmiméadar gach 10 nóiméad ansin ar feadh 30 nóiméad agus cláraigh na torthaí </a:t>
            </a:r>
            <a:br>
              <a:rPr lang="ga-IE" dirty="0" smtClean="0">
                <a:latin typeface="Tw Cen MT" panose="020B0602020104020603" pitchFamily="34" charset="0"/>
              </a:rPr>
            </a:br>
            <a:r>
              <a:rPr lang="ga-IE" dirty="0" smtClean="0">
                <a:latin typeface="Tw Cen MT" panose="020B0602020104020603" pitchFamily="34" charset="0"/>
              </a:rPr>
              <a:t>sa leabhar oibre.</a:t>
            </a:r>
            <a:endParaRPr lang="ga-IE" altLang="en-US" dirty="0" smtClean="0">
              <a:latin typeface="Tw Cen MT" panose="020B0602020104020603" pitchFamily="34" charset="0"/>
            </a:endParaRPr>
          </a:p>
        </p:txBody>
      </p:sp>
      <p:sp>
        <p:nvSpPr>
          <p:cNvPr id="16" name="TextBox 15"/>
          <p:cNvSpPr txBox="1"/>
          <p:nvPr/>
        </p:nvSpPr>
        <p:spPr bwMode="auto">
          <a:xfrm rot="21060000">
            <a:off x="5561267" y="4593628"/>
            <a:ext cx="5914370" cy="1080135"/>
          </a:xfrm>
          <a:prstGeom prst="plaque">
            <a:avLst/>
          </a:prstGeom>
          <a:solidFill>
            <a:schemeClr val="bg1"/>
          </a:solidFill>
          <a:ln w="38100">
            <a:solidFill>
              <a:srgbClr val="009FD0"/>
            </a:solidFill>
          </a:ln>
        </p:spPr>
        <p:txBody>
          <a:bodyPr wrap="square">
            <a:spAutoFit/>
          </a:bodyPr>
          <a:lstStyle/>
          <a:p>
            <a:pPr algn="ctr">
              <a:defRPr/>
            </a:pPr>
            <a:r>
              <a:rPr lang="ga-IE" sz="2400" dirty="0" smtClean="0">
                <a:latin typeface="Tw Cen MT" panose="020B0602020104020603" pitchFamily="34" charset="0"/>
                <a:cs typeface="Clear Sans Light" panose="020B0303030202020304" pitchFamily="34" charset="0"/>
              </a:rPr>
              <a:t>Cad a thugann tú faoi deara faoin teocht </a:t>
            </a:r>
            <a:r>
              <a:rPr lang="en-GB" sz="2400" dirty="0" smtClean="0">
                <a:latin typeface="Tw Cen MT" panose="020B0602020104020603" pitchFamily="34" charset="0"/>
                <a:cs typeface="Clear Sans Light" panose="020B0303030202020304" pitchFamily="34" charset="0"/>
              </a:rPr>
              <a:t/>
            </a:r>
            <a:br>
              <a:rPr lang="en-GB" sz="2400" dirty="0" smtClean="0">
                <a:latin typeface="Tw Cen MT" panose="020B0602020104020603" pitchFamily="34" charset="0"/>
                <a:cs typeface="Clear Sans Light" panose="020B0303030202020304" pitchFamily="34" charset="0"/>
              </a:rPr>
            </a:br>
            <a:r>
              <a:rPr lang="ga-IE" sz="2400" dirty="0" smtClean="0">
                <a:latin typeface="Tw Cen MT" panose="020B0602020104020603" pitchFamily="34" charset="0"/>
                <a:cs typeface="Clear Sans Light" panose="020B0303030202020304" pitchFamily="34" charset="0"/>
              </a:rPr>
              <a:t>ar an dá theirmiméadar?</a:t>
            </a:r>
            <a:endParaRPr lang="ga-IE" sz="2400" dirty="0">
              <a:latin typeface="Tw Cen MT" panose="020B0602020104020603" pitchFamily="34" charset="0"/>
              <a:cs typeface="Clear Sans Light" panose="020B0303030202020304" pitchFamily="34"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5802" y="782920"/>
            <a:ext cx="3266312" cy="2449734"/>
          </a:xfrm>
          <a:prstGeom prst="rect">
            <a:avLst/>
          </a:prstGeom>
        </p:spPr>
      </p:pic>
    </p:spTree>
    <p:extLst>
      <p:ext uri="{BB962C8B-B14F-4D97-AF65-F5344CB8AC3E}">
        <p14:creationId xmlns:p14="http://schemas.microsoft.com/office/powerpoint/2010/main" val="1316925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4" presetClass="entr" presetSubtype="1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7" grpId="1"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240339" y="1281592"/>
            <a:ext cx="176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en-US" altLang="en-US">
              <a:solidFill>
                <a:schemeClr val="bg1"/>
              </a:solidFill>
            </a:endParaRPr>
          </a:p>
        </p:txBody>
      </p:sp>
      <p:sp>
        <p:nvSpPr>
          <p:cNvPr id="23555" name="Text Box 3"/>
          <p:cNvSpPr txBox="1">
            <a:spLocks noChangeArrowheads="1"/>
          </p:cNvSpPr>
          <p:nvPr/>
        </p:nvSpPr>
        <p:spPr bwMode="auto">
          <a:xfrm>
            <a:off x="2436813" y="1662592"/>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en-US" altLang="en-US"/>
          </a:p>
        </p:txBody>
      </p:sp>
      <p:graphicFrame>
        <p:nvGraphicFramePr>
          <p:cNvPr id="11363" name="Group 99"/>
          <p:cNvGraphicFramePr>
            <a:graphicFrameLocks noGrp="1"/>
          </p:cNvGraphicFramePr>
          <p:nvPr>
            <p:extLst>
              <p:ext uri="{D42A27DB-BD31-4B8C-83A1-F6EECF244321}">
                <p14:modId xmlns:p14="http://schemas.microsoft.com/office/powerpoint/2010/main" val="846125505"/>
              </p:ext>
            </p:extLst>
          </p:nvPr>
        </p:nvGraphicFramePr>
        <p:xfrm>
          <a:off x="455613" y="699170"/>
          <a:ext cx="11341100" cy="5856197"/>
        </p:xfrm>
        <a:graphic>
          <a:graphicData uri="http://schemas.openxmlformats.org/drawingml/2006/table">
            <a:tbl>
              <a:tblPr/>
              <a:tblGrid>
                <a:gridCol w="8559800"/>
                <a:gridCol w="1104900"/>
                <a:gridCol w="1676400"/>
              </a:tblGrid>
              <a:tr h="60044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800" b="0" i="0" u="none" strike="noStrike" cap="none" normalizeH="0" baseline="0" noProof="0" dirty="0" smtClean="0">
                          <a:ln>
                            <a:noFill/>
                          </a:ln>
                          <a:solidFill>
                            <a:schemeClr val="tx1"/>
                          </a:solidFill>
                          <a:effectLst/>
                          <a:latin typeface="Berlin Sans FB" panose="020E0602020502020306" pitchFamily="34" charset="0"/>
                          <a:cs typeface="Times New Roman" panose="02020603050405020304" pitchFamily="18" charset="0"/>
                        </a:rPr>
                        <a:t>Ráiteas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800" b="0" i="0" u="none" strike="noStrike" cap="none" normalizeH="0" baseline="0" noProof="0" dirty="0" smtClean="0">
                          <a:ln>
                            <a:noFill/>
                          </a:ln>
                          <a:solidFill>
                            <a:schemeClr val="tx1"/>
                          </a:solidFill>
                          <a:effectLst/>
                          <a:latin typeface="Berlin Sans FB" panose="020E0602020502020306" pitchFamily="34" charset="0"/>
                          <a:cs typeface="Times New Roman" panose="02020603050405020304" pitchFamily="18" charset="0"/>
                        </a:rPr>
                        <a:t>Fíor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800" b="0" i="0" u="none" strike="noStrike" cap="none" normalizeH="0" baseline="0" noProof="0" dirty="0" smtClean="0">
                          <a:ln>
                            <a:noFill/>
                          </a:ln>
                          <a:solidFill>
                            <a:schemeClr val="tx1"/>
                          </a:solidFill>
                          <a:effectLst/>
                          <a:latin typeface="Berlin Sans FB" panose="020E0602020502020306" pitchFamily="34" charset="0"/>
                          <a:cs typeface="Times New Roman" panose="02020603050405020304" pitchFamily="18" charset="0"/>
                        </a:rPr>
                        <a:t>Bréagach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0482">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400" noProof="0" dirty="0" smtClean="0">
                          <a:solidFill>
                            <a:schemeClr val="tx1"/>
                          </a:solidFill>
                          <a:latin typeface="Tw Cen MT" panose="020B0602020104020603" pitchFamily="34" charset="0"/>
                        </a:rPr>
                        <a:t>Ceapann na gáis cheaptha teasa fuinneamh na gréine. </a:t>
                      </a:r>
                      <a:endParaRPr lang="ga-IE" sz="2400" noProof="0" dirty="0" smtClean="0">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610">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2400" noProof="0" dirty="0" smtClean="0">
                          <a:solidFill>
                            <a:schemeClr val="tx1"/>
                          </a:solidFill>
                          <a:latin typeface="Tw Cen MT" panose="020B0602020104020603" pitchFamily="34" charset="0"/>
                        </a:rPr>
                        <a:t>Súnn crainn ocsaigin isteach ón aer le linn fótaisintéise. </a:t>
                      </a:r>
                      <a:endPar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0" fontAlgn="auto" latinLnBrk="0" hangingPunct="0">
                        <a:lnSpc>
                          <a:spcPct val="100000"/>
                        </a:lnSpc>
                        <a:spcBef>
                          <a:spcPct val="20000"/>
                        </a:spcBef>
                        <a:spcAft>
                          <a:spcPts val="0"/>
                        </a:spcAft>
                        <a:buClrTx/>
                        <a:buSzTx/>
                        <a:buFontTx/>
                        <a:buNone/>
                        <a:tabLst/>
                        <a:defRPr/>
                      </a:pPr>
                      <a:r>
                        <a:rPr lang="ga-IE" altLang="en-US" sz="2400" noProof="0" dirty="0" smtClean="0">
                          <a:solidFill>
                            <a:schemeClr val="tx1"/>
                          </a:solidFill>
                          <a:latin typeface="Tw Cen MT" panose="020B0602020104020603" pitchFamily="34" charset="0"/>
                        </a:rPr>
                        <a:t>Cuireann</a:t>
                      </a:r>
                      <a:r>
                        <a:rPr lang="ga-IE" altLang="en-US" sz="2400" baseline="0" noProof="0" dirty="0" smtClean="0">
                          <a:solidFill>
                            <a:schemeClr val="tx1"/>
                          </a:solidFill>
                          <a:latin typeface="Tw Cen MT" panose="020B0602020104020603" pitchFamily="34" charset="0"/>
                        </a:rPr>
                        <a:t> carranna </a:t>
                      </a:r>
                      <a:r>
                        <a:rPr lang="ga-IE" altLang="en-US" sz="2400" noProof="0" dirty="0" smtClean="0">
                          <a:solidFill>
                            <a:schemeClr val="tx1"/>
                          </a:solidFill>
                          <a:latin typeface="Tw Cen MT" panose="020B0602020104020603" pitchFamily="34" charset="0"/>
                        </a:rPr>
                        <a:t>CO</a:t>
                      </a:r>
                      <a:r>
                        <a:rPr lang="ga-IE" altLang="en-US" sz="2400" baseline="-25000" noProof="0" dirty="0" smtClean="0">
                          <a:solidFill>
                            <a:schemeClr val="tx1"/>
                          </a:solidFill>
                          <a:latin typeface="Tw Cen MT" panose="020B0602020104020603" pitchFamily="34" charset="0"/>
                        </a:rPr>
                        <a:t>2</a:t>
                      </a:r>
                      <a:r>
                        <a:rPr lang="ga-IE" altLang="en-US" sz="2400" noProof="0" dirty="0" smtClean="0">
                          <a:solidFill>
                            <a:schemeClr val="tx1"/>
                          </a:solidFill>
                          <a:latin typeface="Tw Cen MT" panose="020B0602020104020603" pitchFamily="34" charset="0"/>
                        </a:rPr>
                        <a:t> amach san atmaisféar.</a:t>
                      </a:r>
                      <a:r>
                        <a:rPr lang="ga-IE" altLang="en-US" sz="2400" baseline="0" noProof="0" dirty="0" smtClean="0">
                          <a:solidFill>
                            <a:schemeClr val="tx1"/>
                          </a:solidFill>
                          <a:latin typeface="Tw Cen MT" panose="020B0602020104020603" pitchFamily="34" charset="0"/>
                        </a:rPr>
                        <a:t> </a:t>
                      </a:r>
                      <a:endParaRPr lang="ga-IE" altLang="en-US" sz="2400" noProof="0" dirty="0" smtClean="0">
                        <a:solidFill>
                          <a:schemeClr val="tx1"/>
                        </a:solidFill>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900">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2400" noProof="0" dirty="0" smtClean="0">
                          <a:latin typeface="Tw Cen MT" panose="020B0602020104020603" pitchFamily="34" charset="0"/>
                        </a:rPr>
                        <a:t>Creideann eolaithe gur mar gheall ar an téamh domhanda atá</a:t>
                      </a:r>
                      <a:r>
                        <a:rPr lang="ga-IE" sz="2400" baseline="0" noProof="0" dirty="0" smtClean="0">
                          <a:latin typeface="Tw Cen MT" panose="020B0602020104020603" pitchFamily="34" charset="0"/>
                        </a:rPr>
                        <a:t> </a:t>
                      </a:r>
                      <a:r>
                        <a:rPr lang="en-IE" sz="2400" baseline="0" noProof="0" dirty="0" smtClean="0">
                          <a:latin typeface="Tw Cen MT" panose="020B0602020104020603" pitchFamily="34" charset="0"/>
                        </a:rPr>
                        <a:t/>
                      </a:r>
                      <a:br>
                        <a:rPr lang="en-IE" sz="2400" baseline="0" noProof="0" dirty="0" smtClean="0">
                          <a:latin typeface="Tw Cen MT" panose="020B0602020104020603" pitchFamily="34" charset="0"/>
                        </a:rPr>
                      </a:br>
                      <a:r>
                        <a:rPr lang="ga-IE" sz="2400" baseline="0" noProof="0" dirty="0" smtClean="0">
                          <a:latin typeface="Tw Cen MT" panose="020B0602020104020603" pitchFamily="34" charset="0"/>
                        </a:rPr>
                        <a:t>na caidhpeanna polacha ag leá</a:t>
                      </a:r>
                      <a:r>
                        <a:rPr lang="ga-IE" sz="2400" noProof="0" dirty="0" smtClean="0">
                          <a:latin typeface="Tw Cen MT" panose="020B0602020104020603" pitchFamily="34" charset="0"/>
                        </a:rPr>
                        <a:t>.</a:t>
                      </a:r>
                      <a:r>
                        <a:rPr lang="ga-IE" sz="2400" baseline="0" noProof="0" dirty="0" smtClean="0">
                          <a:latin typeface="Tw Cen MT" panose="020B0602020104020603"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altLang="en-US" sz="2400" b="0" noProof="0" dirty="0" smtClean="0">
                          <a:solidFill>
                            <a:schemeClr val="tx1"/>
                          </a:solidFill>
                          <a:latin typeface="Tw Cen MT" panose="020B0602020104020603" pitchFamily="34" charset="0"/>
                        </a:rPr>
                        <a:t>Breoslaí iontaise </a:t>
                      </a:r>
                      <a:r>
                        <a:rPr lang="ga-IE" altLang="en-US" sz="2400" noProof="0" dirty="0" smtClean="0">
                          <a:solidFill>
                            <a:schemeClr val="tx1"/>
                          </a:solidFill>
                          <a:latin typeface="Tw Cen MT" panose="020B0602020104020603" pitchFamily="34" charset="0"/>
                        </a:rPr>
                        <a:t>a thugtar ar ghual, ar ghás, ar ola agus ar mhóin.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0690">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Tá</a:t>
                      </a:r>
                      <a:r>
                        <a:rPr kumimoji="0" lang="en-GB"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 </a:t>
                      </a: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an domhan ag éirí níos fuaire.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007">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ga-IE" altLang="en-US" sz="2400" noProof="0" dirty="0" smtClean="0">
                          <a:latin typeface="Tw Cen MT" panose="020B0602020104020603" pitchFamily="34" charset="0"/>
                        </a:rPr>
                        <a:t>Cuireann monarchana dé-ocsaíd</a:t>
                      </a:r>
                      <a:r>
                        <a:rPr lang="ga-IE" altLang="en-US" sz="2400" baseline="0" noProof="0" dirty="0" smtClean="0">
                          <a:latin typeface="Tw Cen MT" panose="020B0602020104020603" pitchFamily="34" charset="0"/>
                        </a:rPr>
                        <a:t> charbóin amach san atmaisféar. </a:t>
                      </a:r>
                      <a:endParaRPr lang="ga-IE" sz="2400" noProof="0" dirty="0" smtClean="0">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65" name="Picture 101"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58413" y="1501317"/>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 name="Picture 103"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58413" y="2880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 name="Picture 104"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90413" y="2196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 name="Picture 105"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58413" y="4392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0" name="Picture 106"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58413" y="3600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2" name="Picture 108"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90413" y="5076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7" name="Text Box 45"/>
          <p:cNvSpPr txBox="1">
            <a:spLocks noChangeArrowheads="1"/>
          </p:cNvSpPr>
          <p:nvPr/>
        </p:nvSpPr>
        <p:spPr bwMode="auto">
          <a:xfrm>
            <a:off x="3245644" y="114395"/>
            <a:ext cx="57610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ga-IE" altLang="en-US" sz="3200" dirty="0">
                <a:latin typeface="Berlin Sans FB" panose="020E0602020502020306" pitchFamily="34" charset="0"/>
              </a:rPr>
              <a:t>Fíor nó Bréagach?</a:t>
            </a:r>
          </a:p>
        </p:txBody>
      </p:sp>
      <p:pic>
        <p:nvPicPr>
          <p:cNvPr id="12" name="Picture 108"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58413" y="5904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65291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1363"/>
                                        </p:tgtEl>
                                        <p:attrNameLst>
                                          <p:attrName>style.visibility</p:attrName>
                                        </p:attrNameLst>
                                      </p:cBhvr>
                                      <p:to>
                                        <p:strVal val="visible"/>
                                      </p:to>
                                    </p:set>
                                    <p:animEffect transition="in" filter="blinds(horizontal)">
                                      <p:cBhvr>
                                        <p:cTn id="7" dur="500"/>
                                        <p:tgtEl>
                                          <p:spTgt spid="11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365"/>
                                        </p:tgtEl>
                                        <p:attrNameLst>
                                          <p:attrName>style.visibility</p:attrName>
                                        </p:attrNameLst>
                                      </p:cBhvr>
                                      <p:to>
                                        <p:strVal val="visible"/>
                                      </p:to>
                                    </p:set>
                                    <p:animEffect transition="in" filter="dissolve">
                                      <p:cBhvr>
                                        <p:cTn id="12" dur="500"/>
                                        <p:tgtEl>
                                          <p:spTgt spid="113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368"/>
                                        </p:tgtEl>
                                        <p:attrNameLst>
                                          <p:attrName>style.visibility</p:attrName>
                                        </p:attrNameLst>
                                      </p:cBhvr>
                                      <p:to>
                                        <p:strVal val="visible"/>
                                      </p:to>
                                    </p:set>
                                    <p:animEffect transition="in" filter="dissolve">
                                      <p:cBhvr>
                                        <p:cTn id="17" dur="500"/>
                                        <p:tgtEl>
                                          <p:spTgt spid="113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367"/>
                                        </p:tgtEl>
                                        <p:attrNameLst>
                                          <p:attrName>style.visibility</p:attrName>
                                        </p:attrNameLst>
                                      </p:cBhvr>
                                      <p:to>
                                        <p:strVal val="visible"/>
                                      </p:to>
                                    </p:set>
                                    <p:animEffect transition="in" filter="dissolve">
                                      <p:cBhvr>
                                        <p:cTn id="22" dur="500"/>
                                        <p:tgtEl>
                                          <p:spTgt spid="113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370"/>
                                        </p:tgtEl>
                                        <p:attrNameLst>
                                          <p:attrName>style.visibility</p:attrName>
                                        </p:attrNameLst>
                                      </p:cBhvr>
                                      <p:to>
                                        <p:strVal val="visible"/>
                                      </p:to>
                                    </p:set>
                                    <p:animEffect transition="in" filter="dissolve">
                                      <p:cBhvr>
                                        <p:cTn id="27" dur="500"/>
                                        <p:tgtEl>
                                          <p:spTgt spid="113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1369"/>
                                        </p:tgtEl>
                                        <p:attrNameLst>
                                          <p:attrName>style.visibility</p:attrName>
                                        </p:attrNameLst>
                                      </p:cBhvr>
                                      <p:to>
                                        <p:strVal val="visible"/>
                                      </p:to>
                                    </p:set>
                                    <p:animEffect transition="in" filter="dissolve">
                                      <p:cBhvr>
                                        <p:cTn id="32" dur="500"/>
                                        <p:tgtEl>
                                          <p:spTgt spid="113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1372"/>
                                        </p:tgtEl>
                                        <p:attrNameLst>
                                          <p:attrName>style.visibility</p:attrName>
                                        </p:attrNameLst>
                                      </p:cBhvr>
                                      <p:to>
                                        <p:strVal val="visible"/>
                                      </p:to>
                                    </p:set>
                                    <p:animEffect transition="in" filter="dissolve">
                                      <p:cBhvr>
                                        <p:cTn id="37" dur="500"/>
                                        <p:tgtEl>
                                          <p:spTgt spid="1137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8" y="1102369"/>
            <a:ext cx="8389433" cy="927184"/>
          </a:xfrm>
        </p:spPr>
        <p:txBody>
          <a:bodyPr>
            <a:normAutofit fontScale="90000"/>
          </a:bodyPr>
          <a:lstStyle/>
          <a:p>
            <a:r>
              <a:rPr lang="ga-IE" sz="2000" dirty="0" smtClean="0">
                <a:latin typeface="Tw Cen MT" panose="020B0602020104020603" pitchFamily="34" charset="0"/>
              </a:rPr>
              <a:t/>
            </a:r>
            <a:br>
              <a:rPr lang="ga-IE" sz="2000" dirty="0" smtClean="0">
                <a:latin typeface="Tw Cen MT" panose="020B0602020104020603" pitchFamily="34" charset="0"/>
              </a:rPr>
            </a:br>
            <a:r>
              <a:rPr lang="ga-IE" sz="2000" dirty="0" smtClean="0">
                <a:latin typeface="Tw Cen MT" panose="020B0602020104020603" pitchFamily="34" charset="0"/>
              </a:rPr>
              <a:t/>
            </a:r>
            <a:br>
              <a:rPr lang="ga-IE" sz="2000" dirty="0" smtClean="0">
                <a:latin typeface="Tw Cen MT" panose="020B0602020104020603" pitchFamily="34" charset="0"/>
              </a:rPr>
            </a:br>
            <a:endParaRPr lang="ga-IE" dirty="0">
              <a:latin typeface="Tw Cen MT" panose="020B0602020104020603" pitchFamily="34" charset="0"/>
            </a:endParaRPr>
          </a:p>
        </p:txBody>
      </p:sp>
      <p:sp>
        <p:nvSpPr>
          <p:cNvPr id="13" name="Text Box 3"/>
          <p:cNvSpPr txBox="1">
            <a:spLocks noChangeArrowheads="1"/>
          </p:cNvSpPr>
          <p:nvPr/>
        </p:nvSpPr>
        <p:spPr bwMode="auto">
          <a:xfrm>
            <a:off x="1020254" y="492725"/>
            <a:ext cx="889317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r>
              <a:rPr lang="ga-IE" altLang="en-US" sz="3200" dirty="0" smtClean="0">
                <a:latin typeface="Tw Cen MT" panose="020B0602020104020603" pitchFamily="34" charset="0"/>
              </a:rPr>
              <a:t>Tuilleadh eolais ar na suíomhanna seo:</a:t>
            </a:r>
          </a:p>
          <a:p>
            <a:r>
              <a:rPr lang="ga-IE" sz="3200" dirty="0" smtClean="0">
                <a:latin typeface="Tw Cen MT" panose="020B0602020104020603" pitchFamily="34" charset="0"/>
                <a:hlinkClick r:id="rId3"/>
              </a:rPr>
              <a:t>http://www.cogg.ie/wp-content/uploads/eureka_irish_11.24.pdf</a:t>
            </a:r>
            <a:endParaRPr lang="ga-IE" sz="3200" dirty="0" smtClean="0">
              <a:latin typeface="Tw Cen MT" panose="020B0602020104020603" pitchFamily="34" charset="0"/>
            </a:endParaRPr>
          </a:p>
          <a:p>
            <a:endParaRPr lang="ga-IE" sz="3200" dirty="0" smtClean="0">
              <a:latin typeface="Tw Cen MT" panose="020B0602020104020603" pitchFamily="34" charset="0"/>
            </a:endParaRPr>
          </a:p>
          <a:p>
            <a:r>
              <a:rPr lang="ga-IE" sz="3200" dirty="0" smtClean="0">
                <a:latin typeface="Tw Cen MT" panose="020B0602020104020603" pitchFamily="34" charset="0"/>
                <a:hlinkClick r:id="rId4"/>
              </a:rPr>
              <a:t>http://www.cogg.ie/wp-content/uploads/eureka-3-16.pdf</a:t>
            </a:r>
            <a:r>
              <a:rPr lang="ga-IE" sz="3200" dirty="0" smtClean="0">
                <a:latin typeface="Tw Cen MT" panose="020B0602020104020603" pitchFamily="34" charset="0"/>
              </a:rPr>
              <a:t> </a:t>
            </a:r>
          </a:p>
          <a:p>
            <a:endParaRPr lang="en-GB" altLang="en-US" sz="3200" dirty="0" smtClean="0">
              <a:latin typeface="Tw Cen MT" panose="020B0602020104020603" pitchFamily="34" charset="0"/>
              <a:hlinkClick r:id="rId5"/>
            </a:endParaRPr>
          </a:p>
          <a:p>
            <a:r>
              <a:rPr lang="ga-IE" altLang="en-US" sz="3200" dirty="0" smtClean="0">
                <a:latin typeface="Tw Cen MT" panose="020B0602020104020603" pitchFamily="34" charset="0"/>
                <a:hlinkClick r:id="rId5"/>
              </a:rPr>
              <a:t>http://www.kerrycoco.ie/ga/gachseirbhis/comhshaol/scoileannaglasa/thefile,9043,ga.pdf</a:t>
            </a:r>
            <a:r>
              <a:rPr lang="ga-IE" altLang="en-US" sz="3200" dirty="0" smtClean="0">
                <a:latin typeface="Tw Cen MT" panose="020B0602020104020603" pitchFamily="34" charset="0"/>
              </a:rPr>
              <a:t> </a:t>
            </a:r>
          </a:p>
          <a:p>
            <a:endParaRPr lang="ga-IE" altLang="en-US" sz="3200" dirty="0">
              <a:latin typeface="Tw Cen MT" panose="020B0602020104020603" pitchFamily="34" charset="0"/>
            </a:endParaRPr>
          </a:p>
        </p:txBody>
      </p:sp>
    </p:spTree>
    <p:extLst>
      <p:ext uri="{BB962C8B-B14F-4D97-AF65-F5344CB8AC3E}">
        <p14:creationId xmlns:p14="http://schemas.microsoft.com/office/powerpoint/2010/main" val="208643529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11188" y="671513"/>
            <a:ext cx="11085512" cy="3477875"/>
          </a:xfrm>
          <a:prstGeom prst="rect">
            <a:avLst/>
          </a:prstGeom>
          <a:noFill/>
          <a:ln w="9525">
            <a:noFill/>
            <a:miter lim="800000"/>
            <a:headEnd/>
            <a:tailEnd/>
          </a:ln>
        </p:spPr>
        <p:txBody>
          <a:bodyPr wrap="square">
            <a:spAutoFit/>
          </a:bodyPr>
          <a:lstStyle/>
          <a:p>
            <a:r>
              <a:rPr lang="ga-IE" sz="2000" b="1" baseline="0" dirty="0" smtClean="0">
                <a:solidFill>
                  <a:srgbClr val="000000"/>
                </a:solidFill>
                <a:latin typeface="Tw Cen MT" panose="020B0602020104020603" pitchFamily="34" charset="0"/>
                <a:cs typeface="Times New Roman" pitchFamily="18" charset="0"/>
              </a:rPr>
              <a:t>Íomhánna:</a:t>
            </a:r>
            <a:endParaRPr lang="en-GB" sz="2000" b="1" baseline="0" dirty="0" smtClean="0">
              <a:solidFill>
                <a:srgbClr val="000000"/>
              </a:solidFill>
              <a:latin typeface="Tw Cen MT" panose="020B0602020104020603" pitchFamily="34" charset="0"/>
              <a:cs typeface="Times New Roman" pitchFamily="18" charset="0"/>
            </a:endParaRPr>
          </a:p>
          <a:p>
            <a:r>
              <a:rPr lang="en-IE" sz="2000" baseline="0" dirty="0" smtClean="0">
                <a:latin typeface="Tw Cen MT" panose="020B0602020104020603" pitchFamily="34" charset="0"/>
                <a:cs typeface="Times New Roman" pitchFamily="18" charset="0"/>
              </a:rPr>
              <a:t>Conor Fagan</a:t>
            </a:r>
            <a:endParaRPr lang="ga-IE" sz="2000" baseline="0" dirty="0">
              <a:latin typeface="Tw Cen MT" panose="020B0602020104020603" pitchFamily="34" charset="0"/>
              <a:cs typeface="Times New Roman" pitchFamily="18" charset="0"/>
            </a:endParaRPr>
          </a:p>
          <a:p>
            <a:r>
              <a:rPr lang="en-GB" sz="2000" baseline="0" dirty="0" err="1" smtClean="0">
                <a:latin typeface="Tw Cen MT" panose="020B0602020104020603" pitchFamily="34" charset="0"/>
                <a:cs typeface="Times New Roman" pitchFamily="18" charset="0"/>
              </a:rPr>
              <a:t>S</a:t>
            </a:r>
            <a:r>
              <a:rPr lang="en-GB" sz="2000" baseline="0" dirty="0" err="1" smtClean="0">
                <a:solidFill>
                  <a:srgbClr val="000000"/>
                </a:solidFill>
                <a:latin typeface="Tw Cen MT" panose="020B0602020104020603" pitchFamily="34" charset="0"/>
                <a:cs typeface="Times New Roman" pitchFamily="18" charset="0"/>
              </a:rPr>
              <a:t>hutterstock</a:t>
            </a:r>
            <a:endParaRPr lang="en-GB" sz="2000" baseline="0" dirty="0" smtClean="0">
              <a:solidFill>
                <a:srgbClr val="000000"/>
              </a:solidFill>
              <a:latin typeface="Tw Cen MT" panose="020B0602020104020603" pitchFamily="34" charset="0"/>
              <a:cs typeface="Times New Roman" pitchFamily="18" charset="0"/>
            </a:endParaRPr>
          </a:p>
          <a:p>
            <a:endParaRPr lang="ga-IE" sz="2000" baseline="0" dirty="0">
              <a:solidFill>
                <a:srgbClr val="000000"/>
              </a:solidFill>
              <a:latin typeface="Tw Cen MT" panose="020B0602020104020603" pitchFamily="34" charset="0"/>
              <a:cs typeface="Times New Roman" pitchFamily="18" charset="0"/>
            </a:endParaRPr>
          </a:p>
          <a:p>
            <a:r>
              <a:rPr lang="ga-IE" sz="2000" baseline="0" dirty="0">
                <a:solidFill>
                  <a:srgbClr val="000000"/>
                </a:solidFill>
                <a:latin typeface="Tw Cen MT" panose="020B0602020104020603" pitchFamily="34" charset="0"/>
                <a:cs typeface="Times New Roman" pitchFamily="18" charset="0"/>
              </a:rPr>
              <a:t>Rinneadh gach iarracht teacht ar úinéir an chóipchirt i gcás na n‑íomhánna atá ar na sleamhnáin seo. </a:t>
            </a:r>
            <a:r>
              <a:rPr lang="en-GB" sz="2000" baseline="0" dirty="0" smtClean="0">
                <a:solidFill>
                  <a:srgbClr val="000000"/>
                </a:solidFill>
                <a:latin typeface="Tw Cen MT" panose="020B0602020104020603" pitchFamily="34" charset="0"/>
                <a:cs typeface="Times New Roman" pitchFamily="18" charset="0"/>
              </a:rPr>
              <a:t/>
            </a:r>
            <a:br>
              <a:rPr lang="en-GB" sz="2000" baseline="0" dirty="0" smtClean="0">
                <a:solidFill>
                  <a:srgbClr val="000000"/>
                </a:solidFill>
                <a:latin typeface="Tw Cen MT" panose="020B0602020104020603" pitchFamily="34" charset="0"/>
                <a:cs typeface="Times New Roman" pitchFamily="18" charset="0"/>
              </a:rPr>
            </a:br>
            <a:r>
              <a:rPr lang="ga-IE" sz="2000" baseline="0" dirty="0" smtClean="0">
                <a:solidFill>
                  <a:srgbClr val="000000"/>
                </a:solidFill>
                <a:latin typeface="Tw Cen MT" panose="020B0602020104020603" pitchFamily="34" charset="0"/>
                <a:cs typeface="Times New Roman" pitchFamily="18" charset="0"/>
              </a:rPr>
              <a:t>Má </a:t>
            </a:r>
            <a:r>
              <a:rPr lang="ga-IE" sz="2000" baseline="0" dirty="0">
                <a:solidFill>
                  <a:srgbClr val="000000"/>
                </a:solidFill>
                <a:latin typeface="Tw Cen MT" panose="020B0602020104020603" pitchFamily="34" charset="0"/>
                <a:cs typeface="Times New Roman" pitchFamily="18" charset="0"/>
              </a:rPr>
              <a:t>rinneadh fail</a:t>
            </a:r>
            <a:r>
              <a:rPr lang="en-GB" sz="2000" baseline="0" dirty="0">
                <a:solidFill>
                  <a:srgbClr val="000000"/>
                </a:solidFill>
                <a:latin typeface="Tw Cen MT" panose="020B0602020104020603" pitchFamily="34" charset="0"/>
                <a:cs typeface="Times New Roman" pitchFamily="18" charset="0"/>
              </a:rPr>
              <a:t>l</a:t>
            </a:r>
            <a:r>
              <a:rPr lang="ga-IE" sz="2000" baseline="0" dirty="0">
                <a:solidFill>
                  <a:srgbClr val="000000"/>
                </a:solidFill>
                <a:latin typeface="Tw Cen MT" panose="020B0602020104020603" pitchFamily="34" charset="0"/>
                <a:cs typeface="Times New Roman" pitchFamily="18" charset="0"/>
              </a:rPr>
              <a:t>í ar aon </a:t>
            </a:r>
            <a:r>
              <a:rPr lang="ga-IE" sz="2000" baseline="0" dirty="0" smtClean="0">
                <a:solidFill>
                  <a:srgbClr val="000000"/>
                </a:solidFill>
                <a:latin typeface="Tw Cen MT" panose="020B0602020104020603" pitchFamily="34" charset="0"/>
                <a:cs typeface="Times New Roman" pitchFamily="18" charset="0"/>
              </a:rPr>
              <a:t>bhealach</a:t>
            </a:r>
            <a:r>
              <a:rPr lang="en-GB" sz="2000" baseline="0" dirty="0" smtClean="0">
                <a:solidFill>
                  <a:srgbClr val="000000"/>
                </a:solidFill>
                <a:latin typeface="Tw Cen MT" panose="020B0602020104020603" pitchFamily="34" charset="0"/>
                <a:cs typeface="Times New Roman" pitchFamily="18" charset="0"/>
              </a:rPr>
              <a:t> </a:t>
            </a:r>
            <a:r>
              <a:rPr lang="ga-IE" sz="2000" baseline="0" dirty="0" smtClean="0">
                <a:solidFill>
                  <a:srgbClr val="000000"/>
                </a:solidFill>
                <a:latin typeface="Tw Cen MT" panose="020B0602020104020603" pitchFamily="34" charset="0"/>
                <a:cs typeface="Times New Roman" pitchFamily="18" charset="0"/>
              </a:rPr>
              <a:t>ó </a:t>
            </a:r>
            <a:r>
              <a:rPr lang="ga-IE" sz="2000" baseline="0" dirty="0">
                <a:solidFill>
                  <a:srgbClr val="000000"/>
                </a:solidFill>
                <a:latin typeface="Tw Cen MT" panose="020B0602020104020603" pitchFamily="34" charset="0"/>
                <a:cs typeface="Times New Roman" pitchFamily="18" charset="0"/>
              </a:rPr>
              <a:t>thaobh cóipchirt de ba cheart d’úinéir an chóipchirt teagmháil</a:t>
            </a:r>
          </a:p>
          <a:p>
            <a:r>
              <a:rPr lang="ga-IE" sz="2000" baseline="0" dirty="0">
                <a:solidFill>
                  <a:srgbClr val="000000"/>
                </a:solidFill>
                <a:latin typeface="Tw Cen MT" panose="020B0602020104020603" pitchFamily="34" charset="0"/>
                <a:cs typeface="Times New Roman" pitchFamily="18" charset="0"/>
              </a:rPr>
              <a:t>a dhéanamh leis na foilsitheoirí. Beidh na foilsitheoirí lántoilteanach socruithe cuí a dhéanamh leis.</a:t>
            </a:r>
          </a:p>
          <a:p>
            <a:endParaRPr lang="ga-IE" sz="2000" baseline="0" dirty="0">
              <a:solidFill>
                <a:srgbClr val="000000"/>
              </a:solidFill>
              <a:latin typeface="Tw Cen MT" panose="020B0602020104020603" pitchFamily="34" charset="0"/>
              <a:cs typeface="Times New Roman" pitchFamily="18" charset="0"/>
            </a:endParaRPr>
          </a:p>
          <a:p>
            <a:r>
              <a:rPr lang="ga-IE" sz="2000" baseline="0" dirty="0">
                <a:solidFill>
                  <a:srgbClr val="000000"/>
                </a:solidFill>
                <a:latin typeface="Tw Cen MT" panose="020B0602020104020603" pitchFamily="34" charset="0"/>
                <a:cs typeface="Times New Roman" pitchFamily="18" charset="0"/>
              </a:rPr>
              <a:t>© Foras na Gaeilge, </a:t>
            </a:r>
            <a:r>
              <a:rPr lang="ga-IE" sz="2000" baseline="0" dirty="0" smtClean="0">
                <a:solidFill>
                  <a:srgbClr val="000000"/>
                </a:solidFill>
                <a:latin typeface="Tw Cen MT" panose="020B0602020104020603" pitchFamily="34" charset="0"/>
                <a:cs typeface="Times New Roman" pitchFamily="18" charset="0"/>
              </a:rPr>
              <a:t>201</a:t>
            </a:r>
            <a:r>
              <a:rPr lang="en-GB" sz="2000" dirty="0">
                <a:solidFill>
                  <a:srgbClr val="000000"/>
                </a:solidFill>
                <a:latin typeface="Tw Cen MT" panose="020B0602020104020603" pitchFamily="34" charset="0"/>
                <a:cs typeface="Times New Roman" pitchFamily="18" charset="0"/>
              </a:rPr>
              <a:t>7</a:t>
            </a:r>
            <a:endParaRPr lang="ga-IE" sz="2000" baseline="0" dirty="0">
              <a:solidFill>
                <a:srgbClr val="000000"/>
              </a:solidFill>
              <a:latin typeface="Tw Cen MT" panose="020B0602020104020603" pitchFamily="34" charset="0"/>
              <a:cs typeface="Times New Roman" pitchFamily="18" charset="0"/>
            </a:endParaRPr>
          </a:p>
          <a:p>
            <a:endParaRPr lang="ga-IE" sz="2000" baseline="0" dirty="0">
              <a:solidFill>
                <a:srgbClr val="000000"/>
              </a:solidFill>
              <a:latin typeface="Tw Cen MT" panose="020B0602020104020603" pitchFamily="34" charset="0"/>
              <a:cs typeface="Times New Roman" pitchFamily="18" charset="0"/>
            </a:endParaRPr>
          </a:p>
          <a:p>
            <a:r>
              <a:rPr lang="ga-IE" sz="2000" dirty="0">
                <a:solidFill>
                  <a:srgbClr val="000000"/>
                </a:solidFill>
                <a:latin typeface="Tw Cen MT" panose="020B0602020104020603" pitchFamily="34" charset="0"/>
                <a:cs typeface="Times New Roman" pitchFamily="18" charset="0"/>
              </a:rPr>
              <a:t>An Gúm, Foras na Gaeilge, 7 Cearnóg Mhuirfean, Baile Átha Cliath 2</a:t>
            </a:r>
          </a:p>
        </p:txBody>
      </p:sp>
    </p:spTree>
    <p:extLst>
      <p:ext uri="{BB962C8B-B14F-4D97-AF65-F5344CB8AC3E}">
        <p14:creationId xmlns:p14="http://schemas.microsoft.com/office/powerpoint/2010/main" val="2821362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4257056" y="2743965"/>
            <a:ext cx="3076575" cy="628650"/>
          </a:xfrm>
          <a:prstGeom prst="rect">
            <a:avLst/>
          </a:prstGeom>
          <a:noFill/>
          <a:ln w="9525">
            <a:noFill/>
            <a:miter lim="800000"/>
            <a:headEnd/>
            <a:tailEnd/>
          </a:ln>
        </p:spPr>
      </p:pic>
    </p:spTree>
    <p:extLst>
      <p:ext uri="{BB962C8B-B14F-4D97-AF65-F5344CB8AC3E}">
        <p14:creationId xmlns:p14="http://schemas.microsoft.com/office/powerpoint/2010/main" val="3499161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855200" y="3064927"/>
            <a:ext cx="2336800" cy="2308324"/>
          </a:xfrm>
          <a:prstGeom prst="rect">
            <a:avLst/>
          </a:prstGeom>
          <a:solidFill>
            <a:schemeClr val="accent1">
              <a:alpha val="92000"/>
            </a:schemeClr>
          </a:solidFill>
        </p:spPr>
        <p:txBody>
          <a:bodyPr wrap="square" rtlCol="0">
            <a:spAutoFit/>
          </a:bodyPr>
          <a:lstStyle/>
          <a:p>
            <a:r>
              <a:rPr lang="ga-IE" sz="2400" dirty="0" smtClean="0">
                <a:solidFill>
                  <a:schemeClr val="bg1"/>
                </a:solidFill>
                <a:latin typeface="Tw Cen MT" panose="020B0602020104020603" pitchFamily="34" charset="0"/>
              </a:rPr>
              <a:t>Tá ciseal tanaí </a:t>
            </a:r>
            <a:r>
              <a:rPr lang="en-IE" sz="2400" dirty="0" smtClean="0">
                <a:solidFill>
                  <a:schemeClr val="bg1"/>
                </a:solidFill>
                <a:latin typeface="Tw Cen MT" panose="020B0602020104020603" pitchFamily="34" charset="0"/>
              </a:rPr>
              <a:t/>
            </a:r>
            <a:br>
              <a:rPr lang="en-IE" sz="2400" dirty="0" smtClean="0">
                <a:solidFill>
                  <a:schemeClr val="bg1"/>
                </a:solidFill>
                <a:latin typeface="Tw Cen MT" panose="020B0602020104020603" pitchFamily="34" charset="0"/>
              </a:rPr>
            </a:br>
            <a:r>
              <a:rPr lang="ga-IE" sz="2400" dirty="0" smtClean="0">
                <a:solidFill>
                  <a:schemeClr val="bg1"/>
                </a:solidFill>
                <a:latin typeface="Tw Cen MT" panose="020B0602020104020603" pitchFamily="34" charset="0"/>
              </a:rPr>
              <a:t>de gháis ann </a:t>
            </a:r>
            <a:r>
              <a:rPr lang="en-IE" sz="2400" dirty="0" smtClean="0">
                <a:solidFill>
                  <a:schemeClr val="bg1"/>
                </a:solidFill>
                <a:latin typeface="Tw Cen MT" panose="020B0602020104020603" pitchFamily="34" charset="0"/>
              </a:rPr>
              <a:t/>
            </a:r>
            <a:br>
              <a:rPr lang="en-IE" sz="2400" dirty="0" smtClean="0">
                <a:solidFill>
                  <a:schemeClr val="bg1"/>
                </a:solidFill>
                <a:latin typeface="Tw Cen MT" panose="020B0602020104020603" pitchFamily="34" charset="0"/>
              </a:rPr>
            </a:br>
            <a:r>
              <a:rPr lang="ga-IE" sz="2400" dirty="0" smtClean="0">
                <a:solidFill>
                  <a:schemeClr val="bg1"/>
                </a:solidFill>
                <a:latin typeface="Tw Cen MT" panose="020B0602020104020603" pitchFamily="34" charset="0"/>
              </a:rPr>
              <a:t>a thimpeallaíonn an domhan. </a:t>
            </a:r>
            <a:br>
              <a:rPr lang="ga-IE" sz="2400" dirty="0" smtClean="0">
                <a:solidFill>
                  <a:schemeClr val="bg1"/>
                </a:solidFill>
                <a:latin typeface="Tw Cen MT" panose="020B0602020104020603" pitchFamily="34" charset="0"/>
              </a:rPr>
            </a:br>
            <a:r>
              <a:rPr lang="ga-IE" sz="2400" b="1" dirty="0" smtClean="0">
                <a:solidFill>
                  <a:srgbClr val="FFFF00"/>
                </a:solidFill>
                <a:latin typeface="Tw Cen MT" panose="020B0602020104020603" pitchFamily="34" charset="0"/>
              </a:rPr>
              <a:t>An t-atmaisféar </a:t>
            </a:r>
            <a:r>
              <a:rPr lang="en-IE" sz="2400" b="1" dirty="0" smtClean="0">
                <a:solidFill>
                  <a:srgbClr val="FF0000"/>
                </a:solidFill>
                <a:latin typeface="Tw Cen MT" panose="020B0602020104020603" pitchFamily="34" charset="0"/>
              </a:rPr>
              <a:t/>
            </a:r>
            <a:br>
              <a:rPr lang="en-IE" sz="2400" b="1" dirty="0" smtClean="0">
                <a:solidFill>
                  <a:srgbClr val="FF0000"/>
                </a:solidFill>
                <a:latin typeface="Tw Cen MT" panose="020B0602020104020603" pitchFamily="34" charset="0"/>
              </a:rPr>
            </a:br>
            <a:r>
              <a:rPr lang="ga-IE" sz="2400" dirty="0" smtClean="0">
                <a:solidFill>
                  <a:schemeClr val="bg1"/>
                </a:solidFill>
                <a:latin typeface="Tw Cen MT" panose="020B0602020104020603" pitchFamily="34" charset="0"/>
              </a:rPr>
              <a:t>a thugtar air.</a:t>
            </a:r>
            <a:endParaRPr lang="ga-IE" sz="2400" dirty="0">
              <a:solidFill>
                <a:schemeClr val="bg1"/>
              </a:solidFill>
              <a:latin typeface="Tw Cen MT" panose="020B0602020104020603" pitchFamily="34" charset="0"/>
            </a:endParaRPr>
          </a:p>
        </p:txBody>
      </p:sp>
      <p:sp>
        <p:nvSpPr>
          <p:cNvPr id="5" name="TextBox 4"/>
          <p:cNvSpPr txBox="1"/>
          <p:nvPr/>
        </p:nvSpPr>
        <p:spPr>
          <a:xfrm>
            <a:off x="0" y="0"/>
            <a:ext cx="8619334" cy="2308324"/>
          </a:xfrm>
          <a:prstGeom prst="rect">
            <a:avLst/>
          </a:prstGeom>
          <a:solidFill>
            <a:schemeClr val="accent1">
              <a:alpha val="92000"/>
            </a:schemeClr>
          </a:solidFill>
        </p:spPr>
        <p:txBody>
          <a:bodyPr wrap="square" rtlCol="0">
            <a:spAutoFit/>
          </a:bodyPr>
          <a:lstStyle/>
          <a:p>
            <a:r>
              <a:rPr lang="ga-IE" sz="2400" dirty="0" smtClean="0">
                <a:solidFill>
                  <a:schemeClr val="bg1"/>
                </a:solidFill>
                <a:latin typeface="Tw Cen MT" panose="020B0602020104020603" pitchFamily="34" charset="0"/>
              </a:rPr>
              <a:t>Cuid de na gáis san atmaisféar ceapann siad fuinneamh na gréine. </a:t>
            </a:r>
            <a:r>
              <a:rPr lang="ga-IE" sz="2400" b="1" dirty="0" smtClean="0">
                <a:solidFill>
                  <a:srgbClr val="FFFF00"/>
                </a:solidFill>
                <a:latin typeface="Tw Cen MT" panose="020B0602020104020603" pitchFamily="34" charset="0"/>
              </a:rPr>
              <a:t>Gáis cheaptha teasa </a:t>
            </a:r>
            <a:r>
              <a:rPr lang="ga-IE" sz="2400" dirty="0" smtClean="0">
                <a:solidFill>
                  <a:schemeClr val="bg1"/>
                </a:solidFill>
                <a:latin typeface="Tw Cen MT" panose="020B0602020104020603" pitchFamily="34" charset="0"/>
              </a:rPr>
              <a:t>a thugtar ar na gáis sin. Déanann na gáis cheaptha teasa an domhan a chosaint ar an gcuid is measa den fhuacht agus den teas. Murach iad bheadh an domhan i bhfad níos fuaire ar an iomlán agus ní bheadh ainmhithe ná plandaí ábalta maireachtáil ann.</a:t>
            </a:r>
            <a:endParaRPr lang="ga-IE" sz="2400" dirty="0">
              <a:solidFill>
                <a:schemeClr val="bg1"/>
              </a:solidFill>
              <a:latin typeface="Tw Cen MT" panose="020B0602020104020603" pitchFamily="34" charset="0"/>
            </a:endParaRPr>
          </a:p>
        </p:txBody>
      </p:sp>
      <p:sp>
        <p:nvSpPr>
          <p:cNvPr id="8" name="Left Arrow 7"/>
          <p:cNvSpPr>
            <a:spLocks noChangeAspect="1"/>
          </p:cNvSpPr>
          <p:nvPr/>
        </p:nvSpPr>
        <p:spPr>
          <a:xfrm>
            <a:off x="9269822" y="5270619"/>
            <a:ext cx="2674529" cy="648000"/>
          </a:xfrm>
          <a:prstGeom prst="leftArrow">
            <a:avLst/>
          </a:prstGeom>
          <a:solidFill>
            <a:srgbClr val="F61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000" dirty="0" smtClean="0">
                <a:latin typeface="Tw Cen MT" panose="020B0602020104020603" pitchFamily="34" charset="0"/>
              </a:rPr>
              <a:t>An t-atmaisféar</a:t>
            </a:r>
            <a:endParaRPr lang="ga-IE" sz="2000" dirty="0">
              <a:latin typeface="Tw Cen MT" panose="020B0602020104020603" pitchFamily="34" charset="0"/>
            </a:endParaRPr>
          </a:p>
        </p:txBody>
      </p:sp>
    </p:spTree>
    <p:extLst>
      <p:ext uri="{BB962C8B-B14F-4D97-AF65-F5344CB8AC3E}">
        <p14:creationId xmlns:p14="http://schemas.microsoft.com/office/powerpoint/2010/main" val="41635734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72096" y="-209304"/>
            <a:ext cx="12564096" cy="70673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2832100" y="5484076"/>
            <a:ext cx="4140200" cy="1068736"/>
          </a:xfrm>
          <a:prstGeom prst="rect">
            <a:avLst/>
          </a:prstGeom>
          <a:solidFill>
            <a:srgbClr val="84B9D9">
              <a:alpha val="70195"/>
            </a:srgbClr>
          </a:solidFill>
          <a:ln>
            <a:noFill/>
          </a:ln>
          <a:extLst/>
        </p:spPr>
        <p:txBody>
          <a:bodyPr wrap="square" lIns="72000" tIns="72000" rIns="72000" bIns="72000">
            <a:spAutoFit/>
          </a:bodyPr>
          <a:lstStyle>
            <a:lvl1pPr indent="-339725">
              <a:lnSpc>
                <a:spcPct val="90000"/>
              </a:lnSpc>
              <a:spcBef>
                <a:spcPts val="10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ga-IE" altLang="en-US" sz="2000" dirty="0" smtClean="0">
                <a:solidFill>
                  <a:schemeClr val="tx1"/>
                </a:solidFill>
                <a:latin typeface="Tw Cen MT" panose="020B0602020104020603" pitchFamily="34" charset="0"/>
              </a:rPr>
              <a:t>Gluaiseann solas ón ngrian </a:t>
            </a:r>
            <a:r>
              <a:rPr lang="en-GB" altLang="en-US" sz="2000" dirty="0" smtClean="0">
                <a:solidFill>
                  <a:schemeClr val="tx1"/>
                </a:solidFill>
                <a:latin typeface="Tw Cen MT" panose="020B0602020104020603" pitchFamily="34" charset="0"/>
              </a:rPr>
              <a:t/>
            </a:r>
            <a:br>
              <a:rPr lang="en-GB" altLang="en-US" sz="2000" dirty="0" smtClean="0">
                <a:solidFill>
                  <a:schemeClr val="tx1"/>
                </a:solidFill>
                <a:latin typeface="Tw Cen MT" panose="020B0602020104020603" pitchFamily="34" charset="0"/>
              </a:rPr>
            </a:br>
            <a:r>
              <a:rPr lang="ga-IE" altLang="en-US" sz="2000" dirty="0" smtClean="0">
                <a:solidFill>
                  <a:schemeClr val="tx1"/>
                </a:solidFill>
                <a:latin typeface="Tw Cen MT" panose="020B0602020104020603" pitchFamily="34" charset="0"/>
              </a:rPr>
              <a:t>tríd an atmaisféar agus </a:t>
            </a:r>
            <a:r>
              <a:rPr lang="en-GB" altLang="en-US" sz="2000" dirty="0" smtClean="0">
                <a:solidFill>
                  <a:schemeClr val="tx1"/>
                </a:solidFill>
                <a:latin typeface="Tw Cen MT" panose="020B0602020104020603" pitchFamily="34" charset="0"/>
              </a:rPr>
              <a:t/>
            </a:r>
            <a:br>
              <a:rPr lang="en-GB" altLang="en-US" sz="2000" dirty="0" smtClean="0">
                <a:solidFill>
                  <a:schemeClr val="tx1"/>
                </a:solidFill>
                <a:latin typeface="Tw Cen MT" panose="020B0602020104020603" pitchFamily="34" charset="0"/>
              </a:rPr>
            </a:br>
            <a:r>
              <a:rPr lang="ga-IE" altLang="en-US" sz="2000" dirty="0" smtClean="0">
                <a:solidFill>
                  <a:schemeClr val="tx1"/>
                </a:solidFill>
                <a:latin typeface="Tw Cen MT" panose="020B0602020104020603" pitchFamily="34" charset="0"/>
              </a:rPr>
              <a:t>téann sé dromchla an domhain. </a:t>
            </a:r>
            <a:endParaRPr lang="ga-IE" altLang="en-US" sz="2000" dirty="0">
              <a:solidFill>
                <a:schemeClr val="tx1"/>
              </a:solidFill>
              <a:latin typeface="Tw Cen MT" panose="020B0602020104020603" pitchFamily="34" charset="0"/>
            </a:endParaRPr>
          </a:p>
        </p:txBody>
      </p:sp>
      <p:sp>
        <p:nvSpPr>
          <p:cNvPr id="7" name="Right Arrow 6"/>
          <p:cNvSpPr/>
          <p:nvPr/>
        </p:nvSpPr>
        <p:spPr>
          <a:xfrm>
            <a:off x="3622470" y="3749873"/>
            <a:ext cx="5407230" cy="544215"/>
          </a:xfrm>
          <a:prstGeom prst="rightArrow">
            <a:avLst/>
          </a:prstGeom>
          <a:solidFill>
            <a:srgbClr val="EEBD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sz="2000" dirty="0">
              <a:latin typeface="Tw Cen MT" panose="020B0602020104020603" pitchFamily="34" charset="0"/>
            </a:endParaRPr>
          </a:p>
        </p:txBody>
      </p:sp>
      <p:sp>
        <p:nvSpPr>
          <p:cNvPr id="8" name="Right Arrow 7"/>
          <p:cNvSpPr/>
          <p:nvPr/>
        </p:nvSpPr>
        <p:spPr>
          <a:xfrm>
            <a:off x="3657600" y="4294088"/>
            <a:ext cx="5549900" cy="544215"/>
          </a:xfrm>
          <a:prstGeom prst="rightArrow">
            <a:avLst/>
          </a:prstGeom>
          <a:solidFill>
            <a:srgbClr val="EEBD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sz="2000" dirty="0">
              <a:latin typeface="Tw Cen MT" panose="020B0602020104020603" pitchFamily="34" charset="0"/>
            </a:endParaRPr>
          </a:p>
        </p:txBody>
      </p:sp>
      <p:sp>
        <p:nvSpPr>
          <p:cNvPr id="9" name="Right Arrow 8"/>
          <p:cNvSpPr/>
          <p:nvPr/>
        </p:nvSpPr>
        <p:spPr>
          <a:xfrm>
            <a:off x="3657601" y="4870386"/>
            <a:ext cx="4838700" cy="544215"/>
          </a:xfrm>
          <a:prstGeom prst="rightArrow">
            <a:avLst/>
          </a:prstGeom>
          <a:solidFill>
            <a:srgbClr val="EEBD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sz="2000" dirty="0">
              <a:latin typeface="Tw Cen MT" panose="020B0602020104020603" pitchFamily="34" charset="0"/>
            </a:endParaRPr>
          </a:p>
        </p:txBody>
      </p:sp>
      <p:sp>
        <p:nvSpPr>
          <p:cNvPr id="10" name="Right Arrow 9"/>
          <p:cNvSpPr/>
          <p:nvPr/>
        </p:nvSpPr>
        <p:spPr>
          <a:xfrm rot="11327777">
            <a:off x="8743417" y="1218665"/>
            <a:ext cx="1393900" cy="544215"/>
          </a:xfrm>
          <a:prstGeom prst="rightArrow">
            <a:avLst/>
          </a:prstGeom>
          <a:solidFill>
            <a:srgbClr val="F6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sz="2000" dirty="0">
              <a:latin typeface="Tw Cen MT" panose="020B0602020104020603" pitchFamily="34" charset="0"/>
            </a:endParaRPr>
          </a:p>
        </p:txBody>
      </p:sp>
      <p:sp>
        <p:nvSpPr>
          <p:cNvPr id="11" name="Right Arrow 10"/>
          <p:cNvSpPr/>
          <p:nvPr/>
        </p:nvSpPr>
        <p:spPr>
          <a:xfrm rot="11295410">
            <a:off x="7696835" y="1750060"/>
            <a:ext cx="2267666" cy="544215"/>
          </a:xfrm>
          <a:prstGeom prst="rightArrow">
            <a:avLst/>
          </a:prstGeom>
          <a:solidFill>
            <a:srgbClr val="F6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sz="2000" dirty="0">
              <a:latin typeface="Tw Cen MT" panose="020B0602020104020603" pitchFamily="34" charset="0"/>
            </a:endParaRPr>
          </a:p>
        </p:txBody>
      </p:sp>
      <p:sp>
        <p:nvSpPr>
          <p:cNvPr id="12" name="Right Arrow 11"/>
          <p:cNvSpPr/>
          <p:nvPr/>
        </p:nvSpPr>
        <p:spPr>
          <a:xfrm rot="11264027">
            <a:off x="6518348" y="2352233"/>
            <a:ext cx="3272070" cy="544215"/>
          </a:xfrm>
          <a:prstGeom prst="rightArrow">
            <a:avLst/>
          </a:prstGeom>
          <a:solidFill>
            <a:srgbClr val="F6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sz="2000" dirty="0">
              <a:latin typeface="Tw Cen MT" panose="020B0602020104020603" pitchFamily="34" charset="0"/>
            </a:endParaRPr>
          </a:p>
        </p:txBody>
      </p:sp>
      <p:sp>
        <p:nvSpPr>
          <p:cNvPr id="13" name="Rectangle 4"/>
          <p:cNvSpPr>
            <a:spLocks noChangeArrowheads="1"/>
          </p:cNvSpPr>
          <p:nvPr/>
        </p:nvSpPr>
        <p:spPr bwMode="auto">
          <a:xfrm>
            <a:off x="2718426" y="256665"/>
            <a:ext cx="3778186" cy="1684289"/>
          </a:xfrm>
          <a:prstGeom prst="rect">
            <a:avLst/>
          </a:prstGeom>
          <a:solidFill>
            <a:srgbClr val="84B9D9"/>
          </a:solidFill>
          <a:ln>
            <a:noFill/>
          </a:ln>
          <a:extLst/>
        </p:spPr>
        <p:txBody>
          <a:bodyPr wrap="square" lIns="72000" tIns="72000" rIns="72000" bIns="72000">
            <a:spAutoFit/>
          </a:bodyPr>
          <a:lstStyle>
            <a:lvl1pPr indent="-339725">
              <a:lnSpc>
                <a:spcPct val="90000"/>
              </a:lnSpc>
              <a:spcBef>
                <a:spcPts val="10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ga-IE" altLang="en-US" sz="2000" dirty="0" smtClean="0">
                <a:solidFill>
                  <a:schemeClr val="tx1"/>
                </a:solidFill>
                <a:latin typeface="Tw Cen MT" panose="020B0602020104020603" pitchFamily="34" charset="0"/>
              </a:rPr>
              <a:t>Radaítear an teas ó dhromchla an domhain isteach san atmaisféar ansin</a:t>
            </a:r>
            <a:r>
              <a:rPr lang="en-GB" altLang="en-US" sz="2000" dirty="0" smtClean="0">
                <a:solidFill>
                  <a:schemeClr val="tx1"/>
                </a:solidFill>
                <a:latin typeface="Tw Cen MT" panose="020B0602020104020603" pitchFamily="34" charset="0"/>
              </a:rPr>
              <a:t>, </a:t>
            </a:r>
            <a:r>
              <a:rPr lang="ga-IE" altLang="en-US" sz="2000" dirty="0" smtClean="0">
                <a:solidFill>
                  <a:schemeClr val="tx1"/>
                </a:solidFill>
                <a:latin typeface="Tw Cen MT" panose="020B0602020104020603" pitchFamily="34" charset="0"/>
              </a:rPr>
              <a:t>áit a gceapann na gáis cheaptha teasa é. Téann cuid den teas amach sa spás arís freisin.</a:t>
            </a:r>
            <a:endParaRPr lang="ga-IE" altLang="en-US" sz="20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1144974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3"/>
          <a:stretch/>
        </p:blipFill>
        <p:spPr bwMode="auto">
          <a:xfrm>
            <a:off x="4837630" y="1274068"/>
            <a:ext cx="3299349" cy="32040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7875" r="93750">
                        <a14:foregroundMark x1="36625" y1="61000" x2="36625" y2="61000"/>
                        <a14:foregroundMark x1="22875" y1="55875" x2="7875" y2="57500"/>
                        <a14:foregroundMark x1="58500" y1="82500" x2="93750" y2="64000"/>
                      </a14:backgroundRemoval>
                    </a14:imgEffect>
                  </a14:imgLayer>
                </a14:imgProps>
              </a:ext>
              <a:ext uri="{28A0092B-C50C-407E-A947-70E740481C1C}">
                <a14:useLocalDpi xmlns:a14="http://schemas.microsoft.com/office/drawing/2010/main"/>
              </a:ext>
            </a:extLst>
          </a:blip>
          <a:stretch>
            <a:fillRect/>
          </a:stretch>
        </p:blipFill>
        <p:spPr bwMode="auto">
          <a:xfrm>
            <a:off x="3353326" y="64317"/>
            <a:ext cx="6267959" cy="626795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649097" y="-502666"/>
            <a:ext cx="4286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1320486">
            <a:off x="3386624" y="1449601"/>
            <a:ext cx="1042655" cy="544215"/>
          </a:xfrm>
          <a:prstGeom prst="rightArrow">
            <a:avLst/>
          </a:prstGeom>
          <a:solidFill>
            <a:srgbClr val="F7C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sz="2000" dirty="0">
              <a:latin typeface="Tw Cen MT" panose="020B0602020104020603" pitchFamily="34" charset="0"/>
            </a:endParaRPr>
          </a:p>
        </p:txBody>
      </p:sp>
      <p:sp>
        <p:nvSpPr>
          <p:cNvPr id="5" name="Right Arrow 4"/>
          <p:cNvSpPr/>
          <p:nvPr/>
        </p:nvSpPr>
        <p:spPr>
          <a:xfrm rot="1320486">
            <a:off x="3191460" y="1886779"/>
            <a:ext cx="1042655" cy="544215"/>
          </a:xfrm>
          <a:prstGeom prst="rightArrow">
            <a:avLst/>
          </a:prstGeom>
          <a:solidFill>
            <a:srgbClr val="F7C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sz="2000" dirty="0">
              <a:latin typeface="Tw Cen MT" panose="020B0602020104020603" pitchFamily="34" charset="0"/>
            </a:endParaRPr>
          </a:p>
        </p:txBody>
      </p:sp>
      <p:sp>
        <p:nvSpPr>
          <p:cNvPr id="6" name="Right Arrow 5"/>
          <p:cNvSpPr/>
          <p:nvPr/>
        </p:nvSpPr>
        <p:spPr>
          <a:xfrm rot="1320486">
            <a:off x="2975005" y="2334419"/>
            <a:ext cx="1042655" cy="544215"/>
          </a:xfrm>
          <a:prstGeom prst="rightArrow">
            <a:avLst/>
          </a:prstGeom>
          <a:solidFill>
            <a:srgbClr val="F7C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sz="2000" dirty="0">
              <a:latin typeface="Tw Cen MT" panose="020B0602020104020603" pitchFamily="34" charset="0"/>
            </a:endParaRPr>
          </a:p>
        </p:txBody>
      </p:sp>
      <p:sp>
        <p:nvSpPr>
          <p:cNvPr id="3" name="AutoShape 6" descr="Greenhouse icon of vector illustration for web and mobi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ga-IE" sz="2000" dirty="0">
              <a:latin typeface="Tw Cen MT" panose="020B0602020104020603" pitchFamily="34" charset="0"/>
            </a:endParaRPr>
          </a:p>
        </p:txBody>
      </p:sp>
      <p:sp>
        <p:nvSpPr>
          <p:cNvPr id="14" name="TextBox 13"/>
          <p:cNvSpPr txBox="1"/>
          <p:nvPr/>
        </p:nvSpPr>
        <p:spPr>
          <a:xfrm>
            <a:off x="0" y="4593776"/>
            <a:ext cx="6092825" cy="2308324"/>
          </a:xfrm>
          <a:prstGeom prst="rect">
            <a:avLst/>
          </a:prstGeom>
          <a:noFill/>
        </p:spPr>
        <p:txBody>
          <a:bodyPr wrap="square" rtlCol="0">
            <a:spAutoFit/>
          </a:bodyPr>
          <a:lstStyle/>
          <a:p>
            <a:r>
              <a:rPr lang="ga-IE" sz="2400" dirty="0" smtClean="0">
                <a:latin typeface="Tw Cen MT" panose="020B0602020104020603" pitchFamily="34" charset="0"/>
              </a:rPr>
              <a:t>Tá na gáis cheaptha teasa san atmaisféar </a:t>
            </a:r>
            <a:r>
              <a:rPr lang="en-IE" sz="2400" dirty="0" smtClean="0">
                <a:latin typeface="Tw Cen MT" panose="020B0602020104020603" pitchFamily="34" charset="0"/>
              </a:rPr>
              <a:t/>
            </a:r>
            <a:br>
              <a:rPr lang="en-IE" sz="2400" dirty="0" smtClean="0">
                <a:latin typeface="Tw Cen MT" panose="020B0602020104020603" pitchFamily="34" charset="0"/>
              </a:rPr>
            </a:br>
            <a:r>
              <a:rPr lang="ga-IE" sz="2400" dirty="0" smtClean="0">
                <a:latin typeface="Tw Cen MT" panose="020B0602020104020603" pitchFamily="34" charset="0"/>
              </a:rPr>
              <a:t>cosúil leis an ngloine i dteach gloine. Bíonn </a:t>
            </a:r>
            <a:r>
              <a:rPr lang="en-IE" sz="2400" dirty="0" smtClean="0">
                <a:latin typeface="Tw Cen MT" panose="020B0602020104020603" pitchFamily="34" charset="0"/>
              </a:rPr>
              <a:t/>
            </a:r>
            <a:br>
              <a:rPr lang="en-IE" sz="2400" dirty="0" smtClean="0">
                <a:latin typeface="Tw Cen MT" panose="020B0602020104020603" pitchFamily="34" charset="0"/>
              </a:rPr>
            </a:br>
            <a:r>
              <a:rPr lang="ga-IE" sz="2400" dirty="0" smtClean="0">
                <a:latin typeface="Tw Cen MT" panose="020B0602020104020603" pitchFamily="34" charset="0"/>
              </a:rPr>
              <a:t>an ghrian ag </a:t>
            </a:r>
            <a:r>
              <a:rPr lang="ga-IE" sz="2400" dirty="0" err="1" smtClean="0">
                <a:latin typeface="Tw Cen MT" panose="020B0602020104020603" pitchFamily="34" charset="0"/>
              </a:rPr>
              <a:t>lonrú</a:t>
            </a:r>
            <a:r>
              <a:rPr lang="ga-IE" sz="2400" dirty="0" smtClean="0">
                <a:latin typeface="Tw Cen MT" panose="020B0602020104020603" pitchFamily="34" charset="0"/>
              </a:rPr>
              <a:t> isteach tríd an ngloine agus téann sí na plandaí agus an t-aer istigh ann. </a:t>
            </a:r>
            <a:r>
              <a:rPr lang="en-IE" sz="2400" dirty="0" smtClean="0">
                <a:latin typeface="Tw Cen MT" panose="020B0602020104020603" pitchFamily="34" charset="0"/>
              </a:rPr>
              <a:t/>
            </a:r>
            <a:br>
              <a:rPr lang="en-IE" sz="2400" dirty="0" smtClean="0">
                <a:latin typeface="Tw Cen MT" panose="020B0602020104020603" pitchFamily="34" charset="0"/>
              </a:rPr>
            </a:br>
            <a:r>
              <a:rPr lang="ga-IE" sz="2400" dirty="0" smtClean="0">
                <a:latin typeface="Tw Cen MT" panose="020B0602020104020603" pitchFamily="34" charset="0"/>
              </a:rPr>
              <a:t>Ní ghluaiseann an teas amach as an teach gloine arís mar go gceapann an ghloine an teas.</a:t>
            </a:r>
            <a:endParaRPr lang="ga-IE" sz="2400" dirty="0">
              <a:latin typeface="Tw Cen MT" panose="020B0602020104020603" pitchFamily="34" charset="0"/>
            </a:endParaRPr>
          </a:p>
        </p:txBody>
      </p:sp>
      <p:sp>
        <p:nvSpPr>
          <p:cNvPr id="16" name="TextBox 15"/>
          <p:cNvSpPr txBox="1"/>
          <p:nvPr/>
        </p:nvSpPr>
        <p:spPr>
          <a:xfrm>
            <a:off x="8763000" y="10096"/>
            <a:ext cx="3632200" cy="5262979"/>
          </a:xfrm>
          <a:prstGeom prst="rect">
            <a:avLst/>
          </a:prstGeom>
          <a:noFill/>
        </p:spPr>
        <p:txBody>
          <a:bodyPr wrap="square" rtlCol="0">
            <a:spAutoFit/>
          </a:bodyPr>
          <a:lstStyle/>
          <a:p>
            <a:r>
              <a:rPr lang="ga-IE" sz="2400" dirty="0" smtClean="0">
                <a:latin typeface="Tw Cen MT" panose="020B0602020104020603" pitchFamily="34" charset="0"/>
              </a:rPr>
              <a:t>Tarlaíonn a mhacasamhail chéanna i gcás atmaisféar an domhain. Gluaiseann </a:t>
            </a:r>
            <a:r>
              <a:rPr lang="ga-IE" altLang="en-US" sz="2400" dirty="0" smtClean="0">
                <a:latin typeface="Tw Cen MT" panose="020B0602020104020603" pitchFamily="34" charset="0"/>
              </a:rPr>
              <a:t>solas na gréine tríd an atmaisféar agus téann sé </a:t>
            </a:r>
            <a:br>
              <a:rPr lang="ga-IE" altLang="en-US" sz="2400" dirty="0" smtClean="0">
                <a:latin typeface="Tw Cen MT" panose="020B0602020104020603" pitchFamily="34" charset="0"/>
              </a:rPr>
            </a:br>
            <a:r>
              <a:rPr lang="ga-IE" altLang="en-US" sz="2400" dirty="0" smtClean="0">
                <a:latin typeface="Tw Cen MT" panose="020B0602020104020603" pitchFamily="34" charset="0"/>
              </a:rPr>
              <a:t>an domhan. Caitheann dromchla an domhain an teas uaidh ar ais san atmaisféar. Ceapann na gáis cheaptha teasa cuid den teas ansin agus, de thoradh air sin, fanann an teas sin istigh san atmaisféar.</a:t>
            </a:r>
            <a:endParaRPr lang="ga-IE" sz="2400" dirty="0">
              <a:latin typeface="Tw Cen MT" panose="020B0602020104020603" pitchFamily="34" charset="0"/>
            </a:endParaRPr>
          </a:p>
        </p:txBody>
      </p:sp>
    </p:spTree>
    <p:extLst>
      <p:ext uri="{BB962C8B-B14F-4D97-AF65-F5344CB8AC3E}">
        <p14:creationId xmlns:p14="http://schemas.microsoft.com/office/powerpoint/2010/main" val="133042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1" nodeType="after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26" presetClass="emph" presetSubtype="0" fill="hold" grpId="1" nodeType="withEffect">
                                  <p:stCondLst>
                                    <p:cond delay="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par>
                                <p:cTn id="11" presetID="26" presetClass="emph" presetSubtype="0" fill="hold" grpId="1" nodeType="with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par>
                          <p:cTn id="14" fill="hold">
                            <p:stCondLst>
                              <p:cond delay="500"/>
                            </p:stCondLst>
                            <p:childTnLst>
                              <p:par>
                                <p:cTn id="15" presetID="26" presetClass="emph" presetSubtype="0" fill="hold" grpId="3" nodeType="after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par>
                                <p:cTn id="18" presetID="26" presetClass="emph" presetSubtype="0" fill="hold" grpId="3" nodeType="with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cTn>
                              </p:par>
                              <p:par>
                                <p:cTn id="21" presetID="26" presetClass="emph" presetSubtype="0" fill="hold" grpId="3" nodeType="withEffect">
                                  <p:stCondLst>
                                    <p:cond delay="0"/>
                                  </p:stCondLst>
                                  <p:childTnLst>
                                    <p:animEffect transition="out" filter="fade">
                                      <p:cBhvr>
                                        <p:cTn id="22" dur="500" tmFilter="0, 0; .2, .5; .8, .5; 1, 0"/>
                                        <p:tgtEl>
                                          <p:spTgt spid="2"/>
                                        </p:tgtEl>
                                      </p:cBhvr>
                                    </p:animEffect>
                                    <p:animScale>
                                      <p:cBhvr>
                                        <p:cTn id="23" dur="250" autoRev="1" fill="hold"/>
                                        <p:tgtEl>
                                          <p:spTgt spid="2"/>
                                        </p:tgtEl>
                                      </p:cBhvr>
                                      <p:by x="105000" y="105000"/>
                                    </p:animScale>
                                  </p:childTnLst>
                                </p:cTn>
                              </p:par>
                            </p:childTnLst>
                          </p:cTn>
                        </p:par>
                        <p:par>
                          <p:cTn id="24" fill="hold">
                            <p:stCondLst>
                              <p:cond delay="1000"/>
                            </p:stCondLst>
                            <p:childTnLst>
                              <p:par>
                                <p:cTn id="25" presetID="26" presetClass="emph" presetSubtype="0" fill="hold" grpId="4" nodeType="after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par>
                                <p:cTn id="28" presetID="26" presetClass="emph" presetSubtype="0" fill="hold" grpId="4" nodeType="withEffect">
                                  <p:stCondLst>
                                    <p:cond delay="0"/>
                                  </p:stCondLst>
                                  <p:childTnLst>
                                    <p:animEffect transition="out" filter="fade">
                                      <p:cBhvr>
                                        <p:cTn id="29" dur="500" tmFilter="0, 0; .2, .5; .8, .5; 1, 0"/>
                                        <p:tgtEl>
                                          <p:spTgt spid="5"/>
                                        </p:tgtEl>
                                      </p:cBhvr>
                                    </p:animEffect>
                                    <p:animScale>
                                      <p:cBhvr>
                                        <p:cTn id="30" dur="250" autoRev="1" fill="hold"/>
                                        <p:tgtEl>
                                          <p:spTgt spid="5"/>
                                        </p:tgtEl>
                                      </p:cBhvr>
                                      <p:by x="105000" y="105000"/>
                                    </p:animScale>
                                  </p:childTnLst>
                                </p:cTn>
                              </p:par>
                              <p:par>
                                <p:cTn id="31" presetID="26" presetClass="emph" presetSubtype="0" fill="hold" grpId="4" nodeType="withEffect">
                                  <p:stCondLst>
                                    <p:cond delay="0"/>
                                  </p:stCondLst>
                                  <p:childTnLst>
                                    <p:animEffect transition="out" filter="fade">
                                      <p:cBhvr>
                                        <p:cTn id="32" dur="500" tmFilter="0, 0; .2, .5; .8, .5; 1, 0"/>
                                        <p:tgtEl>
                                          <p:spTgt spid="2"/>
                                        </p:tgtEl>
                                      </p:cBhvr>
                                    </p:animEffect>
                                    <p:animScale>
                                      <p:cBhvr>
                                        <p:cTn id="33" dur="250" autoRev="1" fill="hold"/>
                                        <p:tgtEl>
                                          <p:spTgt spid="2"/>
                                        </p:tgtEl>
                                      </p:cBhvr>
                                      <p:by x="105000" y="105000"/>
                                    </p:animScale>
                                  </p:childTnLst>
                                </p:cTn>
                              </p:par>
                            </p:childTnLst>
                          </p:cTn>
                        </p:par>
                        <p:par>
                          <p:cTn id="34" fill="hold">
                            <p:stCondLst>
                              <p:cond delay="1500"/>
                            </p:stCondLst>
                            <p:childTnLst>
                              <p:par>
                                <p:cTn id="35" presetID="26" presetClass="emph" presetSubtype="0" fill="hold" grpId="5" nodeType="afterEffect">
                                  <p:stCondLst>
                                    <p:cond delay="0"/>
                                  </p:stCondLst>
                                  <p:childTnLst>
                                    <p:animEffect transition="out" filter="fade">
                                      <p:cBhvr>
                                        <p:cTn id="36" dur="500" tmFilter="0, 0; .2, .5; .8, .5; 1, 0"/>
                                        <p:tgtEl>
                                          <p:spTgt spid="6"/>
                                        </p:tgtEl>
                                      </p:cBhvr>
                                    </p:animEffect>
                                    <p:animScale>
                                      <p:cBhvr>
                                        <p:cTn id="37" dur="250" autoRev="1" fill="hold"/>
                                        <p:tgtEl>
                                          <p:spTgt spid="6"/>
                                        </p:tgtEl>
                                      </p:cBhvr>
                                      <p:by x="105000" y="105000"/>
                                    </p:animScale>
                                  </p:childTnLst>
                                </p:cTn>
                              </p:par>
                              <p:par>
                                <p:cTn id="38" presetID="26" presetClass="emph" presetSubtype="0" fill="hold" grpId="5" nodeType="withEffect">
                                  <p:stCondLst>
                                    <p:cond delay="0"/>
                                  </p:stCondLst>
                                  <p:childTnLst>
                                    <p:animEffect transition="out" filter="fade">
                                      <p:cBhvr>
                                        <p:cTn id="39" dur="500" tmFilter="0, 0; .2, .5; .8, .5; 1, 0"/>
                                        <p:tgtEl>
                                          <p:spTgt spid="5"/>
                                        </p:tgtEl>
                                      </p:cBhvr>
                                    </p:animEffect>
                                    <p:animScale>
                                      <p:cBhvr>
                                        <p:cTn id="40" dur="250" autoRev="1" fill="hold"/>
                                        <p:tgtEl>
                                          <p:spTgt spid="5"/>
                                        </p:tgtEl>
                                      </p:cBhvr>
                                      <p:by x="105000" y="105000"/>
                                    </p:animScale>
                                  </p:childTnLst>
                                </p:cTn>
                              </p:par>
                              <p:par>
                                <p:cTn id="41" presetID="26" presetClass="emph" presetSubtype="0" fill="hold" grpId="5" nodeType="withEffect">
                                  <p:stCondLst>
                                    <p:cond delay="0"/>
                                  </p:stCondLst>
                                  <p:childTnLst>
                                    <p:animEffect transition="out" filter="fade">
                                      <p:cBhvr>
                                        <p:cTn id="42" dur="500" tmFilter="0, 0; .2, .5; .8, .5; 1, 0"/>
                                        <p:tgtEl>
                                          <p:spTgt spid="2"/>
                                        </p:tgtEl>
                                      </p:cBhvr>
                                    </p:animEffect>
                                    <p:animScale>
                                      <p:cBhvr>
                                        <p:cTn id="43" dur="250" autoRev="1" fill="hold"/>
                                        <p:tgtEl>
                                          <p:spTgt spid="2"/>
                                        </p:tgtEl>
                                      </p:cBhvr>
                                      <p:by x="105000" y="105000"/>
                                    </p:animScale>
                                  </p:childTnLst>
                                </p:cTn>
                              </p:par>
                            </p:childTnLst>
                          </p:cTn>
                        </p:par>
                        <p:par>
                          <p:cTn id="44" fill="hold">
                            <p:stCondLst>
                              <p:cond delay="2000"/>
                            </p:stCondLst>
                            <p:childTnLst>
                              <p:par>
                                <p:cTn id="45" presetID="26" presetClass="emph" presetSubtype="0" fill="hold" grpId="6" nodeType="afterEffect">
                                  <p:stCondLst>
                                    <p:cond delay="0"/>
                                  </p:stCondLst>
                                  <p:childTnLst>
                                    <p:animEffect transition="out" filter="fade">
                                      <p:cBhvr>
                                        <p:cTn id="46" dur="500" tmFilter="0, 0; .2, .5; .8, .5; 1, 0"/>
                                        <p:tgtEl>
                                          <p:spTgt spid="6"/>
                                        </p:tgtEl>
                                      </p:cBhvr>
                                    </p:animEffect>
                                    <p:animScale>
                                      <p:cBhvr>
                                        <p:cTn id="47" dur="250" autoRev="1" fill="hold"/>
                                        <p:tgtEl>
                                          <p:spTgt spid="6"/>
                                        </p:tgtEl>
                                      </p:cBhvr>
                                      <p:by x="105000" y="105000"/>
                                    </p:animScale>
                                  </p:childTnLst>
                                </p:cTn>
                              </p:par>
                              <p:par>
                                <p:cTn id="48" presetID="26" presetClass="emph" presetSubtype="0" fill="hold" grpId="6" nodeType="withEffect">
                                  <p:stCondLst>
                                    <p:cond delay="0"/>
                                  </p:stCondLst>
                                  <p:childTnLst>
                                    <p:animEffect transition="out" filter="fade">
                                      <p:cBhvr>
                                        <p:cTn id="49" dur="500" tmFilter="0, 0; .2, .5; .8, .5; 1, 0"/>
                                        <p:tgtEl>
                                          <p:spTgt spid="5"/>
                                        </p:tgtEl>
                                      </p:cBhvr>
                                    </p:animEffect>
                                    <p:animScale>
                                      <p:cBhvr>
                                        <p:cTn id="50" dur="250" autoRev="1" fill="hold"/>
                                        <p:tgtEl>
                                          <p:spTgt spid="5"/>
                                        </p:tgtEl>
                                      </p:cBhvr>
                                      <p:by x="105000" y="105000"/>
                                    </p:animScale>
                                  </p:childTnLst>
                                </p:cTn>
                              </p:par>
                              <p:par>
                                <p:cTn id="51" presetID="26" presetClass="emph" presetSubtype="0" fill="hold" grpId="6" nodeType="withEffect">
                                  <p:stCondLst>
                                    <p:cond delay="0"/>
                                  </p:stCondLst>
                                  <p:childTnLst>
                                    <p:animEffect transition="out" filter="fade">
                                      <p:cBhvr>
                                        <p:cTn id="52" dur="500" tmFilter="0, 0; .2, .5; .8, .5; 1, 0"/>
                                        <p:tgtEl>
                                          <p:spTgt spid="2"/>
                                        </p:tgtEl>
                                      </p:cBhvr>
                                    </p:animEffect>
                                    <p:animScale>
                                      <p:cBhvr>
                                        <p:cTn id="53" dur="250" autoRev="1" fill="hold"/>
                                        <p:tgtEl>
                                          <p:spTgt spid="2"/>
                                        </p:tgtEl>
                                      </p:cBhvr>
                                      <p:by x="105000" y="105000"/>
                                    </p:animScale>
                                  </p:childTnLst>
                                </p:cTn>
                              </p:par>
                            </p:childTnLst>
                          </p:cTn>
                        </p:par>
                        <p:par>
                          <p:cTn id="54" fill="hold">
                            <p:stCondLst>
                              <p:cond delay="2500"/>
                            </p:stCondLst>
                            <p:childTnLst>
                              <p:par>
                                <p:cTn id="55" presetID="26" presetClass="emph" presetSubtype="0" fill="hold" grpId="7" nodeType="afterEffect">
                                  <p:stCondLst>
                                    <p:cond delay="0"/>
                                  </p:stCondLst>
                                  <p:childTnLst>
                                    <p:animEffect transition="out" filter="fade">
                                      <p:cBhvr>
                                        <p:cTn id="56" dur="500" tmFilter="0, 0; .2, .5; .8, .5; 1, 0"/>
                                        <p:tgtEl>
                                          <p:spTgt spid="6"/>
                                        </p:tgtEl>
                                      </p:cBhvr>
                                    </p:animEffect>
                                    <p:animScale>
                                      <p:cBhvr>
                                        <p:cTn id="57" dur="250" autoRev="1" fill="hold"/>
                                        <p:tgtEl>
                                          <p:spTgt spid="6"/>
                                        </p:tgtEl>
                                      </p:cBhvr>
                                      <p:by x="105000" y="105000"/>
                                    </p:animScale>
                                  </p:childTnLst>
                                </p:cTn>
                              </p:par>
                              <p:par>
                                <p:cTn id="58" presetID="26" presetClass="emph" presetSubtype="0" fill="hold" grpId="7" nodeType="withEffect">
                                  <p:stCondLst>
                                    <p:cond delay="0"/>
                                  </p:stCondLst>
                                  <p:childTnLst>
                                    <p:animEffect transition="out" filter="fade">
                                      <p:cBhvr>
                                        <p:cTn id="59" dur="500" tmFilter="0, 0; .2, .5; .8, .5; 1, 0"/>
                                        <p:tgtEl>
                                          <p:spTgt spid="5"/>
                                        </p:tgtEl>
                                      </p:cBhvr>
                                    </p:animEffect>
                                    <p:animScale>
                                      <p:cBhvr>
                                        <p:cTn id="60" dur="250" autoRev="1" fill="hold"/>
                                        <p:tgtEl>
                                          <p:spTgt spid="5"/>
                                        </p:tgtEl>
                                      </p:cBhvr>
                                      <p:by x="105000" y="105000"/>
                                    </p:animScale>
                                  </p:childTnLst>
                                </p:cTn>
                              </p:par>
                              <p:par>
                                <p:cTn id="61" presetID="26" presetClass="emph" presetSubtype="0" fill="hold" grpId="7" nodeType="withEffect">
                                  <p:stCondLst>
                                    <p:cond delay="0"/>
                                  </p:stCondLst>
                                  <p:childTnLst>
                                    <p:animEffect transition="out" filter="fade">
                                      <p:cBhvr>
                                        <p:cTn id="62" dur="500" tmFilter="0, 0; .2, .5; .8, .5; 1, 0"/>
                                        <p:tgtEl>
                                          <p:spTgt spid="2"/>
                                        </p:tgtEl>
                                      </p:cBhvr>
                                    </p:animEffect>
                                    <p:animScale>
                                      <p:cBhvr>
                                        <p:cTn id="63" dur="250" autoRev="1" fill="hold"/>
                                        <p:tgtEl>
                                          <p:spTgt spid="2"/>
                                        </p:tgtEl>
                                      </p:cBhvr>
                                      <p:by x="105000" y="105000"/>
                                    </p:animScale>
                                  </p:childTnLst>
                                </p:cTn>
                              </p:par>
                            </p:childTnLst>
                          </p:cTn>
                        </p:par>
                        <p:par>
                          <p:cTn id="64" fill="hold">
                            <p:stCondLst>
                              <p:cond delay="3000"/>
                            </p:stCondLst>
                            <p:childTnLst>
                              <p:par>
                                <p:cTn id="65" presetID="26" presetClass="emph" presetSubtype="0" fill="hold" grpId="8" nodeType="afterEffect">
                                  <p:stCondLst>
                                    <p:cond delay="0"/>
                                  </p:stCondLst>
                                  <p:childTnLst>
                                    <p:animEffect transition="out" filter="fade">
                                      <p:cBhvr>
                                        <p:cTn id="66" dur="500" tmFilter="0, 0; .2, .5; .8, .5; 1, 0"/>
                                        <p:tgtEl>
                                          <p:spTgt spid="6"/>
                                        </p:tgtEl>
                                      </p:cBhvr>
                                    </p:animEffect>
                                    <p:animScale>
                                      <p:cBhvr>
                                        <p:cTn id="67" dur="250" autoRev="1" fill="hold"/>
                                        <p:tgtEl>
                                          <p:spTgt spid="6"/>
                                        </p:tgtEl>
                                      </p:cBhvr>
                                      <p:by x="105000" y="105000"/>
                                    </p:animScale>
                                  </p:childTnLst>
                                </p:cTn>
                              </p:par>
                              <p:par>
                                <p:cTn id="68" presetID="26" presetClass="emph" presetSubtype="0" fill="hold" grpId="8" nodeType="withEffect">
                                  <p:stCondLst>
                                    <p:cond delay="0"/>
                                  </p:stCondLst>
                                  <p:childTnLst>
                                    <p:animEffect transition="out" filter="fade">
                                      <p:cBhvr>
                                        <p:cTn id="69" dur="500" tmFilter="0, 0; .2, .5; .8, .5; 1, 0"/>
                                        <p:tgtEl>
                                          <p:spTgt spid="5"/>
                                        </p:tgtEl>
                                      </p:cBhvr>
                                    </p:animEffect>
                                    <p:animScale>
                                      <p:cBhvr>
                                        <p:cTn id="70" dur="250" autoRev="1" fill="hold"/>
                                        <p:tgtEl>
                                          <p:spTgt spid="5"/>
                                        </p:tgtEl>
                                      </p:cBhvr>
                                      <p:by x="105000" y="105000"/>
                                    </p:animScale>
                                  </p:childTnLst>
                                </p:cTn>
                              </p:par>
                              <p:par>
                                <p:cTn id="71" presetID="26" presetClass="emph" presetSubtype="0" fill="hold" grpId="8" nodeType="withEffect">
                                  <p:stCondLst>
                                    <p:cond delay="0"/>
                                  </p:stCondLst>
                                  <p:childTnLst>
                                    <p:animEffect transition="out" filter="fade">
                                      <p:cBhvr>
                                        <p:cTn id="72" dur="500" tmFilter="0, 0; .2, .5; .8, .5; 1, 0"/>
                                        <p:tgtEl>
                                          <p:spTgt spid="2"/>
                                        </p:tgtEl>
                                      </p:cBhvr>
                                    </p:animEffect>
                                    <p:animScale>
                                      <p:cBhvr>
                                        <p:cTn id="73" dur="250" autoRev="1" fill="hold"/>
                                        <p:tgtEl>
                                          <p:spTgt spid="2"/>
                                        </p:tgtEl>
                                      </p:cBhvr>
                                      <p:by x="105000" y="105000"/>
                                    </p:animScale>
                                  </p:childTnLst>
                                </p:cTn>
                              </p:par>
                            </p:childTnLst>
                          </p:cTn>
                        </p:par>
                        <p:par>
                          <p:cTn id="74" fill="hold">
                            <p:stCondLst>
                              <p:cond delay="3500"/>
                            </p:stCondLst>
                            <p:childTnLst>
                              <p:par>
                                <p:cTn id="75" presetID="26" presetClass="emph" presetSubtype="0" fill="hold" grpId="9" nodeType="afterEffect">
                                  <p:stCondLst>
                                    <p:cond delay="0"/>
                                  </p:stCondLst>
                                  <p:childTnLst>
                                    <p:animEffect transition="out" filter="fade">
                                      <p:cBhvr>
                                        <p:cTn id="76" dur="500" tmFilter="0, 0; .2, .5; .8, .5; 1, 0"/>
                                        <p:tgtEl>
                                          <p:spTgt spid="6"/>
                                        </p:tgtEl>
                                      </p:cBhvr>
                                    </p:animEffect>
                                    <p:animScale>
                                      <p:cBhvr>
                                        <p:cTn id="77" dur="250" autoRev="1" fill="hold"/>
                                        <p:tgtEl>
                                          <p:spTgt spid="6"/>
                                        </p:tgtEl>
                                      </p:cBhvr>
                                      <p:by x="105000" y="105000"/>
                                    </p:animScale>
                                  </p:childTnLst>
                                </p:cTn>
                              </p:par>
                            </p:childTnLst>
                          </p:cTn>
                        </p:par>
                        <p:par>
                          <p:cTn id="78" fill="hold">
                            <p:stCondLst>
                              <p:cond delay="4000"/>
                            </p:stCondLst>
                            <p:childTnLst>
                              <p:par>
                                <p:cTn id="79" presetID="26" presetClass="emph" presetSubtype="0" fill="hold" grpId="9" nodeType="afterEffect">
                                  <p:stCondLst>
                                    <p:cond delay="0"/>
                                  </p:stCondLst>
                                  <p:childTnLst>
                                    <p:animEffect transition="out" filter="fade">
                                      <p:cBhvr>
                                        <p:cTn id="80" dur="500" tmFilter="0, 0; .2, .5; .8, .5; 1, 0"/>
                                        <p:tgtEl>
                                          <p:spTgt spid="5"/>
                                        </p:tgtEl>
                                      </p:cBhvr>
                                    </p:animEffect>
                                    <p:animScale>
                                      <p:cBhvr>
                                        <p:cTn id="81" dur="250" autoRev="1" fill="hold"/>
                                        <p:tgtEl>
                                          <p:spTgt spid="5"/>
                                        </p:tgtEl>
                                      </p:cBhvr>
                                      <p:by x="105000" y="105000"/>
                                    </p:animScale>
                                  </p:childTnLst>
                                </p:cTn>
                              </p:par>
                            </p:childTnLst>
                          </p:cTn>
                        </p:par>
                        <p:par>
                          <p:cTn id="82" fill="hold">
                            <p:stCondLst>
                              <p:cond delay="4500"/>
                            </p:stCondLst>
                            <p:childTnLst>
                              <p:par>
                                <p:cTn id="83" presetID="26" presetClass="emph" presetSubtype="0" fill="hold" grpId="9" nodeType="afterEffect">
                                  <p:stCondLst>
                                    <p:cond delay="0"/>
                                  </p:stCondLst>
                                  <p:childTnLst>
                                    <p:animEffect transition="out" filter="fade">
                                      <p:cBhvr>
                                        <p:cTn id="84" dur="500" tmFilter="0, 0; .2, .5; .8, .5; 1, 0"/>
                                        <p:tgtEl>
                                          <p:spTgt spid="2"/>
                                        </p:tgtEl>
                                      </p:cBhvr>
                                    </p:animEffect>
                                    <p:animScale>
                                      <p:cBhvr>
                                        <p:cTn id="85" dur="250" autoRev="1" fill="hold"/>
                                        <p:tgtEl>
                                          <p:spTgt spid="2"/>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12290"/>
                                        </p:tgtEl>
                                        <p:attrNameLst>
                                          <p:attrName>style.visibility</p:attrName>
                                        </p:attrNameLst>
                                      </p:cBhvr>
                                      <p:to>
                                        <p:strVal val="hidden"/>
                                      </p:to>
                                    </p:set>
                                  </p:childTnLst>
                                </p:cTn>
                              </p:par>
                              <p:par>
                                <p:cTn id="90" presetID="22" presetClass="entr" presetSubtype="4" fill="hold"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00"/>
                                        <p:tgtEl>
                                          <p:spTgt spid="13"/>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randombar(horizontal)">
                                      <p:cBhvr>
                                        <p:cTn id="9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3" animBg="1"/>
      <p:bldP spid="2" grpId="4" animBg="1"/>
      <p:bldP spid="2" grpId="5" animBg="1"/>
      <p:bldP spid="2" grpId="6" animBg="1"/>
      <p:bldP spid="2" grpId="7" animBg="1"/>
      <p:bldP spid="2" grpId="8" animBg="1"/>
      <p:bldP spid="2" grpId="9" animBg="1"/>
      <p:bldP spid="5" grpId="1" animBg="1"/>
      <p:bldP spid="5" grpId="3" animBg="1"/>
      <p:bldP spid="5" grpId="4" animBg="1"/>
      <p:bldP spid="5" grpId="5" animBg="1"/>
      <p:bldP spid="5" grpId="6" animBg="1"/>
      <p:bldP spid="5" grpId="7" animBg="1"/>
      <p:bldP spid="5" grpId="8" animBg="1"/>
      <p:bldP spid="5" grpId="9" animBg="1"/>
      <p:bldP spid="6" grpId="1" animBg="1"/>
      <p:bldP spid="6" grpId="3" animBg="1"/>
      <p:bldP spid="6" grpId="4" animBg="1"/>
      <p:bldP spid="6" grpId="5" animBg="1"/>
      <p:bldP spid="6" grpId="6" animBg="1"/>
      <p:bldP spid="6" grpId="7" animBg="1"/>
      <p:bldP spid="6" grpId="8" animBg="1"/>
      <p:bldP spid="6" grpId="9"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35100" y="14691"/>
            <a:ext cx="10804900" cy="68736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588" y="4549676"/>
            <a:ext cx="3774788" cy="1938992"/>
          </a:xfrm>
          <a:prstGeom prst="rect">
            <a:avLst/>
          </a:prstGeom>
          <a:solidFill>
            <a:schemeClr val="accent1"/>
          </a:solidFill>
        </p:spPr>
        <p:txBody>
          <a:bodyPr wrap="square" rtlCol="0">
            <a:spAutoFit/>
          </a:bodyPr>
          <a:lstStyle/>
          <a:p>
            <a:r>
              <a:rPr lang="ga-IE" sz="2400" dirty="0" smtClean="0">
                <a:solidFill>
                  <a:schemeClr val="bg1"/>
                </a:solidFill>
                <a:latin typeface="Tw Cen MT" panose="020B0602020104020603" pitchFamily="34" charset="0"/>
              </a:rPr>
              <a:t>Tá meánteocht an domhain ag ardú mar gheall ar na hathruithe sin san atmaisféar. </a:t>
            </a:r>
            <a:r>
              <a:rPr lang="ga-IE" sz="2400" b="1" dirty="0" smtClean="0">
                <a:solidFill>
                  <a:srgbClr val="F61900"/>
                </a:solidFill>
                <a:latin typeface="Tw Cen MT" panose="020B0602020104020603" pitchFamily="34" charset="0"/>
              </a:rPr>
              <a:t>Téamh domhanda</a:t>
            </a:r>
            <a:r>
              <a:rPr lang="ga-IE" sz="2400" dirty="0" smtClean="0">
                <a:solidFill>
                  <a:schemeClr val="bg1"/>
                </a:solidFill>
                <a:latin typeface="Tw Cen MT" panose="020B0602020104020603" pitchFamily="34" charset="0"/>
              </a:rPr>
              <a:t> a thugtar air sin. </a:t>
            </a:r>
            <a:endParaRPr lang="ga-IE" sz="2400" dirty="0">
              <a:solidFill>
                <a:schemeClr val="bg1"/>
              </a:solidFill>
              <a:latin typeface="Tw Cen MT" panose="020B0602020104020603" pitchFamily="34" charset="0"/>
            </a:endParaRPr>
          </a:p>
        </p:txBody>
      </p:sp>
      <p:sp>
        <p:nvSpPr>
          <p:cNvPr id="7" name="TextBox 6"/>
          <p:cNvSpPr txBox="1"/>
          <p:nvPr/>
        </p:nvSpPr>
        <p:spPr>
          <a:xfrm>
            <a:off x="-15588" y="3097407"/>
            <a:ext cx="3977988" cy="3785652"/>
          </a:xfrm>
          <a:prstGeom prst="rect">
            <a:avLst/>
          </a:prstGeom>
          <a:solidFill>
            <a:schemeClr val="accent1"/>
          </a:solidFill>
        </p:spPr>
        <p:txBody>
          <a:bodyPr wrap="square" rtlCol="0">
            <a:spAutoFit/>
          </a:bodyPr>
          <a:lstStyle/>
          <a:p>
            <a:r>
              <a:rPr lang="ga-IE" sz="2400" dirty="0" smtClean="0">
                <a:solidFill>
                  <a:schemeClr val="bg1"/>
                </a:solidFill>
                <a:latin typeface="Tw Cen MT" panose="020B0602020104020603" pitchFamily="34" charset="0"/>
              </a:rPr>
              <a:t>Tá méadú ag teacht ar an méid gáis cheaptha teasa atá san atmaisféar, áfach, agus </a:t>
            </a:r>
            <a:r>
              <a:rPr lang="en-IE" sz="2400" dirty="0" smtClean="0">
                <a:solidFill>
                  <a:schemeClr val="bg1"/>
                </a:solidFill>
                <a:latin typeface="Tw Cen MT" panose="020B0602020104020603" pitchFamily="34" charset="0"/>
              </a:rPr>
              <a:t/>
            </a:r>
            <a:br>
              <a:rPr lang="en-IE" sz="2400" dirty="0" smtClean="0">
                <a:solidFill>
                  <a:schemeClr val="bg1"/>
                </a:solidFill>
                <a:latin typeface="Tw Cen MT" panose="020B0602020104020603" pitchFamily="34" charset="0"/>
              </a:rPr>
            </a:br>
            <a:r>
              <a:rPr lang="ga-IE" sz="2400" dirty="0" smtClean="0">
                <a:solidFill>
                  <a:schemeClr val="bg1"/>
                </a:solidFill>
                <a:latin typeface="Tw Cen MT" panose="020B0602020104020603" pitchFamily="34" charset="0"/>
              </a:rPr>
              <a:t>tá an brat gáis timpeall an domhain ag éirí níos </a:t>
            </a:r>
            <a:r>
              <a:rPr lang="ga-IE" sz="2400" dirty="0" err="1" smtClean="0">
                <a:solidFill>
                  <a:schemeClr val="bg1"/>
                </a:solidFill>
                <a:latin typeface="Tw Cen MT" panose="020B0602020104020603" pitchFamily="34" charset="0"/>
              </a:rPr>
              <a:t>tibhe</a:t>
            </a:r>
            <a:r>
              <a:rPr lang="ga-IE" sz="2400" dirty="0" smtClean="0">
                <a:solidFill>
                  <a:schemeClr val="bg1"/>
                </a:solidFill>
                <a:latin typeface="Tw Cen MT" panose="020B0602020104020603" pitchFamily="34" charset="0"/>
              </a:rPr>
              <a:t> dá bharr. Fágann sé sin go mbíonn níos mó teasa á cheapadh san atmaisféar agus nach féidir leis an oiread sin teasa éalú amach sa spás. </a:t>
            </a:r>
            <a:endParaRPr lang="ga-IE" sz="2400" dirty="0">
              <a:solidFill>
                <a:schemeClr val="bg1"/>
              </a:solidFill>
              <a:latin typeface="Tw Cen MT" panose="020B0602020104020603" pitchFamily="34" charset="0"/>
            </a:endParaRPr>
          </a:p>
        </p:txBody>
      </p:sp>
      <p:sp>
        <p:nvSpPr>
          <p:cNvPr id="3" name="TextBox 2"/>
          <p:cNvSpPr txBox="1">
            <a:spLocks noChangeArrowheads="1"/>
          </p:cNvSpPr>
          <p:nvPr/>
        </p:nvSpPr>
        <p:spPr bwMode="auto">
          <a:xfrm>
            <a:off x="4657286" y="2908946"/>
            <a:ext cx="5900001" cy="1569660"/>
          </a:xfrm>
          <a:prstGeom prst="rect">
            <a:avLst/>
          </a:prstGeom>
          <a:noFill/>
          <a:ln w="9525">
            <a:noFill/>
            <a:miter lim="800000"/>
            <a:headEnd/>
            <a:tailEnd/>
          </a:ln>
        </p:spPr>
        <p:txBody>
          <a:bodyPr wrap="square">
            <a:spAutoFit/>
          </a:bodyPr>
          <a:lstStyle/>
          <a:p>
            <a:r>
              <a:rPr lang="ga-IE" sz="9600" b="1" dirty="0" smtClean="0">
                <a:solidFill>
                  <a:srgbClr val="FF0000"/>
                </a:solidFill>
                <a:latin typeface="Tw Cen MT" panose="020B0602020104020603" pitchFamily="34" charset="0"/>
                <a:ea typeface="Segoe UI Black" panose="020B0A02040204020203" pitchFamily="34" charset="0"/>
                <a:cs typeface="Segoe UI Black" panose="020B0A02040204020203" pitchFamily="34" charset="0"/>
              </a:rPr>
              <a:t>RABHADH!</a:t>
            </a:r>
            <a:endParaRPr lang="ga-IE" sz="9600" b="1" dirty="0">
              <a:solidFill>
                <a:srgbClr val="FF0000"/>
              </a:solidFill>
              <a:latin typeface="Tw Cen MT" panose="020B0602020104020603" pitchFamily="34" charset="0"/>
              <a:ea typeface="Segoe UI Black" panose="020B0A02040204020203" pitchFamily="34" charset="0"/>
              <a:cs typeface="Segoe UI Black" panose="020B0A02040204020203" pitchFamily="34" charset="0"/>
            </a:endParaRPr>
          </a:p>
        </p:txBody>
      </p:sp>
      <p:sp>
        <p:nvSpPr>
          <p:cNvPr id="37" name="Lightning Bolt 36"/>
          <p:cNvSpPr>
            <a:spLocks noChangeAspect="1"/>
          </p:cNvSpPr>
          <p:nvPr/>
        </p:nvSpPr>
        <p:spPr>
          <a:xfrm rot="10269564">
            <a:off x="5967160" y="1106665"/>
            <a:ext cx="468000" cy="468000"/>
          </a:xfrm>
          <a:prstGeom prst="lightningBolt">
            <a:avLst/>
          </a:prstGeom>
          <a:solidFill>
            <a:srgbClr val="FF0000"/>
          </a:solidFill>
          <a:ln>
            <a:solidFill>
              <a:srgbClr val="DB8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sz="2000" dirty="0">
              <a:latin typeface="Tw Cen MT" panose="020B0602020104020603" pitchFamily="34" charset="0"/>
            </a:endParaRPr>
          </a:p>
        </p:txBody>
      </p:sp>
      <p:sp>
        <p:nvSpPr>
          <p:cNvPr id="38" name="Lightning Bolt 37"/>
          <p:cNvSpPr>
            <a:spLocks noChangeAspect="1"/>
          </p:cNvSpPr>
          <p:nvPr/>
        </p:nvSpPr>
        <p:spPr>
          <a:xfrm rot="17834919">
            <a:off x="10764098" y="3358174"/>
            <a:ext cx="468000" cy="468000"/>
          </a:xfrm>
          <a:prstGeom prst="lightningBolt">
            <a:avLst/>
          </a:prstGeom>
          <a:solidFill>
            <a:srgbClr val="FF0000"/>
          </a:solidFill>
          <a:ln>
            <a:solidFill>
              <a:srgbClr val="DB8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sz="2000" dirty="0">
              <a:latin typeface="Tw Cen MT" panose="020B0602020104020603" pitchFamily="34" charset="0"/>
            </a:endParaRPr>
          </a:p>
        </p:txBody>
      </p:sp>
      <p:sp>
        <p:nvSpPr>
          <p:cNvPr id="39" name="Lightning Bolt 38"/>
          <p:cNvSpPr>
            <a:spLocks noChangeAspect="1"/>
          </p:cNvSpPr>
          <p:nvPr/>
        </p:nvSpPr>
        <p:spPr>
          <a:xfrm rot="17032266">
            <a:off x="10227895" y="2005919"/>
            <a:ext cx="468000" cy="468000"/>
          </a:xfrm>
          <a:prstGeom prst="lightningBolt">
            <a:avLst/>
          </a:prstGeom>
          <a:solidFill>
            <a:srgbClr val="FF0000"/>
          </a:solidFill>
          <a:ln>
            <a:solidFill>
              <a:srgbClr val="DB8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sz="2000" dirty="0">
              <a:latin typeface="Tw Cen MT" panose="020B0602020104020603" pitchFamily="34" charset="0"/>
            </a:endParaRPr>
          </a:p>
        </p:txBody>
      </p:sp>
      <p:sp>
        <p:nvSpPr>
          <p:cNvPr id="40" name="Lightning Bolt 39"/>
          <p:cNvSpPr>
            <a:spLocks noChangeAspect="1"/>
          </p:cNvSpPr>
          <p:nvPr/>
        </p:nvSpPr>
        <p:spPr>
          <a:xfrm rot="10554032">
            <a:off x="6480778" y="381829"/>
            <a:ext cx="468000" cy="468000"/>
          </a:xfrm>
          <a:prstGeom prst="lightningBolt">
            <a:avLst/>
          </a:prstGeom>
          <a:solidFill>
            <a:srgbClr val="FF0000"/>
          </a:solidFill>
          <a:ln>
            <a:solidFill>
              <a:srgbClr val="DB8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sz="2000" dirty="0">
              <a:latin typeface="Tw Cen MT" panose="020B0602020104020603" pitchFamily="34" charset="0"/>
            </a:endParaRPr>
          </a:p>
        </p:txBody>
      </p:sp>
      <p:sp>
        <p:nvSpPr>
          <p:cNvPr id="41" name="Lightning Bolt 40"/>
          <p:cNvSpPr>
            <a:spLocks noChangeAspect="1"/>
          </p:cNvSpPr>
          <p:nvPr/>
        </p:nvSpPr>
        <p:spPr>
          <a:xfrm rot="12365220">
            <a:off x="7575826" y="381829"/>
            <a:ext cx="468000" cy="468000"/>
          </a:xfrm>
          <a:prstGeom prst="lightningBolt">
            <a:avLst/>
          </a:prstGeom>
          <a:solidFill>
            <a:srgbClr val="FF0000"/>
          </a:solidFill>
          <a:ln>
            <a:solidFill>
              <a:srgbClr val="DB8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sz="2000" dirty="0">
              <a:latin typeface="Tw Cen MT" panose="020B0602020104020603" pitchFamily="34" charset="0"/>
            </a:endParaRPr>
          </a:p>
        </p:txBody>
      </p:sp>
      <p:sp>
        <p:nvSpPr>
          <p:cNvPr id="42" name="Lightning Bolt 41"/>
          <p:cNvSpPr>
            <a:spLocks noChangeAspect="1"/>
          </p:cNvSpPr>
          <p:nvPr/>
        </p:nvSpPr>
        <p:spPr>
          <a:xfrm rot="14265721">
            <a:off x="8648802" y="615461"/>
            <a:ext cx="468000" cy="468000"/>
          </a:xfrm>
          <a:prstGeom prst="lightningBolt">
            <a:avLst/>
          </a:prstGeom>
          <a:solidFill>
            <a:srgbClr val="FF0000"/>
          </a:solidFill>
          <a:ln>
            <a:solidFill>
              <a:srgbClr val="DB8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sz="2000" dirty="0">
              <a:latin typeface="Tw Cen MT" panose="020B0602020104020603" pitchFamily="34" charset="0"/>
            </a:endParaRPr>
          </a:p>
        </p:txBody>
      </p:sp>
      <p:sp>
        <p:nvSpPr>
          <p:cNvPr id="43" name="Lightning Bolt 42"/>
          <p:cNvSpPr>
            <a:spLocks noChangeAspect="1"/>
          </p:cNvSpPr>
          <p:nvPr/>
        </p:nvSpPr>
        <p:spPr>
          <a:xfrm rot="15402941">
            <a:off x="9445868" y="1194322"/>
            <a:ext cx="468000" cy="428594"/>
          </a:xfrm>
          <a:prstGeom prst="lightningBolt">
            <a:avLst/>
          </a:prstGeom>
          <a:solidFill>
            <a:srgbClr val="FF0000"/>
          </a:solidFill>
          <a:ln>
            <a:solidFill>
              <a:srgbClr val="DB8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sz="2000" dirty="0">
              <a:latin typeface="Tw Cen MT" panose="020B0602020104020603" pitchFamily="34" charset="0"/>
            </a:endParaRPr>
          </a:p>
        </p:txBody>
      </p:sp>
    </p:spTree>
    <p:extLst>
      <p:ext uri="{BB962C8B-B14F-4D97-AF65-F5344CB8AC3E}">
        <p14:creationId xmlns:p14="http://schemas.microsoft.com/office/powerpoint/2010/main" val="12055159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afterEffect">
                                  <p:stCondLst>
                                    <p:cond delay="0"/>
                                  </p:stCondLst>
                                  <p:childTnLst>
                                    <p:anim calcmode="discrete" valueType="str">
                                      <p:cBhvr>
                                        <p:cTn id="6" dur="500" fill="hold"/>
                                        <p:tgtEl>
                                          <p:spTgt spid="3">
                                            <p:txEl>
                                              <p:pRg st="0" end="0"/>
                                            </p:txEl>
                                          </p:spTgt>
                                        </p:tgtEl>
                                        <p:attrNameLst>
                                          <p:attrName>style.visibility</p:attrName>
                                        </p:attrNameLst>
                                      </p:cBhvr>
                                      <p:tavLst>
                                        <p:tav tm="0">
                                          <p:val>
                                            <p:strVal val="hidden"/>
                                          </p:val>
                                        </p:tav>
                                        <p:tav tm="50000">
                                          <p:val>
                                            <p:strVal val="visible"/>
                                          </p:val>
                                        </p:tav>
                                      </p:tavLst>
                                    </p:anim>
                                  </p:childTnLst>
                                </p:cTn>
                              </p:par>
                            </p:childTnLst>
                          </p:cTn>
                        </p:par>
                        <p:par>
                          <p:cTn id="7" fill="hold">
                            <p:stCondLst>
                              <p:cond delay="500"/>
                            </p:stCondLst>
                            <p:childTnLst>
                              <p:par>
                                <p:cTn id="8" presetID="1" presetClass="exit"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hidden"/>
                                      </p:to>
                                    </p:set>
                                  </p:childTnLst>
                                </p:cTn>
                              </p:par>
                            </p:childTnLst>
                          </p:cTn>
                        </p:par>
                        <p:par>
                          <p:cTn id="10" fill="hold">
                            <p:stCondLst>
                              <p:cond delay="500"/>
                            </p:stCondLst>
                            <p:childTnLst>
                              <p:par>
                                <p:cTn id="11" presetID="35" presetClass="emph" presetSubtype="0" fill="hold" grpId="1" nodeType="afterEffect">
                                  <p:stCondLst>
                                    <p:cond delay="0"/>
                                  </p:stCondLst>
                                  <p:childTnLst>
                                    <p:anim calcmode="discrete" valueType="str">
                                      <p:cBhvr>
                                        <p:cTn id="12" dur="500" fill="hold"/>
                                        <p:tgtEl>
                                          <p:spTgt spid="3">
                                            <p:txEl>
                                              <p:pRg st="0" end="0"/>
                                            </p:txEl>
                                          </p:spTgt>
                                        </p:tgtEl>
                                        <p:attrNameLst>
                                          <p:attrName>style.visibility</p:attrName>
                                        </p:attrNameLst>
                                      </p:cBhvr>
                                      <p:tavLst>
                                        <p:tav tm="0">
                                          <p:val>
                                            <p:strVal val="hidden"/>
                                          </p:val>
                                        </p:tav>
                                        <p:tav tm="50000">
                                          <p:val>
                                            <p:strVal val="visible"/>
                                          </p:val>
                                        </p:tav>
                                      </p:tavLst>
                                    </p:anim>
                                  </p:childTnLst>
                                </p:cTn>
                              </p:par>
                            </p:childTnLst>
                          </p:cTn>
                        </p:par>
                        <p:par>
                          <p:cTn id="13" fill="hold">
                            <p:stCondLst>
                              <p:cond delay="1000"/>
                            </p:stCondLst>
                            <p:childTnLst>
                              <p:par>
                                <p:cTn id="14" presetID="1" presetClass="exit" presetSubtype="0" fill="hold" grpId="2"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hidden"/>
                                      </p:to>
                                    </p:set>
                                  </p:childTnLst>
                                </p:cTn>
                              </p:par>
                            </p:childTnLst>
                          </p:cTn>
                        </p:par>
                        <p:par>
                          <p:cTn id="16" fill="hold">
                            <p:stCondLst>
                              <p:cond delay="1000"/>
                            </p:stCondLst>
                            <p:childTnLst>
                              <p:par>
                                <p:cTn id="17" presetID="35" presetClass="emph" presetSubtype="0" fill="hold" grpId="3" nodeType="afterEffect">
                                  <p:stCondLst>
                                    <p:cond delay="0"/>
                                  </p:stCondLst>
                                  <p:childTnLst>
                                    <p:anim calcmode="discrete" valueType="str">
                                      <p:cBhvr>
                                        <p:cTn id="18" dur="500" fill="hold"/>
                                        <p:tgtEl>
                                          <p:spTgt spid="3">
                                            <p:txEl>
                                              <p:pRg st="0" end="0"/>
                                            </p:txEl>
                                          </p:spTgt>
                                        </p:tgtEl>
                                        <p:attrNameLst>
                                          <p:attrName>style.visibility</p:attrName>
                                        </p:attrNameLst>
                                      </p:cBhvr>
                                      <p:tavLst>
                                        <p:tav tm="0">
                                          <p:val>
                                            <p:strVal val="hidden"/>
                                          </p:val>
                                        </p:tav>
                                        <p:tav tm="50000">
                                          <p:val>
                                            <p:strVal val="visible"/>
                                          </p:val>
                                        </p:tav>
                                      </p:tavLst>
                                    </p:anim>
                                  </p:childTnLst>
                                </p:cTn>
                              </p:par>
                            </p:childTnLst>
                          </p:cTn>
                        </p:par>
                        <p:par>
                          <p:cTn id="19" fill="hold">
                            <p:stCondLst>
                              <p:cond delay="1500"/>
                            </p:stCondLst>
                            <p:childTnLst>
                              <p:par>
                                <p:cTn id="20" presetID="1" presetClass="exit" presetSubtype="0" fill="hold" grpId="4"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hidden"/>
                                      </p:to>
                                    </p:set>
                                  </p:childTnLst>
                                </p:cTn>
                              </p:par>
                            </p:childTnLst>
                          </p:cTn>
                        </p:par>
                        <p:par>
                          <p:cTn id="22" fill="hold">
                            <p:stCondLst>
                              <p:cond delay="1500"/>
                            </p:stCondLst>
                            <p:childTnLst>
                              <p:par>
                                <p:cTn id="23" presetID="35" presetClass="emph" presetSubtype="0" fill="hold" grpId="5" nodeType="afterEffect">
                                  <p:stCondLst>
                                    <p:cond delay="0"/>
                                  </p:stCondLst>
                                  <p:childTnLst>
                                    <p:anim calcmode="discrete" valueType="str">
                                      <p:cBhvr>
                                        <p:cTn id="24" dur="500" fill="hold"/>
                                        <p:tgtEl>
                                          <p:spTgt spid="3">
                                            <p:txEl>
                                              <p:pRg st="0" end="0"/>
                                            </p:txEl>
                                          </p:spTgt>
                                        </p:tgtEl>
                                        <p:attrNameLst>
                                          <p:attrName>style.visibility</p:attrName>
                                        </p:attrNameLst>
                                      </p:cBhvr>
                                      <p:tavLst>
                                        <p:tav tm="0">
                                          <p:val>
                                            <p:strVal val="hidden"/>
                                          </p:val>
                                        </p:tav>
                                        <p:tav tm="50000">
                                          <p:val>
                                            <p:strVal val="visible"/>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2000" fill="hold"/>
                                        <p:tgtEl>
                                          <p:spTgt spid="7"/>
                                        </p:tgtEl>
                                        <p:attrNameLst>
                                          <p:attrName>ppt_x</p:attrName>
                                        </p:attrNameLst>
                                      </p:cBhvr>
                                      <p:tavLst>
                                        <p:tav tm="0">
                                          <p:val>
                                            <p:strVal val="#ppt_x"/>
                                          </p:val>
                                        </p:tav>
                                        <p:tav tm="100000">
                                          <p:val>
                                            <p:strVal val="#ppt_x"/>
                                          </p:val>
                                        </p:tav>
                                      </p:tavLst>
                                    </p:anim>
                                    <p:anim calcmode="lin" valueType="num">
                                      <p:cBhvr additive="base">
                                        <p:cTn id="29"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randombar(horizontal)">
                                      <p:cBhvr>
                                        <p:cTn id="34" dur="500"/>
                                        <p:tgtEl>
                                          <p:spTgt spid="4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randombar(horizontal)">
                                      <p:cBhvr>
                                        <p:cTn id="40" dur="500"/>
                                        <p:tgtEl>
                                          <p:spTgt spid="40"/>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randombar(horizontal)">
                                      <p:cBhvr>
                                        <p:cTn id="43" dur="500"/>
                                        <p:tgtEl>
                                          <p:spTgt spid="4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randombar(horizontal)">
                                      <p:cBhvr>
                                        <p:cTn id="46" dur="500"/>
                                        <p:tgtEl>
                                          <p:spTgt spid="42"/>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randombar(horizontal)">
                                      <p:cBhvr>
                                        <p:cTn id="49" dur="500"/>
                                        <p:tgtEl>
                                          <p:spTgt spid="3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randombar(horizontal)">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7"/>
                                        </p:tgtEl>
                                        <p:attrNameLst>
                                          <p:attrName>style.visibility</p:attrName>
                                        </p:attrNameLst>
                                      </p:cBhvr>
                                      <p:to>
                                        <p:strVal val="hidden"/>
                                      </p:to>
                                    </p:set>
                                  </p:childTnLst>
                                </p:cTn>
                              </p:par>
                              <p:par>
                                <p:cTn id="57" presetID="14" presetClass="entr" presetSubtype="1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randombar(horizontal)">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7" grpId="1" animBg="1"/>
      <p:bldP spid="3" grpId="0" build="allAtOnce"/>
      <p:bldP spid="3" grpId="1" build="allAtOnce"/>
      <p:bldP spid="3" grpId="2" build="allAtOnce"/>
      <p:bldP spid="3" grpId="3" build="allAtOnce"/>
      <p:bldP spid="3" grpId="4" build="allAtOnce"/>
      <p:bldP spid="3" grpId="5" build="allAtOnce"/>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0" b="100000" l="0" r="100000">
                        <a14:foregroundMark x1="6094" y1="23654" x2="6094" y2="23654"/>
                        <a14:foregroundMark x1="70983" y1="5737" x2="70983" y2="5737"/>
                        <a14:foregroundMark x1="97784" y1="3972" x2="89335" y2="25684"/>
                        <a14:foregroundMark x1="86427" y1="3707" x2="99100" y2="10856"/>
                        <a14:foregroundMark x1="93352" y1="3442" x2="93352" y2="3442"/>
                        <a14:foregroundMark x1="95083" y1="5737" x2="95083" y2="2560"/>
                        <a14:foregroundMark x1="87673" y1="4590" x2="92313" y2="883"/>
                        <a14:foregroundMark x1="87881" y1="5119" x2="84488" y2="12533"/>
                        <a14:foregroundMark x1="73061" y1="36540" x2="77285" y2="41395"/>
                        <a14:foregroundMark x1="63989" y1="45366" x2="68006" y2="53310"/>
                        <a14:foregroundMark x1="67798" y1="40247" x2="73753" y2="46514"/>
                        <a14:foregroundMark x1="69252" y1="37070" x2="81717" y2="33098"/>
                        <a14:foregroundMark x1="77701" y1="29391" x2="86842" y2="26831"/>
                        <a14:foregroundMark x1="78601" y1="24801" x2="88296" y2="25684"/>
                        <a14:foregroundMark x1="81302" y1="18800" x2="94598" y2="21359"/>
                        <a14:foregroundMark x1="85111" y1="12268" x2="79224" y2="27714"/>
                        <a14:foregroundMark x1="86634" y1="26567" x2="98407" y2="4854"/>
                      </a14:backgroundRemoval>
                    </a14:imgEffect>
                  </a14:imgLayer>
                </a14:imgProps>
              </a:ext>
              <a:ext uri="{28A0092B-C50C-407E-A947-70E740481C1C}">
                <a14:useLocalDpi xmlns:a14="http://schemas.microsoft.com/office/drawing/2010/main"/>
              </a:ext>
            </a:extLst>
          </a:blip>
          <a:stretch>
            <a:fillRect/>
          </a:stretch>
        </p:blipFill>
        <p:spPr bwMode="auto">
          <a:xfrm>
            <a:off x="5791455" y="1065780"/>
            <a:ext cx="6012026" cy="445534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91784" y="2693285"/>
            <a:ext cx="5134571" cy="1200329"/>
          </a:xfrm>
          <a:prstGeom prst="rect">
            <a:avLst/>
          </a:prstGeom>
        </p:spPr>
        <p:txBody>
          <a:bodyPr wrap="square">
            <a:spAutoFit/>
          </a:bodyPr>
          <a:lstStyle/>
          <a:p>
            <a:r>
              <a:rPr lang="ga-IE" sz="2400" dirty="0" smtClean="0">
                <a:latin typeface="Tw Cen MT" panose="020B0602020104020603" pitchFamily="34" charset="0"/>
              </a:rPr>
              <a:t>Dá mhéad gáis cheaptha teasa </a:t>
            </a:r>
            <a:br>
              <a:rPr lang="ga-IE" sz="2400" dirty="0" smtClean="0">
                <a:latin typeface="Tw Cen MT" panose="020B0602020104020603" pitchFamily="34" charset="0"/>
              </a:rPr>
            </a:br>
            <a:r>
              <a:rPr lang="ga-IE" sz="2400" dirty="0" smtClean="0">
                <a:latin typeface="Tw Cen MT" panose="020B0602020104020603" pitchFamily="34" charset="0"/>
              </a:rPr>
              <a:t>a chuirtear san atmaisféar, is ea is teo </a:t>
            </a:r>
            <a:br>
              <a:rPr lang="ga-IE" sz="2400" dirty="0" smtClean="0">
                <a:latin typeface="Tw Cen MT" panose="020B0602020104020603" pitchFamily="34" charset="0"/>
              </a:rPr>
            </a:br>
            <a:r>
              <a:rPr lang="ga-IE" sz="2400" dirty="0" smtClean="0">
                <a:latin typeface="Tw Cen MT" panose="020B0602020104020603" pitchFamily="34" charset="0"/>
              </a:rPr>
              <a:t>a bheidh an domhan. </a:t>
            </a:r>
            <a:endParaRPr lang="ga-IE" sz="2400" dirty="0">
              <a:latin typeface="Tw Cen MT" panose="020B0602020104020603" pitchFamily="34" charset="0"/>
            </a:endParaRPr>
          </a:p>
        </p:txBody>
      </p:sp>
    </p:spTree>
    <p:extLst>
      <p:ext uri="{BB962C8B-B14F-4D97-AF65-F5344CB8AC3E}">
        <p14:creationId xmlns:p14="http://schemas.microsoft.com/office/powerpoint/2010/main" val="23882732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4588" y="1901284"/>
            <a:ext cx="4260966" cy="2308324"/>
          </a:xfrm>
          <a:prstGeom prst="rect">
            <a:avLst/>
          </a:prstGeom>
        </p:spPr>
        <p:txBody>
          <a:bodyPr wrap="square">
            <a:spAutoFit/>
          </a:bodyPr>
          <a:lstStyle/>
          <a:p>
            <a:r>
              <a:rPr lang="ga-IE" sz="2400" dirty="0" smtClean="0">
                <a:latin typeface="Tw Cen MT" panose="020B0602020104020603" pitchFamily="34" charset="0"/>
              </a:rPr>
              <a:t>Is í </a:t>
            </a:r>
            <a:r>
              <a:rPr lang="ga-IE" sz="2400" b="1" dirty="0" smtClean="0">
                <a:solidFill>
                  <a:srgbClr val="FF0000"/>
                </a:solidFill>
                <a:latin typeface="Tw Cen MT" panose="020B0602020104020603" pitchFamily="34" charset="0"/>
              </a:rPr>
              <a:t>dé-ocsaíd charbóin (CO</a:t>
            </a:r>
            <a:r>
              <a:rPr lang="ga-IE" sz="2400" b="1" baseline="-25000" dirty="0" smtClean="0">
                <a:solidFill>
                  <a:srgbClr val="FF0000"/>
                </a:solidFill>
                <a:latin typeface="Tw Cen MT" panose="020B0602020104020603" pitchFamily="34" charset="0"/>
              </a:rPr>
              <a:t>2</a:t>
            </a:r>
            <a:r>
              <a:rPr lang="ga-IE" sz="2400" b="1" dirty="0" smtClean="0">
                <a:solidFill>
                  <a:srgbClr val="FF0000"/>
                </a:solidFill>
                <a:latin typeface="Tw Cen MT" panose="020B0602020104020603" pitchFamily="34" charset="0"/>
              </a:rPr>
              <a:t>) </a:t>
            </a:r>
            <a:r>
              <a:rPr lang="ga-IE" sz="2400" dirty="0" smtClean="0">
                <a:latin typeface="Tw Cen MT" panose="020B0602020104020603" pitchFamily="34" charset="0"/>
              </a:rPr>
              <a:t>an gás ceaptha teasa is mó a bhfuil tionchar aige ar an téamh domhanda. Tá daoine ag cur </a:t>
            </a:r>
            <a:r>
              <a:rPr lang="en-IE" sz="2400" dirty="0" smtClean="0">
                <a:latin typeface="Tw Cen MT" panose="020B0602020104020603" pitchFamily="34" charset="0"/>
              </a:rPr>
              <a:t/>
            </a:r>
            <a:br>
              <a:rPr lang="en-IE" sz="2400" dirty="0" smtClean="0">
                <a:latin typeface="Tw Cen MT" panose="020B0602020104020603" pitchFamily="34" charset="0"/>
              </a:rPr>
            </a:br>
            <a:r>
              <a:rPr lang="ga-IE" sz="2400" dirty="0" smtClean="0">
                <a:latin typeface="Tw Cen MT" panose="020B0602020104020603" pitchFamily="34" charset="0"/>
              </a:rPr>
              <a:t>go seasta leis an méid dé-ocsaíd charbóin atá san atmaisféar.</a:t>
            </a:r>
            <a:endParaRPr lang="ga-IE" sz="2400" dirty="0">
              <a:latin typeface="Tw Cen MT" panose="020B06020201040206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385992" y="1040031"/>
            <a:ext cx="6437708" cy="36244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5100" y="5676901"/>
            <a:ext cx="9321799" cy="1015663"/>
          </a:xfrm>
          <a:prstGeom prst="rect">
            <a:avLst/>
          </a:prstGeom>
          <a:solidFill>
            <a:srgbClr val="EB1C4A"/>
          </a:solidFill>
        </p:spPr>
        <p:txBody>
          <a:bodyPr wrap="square">
            <a:spAutoFit/>
          </a:bodyPr>
          <a:lstStyle/>
          <a:p>
            <a:r>
              <a:rPr lang="ga-IE" sz="2000" dirty="0" smtClean="0">
                <a:latin typeface="Tw Cen MT" panose="020B0602020104020603" pitchFamily="34" charset="0"/>
              </a:rPr>
              <a:t>Tá tuilleadh eolais maidir le CO</a:t>
            </a:r>
            <a:r>
              <a:rPr lang="ga-IE" sz="2000" baseline="-25000" dirty="0" smtClean="0">
                <a:latin typeface="Tw Cen MT" panose="020B0602020104020603" pitchFamily="34" charset="0"/>
              </a:rPr>
              <a:t>2 </a:t>
            </a:r>
            <a:r>
              <a:rPr lang="ga-IE" sz="2000" dirty="0" smtClean="0">
                <a:latin typeface="Tw Cen MT" panose="020B0602020104020603" pitchFamily="34" charset="0"/>
              </a:rPr>
              <a:t>agus an téamh domhanda le fáil ar an suíomh seo:</a:t>
            </a:r>
          </a:p>
          <a:p>
            <a:r>
              <a:rPr lang="ga-IE" sz="2000" dirty="0" smtClean="0">
                <a:latin typeface="Tw Cen MT" panose="020B0602020104020603" pitchFamily="34" charset="0"/>
                <a:hlinkClick r:id="rId3"/>
              </a:rPr>
              <a:t>http://www.askaboutireland.ie/learning-zone/primary-students/1st-+-2nd-class/irish/ar-dtimpeallact/cluichi/iarmhairt-cheaptha-teasa/</a:t>
            </a:r>
            <a:r>
              <a:rPr lang="ga-IE" sz="2000" dirty="0" smtClean="0">
                <a:latin typeface="Tw Cen MT" panose="020B0602020104020603" pitchFamily="34" charset="0"/>
              </a:rPr>
              <a:t> </a:t>
            </a:r>
            <a:endParaRPr lang="ga-IE" sz="2000" dirty="0">
              <a:latin typeface="Tw Cen MT" panose="020B0602020104020603" pitchFamily="34" charset="0"/>
            </a:endParaRPr>
          </a:p>
        </p:txBody>
      </p:sp>
    </p:spTree>
    <p:extLst>
      <p:ext uri="{BB962C8B-B14F-4D97-AF65-F5344CB8AC3E}">
        <p14:creationId xmlns:p14="http://schemas.microsoft.com/office/powerpoint/2010/main" val="601397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145705" y="1844937"/>
            <a:ext cx="3180646" cy="1684289"/>
          </a:xfrm>
          <a:prstGeom prst="rect">
            <a:avLst/>
          </a:prstGeom>
          <a:solidFill>
            <a:srgbClr val="BDD7EE"/>
          </a:solidFill>
          <a:ln>
            <a:noFill/>
          </a:ln>
          <a:extLst/>
        </p:spPr>
        <p:txBody>
          <a:bodyPr wrap="square" lIns="72000" tIns="72000" rIns="72000" bIns="72000">
            <a:spAutoFit/>
          </a:bodyPr>
          <a:lstStyle>
            <a:lvl1pPr indent="-339725">
              <a:lnSpc>
                <a:spcPct val="90000"/>
              </a:lnSpc>
              <a:spcBef>
                <a:spcPts val="10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ga-IE" altLang="en-US" sz="2000" dirty="0" smtClean="0">
                <a:solidFill>
                  <a:schemeClr val="tx1"/>
                </a:solidFill>
                <a:latin typeface="Tw Cen MT" panose="020B0602020104020603" pitchFamily="34" charset="0"/>
              </a:rPr>
              <a:t>… a úsáidimid leictreachas.</a:t>
            </a:r>
          </a:p>
          <a:p>
            <a:pPr algn="ctr">
              <a:lnSpc>
                <a:spcPct val="100000"/>
              </a:lnSpc>
              <a:spcBef>
                <a:spcPct val="0"/>
              </a:spcBef>
              <a:buFontTx/>
              <a:buNone/>
            </a:pPr>
            <a:endParaRPr lang="ga-IE" altLang="en-US" sz="2000" dirty="0" smtClean="0">
              <a:solidFill>
                <a:schemeClr val="tx1"/>
              </a:solidFill>
              <a:latin typeface="Tw Cen MT" panose="020B0602020104020603" pitchFamily="34" charset="0"/>
            </a:endParaRPr>
          </a:p>
          <a:p>
            <a:pPr algn="ctr">
              <a:lnSpc>
                <a:spcPct val="100000"/>
              </a:lnSpc>
              <a:spcBef>
                <a:spcPct val="0"/>
              </a:spcBef>
              <a:buFontTx/>
              <a:buNone/>
            </a:pPr>
            <a:endParaRPr lang="ga-IE" altLang="en-US" sz="2000" dirty="0" smtClean="0">
              <a:solidFill>
                <a:schemeClr val="tx1"/>
              </a:solidFill>
              <a:latin typeface="Tw Cen MT" panose="020B0602020104020603" pitchFamily="34" charset="0"/>
            </a:endParaRPr>
          </a:p>
          <a:p>
            <a:pPr algn="ctr">
              <a:lnSpc>
                <a:spcPct val="100000"/>
              </a:lnSpc>
              <a:spcBef>
                <a:spcPct val="0"/>
              </a:spcBef>
              <a:buFontTx/>
              <a:buNone/>
            </a:pPr>
            <a:endParaRPr lang="ga-IE" altLang="en-US" sz="2000" dirty="0" smtClean="0">
              <a:solidFill>
                <a:schemeClr val="tx1"/>
              </a:solidFill>
              <a:latin typeface="Tw Cen MT" panose="020B0602020104020603" pitchFamily="34" charset="0"/>
            </a:endParaRPr>
          </a:p>
          <a:p>
            <a:pPr algn="ctr">
              <a:lnSpc>
                <a:spcPct val="100000"/>
              </a:lnSpc>
              <a:spcBef>
                <a:spcPct val="0"/>
              </a:spcBef>
              <a:buFontTx/>
              <a:buNone/>
            </a:pPr>
            <a:endParaRPr lang="ga-IE" altLang="en-US" sz="2000" dirty="0" smtClean="0">
              <a:solidFill>
                <a:schemeClr val="tx1"/>
              </a:solidFill>
              <a:latin typeface="Tw Cen MT" panose="020B0602020104020603" pitchFamily="34" charset="0"/>
            </a:endParaRPr>
          </a:p>
        </p:txBody>
      </p:sp>
      <p:sp>
        <p:nvSpPr>
          <p:cNvPr id="5" name="Rectangle 4"/>
          <p:cNvSpPr>
            <a:spLocks noChangeArrowheads="1"/>
          </p:cNvSpPr>
          <p:nvPr/>
        </p:nvSpPr>
        <p:spPr bwMode="auto">
          <a:xfrm>
            <a:off x="167269" y="1844937"/>
            <a:ext cx="3500457" cy="1684289"/>
          </a:xfrm>
          <a:prstGeom prst="rect">
            <a:avLst/>
          </a:prstGeom>
          <a:solidFill>
            <a:srgbClr val="BDD7EE"/>
          </a:solidFill>
          <a:ln>
            <a:noFill/>
          </a:ln>
          <a:extLst/>
        </p:spPr>
        <p:txBody>
          <a:bodyPr wrap="square" lIns="72000" tIns="72000" rIns="72000" bIns="72000">
            <a:spAutoFit/>
          </a:bodyPr>
          <a:lstStyle>
            <a:lvl1pPr indent="-339725">
              <a:lnSpc>
                <a:spcPct val="90000"/>
              </a:lnSpc>
              <a:spcBef>
                <a:spcPts val="10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ga-IE" altLang="en-US" sz="2000" dirty="0" smtClean="0">
                <a:solidFill>
                  <a:schemeClr val="tx1"/>
                </a:solidFill>
                <a:latin typeface="Tw Cen MT" panose="020B0602020104020603" pitchFamily="34" charset="0"/>
              </a:rPr>
              <a:t>… a </a:t>
            </a:r>
            <a:r>
              <a:rPr lang="ga-IE" altLang="en-US" sz="2000" dirty="0" err="1" smtClean="0">
                <a:solidFill>
                  <a:schemeClr val="tx1"/>
                </a:solidFill>
                <a:latin typeface="Tw Cen MT" panose="020B0602020104020603" pitchFamily="34" charset="0"/>
              </a:rPr>
              <a:t>thiomáinimid</a:t>
            </a:r>
            <a:r>
              <a:rPr lang="ga-IE" altLang="en-US" sz="2000" dirty="0" smtClean="0">
                <a:solidFill>
                  <a:schemeClr val="tx1"/>
                </a:solidFill>
                <a:latin typeface="Tw Cen MT" panose="020B0602020104020603" pitchFamily="34" charset="0"/>
              </a:rPr>
              <a:t> carr. </a:t>
            </a:r>
          </a:p>
          <a:p>
            <a:pPr algn="ctr">
              <a:lnSpc>
                <a:spcPct val="100000"/>
              </a:lnSpc>
              <a:spcBef>
                <a:spcPct val="0"/>
              </a:spcBef>
              <a:buFontTx/>
              <a:buNone/>
            </a:pPr>
            <a:endParaRPr lang="ga-IE" altLang="en-US" sz="2000" dirty="0" smtClean="0">
              <a:solidFill>
                <a:schemeClr val="tx1"/>
              </a:solidFill>
              <a:latin typeface="Tw Cen MT" panose="020B0602020104020603" pitchFamily="34" charset="0"/>
            </a:endParaRPr>
          </a:p>
          <a:p>
            <a:pPr algn="ctr">
              <a:lnSpc>
                <a:spcPct val="100000"/>
              </a:lnSpc>
              <a:spcBef>
                <a:spcPct val="0"/>
              </a:spcBef>
              <a:buFontTx/>
              <a:buNone/>
            </a:pPr>
            <a:endParaRPr lang="ga-IE" altLang="en-US" sz="2000" dirty="0" smtClean="0">
              <a:solidFill>
                <a:schemeClr val="tx1"/>
              </a:solidFill>
              <a:latin typeface="Tw Cen MT" panose="020B0602020104020603" pitchFamily="34" charset="0"/>
            </a:endParaRPr>
          </a:p>
          <a:p>
            <a:pPr algn="ctr">
              <a:lnSpc>
                <a:spcPct val="100000"/>
              </a:lnSpc>
              <a:spcBef>
                <a:spcPct val="0"/>
              </a:spcBef>
              <a:buFontTx/>
              <a:buNone/>
            </a:pPr>
            <a:endParaRPr lang="ga-IE" altLang="en-US" sz="2000" dirty="0" smtClean="0">
              <a:solidFill>
                <a:schemeClr val="tx1"/>
              </a:solidFill>
              <a:latin typeface="Tw Cen MT" panose="020B0602020104020603" pitchFamily="34" charset="0"/>
            </a:endParaRPr>
          </a:p>
          <a:p>
            <a:pPr algn="ctr">
              <a:lnSpc>
                <a:spcPct val="100000"/>
              </a:lnSpc>
              <a:spcBef>
                <a:spcPct val="0"/>
              </a:spcBef>
              <a:buFontTx/>
              <a:buNone/>
            </a:pPr>
            <a:endParaRPr lang="ga-IE" altLang="en-US" sz="2000" dirty="0">
              <a:solidFill>
                <a:schemeClr val="tx1"/>
              </a:solidFill>
              <a:latin typeface="Tw Cen MT" panose="020B0602020104020603" pitchFamily="34" charset="0"/>
            </a:endParaRPr>
          </a:p>
        </p:txBody>
      </p:sp>
      <p:sp>
        <p:nvSpPr>
          <p:cNvPr id="6" name="Rectangle 4"/>
          <p:cNvSpPr>
            <a:spLocks noChangeArrowheads="1"/>
          </p:cNvSpPr>
          <p:nvPr/>
        </p:nvSpPr>
        <p:spPr bwMode="auto">
          <a:xfrm>
            <a:off x="7859828" y="1844937"/>
            <a:ext cx="4179772" cy="1684289"/>
          </a:xfrm>
          <a:prstGeom prst="rect">
            <a:avLst/>
          </a:prstGeom>
          <a:solidFill>
            <a:srgbClr val="BDD7EE"/>
          </a:solidFill>
          <a:ln>
            <a:noFill/>
          </a:ln>
          <a:extLst/>
        </p:spPr>
        <p:txBody>
          <a:bodyPr wrap="square" lIns="72000" tIns="72000" rIns="72000" bIns="72000">
            <a:spAutoFit/>
          </a:bodyPr>
          <a:lstStyle>
            <a:lvl1pPr indent="-339725">
              <a:lnSpc>
                <a:spcPct val="90000"/>
              </a:lnSpc>
              <a:spcBef>
                <a:spcPts val="10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ga-IE" altLang="en-US" sz="2000" dirty="0" smtClean="0">
                <a:solidFill>
                  <a:schemeClr val="tx1"/>
                </a:solidFill>
                <a:latin typeface="Tw Cen MT" panose="020B0602020104020603" pitchFamily="34" charset="0"/>
              </a:rPr>
              <a:t>… a </a:t>
            </a:r>
            <a:r>
              <a:rPr lang="ga-IE" altLang="en-US" sz="2000" dirty="0" err="1" smtClean="0">
                <a:solidFill>
                  <a:schemeClr val="tx1"/>
                </a:solidFill>
                <a:latin typeface="Tw Cen MT" panose="020B0602020104020603" pitchFamily="34" charset="0"/>
              </a:rPr>
              <a:t>tháirgimid</a:t>
            </a:r>
            <a:r>
              <a:rPr lang="ga-IE" altLang="en-US" sz="2000" dirty="0" smtClean="0">
                <a:solidFill>
                  <a:schemeClr val="tx1"/>
                </a:solidFill>
                <a:latin typeface="Tw Cen MT" panose="020B0602020104020603" pitchFamily="34" charset="0"/>
              </a:rPr>
              <a:t> nithe i monarchana.</a:t>
            </a:r>
          </a:p>
          <a:p>
            <a:pPr algn="ctr">
              <a:lnSpc>
                <a:spcPct val="100000"/>
              </a:lnSpc>
              <a:spcBef>
                <a:spcPct val="0"/>
              </a:spcBef>
              <a:buFontTx/>
              <a:buNone/>
            </a:pPr>
            <a:endParaRPr lang="ga-IE" altLang="en-US" sz="2000" dirty="0" smtClean="0">
              <a:solidFill>
                <a:schemeClr val="tx1"/>
              </a:solidFill>
              <a:latin typeface="Tw Cen MT" panose="020B0602020104020603" pitchFamily="34" charset="0"/>
            </a:endParaRPr>
          </a:p>
          <a:p>
            <a:pPr algn="ctr">
              <a:lnSpc>
                <a:spcPct val="100000"/>
              </a:lnSpc>
              <a:spcBef>
                <a:spcPct val="0"/>
              </a:spcBef>
              <a:buFontTx/>
              <a:buNone/>
            </a:pPr>
            <a:endParaRPr lang="ga-IE" altLang="en-US" sz="2000" dirty="0" smtClean="0">
              <a:solidFill>
                <a:schemeClr val="tx1"/>
              </a:solidFill>
              <a:latin typeface="Tw Cen MT" panose="020B0602020104020603" pitchFamily="34" charset="0"/>
            </a:endParaRPr>
          </a:p>
          <a:p>
            <a:pPr algn="ctr">
              <a:lnSpc>
                <a:spcPct val="100000"/>
              </a:lnSpc>
              <a:spcBef>
                <a:spcPct val="0"/>
              </a:spcBef>
              <a:buFontTx/>
              <a:buNone/>
            </a:pPr>
            <a:endParaRPr lang="ga-IE" altLang="en-US" sz="2000" dirty="0" smtClean="0">
              <a:solidFill>
                <a:schemeClr val="tx1"/>
              </a:solidFill>
              <a:latin typeface="Tw Cen MT" panose="020B0602020104020603" pitchFamily="34" charset="0"/>
            </a:endParaRPr>
          </a:p>
          <a:p>
            <a:pPr algn="ctr">
              <a:lnSpc>
                <a:spcPct val="100000"/>
              </a:lnSpc>
              <a:spcBef>
                <a:spcPct val="0"/>
              </a:spcBef>
              <a:buFontTx/>
              <a:buNone/>
            </a:pPr>
            <a:endParaRPr lang="ga-IE" altLang="en-US" sz="2000" dirty="0">
              <a:solidFill>
                <a:schemeClr val="tx1"/>
              </a:solidFill>
              <a:latin typeface="Tw Cen MT" panose="020B0602020104020603" pitchFamily="34" charset="0"/>
            </a:endParaRPr>
          </a:p>
        </p:txBody>
      </p:sp>
      <p:pic>
        <p:nvPicPr>
          <p:cNvPr id="1028" name="Picture 4"/>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1210167" y="2317506"/>
            <a:ext cx="1119702" cy="11197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5090863" y="2281529"/>
            <a:ext cx="1130555" cy="11305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9518966" y="2281375"/>
            <a:ext cx="1123634" cy="112363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p:cNvSpPr>
            <a:spLocks noChangeArrowheads="1"/>
          </p:cNvSpPr>
          <p:nvPr/>
        </p:nvSpPr>
        <p:spPr bwMode="auto">
          <a:xfrm>
            <a:off x="1815701" y="3824368"/>
            <a:ext cx="8733029" cy="2915395"/>
          </a:xfrm>
          <a:prstGeom prst="rect">
            <a:avLst/>
          </a:prstGeom>
          <a:solidFill>
            <a:srgbClr val="BDD7EE"/>
          </a:solidFill>
          <a:ln>
            <a:noFill/>
          </a:ln>
          <a:extLst/>
        </p:spPr>
        <p:txBody>
          <a:bodyPr wrap="square" lIns="72000" tIns="72000" rIns="72000" bIns="72000">
            <a:spAutoFit/>
          </a:bodyPr>
          <a:lstStyle>
            <a:lvl1pPr indent="-339725">
              <a:lnSpc>
                <a:spcPct val="90000"/>
              </a:lnSpc>
              <a:spcBef>
                <a:spcPts val="10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None/>
            </a:pPr>
            <a:r>
              <a:rPr lang="ga-IE" altLang="en-US" sz="2000" dirty="0" smtClean="0">
                <a:solidFill>
                  <a:schemeClr val="tx1"/>
                </a:solidFill>
                <a:latin typeface="Tw Cen MT" panose="020B0602020104020603" pitchFamily="34" charset="0"/>
              </a:rPr>
              <a:t>Bíonn fuinneamh ag teastáil chun na gníomhaíochtaí sin a dhéanamh. Ó </a:t>
            </a:r>
            <a:r>
              <a:rPr lang="ga-IE" altLang="en-US" sz="2000" dirty="0" err="1" smtClean="0">
                <a:solidFill>
                  <a:schemeClr val="tx1"/>
                </a:solidFill>
                <a:latin typeface="Tw Cen MT" panose="020B0602020104020603" pitchFamily="34" charset="0"/>
              </a:rPr>
              <a:t>bhreoslaí</a:t>
            </a:r>
            <a:r>
              <a:rPr lang="ga-IE" altLang="en-US" sz="2000" dirty="0" smtClean="0">
                <a:solidFill>
                  <a:schemeClr val="tx1"/>
                </a:solidFill>
                <a:latin typeface="Tw Cen MT" panose="020B0602020104020603" pitchFamily="34" charset="0"/>
              </a:rPr>
              <a:t> iontaise is mó a thagann an fuinneamh sin. </a:t>
            </a:r>
            <a:r>
              <a:rPr lang="ga-IE" altLang="en-US" sz="2000" b="1" dirty="0" smtClean="0">
                <a:solidFill>
                  <a:srgbClr val="FF0000"/>
                </a:solidFill>
                <a:latin typeface="Tw Cen MT" panose="020B0602020104020603" pitchFamily="34" charset="0"/>
              </a:rPr>
              <a:t>Breoslaí iontaise </a:t>
            </a:r>
            <a:r>
              <a:rPr lang="ga-IE" altLang="en-US" sz="2000" dirty="0" smtClean="0">
                <a:solidFill>
                  <a:schemeClr val="tx1"/>
                </a:solidFill>
                <a:latin typeface="Tw Cen MT" panose="020B0602020104020603" pitchFamily="34" charset="0"/>
              </a:rPr>
              <a:t>is ea gual, </a:t>
            </a:r>
            <a:br>
              <a:rPr lang="ga-IE" altLang="en-US" sz="2000" dirty="0" smtClean="0">
                <a:solidFill>
                  <a:schemeClr val="tx1"/>
                </a:solidFill>
                <a:latin typeface="Tw Cen MT" panose="020B0602020104020603" pitchFamily="34" charset="0"/>
              </a:rPr>
            </a:br>
            <a:r>
              <a:rPr lang="ga-IE" altLang="en-US" sz="2000" dirty="0" smtClean="0">
                <a:solidFill>
                  <a:schemeClr val="tx1"/>
                </a:solidFill>
                <a:latin typeface="Tw Cen MT" panose="020B0602020104020603" pitchFamily="34" charset="0"/>
              </a:rPr>
              <a:t>gás, ola agus móin.</a:t>
            </a:r>
          </a:p>
          <a:p>
            <a:pPr algn="ctr">
              <a:lnSpc>
                <a:spcPct val="100000"/>
              </a:lnSpc>
              <a:spcBef>
                <a:spcPct val="0"/>
              </a:spcBef>
              <a:buNone/>
            </a:pPr>
            <a:endParaRPr lang="ga-IE" altLang="en-US" sz="2000" dirty="0" smtClean="0">
              <a:solidFill>
                <a:schemeClr val="tx1"/>
              </a:solidFill>
              <a:latin typeface="Tw Cen MT" panose="020B0602020104020603" pitchFamily="34" charset="0"/>
            </a:endParaRPr>
          </a:p>
          <a:p>
            <a:pPr algn="ctr">
              <a:lnSpc>
                <a:spcPct val="100000"/>
              </a:lnSpc>
              <a:spcBef>
                <a:spcPct val="0"/>
              </a:spcBef>
              <a:buNone/>
            </a:pPr>
            <a:endParaRPr lang="ga-IE" altLang="en-US" sz="2000" dirty="0" smtClean="0">
              <a:solidFill>
                <a:schemeClr val="tx1"/>
              </a:solidFill>
              <a:latin typeface="Tw Cen MT" panose="020B0602020104020603" pitchFamily="34" charset="0"/>
            </a:endParaRPr>
          </a:p>
          <a:p>
            <a:pPr algn="ctr">
              <a:lnSpc>
                <a:spcPct val="100000"/>
              </a:lnSpc>
              <a:spcBef>
                <a:spcPct val="0"/>
              </a:spcBef>
              <a:buNone/>
            </a:pPr>
            <a:endParaRPr lang="ga-IE" altLang="en-US" sz="2000" dirty="0" smtClean="0">
              <a:solidFill>
                <a:schemeClr val="tx1"/>
              </a:solidFill>
              <a:latin typeface="Tw Cen MT" panose="020B0602020104020603" pitchFamily="34" charset="0"/>
            </a:endParaRPr>
          </a:p>
          <a:p>
            <a:pPr algn="ctr">
              <a:lnSpc>
                <a:spcPct val="100000"/>
              </a:lnSpc>
              <a:spcBef>
                <a:spcPct val="0"/>
              </a:spcBef>
              <a:buNone/>
            </a:pPr>
            <a:endParaRPr lang="ga-IE" altLang="en-US" sz="2000" dirty="0" smtClean="0">
              <a:solidFill>
                <a:schemeClr val="tx1"/>
              </a:solidFill>
              <a:latin typeface="Tw Cen MT" panose="020B0602020104020603" pitchFamily="34" charset="0"/>
            </a:endParaRPr>
          </a:p>
          <a:p>
            <a:pPr algn="ctr">
              <a:lnSpc>
                <a:spcPct val="100000"/>
              </a:lnSpc>
              <a:spcBef>
                <a:spcPct val="0"/>
              </a:spcBef>
              <a:buNone/>
            </a:pPr>
            <a:endParaRPr lang="ga-IE" altLang="en-US" sz="2000" dirty="0" smtClean="0">
              <a:solidFill>
                <a:schemeClr val="tx1"/>
              </a:solidFill>
              <a:latin typeface="Tw Cen MT" panose="020B0602020104020603" pitchFamily="34" charset="0"/>
            </a:endParaRPr>
          </a:p>
          <a:p>
            <a:pPr algn="ctr">
              <a:lnSpc>
                <a:spcPct val="100000"/>
              </a:lnSpc>
              <a:spcBef>
                <a:spcPct val="0"/>
              </a:spcBef>
              <a:buNone/>
            </a:pPr>
            <a:r>
              <a:rPr lang="ga-IE" altLang="en-US" sz="2000" dirty="0" smtClean="0">
                <a:solidFill>
                  <a:schemeClr val="tx1"/>
                </a:solidFill>
                <a:latin typeface="Tw Cen MT" panose="020B0602020104020603" pitchFamily="34" charset="0"/>
              </a:rPr>
              <a:t>Cuirtear CO</a:t>
            </a:r>
            <a:r>
              <a:rPr lang="ga-IE" altLang="en-US" sz="2000" baseline="-25000" dirty="0" smtClean="0">
                <a:solidFill>
                  <a:schemeClr val="tx1"/>
                </a:solidFill>
                <a:latin typeface="Tw Cen MT" panose="020B0602020104020603" pitchFamily="34" charset="0"/>
              </a:rPr>
              <a:t>2</a:t>
            </a:r>
            <a:r>
              <a:rPr lang="ga-IE" altLang="en-US" sz="2000" dirty="0" smtClean="0">
                <a:solidFill>
                  <a:schemeClr val="tx1"/>
                </a:solidFill>
                <a:latin typeface="Tw Cen MT" panose="020B0602020104020603" pitchFamily="34" charset="0"/>
              </a:rPr>
              <a:t> san atmaisféar nuair a dhóitear na breoslaí iontaise sin.</a:t>
            </a:r>
            <a:endParaRPr lang="ga-IE" altLang="en-US" sz="2000" dirty="0">
              <a:solidFill>
                <a:schemeClr val="tx1"/>
              </a:solidFill>
              <a:latin typeface="Tw Cen MT" panose="020B0602020104020603" pitchFamily="34" charset="0"/>
            </a:endParaRPr>
          </a:p>
        </p:txBody>
      </p:sp>
      <p:sp>
        <p:nvSpPr>
          <p:cNvPr id="12" name="Title 1"/>
          <p:cNvSpPr txBox="1">
            <a:spLocks/>
          </p:cNvSpPr>
          <p:nvPr/>
        </p:nvSpPr>
        <p:spPr>
          <a:xfrm>
            <a:off x="2329869" y="523660"/>
            <a:ext cx="7957131" cy="505040"/>
          </a:xfrm>
          <a:prstGeom prst="rect">
            <a:avLst/>
          </a:prstGeom>
          <a:solidFill>
            <a:schemeClr val="accent1">
              <a:lumMod val="40000"/>
              <a:lumOff val="6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altLang="en-US" sz="2800" dirty="0" smtClean="0">
                <a:latin typeface="Tw Cen MT" panose="020B0602020104020603" pitchFamily="34" charset="0"/>
              </a:rPr>
              <a:t>Cuirimid leis an méid CO</a:t>
            </a:r>
            <a:r>
              <a:rPr lang="ga-IE" altLang="en-US" sz="2800" baseline="-25000" dirty="0" smtClean="0">
                <a:latin typeface="Tw Cen MT" panose="020B0602020104020603" pitchFamily="34" charset="0"/>
              </a:rPr>
              <a:t>2</a:t>
            </a:r>
            <a:r>
              <a:rPr lang="ga-IE" altLang="en-US" sz="2800" dirty="0" smtClean="0">
                <a:latin typeface="Tw Cen MT" panose="020B0602020104020603" pitchFamily="34" charset="0"/>
              </a:rPr>
              <a:t> atá san atmaisféar nuair … </a:t>
            </a:r>
          </a:p>
        </p:txBody>
      </p:sp>
      <p:pic>
        <p:nvPicPr>
          <p:cNvPr id="13" name="Picture 14"/>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391" b="89844" l="9615" r="98352"/>
                    </a14:imgEffect>
                  </a14:imgLayer>
                </a14:imgProps>
              </a:ext>
              <a:ext uri="{28A0092B-C50C-407E-A947-70E740481C1C}">
                <a14:useLocalDpi xmlns:a14="http://schemas.microsoft.com/office/drawing/2010/main"/>
              </a:ext>
            </a:extLst>
          </a:blip>
          <a:stretch>
            <a:fillRect/>
          </a:stretch>
        </p:blipFill>
        <p:spPr bwMode="auto">
          <a:xfrm>
            <a:off x="4228611" y="5114131"/>
            <a:ext cx="1512873"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587200" y="5174988"/>
            <a:ext cx="957263" cy="95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6570440" y="5114633"/>
            <a:ext cx="1368425" cy="90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8585659" y="5153025"/>
            <a:ext cx="11747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934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8"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 calcmode="lin" valueType="num">
                                      <p:cBhvr additive="base">
                                        <p:cTn id="16" dur="500" fill="hold"/>
                                        <p:tgtEl>
                                          <p:spTgt spid="1028"/>
                                        </p:tgtEl>
                                        <p:attrNameLst>
                                          <p:attrName>ppt_x</p:attrName>
                                        </p:attrNameLst>
                                      </p:cBhvr>
                                      <p:tavLst>
                                        <p:tav tm="0">
                                          <p:val>
                                            <p:strVal val="0-#ppt_w/2"/>
                                          </p:val>
                                        </p:tav>
                                        <p:tav tm="100000">
                                          <p:val>
                                            <p:strVal val="#ppt_x"/>
                                          </p:val>
                                        </p:tav>
                                      </p:tavLst>
                                    </p:anim>
                                    <p:anim calcmode="lin" valueType="num">
                                      <p:cBhvr additive="base">
                                        <p:cTn id="17"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16" presetClass="entr" presetSubtype="21"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barn(inVertical)">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14" presetClass="entr" presetSubtype="10" fill="hold" nodeType="withEffect">
                                  <p:stCondLst>
                                    <p:cond delay="500"/>
                                  </p:stCondLst>
                                  <p:childTnLst>
                                    <p:set>
                                      <p:cBhvr>
                                        <p:cTn id="36" dur="1" fill="hold">
                                          <p:stCondLst>
                                            <p:cond delay="0"/>
                                          </p:stCondLst>
                                        </p:cTn>
                                        <p:tgtEl>
                                          <p:spTgt spid="1032"/>
                                        </p:tgtEl>
                                        <p:attrNameLst>
                                          <p:attrName>style.visibility</p:attrName>
                                        </p:attrNameLst>
                                      </p:cBhvr>
                                      <p:to>
                                        <p:strVal val="visible"/>
                                      </p:to>
                                    </p:set>
                                    <p:animEffect transition="in" filter="randombar(horizontal)">
                                      <p:cBhvr>
                                        <p:cTn id="37" dur="500"/>
                                        <p:tgtEl>
                                          <p:spTgt spid="103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00"/>
                            </p:stCondLst>
                            <p:childTnLst>
                              <p:par>
                                <p:cTn id="46" presetID="9"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ssolve">
                                      <p:cBhvr>
                                        <p:cTn id="48" dur="500"/>
                                        <p:tgtEl>
                                          <p:spTgt spid="13"/>
                                        </p:tgtEl>
                                      </p:cBhvr>
                                    </p:animEffect>
                                  </p:childTnLst>
                                </p:cTn>
                              </p:par>
                              <p:par>
                                <p:cTn id="49" presetID="9"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500"/>
                                        <p:tgtEl>
                                          <p:spTgt spid="14"/>
                                        </p:tgtEl>
                                      </p:cBhvr>
                                    </p:animEffect>
                                  </p:childTnLst>
                                </p:cTn>
                              </p:par>
                              <p:par>
                                <p:cTn id="52" presetID="9"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dissolve">
                                      <p:cBhvr>
                                        <p:cTn id="54" dur="500"/>
                                        <p:tgtEl>
                                          <p:spTgt spid="16"/>
                                        </p:tgtEl>
                                      </p:cBhvr>
                                    </p:animEffect>
                                  </p:childTnLst>
                                </p:cTn>
                              </p:par>
                              <p:par>
                                <p:cTn id="55" presetID="9"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dissolv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7563931" cy="1938992"/>
          </a:xfrm>
          <a:prstGeom prst="rect">
            <a:avLst/>
          </a:prstGeom>
          <a:solidFill>
            <a:schemeClr val="bg1">
              <a:alpha val="52000"/>
            </a:schemeClr>
          </a:solidFill>
        </p:spPr>
        <p:txBody>
          <a:bodyPr wrap="square">
            <a:spAutoFit/>
          </a:bodyPr>
          <a:lstStyle/>
          <a:p>
            <a:r>
              <a:rPr lang="ga-IE" sz="2400" dirty="0" smtClean="0">
                <a:latin typeface="Tw Cen MT" panose="020B0602020104020603" pitchFamily="34" charset="0"/>
              </a:rPr>
              <a:t>Leis na mílte bliain tá crainn á leagan ag daoine ar fud an domhain. Leagtar na crainn leis an talamh a fhorbairt don talmhaíocht, agus le hadhmad a fháil lena dhó mar bhreosla agus lena úsáid i bhfoirgníocht</a:t>
            </a:r>
            <a:r>
              <a:rPr lang="en-GB" sz="2400" dirty="0">
                <a:latin typeface="Tw Cen MT" panose="020B0602020104020603" pitchFamily="34" charset="0"/>
              </a:rPr>
              <a:t> </a:t>
            </a:r>
            <a:r>
              <a:rPr lang="en-GB" sz="2400" dirty="0" smtClean="0">
                <a:latin typeface="Tw Cen MT" panose="020B0602020104020603" pitchFamily="34" charset="0"/>
              </a:rPr>
              <a:t>is mar sin de</a:t>
            </a:r>
            <a:r>
              <a:rPr lang="ga-IE" sz="2400" dirty="0" smtClean="0">
                <a:latin typeface="Tw Cen MT" panose="020B0602020104020603" pitchFamily="34" charset="0"/>
              </a:rPr>
              <a:t>. Cuirtear leis an CO</a:t>
            </a:r>
            <a:r>
              <a:rPr lang="ga-IE" sz="2400" baseline="-25000" dirty="0" smtClean="0">
                <a:latin typeface="Tw Cen MT" panose="020B0602020104020603" pitchFamily="34" charset="0"/>
              </a:rPr>
              <a:t>2</a:t>
            </a:r>
            <a:r>
              <a:rPr lang="ga-IE" sz="2400" dirty="0" smtClean="0">
                <a:latin typeface="Tw Cen MT" panose="020B0602020104020603" pitchFamily="34" charset="0"/>
              </a:rPr>
              <a:t> san atmaisféar</a:t>
            </a:r>
            <a:r>
              <a:rPr lang="en-IE" sz="2400" dirty="0" smtClean="0">
                <a:latin typeface="Tw Cen MT" panose="020B0602020104020603" pitchFamily="34" charset="0"/>
              </a:rPr>
              <a:t> </a:t>
            </a:r>
            <a:r>
              <a:rPr lang="ga-IE" sz="2400" dirty="0" smtClean="0">
                <a:latin typeface="Tw Cen MT" panose="020B0602020104020603" pitchFamily="34" charset="0"/>
              </a:rPr>
              <a:t>nuair a leagtar crainn. </a:t>
            </a:r>
            <a:endParaRPr lang="ga-IE" sz="2400" dirty="0">
              <a:latin typeface="Tw Cen MT" panose="020B0602020104020603" pitchFamily="34" charset="0"/>
            </a:endParaRPr>
          </a:p>
        </p:txBody>
      </p:sp>
      <p:sp>
        <p:nvSpPr>
          <p:cNvPr id="6" name="Rectangle 5"/>
          <p:cNvSpPr/>
          <p:nvPr/>
        </p:nvSpPr>
        <p:spPr>
          <a:xfrm>
            <a:off x="0" y="5288340"/>
            <a:ext cx="4470400" cy="1569660"/>
          </a:xfrm>
          <a:prstGeom prst="rect">
            <a:avLst/>
          </a:prstGeom>
          <a:solidFill>
            <a:schemeClr val="bg1">
              <a:alpha val="52000"/>
            </a:schemeClr>
          </a:solidFill>
        </p:spPr>
        <p:txBody>
          <a:bodyPr wrap="square">
            <a:spAutoFit/>
          </a:bodyPr>
          <a:lstStyle/>
          <a:p>
            <a:r>
              <a:rPr lang="ga-IE" sz="2400" dirty="0" smtClean="0">
                <a:latin typeface="Tw Cen MT" panose="020B0602020104020603" pitchFamily="34" charset="0"/>
              </a:rPr>
              <a:t>Súnn crainn dé-ocsaíd charbóin isteach ón aer le linn fótaisintéise. Nuair a leagtar crainn fanann an CO</a:t>
            </a:r>
            <a:r>
              <a:rPr lang="ga-IE" sz="2400" baseline="-25000" dirty="0" smtClean="0">
                <a:latin typeface="Tw Cen MT" panose="020B0602020104020603" pitchFamily="34" charset="0"/>
              </a:rPr>
              <a:t>2 </a:t>
            </a:r>
            <a:r>
              <a:rPr lang="ga-IE" sz="2400" dirty="0" smtClean="0">
                <a:latin typeface="Tw Cen MT" panose="020B0602020104020603" pitchFamily="34" charset="0"/>
              </a:rPr>
              <a:t>sin san atmaisféar. </a:t>
            </a:r>
            <a:endParaRPr lang="ga-IE" sz="2400" dirty="0">
              <a:latin typeface="Tw Cen MT" panose="020B0602020104020603" pitchFamily="34" charset="0"/>
            </a:endParaRPr>
          </a:p>
        </p:txBody>
      </p:sp>
      <p:sp>
        <p:nvSpPr>
          <p:cNvPr id="7" name="TextBox 6"/>
          <p:cNvSpPr txBox="1"/>
          <p:nvPr/>
        </p:nvSpPr>
        <p:spPr>
          <a:xfrm rot="21060000" flipH="1">
            <a:off x="8317629" y="5698450"/>
            <a:ext cx="3618961" cy="830997"/>
          </a:xfrm>
          <a:prstGeom prst="rect">
            <a:avLst/>
          </a:prstGeom>
          <a:solidFill>
            <a:schemeClr val="bg1">
              <a:lumMod val="8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ga-IE" sz="2400" dirty="0" smtClean="0">
                <a:solidFill>
                  <a:schemeClr val="tx1"/>
                </a:solidFill>
                <a:latin typeface="Tw Cen MT" panose="020B0602020104020603" pitchFamily="34" charset="0"/>
              </a:rPr>
              <a:t>Cén bhaint atá ag crainn </a:t>
            </a:r>
            <a:r>
              <a:rPr lang="en-GB" sz="2400" dirty="0" smtClean="0">
                <a:solidFill>
                  <a:schemeClr val="tx1"/>
                </a:solidFill>
                <a:latin typeface="Tw Cen MT" panose="020B0602020104020603" pitchFamily="34" charset="0"/>
              </a:rPr>
              <a:t/>
            </a:r>
            <a:br>
              <a:rPr lang="en-GB" sz="2400" dirty="0" smtClean="0">
                <a:solidFill>
                  <a:schemeClr val="tx1"/>
                </a:solidFill>
                <a:latin typeface="Tw Cen MT" panose="020B0602020104020603" pitchFamily="34" charset="0"/>
              </a:rPr>
            </a:br>
            <a:r>
              <a:rPr lang="ga-IE" sz="2400" dirty="0" smtClean="0">
                <a:solidFill>
                  <a:schemeClr val="tx1"/>
                </a:solidFill>
                <a:latin typeface="Tw Cen MT" panose="020B0602020104020603" pitchFamily="34" charset="0"/>
              </a:rPr>
              <a:t>leis an CO</a:t>
            </a:r>
            <a:r>
              <a:rPr lang="ga-IE" sz="2400" baseline="-25000" dirty="0" smtClean="0">
                <a:solidFill>
                  <a:schemeClr val="tx1"/>
                </a:solidFill>
                <a:latin typeface="Tw Cen MT" panose="020B0602020104020603" pitchFamily="34" charset="0"/>
              </a:rPr>
              <a:t>2</a:t>
            </a:r>
            <a:r>
              <a:rPr lang="ga-IE" sz="2400" dirty="0" smtClean="0">
                <a:solidFill>
                  <a:schemeClr val="tx1"/>
                </a:solidFill>
                <a:latin typeface="Tw Cen MT" panose="020B0602020104020603" pitchFamily="34" charset="0"/>
              </a:rPr>
              <a:t> san atmaisféar?</a:t>
            </a:r>
            <a:endParaRPr lang="ga-IE" sz="24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238672062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Custom 1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2060"/>
      </a:hlink>
      <a:folHlink>
        <a:srgbClr val="538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4099</TotalTime>
  <Words>652</Words>
  <Application>Microsoft Office PowerPoint</Application>
  <PresentationFormat>Custom</PresentationFormat>
  <Paragraphs>99</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 ni ghallchobhair</dc:creator>
  <cp:lastModifiedBy>Cáit Nic Fhionnlaoich</cp:lastModifiedBy>
  <cp:revision>249</cp:revision>
  <cp:lastPrinted>2017-09-06T07:34:56Z</cp:lastPrinted>
  <dcterms:created xsi:type="dcterms:W3CDTF">2017-01-15T10:57:17Z</dcterms:created>
  <dcterms:modified xsi:type="dcterms:W3CDTF">2017-11-07T13:52:22Z</dcterms:modified>
</cp:coreProperties>
</file>