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80" r:id="rId2"/>
    <p:sldId id="258" r:id="rId3"/>
    <p:sldId id="269" r:id="rId4"/>
    <p:sldId id="270" r:id="rId5"/>
    <p:sldId id="282" r:id="rId6"/>
    <p:sldId id="273" r:id="rId7"/>
    <p:sldId id="272" r:id="rId8"/>
    <p:sldId id="286" r:id="rId9"/>
    <p:sldId id="268" r:id="rId10"/>
    <p:sldId id="274" r:id="rId11"/>
    <p:sldId id="276" r:id="rId12"/>
    <p:sldId id="263" r:id="rId13"/>
    <p:sldId id="278" r:id="rId14"/>
    <p:sldId id="279" r:id="rId15"/>
    <p:sldId id="283" r:id="rId16"/>
    <p:sldId id="281" r:id="rId17"/>
    <p:sldId id="284" r:id="rId18"/>
    <p:sldId id="285"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E7FF"/>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autoAdjust="0"/>
  </p:normalViewPr>
  <p:slideViewPr>
    <p:cSldViewPr snapToGrid="0">
      <p:cViewPr>
        <p:scale>
          <a:sx n="66" d="100"/>
          <a:sy n="66" d="100"/>
        </p:scale>
        <p:origin x="-918" y="-7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napToGrid="0">
      <p:cViewPr varScale="1">
        <p:scale>
          <a:sx n="74" d="100"/>
          <a:sy n="74" d="100"/>
        </p:scale>
        <p:origin x="-267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ga-I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2089E32-998F-4E81-BB41-440E3C7AD4EE}" type="datetimeFigureOut">
              <a:rPr lang="ga-IE" smtClean="0"/>
              <a:t>26/10/2017</a:t>
            </a:fld>
            <a:endParaRPr lang="ga-I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ga-IE"/>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6D178D4-ADB4-49FF-A6CF-5558694BFB63}" type="slidenum">
              <a:rPr lang="ga-IE" smtClean="0"/>
              <a:t>‹#›</a:t>
            </a:fld>
            <a:endParaRPr lang="ga-IE"/>
          </a:p>
        </p:txBody>
      </p:sp>
    </p:spTree>
    <p:extLst>
      <p:ext uri="{BB962C8B-B14F-4D97-AF65-F5344CB8AC3E}">
        <p14:creationId xmlns:p14="http://schemas.microsoft.com/office/powerpoint/2010/main" val="1902499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2"/>
            <a:ext cx="2945659" cy="498056"/>
          </a:xfrm>
          <a:prstGeom prst="rect">
            <a:avLst/>
          </a:prstGeom>
        </p:spPr>
        <p:txBody>
          <a:bodyPr vert="horz" lIns="91440" tIns="45720" rIns="91440" bIns="45720" rtlCol="0"/>
          <a:lstStyle>
            <a:lvl1pPr algn="r">
              <a:defRPr sz="1200"/>
            </a:lvl1pPr>
          </a:lstStyle>
          <a:p>
            <a:fld id="{ADB01EC4-03BB-402A-9D9A-6E4184DFD4BD}" type="datetimeFigureOut">
              <a:rPr lang="en-GB" smtClean="0"/>
              <a:t>26/10/2017</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52DF0AB-CD34-4EBC-96AD-85309F9F8AF3}" type="slidenum">
              <a:rPr lang="en-GB" smtClean="0"/>
              <a:t>‹#›</a:t>
            </a:fld>
            <a:endParaRPr lang="en-GB"/>
          </a:p>
        </p:txBody>
      </p:sp>
    </p:spTree>
    <p:extLst>
      <p:ext uri="{BB962C8B-B14F-4D97-AF65-F5344CB8AC3E}">
        <p14:creationId xmlns:p14="http://schemas.microsoft.com/office/powerpoint/2010/main" val="2038811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052DF0AB-CD34-4EBC-96AD-85309F9F8AF3}" type="slidenum">
              <a:rPr lang="en-GB" smtClean="0"/>
              <a:t>6</a:t>
            </a:fld>
            <a:endParaRPr lang="en-GB"/>
          </a:p>
        </p:txBody>
      </p:sp>
    </p:spTree>
    <p:extLst>
      <p:ext uri="{BB962C8B-B14F-4D97-AF65-F5344CB8AC3E}">
        <p14:creationId xmlns:p14="http://schemas.microsoft.com/office/powerpoint/2010/main" val="1303432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fontAlgn="base">
              <a:spcBef>
                <a:spcPct val="0"/>
              </a:spcBef>
              <a:spcAft>
                <a:spcPct val="0"/>
              </a:spcAft>
            </a:pPr>
            <a:fld id="{4B0EC6FD-45A2-42FE-8844-7EF11EEFF9E3}" type="slidenum">
              <a:rPr lang="en-GB" altLang="en-US" smtClean="0">
                <a:solidFill>
                  <a:srgbClr val="000000"/>
                </a:solidFill>
                <a:latin typeface="Calibri" panose="020F0502020204030204" pitchFamily="34" charset="0"/>
              </a:rPr>
              <a:pPr fontAlgn="base">
                <a:spcBef>
                  <a:spcPct val="0"/>
                </a:spcBef>
                <a:spcAft>
                  <a:spcPct val="0"/>
                </a:spcAft>
              </a:pPr>
              <a:t>12</a:t>
            </a:fld>
            <a:endParaRPr lang="en-GB"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468692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422275" y="1241425"/>
            <a:ext cx="5953125" cy="3349625"/>
          </a:xfrm>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1638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AA8C990-BD51-4BEA-8F21-2BBB73F66F9A}" type="datetimeFigureOut">
              <a:rPr lang="en-GB" smtClean="0"/>
              <a:t>26/10/2017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CAF0C3-6617-4F91-A1C0-8400B6CEBDBE}" type="slidenum">
              <a:rPr lang="en-GB" smtClean="0"/>
              <a:t>‹#›</a:t>
            </a:fld>
            <a:endParaRPr lang="en-GB"/>
          </a:p>
        </p:txBody>
      </p:sp>
    </p:spTree>
    <p:extLst>
      <p:ext uri="{BB962C8B-B14F-4D97-AF65-F5344CB8AC3E}">
        <p14:creationId xmlns:p14="http://schemas.microsoft.com/office/powerpoint/2010/main" val="549512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A8C990-BD51-4BEA-8F21-2BBB73F66F9A}" type="datetimeFigureOut">
              <a:rPr lang="en-GB" smtClean="0"/>
              <a:t>26/10/2017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CAF0C3-6617-4F91-A1C0-8400B6CEBDBE}" type="slidenum">
              <a:rPr lang="en-GB" smtClean="0"/>
              <a:t>‹#›</a:t>
            </a:fld>
            <a:endParaRPr lang="en-GB"/>
          </a:p>
        </p:txBody>
      </p:sp>
    </p:spTree>
    <p:extLst>
      <p:ext uri="{BB962C8B-B14F-4D97-AF65-F5344CB8AC3E}">
        <p14:creationId xmlns:p14="http://schemas.microsoft.com/office/powerpoint/2010/main" val="2984970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A8C990-BD51-4BEA-8F21-2BBB73F66F9A}" type="datetimeFigureOut">
              <a:rPr lang="en-GB" smtClean="0"/>
              <a:t>26/10/2017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CAF0C3-6617-4F91-A1C0-8400B6CEBDBE}" type="slidenum">
              <a:rPr lang="en-GB" smtClean="0"/>
              <a:t>‹#›</a:t>
            </a:fld>
            <a:endParaRPr lang="en-GB"/>
          </a:p>
        </p:txBody>
      </p:sp>
    </p:spTree>
    <p:extLst>
      <p:ext uri="{BB962C8B-B14F-4D97-AF65-F5344CB8AC3E}">
        <p14:creationId xmlns:p14="http://schemas.microsoft.com/office/powerpoint/2010/main" val="1512237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A8C990-BD51-4BEA-8F21-2BBB73F66F9A}" type="datetimeFigureOut">
              <a:rPr lang="en-GB" smtClean="0"/>
              <a:t>26/10/2017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CAF0C3-6617-4F91-A1C0-8400B6CEBDBE}" type="slidenum">
              <a:rPr lang="en-GB" smtClean="0"/>
              <a:t>‹#›</a:t>
            </a:fld>
            <a:endParaRPr lang="en-GB"/>
          </a:p>
        </p:txBody>
      </p:sp>
    </p:spTree>
    <p:extLst>
      <p:ext uri="{BB962C8B-B14F-4D97-AF65-F5344CB8AC3E}">
        <p14:creationId xmlns:p14="http://schemas.microsoft.com/office/powerpoint/2010/main" val="567430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3" y="1709742"/>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3"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A8C990-BD51-4BEA-8F21-2BBB73F66F9A}" type="datetimeFigureOut">
              <a:rPr lang="en-GB" smtClean="0"/>
              <a:t>26/10/2017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CAF0C3-6617-4F91-A1C0-8400B6CEBDBE}" type="slidenum">
              <a:rPr lang="en-GB" smtClean="0"/>
              <a:t>‹#›</a:t>
            </a:fld>
            <a:endParaRPr lang="en-GB"/>
          </a:p>
        </p:txBody>
      </p:sp>
    </p:spTree>
    <p:extLst>
      <p:ext uri="{BB962C8B-B14F-4D97-AF65-F5344CB8AC3E}">
        <p14:creationId xmlns:p14="http://schemas.microsoft.com/office/powerpoint/2010/main" val="2425017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AA8C990-BD51-4BEA-8F21-2BBB73F66F9A}" type="datetimeFigureOut">
              <a:rPr lang="en-GB" smtClean="0"/>
              <a:t>26/10/2017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CAF0C3-6617-4F91-A1C0-8400B6CEBDBE}" type="slidenum">
              <a:rPr lang="en-GB" smtClean="0"/>
              <a:t>‹#›</a:t>
            </a:fld>
            <a:endParaRPr lang="en-GB"/>
          </a:p>
        </p:txBody>
      </p:sp>
    </p:spTree>
    <p:extLst>
      <p:ext uri="{BB962C8B-B14F-4D97-AF65-F5344CB8AC3E}">
        <p14:creationId xmlns:p14="http://schemas.microsoft.com/office/powerpoint/2010/main" val="3410048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9"/>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3"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93" y="2505076"/>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6"/>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AA8C990-BD51-4BEA-8F21-2BBB73F66F9A}" type="datetimeFigureOut">
              <a:rPr lang="en-GB" smtClean="0"/>
              <a:t>26/10/2017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CAF0C3-6617-4F91-A1C0-8400B6CEBDBE}" type="slidenum">
              <a:rPr lang="en-GB" smtClean="0"/>
              <a:t>‹#›</a:t>
            </a:fld>
            <a:endParaRPr lang="en-GB"/>
          </a:p>
        </p:txBody>
      </p:sp>
    </p:spTree>
    <p:extLst>
      <p:ext uri="{BB962C8B-B14F-4D97-AF65-F5344CB8AC3E}">
        <p14:creationId xmlns:p14="http://schemas.microsoft.com/office/powerpoint/2010/main" val="3225186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AA8C990-BD51-4BEA-8F21-2BBB73F66F9A}" type="datetimeFigureOut">
              <a:rPr lang="en-GB" smtClean="0"/>
              <a:t>26/10/2017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CAF0C3-6617-4F91-A1C0-8400B6CEBDBE}" type="slidenum">
              <a:rPr lang="en-GB" smtClean="0"/>
              <a:t>‹#›</a:t>
            </a:fld>
            <a:endParaRPr lang="en-GB"/>
          </a:p>
        </p:txBody>
      </p:sp>
    </p:spTree>
    <p:extLst>
      <p:ext uri="{BB962C8B-B14F-4D97-AF65-F5344CB8AC3E}">
        <p14:creationId xmlns:p14="http://schemas.microsoft.com/office/powerpoint/2010/main" val="4220727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8C990-BD51-4BEA-8F21-2BBB73F66F9A}" type="datetimeFigureOut">
              <a:rPr lang="en-GB" smtClean="0"/>
              <a:t>26/10/2017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CAF0C3-6617-4F91-A1C0-8400B6CEBDBE}" type="slidenum">
              <a:rPr lang="en-GB" smtClean="0"/>
              <a:t>‹#›</a:t>
            </a:fld>
            <a:endParaRPr lang="en-GB"/>
          </a:p>
        </p:txBody>
      </p:sp>
    </p:spTree>
    <p:extLst>
      <p:ext uri="{BB962C8B-B14F-4D97-AF65-F5344CB8AC3E}">
        <p14:creationId xmlns:p14="http://schemas.microsoft.com/office/powerpoint/2010/main" val="390561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90" y="987429"/>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A8C990-BD51-4BEA-8F21-2BBB73F66F9A}" type="datetimeFigureOut">
              <a:rPr lang="en-GB" smtClean="0"/>
              <a:t>26/10/2017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CAF0C3-6617-4F91-A1C0-8400B6CEBDBE}" type="slidenum">
              <a:rPr lang="en-GB" smtClean="0"/>
              <a:t>‹#›</a:t>
            </a:fld>
            <a:endParaRPr lang="en-GB"/>
          </a:p>
        </p:txBody>
      </p:sp>
    </p:spTree>
    <p:extLst>
      <p:ext uri="{BB962C8B-B14F-4D97-AF65-F5344CB8AC3E}">
        <p14:creationId xmlns:p14="http://schemas.microsoft.com/office/powerpoint/2010/main" val="491017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90" y="987429"/>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A8C990-BD51-4BEA-8F21-2BBB73F66F9A}" type="datetimeFigureOut">
              <a:rPr lang="en-GB" smtClean="0"/>
              <a:t>26/10/2017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CAF0C3-6617-4F91-A1C0-8400B6CEBDBE}" type="slidenum">
              <a:rPr lang="en-GB" smtClean="0"/>
              <a:t>‹#›</a:t>
            </a:fld>
            <a:endParaRPr lang="en-GB"/>
          </a:p>
        </p:txBody>
      </p:sp>
    </p:spTree>
    <p:extLst>
      <p:ext uri="{BB962C8B-B14F-4D97-AF65-F5344CB8AC3E}">
        <p14:creationId xmlns:p14="http://schemas.microsoft.com/office/powerpoint/2010/main" val="2658729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5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8C990-BD51-4BEA-8F21-2BBB73F66F9A}" type="datetimeFigureOut">
              <a:rPr lang="en-GB" smtClean="0"/>
              <a:t>26/10/2017</a:t>
            </a:fld>
            <a:endParaRPr lang="en-GB"/>
          </a:p>
        </p:txBody>
      </p:sp>
      <p:sp>
        <p:nvSpPr>
          <p:cNvPr id="5" name="Footer Placeholder 4"/>
          <p:cNvSpPr>
            <a:spLocks noGrp="1"/>
          </p:cNvSpPr>
          <p:nvPr>
            <p:ph type="ftr" sz="quarter" idx="3"/>
          </p:nvPr>
        </p:nvSpPr>
        <p:spPr>
          <a:xfrm>
            <a:off x="4038604"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AF0C3-6617-4F91-A1C0-8400B6CEBDBE}" type="slidenum">
              <a:rPr lang="en-GB" smtClean="0"/>
              <a:t>‹#›</a:t>
            </a:fld>
            <a:endParaRPr lang="en-GB"/>
          </a:p>
        </p:txBody>
      </p:sp>
    </p:spTree>
    <p:extLst>
      <p:ext uri="{BB962C8B-B14F-4D97-AF65-F5344CB8AC3E}">
        <p14:creationId xmlns:p14="http://schemas.microsoft.com/office/powerpoint/2010/main" val="2118058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6.wdp"/><Relationship Id="rId11" Type="http://schemas.microsoft.com/office/2007/relationships/hdphoto" Target="../media/hdphoto8.wdp"/><Relationship Id="rId5" Type="http://schemas.openxmlformats.org/officeDocument/2006/relationships/image" Target="../media/image25.png"/><Relationship Id="rId10" Type="http://schemas.openxmlformats.org/officeDocument/2006/relationships/image" Target="../media/image28.png"/><Relationship Id="rId4" Type="http://schemas.microsoft.com/office/2007/relationships/hdphoto" Target="../media/hdphoto5.wdp"/><Relationship Id="rId9" Type="http://schemas.microsoft.com/office/2007/relationships/hdphoto" Target="../media/hdphoto7.wdp"/></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cogg.ie/wp-content/uploads/eureka_irish_9.12.pdf" TargetMode="External"/><Relationship Id="rId2" Type="http://schemas.openxmlformats.org/officeDocument/2006/relationships/hyperlink" Target="https://www.youtube.com/watch?v=C7NPD9W0kro" TargetMode="External"/><Relationship Id="rId1" Type="http://schemas.openxmlformats.org/officeDocument/2006/relationships/slideLayout" Target="../slideLayouts/slideLayout7.xml"/><Relationship Id="rId4" Type="http://schemas.openxmlformats.org/officeDocument/2006/relationships/hyperlink" Target="http://www.bbc.co.uk/bitesize/ks2/science/physical_processes/friction/pla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hyperlink" Target="https://www.youtube.com/watch?v=MAqrWvkBoHk"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25577" y="1122369"/>
            <a:ext cx="4286251" cy="42862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79251" y="2462132"/>
            <a:ext cx="4265911" cy="1200329"/>
          </a:xfrm>
          <a:prstGeom prst="rect">
            <a:avLst/>
          </a:prstGeom>
          <a:noFill/>
        </p:spPr>
        <p:txBody>
          <a:bodyPr wrap="none" rtlCol="0">
            <a:spAutoFit/>
          </a:bodyPr>
          <a:lstStyle/>
          <a:p>
            <a:r>
              <a:rPr lang="ga-IE" sz="7200" dirty="0" smtClean="0">
                <a:latin typeface="AR DELANEY" panose="02000000000000000000" pitchFamily="2" charset="0"/>
              </a:rPr>
              <a:t>Frithchuimilt</a:t>
            </a:r>
            <a:endParaRPr lang="ga-IE" sz="7200" dirty="0">
              <a:latin typeface="AR DELANEY" panose="02000000000000000000" pitchFamily="2" charset="0"/>
            </a:endParaRPr>
          </a:p>
        </p:txBody>
      </p:sp>
    </p:spTree>
    <p:extLst>
      <p:ext uri="{BB962C8B-B14F-4D97-AF65-F5344CB8AC3E}">
        <p14:creationId xmlns:p14="http://schemas.microsoft.com/office/powerpoint/2010/main" val="663131392"/>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258996"/>
            <a:ext cx="6444868" cy="1569660"/>
          </a:xfrm>
          <a:prstGeom prst="rect">
            <a:avLst/>
          </a:prstGeom>
          <a:noFill/>
        </p:spPr>
        <p:txBody>
          <a:bodyPr wrap="square" rtlCol="0">
            <a:spAutoFit/>
          </a:bodyPr>
          <a:lstStyle/>
          <a:p>
            <a:r>
              <a:rPr lang="ga-IE" sz="2400" dirty="0" smtClean="0">
                <a:latin typeface="Tw Cen MT" panose="020B0602020104020603" pitchFamily="34" charset="0"/>
              </a:rPr>
              <a:t>Is éasca bosca A </a:t>
            </a:r>
            <a:r>
              <a:rPr lang="ga-IE" sz="2400" dirty="0" err="1" smtClean="0">
                <a:latin typeface="Tw Cen MT" panose="020B0602020104020603" pitchFamily="34" charset="0"/>
              </a:rPr>
              <a:t>a</a:t>
            </a:r>
            <a:r>
              <a:rPr lang="ga-IE" sz="2400" dirty="0" smtClean="0">
                <a:latin typeface="Tw Cen MT" panose="020B0602020104020603" pitchFamily="34" charset="0"/>
              </a:rPr>
              <a:t> bhogadh. Bíonn níos lú frithchuimilte i gceist agus rud á rolladh ná mar a bhíonn agus é á shleamhnú. Sin an fáth a gcuirtear rothaí faoi rudaí. Samhlaigh carr gan rothaí!</a:t>
            </a:r>
            <a:endParaRPr lang="ga-IE" sz="2400" dirty="0">
              <a:latin typeface="Tw Cen MT" panose="020B0602020104020603" pitchFamily="34" charset="0"/>
            </a:endParaRPr>
          </a:p>
        </p:txBody>
      </p:sp>
      <p:pic>
        <p:nvPicPr>
          <p:cNvPr id="3"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21288962">
            <a:off x="6998777" y="1769115"/>
            <a:ext cx="4886027" cy="24430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455330">
            <a:off x="1304748" y="1328261"/>
            <a:ext cx="4286251" cy="31975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2452" y="298095"/>
            <a:ext cx="8225065" cy="467436"/>
          </a:xfrm>
          <a:prstGeom prst="rect">
            <a:avLst/>
          </a:prstGeom>
          <a:noFill/>
        </p:spPr>
        <p:txBody>
          <a:bodyPr wrap="square" rtlCol="0">
            <a:spAutoFit/>
          </a:bodyPr>
          <a:lstStyle/>
          <a:p>
            <a:r>
              <a:rPr lang="ga-IE" sz="2400" dirty="0" smtClean="0">
                <a:latin typeface="Tw Cen MT" panose="020B0602020104020603" pitchFamily="34" charset="0"/>
              </a:rPr>
              <a:t>Cé acu bosca is éasca a bhogadh, meas tú? Bosca A nó bosca B? </a:t>
            </a:r>
            <a:endParaRPr lang="ga-IE" sz="2400" dirty="0">
              <a:latin typeface="Tw Cen MT" panose="020B0602020104020603" pitchFamily="34" charset="0"/>
            </a:endParaRPr>
          </a:p>
        </p:txBody>
      </p:sp>
      <p:sp>
        <p:nvSpPr>
          <p:cNvPr id="6" name="Hexagon 5"/>
          <p:cNvSpPr/>
          <p:nvPr/>
        </p:nvSpPr>
        <p:spPr>
          <a:xfrm>
            <a:off x="4548816" y="1633212"/>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solidFill>
                  <a:schemeClr val="tx1"/>
                </a:solidFill>
                <a:latin typeface="Tw Cen MT" panose="020B0602020104020603" pitchFamily="34" charset="0"/>
              </a:rPr>
              <a:t>A</a:t>
            </a:r>
            <a:endParaRPr lang="en-GB" sz="4400" dirty="0">
              <a:solidFill>
                <a:schemeClr val="tx1"/>
              </a:solidFill>
              <a:latin typeface="Tw Cen MT" panose="020B0602020104020603" pitchFamily="34" charset="0"/>
            </a:endParaRPr>
          </a:p>
        </p:txBody>
      </p:sp>
      <p:sp>
        <p:nvSpPr>
          <p:cNvPr id="7" name="Hexagon 6"/>
          <p:cNvSpPr/>
          <p:nvPr/>
        </p:nvSpPr>
        <p:spPr>
          <a:xfrm>
            <a:off x="6939415" y="197673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solidFill>
                  <a:schemeClr val="tx1"/>
                </a:solidFill>
                <a:latin typeface="Tw Cen MT" panose="020B0602020104020603" pitchFamily="34" charset="0"/>
              </a:rPr>
              <a:t>B</a:t>
            </a:r>
            <a:endParaRPr lang="en-GB" sz="4400" dirty="0">
              <a:solidFill>
                <a:schemeClr val="tx1"/>
              </a:solidFill>
              <a:latin typeface="Tw Cen MT" panose="020B0602020104020603" pitchFamily="34" charset="0"/>
            </a:endParaRPr>
          </a:p>
        </p:txBody>
      </p:sp>
      <p:pic>
        <p:nvPicPr>
          <p:cNvPr id="5122"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627813" y="4334353"/>
            <a:ext cx="4286251" cy="240887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rot="20667462">
            <a:off x="10428363" y="5218812"/>
            <a:ext cx="1402843" cy="125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6105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barn(inVertical)">
                                      <p:cBhvr>
                                        <p:cTn id="14" dur="500"/>
                                        <p:tgtEl>
                                          <p:spTgt spid="5122"/>
                                        </p:tgtEl>
                                      </p:cBhvr>
                                    </p:animEffect>
                                  </p:childTnLst>
                                </p:cTn>
                              </p:par>
                              <p:par>
                                <p:cTn id="15" presetID="16" presetClass="entr" presetSubtype="21" fill="hold" nodeType="with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barn(inVertical)">
                                      <p:cBhvr>
                                        <p:cTn id="17"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91251" y="1"/>
            <a:ext cx="10436837" cy="6966857"/>
          </a:xfrm>
          <a:prstGeom prst="rect">
            <a:avLst/>
          </a:prstGeom>
          <a:noFill/>
          <a:extLst>
            <a:ext uri="{909E8E84-426E-40DD-AFC4-6F175D3DCCD1}">
              <a14:hiddenFill xmlns:a14="http://schemas.microsoft.com/office/drawing/2010/main">
                <a:solidFill>
                  <a:srgbClr val="FFFFFF"/>
                </a:solidFill>
              </a14:hiddenFill>
            </a:ext>
          </a:extLst>
        </p:spPr>
      </p:pic>
      <p:sp>
        <p:nvSpPr>
          <p:cNvPr id="7172" name="Text Box 4"/>
          <p:cNvSpPr txBox="1">
            <a:spLocks noChangeArrowheads="1"/>
          </p:cNvSpPr>
          <p:nvPr/>
        </p:nvSpPr>
        <p:spPr bwMode="auto">
          <a:xfrm>
            <a:off x="1516064" y="-18540"/>
            <a:ext cx="5653995" cy="536685"/>
          </a:xfrm>
          <a:prstGeom prst="rect">
            <a:avLst/>
          </a:prstGeom>
          <a:solidFill>
            <a:schemeClr val="accent6">
              <a:lumMod val="60000"/>
              <a:lumOff val="40000"/>
              <a:alpha val="47000"/>
            </a:schemeClr>
          </a:solidFill>
          <a:ln>
            <a:noFill/>
          </a:ln>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ga-IE" altLang="en-US" sz="2800" dirty="0" smtClean="0">
                <a:solidFill>
                  <a:schemeClr val="bg1"/>
                </a:solidFill>
                <a:latin typeface="Tw Cen MT" panose="020B0602020104020603" pitchFamily="34" charset="0"/>
              </a:rPr>
              <a:t>Tá an paraisiút seo ar foluain san aer. </a:t>
            </a:r>
            <a:endParaRPr lang="ga-IE" altLang="en-US" sz="2800" dirty="0">
              <a:solidFill>
                <a:schemeClr val="bg1"/>
              </a:solidFill>
              <a:latin typeface="Tw Cen MT" panose="020B0602020104020603" pitchFamily="34" charset="0"/>
            </a:endParaRPr>
          </a:p>
        </p:txBody>
      </p:sp>
      <p:sp>
        <p:nvSpPr>
          <p:cNvPr id="9" name="Text Box 4"/>
          <p:cNvSpPr txBox="1">
            <a:spLocks noChangeArrowheads="1"/>
          </p:cNvSpPr>
          <p:nvPr/>
        </p:nvSpPr>
        <p:spPr bwMode="auto">
          <a:xfrm>
            <a:off x="6974466" y="725156"/>
            <a:ext cx="4453620" cy="2677656"/>
          </a:xfrm>
          <a:prstGeom prst="rect">
            <a:avLst/>
          </a:prstGeom>
          <a:solidFill>
            <a:schemeClr val="accent6">
              <a:lumMod val="60000"/>
              <a:lumOff val="40000"/>
              <a:alpha val="47000"/>
            </a:schemeClr>
          </a:solidFill>
          <a:ln>
            <a:noFill/>
          </a:ln>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ga-IE" altLang="en-US" sz="2800" dirty="0" smtClean="0">
                <a:solidFill>
                  <a:schemeClr val="bg1"/>
                </a:solidFill>
                <a:latin typeface="Tw Cen MT" panose="020B0602020104020603" pitchFamily="34" charset="0"/>
              </a:rPr>
              <a:t>Tá sé ar foluain mar go bhfuil aer ag cruinniú faoi. Moillíonn an t-aer é. D’fhoghlaim tú faoin bhfórsa seo i </a:t>
            </a:r>
            <a:r>
              <a:rPr lang="en-GB" altLang="en-US" sz="2800" dirty="0" smtClean="0">
                <a:solidFill>
                  <a:schemeClr val="bg1"/>
                </a:solidFill>
                <a:latin typeface="Tw Cen MT" panose="020B0602020104020603" pitchFamily="34" charset="0"/>
              </a:rPr>
              <a:t>R</a:t>
            </a:r>
            <a:r>
              <a:rPr lang="ga-IE" altLang="en-US" sz="2800" dirty="0" err="1" smtClean="0">
                <a:solidFill>
                  <a:schemeClr val="bg1"/>
                </a:solidFill>
                <a:latin typeface="Tw Cen MT" panose="020B0602020104020603" pitchFamily="34" charset="0"/>
              </a:rPr>
              <a:t>ang</a:t>
            </a:r>
            <a:r>
              <a:rPr lang="ga-IE" altLang="en-US" sz="2800" dirty="0" smtClean="0">
                <a:solidFill>
                  <a:schemeClr val="bg1"/>
                </a:solidFill>
                <a:latin typeface="Tw Cen MT" panose="020B0602020104020603" pitchFamily="34" charset="0"/>
              </a:rPr>
              <a:t> 4. </a:t>
            </a:r>
            <a:r>
              <a:rPr lang="en-GB" altLang="en-US" sz="2800" dirty="0" smtClean="0">
                <a:solidFill>
                  <a:schemeClr val="bg1"/>
                </a:solidFill>
                <a:latin typeface="Tw Cen MT" panose="020B0602020104020603" pitchFamily="34" charset="0"/>
              </a:rPr>
              <a:t/>
            </a:r>
            <a:br>
              <a:rPr lang="en-GB" altLang="en-US" sz="2800" dirty="0" smtClean="0">
                <a:solidFill>
                  <a:schemeClr val="bg1"/>
                </a:solidFill>
                <a:latin typeface="Tw Cen MT" panose="020B0602020104020603" pitchFamily="34" charset="0"/>
              </a:rPr>
            </a:br>
            <a:r>
              <a:rPr lang="ga-IE" altLang="en-US" sz="2800" dirty="0" smtClean="0">
                <a:solidFill>
                  <a:schemeClr val="bg1"/>
                </a:solidFill>
                <a:latin typeface="Tw Cen MT" panose="020B0602020104020603" pitchFamily="34" charset="0"/>
              </a:rPr>
              <a:t>An cuimhin leat cad is ainm dó?</a:t>
            </a:r>
            <a:endParaRPr lang="ga-IE" altLang="en-US" sz="2800" dirty="0">
              <a:solidFill>
                <a:schemeClr val="bg1"/>
              </a:solidFill>
              <a:latin typeface="Tw Cen MT" panose="020B0602020104020603" pitchFamily="34" charset="0"/>
            </a:endParaRPr>
          </a:p>
        </p:txBody>
      </p:sp>
      <p:sp>
        <p:nvSpPr>
          <p:cNvPr id="10" name="Text Box 4"/>
          <p:cNvSpPr txBox="1">
            <a:spLocks noChangeArrowheads="1"/>
          </p:cNvSpPr>
          <p:nvPr/>
        </p:nvSpPr>
        <p:spPr bwMode="auto">
          <a:xfrm>
            <a:off x="6974466" y="3642521"/>
            <a:ext cx="4453620" cy="2246769"/>
          </a:xfrm>
          <a:prstGeom prst="rect">
            <a:avLst/>
          </a:prstGeom>
          <a:solidFill>
            <a:schemeClr val="accent6">
              <a:lumMod val="60000"/>
              <a:lumOff val="40000"/>
              <a:alpha val="47000"/>
            </a:schemeClr>
          </a:solidFill>
          <a:ln>
            <a:noFill/>
          </a:ln>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ga-IE" altLang="en-US" sz="2800" dirty="0" smtClean="0">
                <a:solidFill>
                  <a:srgbClr val="FF0000"/>
                </a:solidFill>
                <a:latin typeface="Tw Cen MT" panose="020B0602020104020603" pitchFamily="34" charset="0"/>
              </a:rPr>
              <a:t>Friotaíocht an aeir</a:t>
            </a:r>
            <a:r>
              <a:rPr lang="ga-IE" altLang="en-US" sz="2800" dirty="0" smtClean="0">
                <a:solidFill>
                  <a:schemeClr val="bg1"/>
                </a:solidFill>
                <a:latin typeface="Tw Cen MT" panose="020B0602020104020603" pitchFamily="34" charset="0"/>
              </a:rPr>
              <a:t> a thugtar </a:t>
            </a:r>
            <a:r>
              <a:rPr lang="en-GB" altLang="en-US" sz="2800" dirty="0" smtClean="0">
                <a:solidFill>
                  <a:schemeClr val="bg1"/>
                </a:solidFill>
                <a:latin typeface="Tw Cen MT" panose="020B0602020104020603" pitchFamily="34" charset="0"/>
              </a:rPr>
              <a:t/>
            </a:r>
            <a:br>
              <a:rPr lang="en-GB" altLang="en-US" sz="2800" dirty="0" smtClean="0">
                <a:solidFill>
                  <a:schemeClr val="bg1"/>
                </a:solidFill>
                <a:latin typeface="Tw Cen MT" panose="020B0602020104020603" pitchFamily="34" charset="0"/>
              </a:rPr>
            </a:br>
            <a:r>
              <a:rPr lang="ga-IE" altLang="en-US" sz="2800" dirty="0" smtClean="0">
                <a:solidFill>
                  <a:schemeClr val="bg1"/>
                </a:solidFill>
                <a:latin typeface="Tw Cen MT" panose="020B0602020104020603" pitchFamily="34" charset="0"/>
              </a:rPr>
              <a:t>ar an bhfórsa seo atá ag dul</a:t>
            </a:r>
            <a:br>
              <a:rPr lang="ga-IE" altLang="en-US" sz="2800" dirty="0" smtClean="0">
                <a:solidFill>
                  <a:schemeClr val="bg1"/>
                </a:solidFill>
                <a:latin typeface="Tw Cen MT" panose="020B0602020104020603" pitchFamily="34" charset="0"/>
              </a:rPr>
            </a:br>
            <a:r>
              <a:rPr lang="ga-IE" altLang="en-US" sz="2800" dirty="0" smtClean="0">
                <a:solidFill>
                  <a:schemeClr val="bg1"/>
                </a:solidFill>
                <a:latin typeface="Tw Cen MT" panose="020B0602020104020603" pitchFamily="34" charset="0"/>
              </a:rPr>
              <a:t>i bhfeidhm ar an </a:t>
            </a:r>
            <a:r>
              <a:rPr lang="ga-IE" altLang="en-US" sz="2800" dirty="0" err="1" smtClean="0">
                <a:solidFill>
                  <a:schemeClr val="bg1"/>
                </a:solidFill>
                <a:latin typeface="Tw Cen MT" panose="020B0602020104020603" pitchFamily="34" charset="0"/>
              </a:rPr>
              <a:t>bparaisiút</a:t>
            </a:r>
            <a:r>
              <a:rPr lang="ga-IE" altLang="en-US" sz="2800" dirty="0" smtClean="0">
                <a:solidFill>
                  <a:schemeClr val="bg1"/>
                </a:solidFill>
                <a:latin typeface="Tw Cen MT" panose="020B0602020104020603" pitchFamily="34" charset="0"/>
              </a:rPr>
              <a:t>. Cineál frithchuimilte </a:t>
            </a:r>
            <a:r>
              <a:rPr lang="en-GB" altLang="en-US" sz="2800" dirty="0" smtClean="0">
                <a:solidFill>
                  <a:schemeClr val="bg1"/>
                </a:solidFill>
                <a:latin typeface="Tw Cen MT" panose="020B0602020104020603" pitchFamily="34" charset="0"/>
              </a:rPr>
              <a:t>is </a:t>
            </a:r>
            <a:r>
              <a:rPr lang="ga-IE" altLang="en-US" sz="2800" dirty="0" smtClean="0">
                <a:solidFill>
                  <a:schemeClr val="bg1"/>
                </a:solidFill>
                <a:latin typeface="Tw Cen MT" panose="020B0602020104020603" pitchFamily="34" charset="0"/>
              </a:rPr>
              <a:t>ea friotaíocht an aeir</a:t>
            </a:r>
            <a:r>
              <a:rPr lang="en-GB" altLang="en-US" sz="2800" dirty="0" smtClean="0">
                <a:solidFill>
                  <a:schemeClr val="bg1"/>
                </a:solidFill>
                <a:latin typeface="Tw Cen MT" panose="020B0602020104020603" pitchFamily="34" charset="0"/>
              </a:rPr>
              <a:t>.</a:t>
            </a:r>
            <a:r>
              <a:rPr lang="ga-IE" altLang="en-US" sz="2800" dirty="0" smtClean="0">
                <a:solidFill>
                  <a:schemeClr val="bg1"/>
                </a:solidFill>
                <a:latin typeface="Tw Cen MT" panose="020B0602020104020603" pitchFamily="34" charset="0"/>
              </a:rPr>
              <a:t> </a:t>
            </a:r>
            <a:endParaRPr lang="ga-IE" altLang="en-US" sz="2800"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3938987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1" nodeType="clickEffect">
                                  <p:stCondLst>
                                    <p:cond delay="0"/>
                                  </p:stCondLst>
                                  <p:childTnLst>
                                    <p:set>
                                      <p:cBhvr>
                                        <p:cTn id="6" dur="1" fill="hold">
                                          <p:stCondLst>
                                            <p:cond delay="0"/>
                                          </p:stCondLst>
                                        </p:cTn>
                                        <p:tgtEl>
                                          <p:spTgt spid="7172"/>
                                        </p:tgtEl>
                                        <p:attrNameLst>
                                          <p:attrName>style.visibility</p:attrName>
                                        </p:attrNameLst>
                                      </p:cBhvr>
                                      <p:to>
                                        <p:strVal val="hidden"/>
                                      </p:to>
                                    </p:set>
                                  </p:childTnLst>
                                </p:cTn>
                              </p:par>
                              <p:par>
                                <p:cTn id="7" presetID="16" presetClass="entr" presetSubtype="26"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barn(inHorizontal)">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9"/>
                                        </p:tgtEl>
                                        <p:attrNameLst>
                                          <p:attrName>style.visibility</p:attrName>
                                        </p:attrNameLst>
                                      </p:cBhvr>
                                      <p:to>
                                        <p:strVal val="hidden"/>
                                      </p:to>
                                    </p:set>
                                  </p:childTnLst>
                                </p:cTn>
                              </p:par>
                              <p:par>
                                <p:cTn id="14" presetID="16" presetClass="entr" presetSubtype="2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1" animBg="1"/>
      <p:bldP spid="9" grpId="0" animBg="1" autoUpdateAnimBg="0"/>
      <p:bldP spid="9" grpId="1" animBg="1"/>
      <p:bldP spid="10"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881742" y="1730559"/>
            <a:ext cx="10450286" cy="3921125"/>
          </a:xfrm>
          <a:prstGeom prst="roundRect">
            <a:avLst>
              <a:gd name="adj" fmla="val 24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sz="2000" dirty="0">
              <a:solidFill>
                <a:srgbClr val="FFFFFF"/>
              </a:solidFill>
              <a:latin typeface="Tw Cen MT" panose="020B0602020104020603" pitchFamily="34" charset="0"/>
            </a:endParaRPr>
          </a:p>
        </p:txBody>
      </p:sp>
      <p:sp>
        <p:nvSpPr>
          <p:cNvPr id="12296" name="Rectangle 1"/>
          <p:cNvSpPr>
            <a:spLocks noChangeArrowheads="1"/>
          </p:cNvSpPr>
          <p:nvPr/>
        </p:nvSpPr>
        <p:spPr bwMode="auto">
          <a:xfrm>
            <a:off x="1146692" y="2113144"/>
            <a:ext cx="1567950" cy="61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buNone/>
            </a:pPr>
            <a:r>
              <a:rPr lang="ga-IE" altLang="en-US" dirty="0" smtClean="0">
                <a:latin typeface="Tw Cen MT" panose="020B0602020104020603" pitchFamily="34" charset="0"/>
              </a:rPr>
              <a:t>Fórsa is ea an fhrithchuimilt.</a:t>
            </a:r>
            <a:endParaRPr lang="ga-IE" altLang="en-US" dirty="0">
              <a:latin typeface="Tw Cen MT" panose="020B0602020104020603" pitchFamily="34" charset="0"/>
            </a:endParaRPr>
          </a:p>
        </p:txBody>
      </p:sp>
      <p:sp>
        <p:nvSpPr>
          <p:cNvPr id="17" name="Freeform 16"/>
          <p:cNvSpPr/>
          <p:nvPr/>
        </p:nvSpPr>
        <p:spPr bwMode="auto">
          <a:xfrm>
            <a:off x="4194844" y="3066898"/>
            <a:ext cx="290514" cy="647700"/>
          </a:xfrm>
          <a:custGeom>
            <a:avLst/>
            <a:gdLst>
              <a:gd name="connsiteX0" fmla="*/ 91440 w 94847"/>
              <a:gd name="connsiteY0" fmla="*/ 0 h 411480"/>
              <a:gd name="connsiteX1" fmla="*/ 83820 w 94847"/>
              <a:gd name="connsiteY1" fmla="*/ 274320 h 411480"/>
              <a:gd name="connsiteX2" fmla="*/ 0 w 94847"/>
              <a:gd name="connsiteY2" fmla="*/ 411480 h 411480"/>
            </a:gdLst>
            <a:ahLst/>
            <a:cxnLst>
              <a:cxn ang="0">
                <a:pos x="connsiteX0" y="connsiteY0"/>
              </a:cxn>
              <a:cxn ang="0">
                <a:pos x="connsiteX1" y="connsiteY1"/>
              </a:cxn>
              <a:cxn ang="0">
                <a:pos x="connsiteX2" y="connsiteY2"/>
              </a:cxn>
            </a:cxnLst>
            <a:rect l="l" t="t" r="r" b="b"/>
            <a:pathLst>
              <a:path w="94847" h="411480">
                <a:moveTo>
                  <a:pt x="91440" y="0"/>
                </a:moveTo>
                <a:cubicBezTo>
                  <a:pt x="95250" y="102870"/>
                  <a:pt x="99060" y="205740"/>
                  <a:pt x="83820" y="274320"/>
                </a:cubicBezTo>
                <a:cubicBezTo>
                  <a:pt x="68580" y="342900"/>
                  <a:pt x="34290" y="377190"/>
                  <a:pt x="0" y="411480"/>
                </a:cubicBezTo>
              </a:path>
            </a:pathLst>
          </a:cu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sz="2000" dirty="0">
              <a:solidFill>
                <a:srgbClr val="FFFFFF"/>
              </a:solidFill>
              <a:latin typeface="Tw Cen MT" panose="020B0602020104020603" pitchFamily="34" charset="0"/>
            </a:endParaRPr>
          </a:p>
        </p:txBody>
      </p:sp>
      <p:sp>
        <p:nvSpPr>
          <p:cNvPr id="12298" name="Rectangle 1"/>
          <p:cNvSpPr>
            <a:spLocks noChangeArrowheads="1"/>
          </p:cNvSpPr>
          <p:nvPr/>
        </p:nvSpPr>
        <p:spPr bwMode="auto">
          <a:xfrm>
            <a:off x="4835856" y="2064718"/>
            <a:ext cx="2229141"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buNone/>
            </a:pPr>
            <a:r>
              <a:rPr lang="ga-IE" altLang="en-US" dirty="0" smtClean="0">
                <a:latin typeface="Tw Cen MT" panose="020B0602020104020603" pitchFamily="34" charset="0"/>
              </a:rPr>
              <a:t>Cuireann an fhrithchuimilt i gcoinne na gluaiseachta. </a:t>
            </a:r>
            <a:endParaRPr lang="ga-IE" altLang="en-US" dirty="0">
              <a:latin typeface="Tw Cen MT" panose="020B0602020104020603" pitchFamily="34" charset="0"/>
            </a:endParaRPr>
          </a:p>
        </p:txBody>
      </p:sp>
      <p:sp>
        <p:nvSpPr>
          <p:cNvPr id="23" name="Freeform 22"/>
          <p:cNvSpPr/>
          <p:nvPr/>
        </p:nvSpPr>
        <p:spPr bwMode="auto">
          <a:xfrm flipH="1">
            <a:off x="8180170" y="3361326"/>
            <a:ext cx="45719" cy="384175"/>
          </a:xfrm>
          <a:custGeom>
            <a:avLst/>
            <a:gdLst>
              <a:gd name="connsiteX0" fmla="*/ 300045 w 300045"/>
              <a:gd name="connsiteY0" fmla="*/ 0 h 1828800"/>
              <a:gd name="connsiteX1" fmla="*/ 124785 w 300045"/>
              <a:gd name="connsiteY1" fmla="*/ 502920 h 1828800"/>
              <a:gd name="connsiteX2" fmla="*/ 2865 w 300045"/>
              <a:gd name="connsiteY2" fmla="*/ 1120140 h 1828800"/>
              <a:gd name="connsiteX3" fmla="*/ 246705 w 300045"/>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300045" h="1828800">
                <a:moveTo>
                  <a:pt x="300045" y="0"/>
                </a:moveTo>
                <a:cubicBezTo>
                  <a:pt x="237180" y="158115"/>
                  <a:pt x="174315" y="316230"/>
                  <a:pt x="124785" y="502920"/>
                </a:cubicBezTo>
                <a:cubicBezTo>
                  <a:pt x="75255" y="689610"/>
                  <a:pt x="-17455" y="899160"/>
                  <a:pt x="2865" y="1120140"/>
                </a:cubicBezTo>
                <a:cubicBezTo>
                  <a:pt x="23185" y="1341120"/>
                  <a:pt x="134945" y="1584960"/>
                  <a:pt x="246705" y="1828800"/>
                </a:cubicBezTo>
              </a:path>
            </a:pathLst>
          </a:cu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sz="2000" dirty="0">
              <a:solidFill>
                <a:srgbClr val="FFFFFF"/>
              </a:solidFill>
              <a:latin typeface="Tw Cen MT" panose="020B0602020104020603" pitchFamily="34" charset="0"/>
            </a:endParaRPr>
          </a:p>
        </p:txBody>
      </p:sp>
      <p:sp>
        <p:nvSpPr>
          <p:cNvPr id="12300" name="Rectangle 1"/>
          <p:cNvSpPr>
            <a:spLocks noChangeArrowheads="1"/>
          </p:cNvSpPr>
          <p:nvPr/>
        </p:nvSpPr>
        <p:spPr bwMode="auto">
          <a:xfrm>
            <a:off x="9281794" y="2069476"/>
            <a:ext cx="1824039" cy="154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buNone/>
            </a:pPr>
            <a:r>
              <a:rPr lang="ga-IE" altLang="en-US" dirty="0" smtClean="0">
                <a:latin typeface="Tw Cen MT" panose="020B0602020104020603" pitchFamily="34" charset="0"/>
              </a:rPr>
              <a:t>Dá laghad an fhrithchuimilt is ea is éasca an ghluaiseacht. </a:t>
            </a:r>
          </a:p>
          <a:p>
            <a:pPr algn="ctr">
              <a:buFont typeface="Arial" panose="020B0604020202020204" pitchFamily="34" charset="0"/>
              <a:buNone/>
            </a:pPr>
            <a:endParaRPr lang="ga-IE" altLang="en-US" sz="2000" dirty="0">
              <a:latin typeface="Tw Cen MT" panose="020B0602020104020603" pitchFamily="34" charset="0"/>
            </a:endParaRPr>
          </a:p>
        </p:txBody>
      </p:sp>
      <p:sp>
        <p:nvSpPr>
          <p:cNvPr id="12302" name="Rectangle 1"/>
          <p:cNvSpPr>
            <a:spLocks noChangeArrowheads="1"/>
          </p:cNvSpPr>
          <p:nvPr/>
        </p:nvSpPr>
        <p:spPr bwMode="auto">
          <a:xfrm>
            <a:off x="2743205" y="2267707"/>
            <a:ext cx="2027239"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buNone/>
            </a:pPr>
            <a:r>
              <a:rPr lang="ga-IE" altLang="en-US" dirty="0" smtClean="0">
                <a:latin typeface="Tw Cen MT" panose="020B0602020104020603" pitchFamily="34" charset="0"/>
              </a:rPr>
              <a:t>Is fusa sleamhnú ar dhromchla garbh ná ar dhromchla mín.</a:t>
            </a:r>
            <a:r>
              <a:rPr lang="ga-IE" altLang="en-US" sz="2000" dirty="0" smtClean="0">
                <a:latin typeface="Tw Cen MT" panose="020B0602020104020603" pitchFamily="34" charset="0"/>
              </a:rPr>
              <a:t> </a:t>
            </a:r>
            <a:endParaRPr lang="ga-IE" altLang="en-US" sz="2000" dirty="0">
              <a:latin typeface="Tw Cen MT" panose="020B0602020104020603" pitchFamily="34" charset="0"/>
            </a:endParaRPr>
          </a:p>
        </p:txBody>
      </p:sp>
      <p:sp>
        <p:nvSpPr>
          <p:cNvPr id="12303" name="Rectangle 1"/>
          <p:cNvSpPr>
            <a:spLocks noChangeArrowheads="1"/>
          </p:cNvSpPr>
          <p:nvPr/>
        </p:nvSpPr>
        <p:spPr bwMode="auto">
          <a:xfrm>
            <a:off x="7083142" y="2106513"/>
            <a:ext cx="219405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buNone/>
            </a:pPr>
            <a:r>
              <a:rPr lang="ga-IE" dirty="0" smtClean="0">
                <a:latin typeface="Tw Cen MT" panose="020B0602020104020603" pitchFamily="34" charset="0"/>
              </a:rPr>
              <a:t>Bíonn níos mó frithchuimilte i gceist agus rud á rolladh ná mar a bhíonn agus é á shleamhnú.</a:t>
            </a:r>
            <a:endParaRPr lang="ga-IE" altLang="en-US" sz="2000" dirty="0">
              <a:latin typeface="Tw Cen MT" panose="020B0602020104020603" pitchFamily="34" charset="0"/>
            </a:endParaRPr>
          </a:p>
        </p:txBody>
      </p:sp>
      <p:sp>
        <p:nvSpPr>
          <p:cNvPr id="34" name="Freeform 33"/>
          <p:cNvSpPr/>
          <p:nvPr/>
        </p:nvSpPr>
        <p:spPr bwMode="auto">
          <a:xfrm>
            <a:off x="1617685" y="2711632"/>
            <a:ext cx="130174" cy="749762"/>
          </a:xfrm>
          <a:custGeom>
            <a:avLst/>
            <a:gdLst>
              <a:gd name="connsiteX0" fmla="*/ 300045 w 300045"/>
              <a:gd name="connsiteY0" fmla="*/ 0 h 1828800"/>
              <a:gd name="connsiteX1" fmla="*/ 124785 w 300045"/>
              <a:gd name="connsiteY1" fmla="*/ 502920 h 1828800"/>
              <a:gd name="connsiteX2" fmla="*/ 2865 w 300045"/>
              <a:gd name="connsiteY2" fmla="*/ 1120140 h 1828800"/>
              <a:gd name="connsiteX3" fmla="*/ 246705 w 300045"/>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300045" h="1828800">
                <a:moveTo>
                  <a:pt x="300045" y="0"/>
                </a:moveTo>
                <a:cubicBezTo>
                  <a:pt x="237180" y="158115"/>
                  <a:pt x="174315" y="316230"/>
                  <a:pt x="124785" y="502920"/>
                </a:cubicBezTo>
                <a:cubicBezTo>
                  <a:pt x="75255" y="689610"/>
                  <a:pt x="-17455" y="899160"/>
                  <a:pt x="2865" y="1120140"/>
                </a:cubicBezTo>
                <a:cubicBezTo>
                  <a:pt x="23185" y="1341120"/>
                  <a:pt x="134945" y="1584960"/>
                  <a:pt x="246705" y="1828800"/>
                </a:cubicBezTo>
              </a:path>
            </a:pathLst>
          </a:cu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sz="2000" dirty="0">
              <a:solidFill>
                <a:srgbClr val="FFFFFF"/>
              </a:solidFill>
              <a:latin typeface="Tw Cen MT" panose="020B0602020104020603" pitchFamily="34" charset="0"/>
            </a:endParaRPr>
          </a:p>
        </p:txBody>
      </p:sp>
      <p:sp>
        <p:nvSpPr>
          <p:cNvPr id="35" name="Freeform 34"/>
          <p:cNvSpPr/>
          <p:nvPr/>
        </p:nvSpPr>
        <p:spPr bwMode="auto">
          <a:xfrm flipH="1">
            <a:off x="6530505" y="2904948"/>
            <a:ext cx="120651" cy="1074469"/>
          </a:xfrm>
          <a:custGeom>
            <a:avLst/>
            <a:gdLst>
              <a:gd name="connsiteX0" fmla="*/ 300045 w 300045"/>
              <a:gd name="connsiteY0" fmla="*/ 0 h 1828800"/>
              <a:gd name="connsiteX1" fmla="*/ 124785 w 300045"/>
              <a:gd name="connsiteY1" fmla="*/ 502920 h 1828800"/>
              <a:gd name="connsiteX2" fmla="*/ 2865 w 300045"/>
              <a:gd name="connsiteY2" fmla="*/ 1120140 h 1828800"/>
              <a:gd name="connsiteX3" fmla="*/ 246705 w 300045"/>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300045" h="1828800">
                <a:moveTo>
                  <a:pt x="300045" y="0"/>
                </a:moveTo>
                <a:cubicBezTo>
                  <a:pt x="237180" y="158115"/>
                  <a:pt x="174315" y="316230"/>
                  <a:pt x="124785" y="502920"/>
                </a:cubicBezTo>
                <a:cubicBezTo>
                  <a:pt x="75255" y="689610"/>
                  <a:pt x="-17455" y="899160"/>
                  <a:pt x="2865" y="1120140"/>
                </a:cubicBezTo>
                <a:cubicBezTo>
                  <a:pt x="23185" y="1341120"/>
                  <a:pt x="134945" y="1584960"/>
                  <a:pt x="246705" y="1828800"/>
                </a:cubicBezTo>
              </a:path>
            </a:pathLst>
          </a:cu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sz="2000" dirty="0">
              <a:solidFill>
                <a:srgbClr val="FFFFFF"/>
              </a:solidFill>
              <a:latin typeface="Tw Cen MT" panose="020B0602020104020603" pitchFamily="34" charset="0"/>
            </a:endParaRPr>
          </a:p>
        </p:txBody>
      </p:sp>
      <p:sp>
        <p:nvSpPr>
          <p:cNvPr id="37" name="Freeform 36"/>
          <p:cNvSpPr/>
          <p:nvPr/>
        </p:nvSpPr>
        <p:spPr bwMode="auto">
          <a:xfrm rot="20298207" flipH="1">
            <a:off x="10394341" y="3173496"/>
            <a:ext cx="470048" cy="936967"/>
          </a:xfrm>
          <a:custGeom>
            <a:avLst/>
            <a:gdLst>
              <a:gd name="connsiteX0" fmla="*/ 0 w 228600"/>
              <a:gd name="connsiteY0" fmla="*/ 0 h 647700"/>
              <a:gd name="connsiteX1" fmla="*/ 53340 w 228600"/>
              <a:gd name="connsiteY1" fmla="*/ 350520 h 647700"/>
              <a:gd name="connsiteX2" fmla="*/ 228600 w 228600"/>
              <a:gd name="connsiteY2" fmla="*/ 647700 h 647700"/>
            </a:gdLst>
            <a:ahLst/>
            <a:cxnLst>
              <a:cxn ang="0">
                <a:pos x="connsiteX0" y="connsiteY0"/>
              </a:cxn>
              <a:cxn ang="0">
                <a:pos x="connsiteX1" y="connsiteY1"/>
              </a:cxn>
              <a:cxn ang="0">
                <a:pos x="connsiteX2" y="connsiteY2"/>
              </a:cxn>
            </a:cxnLst>
            <a:rect l="l" t="t" r="r" b="b"/>
            <a:pathLst>
              <a:path w="228600" h="647700">
                <a:moveTo>
                  <a:pt x="0" y="0"/>
                </a:moveTo>
                <a:cubicBezTo>
                  <a:pt x="7620" y="121285"/>
                  <a:pt x="15240" y="242570"/>
                  <a:pt x="53340" y="350520"/>
                </a:cubicBezTo>
                <a:cubicBezTo>
                  <a:pt x="91440" y="458470"/>
                  <a:pt x="160020" y="553085"/>
                  <a:pt x="228600" y="647700"/>
                </a:cubicBezTo>
              </a:path>
            </a:pathLst>
          </a:cu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sz="2000" dirty="0">
              <a:solidFill>
                <a:srgbClr val="FFFFFF"/>
              </a:solidFill>
              <a:latin typeface="Tw Cen MT" panose="020B0602020104020603" pitchFamily="34" charset="0"/>
            </a:endParaRPr>
          </a:p>
        </p:txBody>
      </p:sp>
      <p:sp>
        <p:nvSpPr>
          <p:cNvPr id="29" name="Rectangle 28"/>
          <p:cNvSpPr/>
          <p:nvPr/>
        </p:nvSpPr>
        <p:spPr>
          <a:xfrm>
            <a:off x="1472674" y="1828983"/>
            <a:ext cx="915988" cy="288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latin typeface="Tw Cen MT" panose="020B0602020104020603" pitchFamily="34" charset="0"/>
                <a:cs typeface="Arial" panose="020B0604020202020204" pitchFamily="34" charset="0"/>
              </a:rPr>
              <a:t>Fíor</a:t>
            </a:r>
            <a:endParaRPr lang="ga-IE" sz="2000" dirty="0">
              <a:latin typeface="Tw Cen MT" panose="020B0602020104020603" pitchFamily="34" charset="0"/>
              <a:cs typeface="Arial" panose="020B0604020202020204" pitchFamily="34" charset="0"/>
            </a:endParaRPr>
          </a:p>
        </p:txBody>
      </p:sp>
      <p:sp>
        <p:nvSpPr>
          <p:cNvPr id="33" name="Rectangle 32"/>
          <p:cNvSpPr/>
          <p:nvPr/>
        </p:nvSpPr>
        <p:spPr>
          <a:xfrm>
            <a:off x="3173548" y="1971457"/>
            <a:ext cx="1166553" cy="2833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latin typeface="Tw Cen MT" panose="020B0602020104020603" pitchFamily="34" charset="0"/>
                <a:cs typeface="Arial" panose="020B0604020202020204" pitchFamily="34" charset="0"/>
              </a:rPr>
              <a:t>Bréagach</a:t>
            </a:r>
            <a:endParaRPr lang="ga-IE" sz="2000" dirty="0">
              <a:latin typeface="Tw Cen MT" panose="020B0602020104020603" pitchFamily="34" charset="0"/>
              <a:cs typeface="Arial" panose="020B0604020202020204" pitchFamily="34" charset="0"/>
            </a:endParaRPr>
          </a:p>
        </p:txBody>
      </p:sp>
      <p:sp>
        <p:nvSpPr>
          <p:cNvPr id="36" name="Rectangle 35"/>
          <p:cNvSpPr/>
          <p:nvPr/>
        </p:nvSpPr>
        <p:spPr>
          <a:xfrm>
            <a:off x="5493227" y="1826201"/>
            <a:ext cx="914400" cy="290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latin typeface="Tw Cen MT" panose="020B0602020104020603" pitchFamily="34" charset="0"/>
                <a:cs typeface="Arial" panose="020B0604020202020204" pitchFamily="34" charset="0"/>
              </a:rPr>
              <a:t>Fíor</a:t>
            </a:r>
            <a:endParaRPr lang="ga-IE" sz="2000" dirty="0">
              <a:latin typeface="Tw Cen MT" panose="020B0602020104020603" pitchFamily="34" charset="0"/>
              <a:cs typeface="Arial" panose="020B0604020202020204" pitchFamily="34" charset="0"/>
            </a:endParaRPr>
          </a:p>
        </p:txBody>
      </p:sp>
      <p:sp>
        <p:nvSpPr>
          <p:cNvPr id="38" name="Rectangle 37"/>
          <p:cNvSpPr/>
          <p:nvPr/>
        </p:nvSpPr>
        <p:spPr>
          <a:xfrm>
            <a:off x="7568820" y="1794873"/>
            <a:ext cx="1268412" cy="2889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latin typeface="Tw Cen MT" panose="020B0602020104020603" pitchFamily="34" charset="0"/>
                <a:cs typeface="Arial" panose="020B0604020202020204" pitchFamily="34" charset="0"/>
              </a:rPr>
              <a:t>Bréagach</a:t>
            </a:r>
            <a:endParaRPr lang="ga-IE" sz="2000" dirty="0">
              <a:latin typeface="Tw Cen MT" panose="020B0602020104020603" pitchFamily="34" charset="0"/>
              <a:cs typeface="Arial" panose="020B0604020202020204" pitchFamily="34" charset="0"/>
            </a:endParaRPr>
          </a:p>
        </p:txBody>
      </p:sp>
      <p:sp>
        <p:nvSpPr>
          <p:cNvPr id="40" name="Rectangle 39"/>
          <p:cNvSpPr/>
          <p:nvPr/>
        </p:nvSpPr>
        <p:spPr>
          <a:xfrm>
            <a:off x="9736612" y="1822274"/>
            <a:ext cx="914400" cy="288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latin typeface="Tw Cen MT" panose="020B0602020104020603" pitchFamily="34" charset="0"/>
                <a:cs typeface="Arial" panose="020B0604020202020204" pitchFamily="34" charset="0"/>
              </a:rPr>
              <a:t>Fíor</a:t>
            </a:r>
            <a:endParaRPr lang="ga-IE" sz="2000" dirty="0">
              <a:latin typeface="Tw Cen MT" panose="020B0602020104020603" pitchFamily="34" charset="0"/>
              <a:cs typeface="Arial" panose="020B0604020202020204" pitchFamily="34" charset="0"/>
            </a:endParaRPr>
          </a:p>
        </p:txBody>
      </p:sp>
      <p:pic>
        <p:nvPicPr>
          <p:cNvPr id="717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498" b="98170" l="9976" r="89538">
                        <a14:foregroundMark x1="55231" y1="87022" x2="57664" y2="96672"/>
                        <a14:foregroundMark x1="55231" y1="20300" x2="55961" y2="1498"/>
                        <a14:foregroundMark x1="71533" y1="50416" x2="72263" y2="55740"/>
                        <a14:foregroundMark x1="49878" y1="90682" x2="46229" y2="98170"/>
                        <a14:backgroundMark x1="39903" y1="13311" x2="39903" y2="13311"/>
                        <a14:backgroundMark x1="42579" y1="17304" x2="40876" y2="13810"/>
                        <a14:backgroundMark x1="61800" y1="17970" x2="65207" y2="12479"/>
                        <a14:backgroundMark x1="41849" y1="39767" x2="37226" y2="49750"/>
                        <a14:backgroundMark x1="62774" y1="39268" x2="65937" y2="45258"/>
                        <a14:backgroundMark x1="66180" y1="45757" x2="68613" y2="49917"/>
                      </a14:backgroundRemoval>
                    </a14:imgEffect>
                  </a14:imgLayer>
                </a14:imgProps>
              </a:ext>
              <a:ext uri="{28A0092B-C50C-407E-A947-70E740481C1C}">
                <a14:useLocalDpi xmlns:a14="http://schemas.microsoft.com/office/drawing/2010/main" val="0"/>
              </a:ext>
            </a:extLst>
          </a:blip>
          <a:stretch>
            <a:fillRect/>
          </a:stretch>
        </p:blipFill>
        <p:spPr bwMode="auto">
          <a:xfrm>
            <a:off x="1146696" y="3086513"/>
            <a:ext cx="1843881" cy="258186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447" b="98553" l="9851" r="89851">
                        <a14:foregroundMark x1="49254" y1="46620" x2="54328" y2="1733"/>
                        <a14:foregroundMark x1="31642" y1="22530" x2="70149" y2="23744"/>
                        <a14:foregroundMark x1="41791" y1="87002" x2="42985" y2="96360"/>
                        <a14:foregroundMark x1="57612" y1="91334" x2="62687" y2="97747"/>
                        <a14:foregroundMark x1="41791" y1="47834" x2="64776" y2="33276"/>
                        <a14:foregroundMark x1="62687" y1="42114" x2="45075" y2="39688"/>
                        <a14:foregroundMark x1="66866" y1="29463" x2="61791" y2="23224"/>
                        <a14:foregroundMark x1="39104" y1="95841" x2="35821" y2="98553"/>
                      </a14:backgroundRemoval>
                    </a14:imgEffect>
                  </a14:imgLayer>
                </a14:imgProps>
              </a:ext>
              <a:ext uri="{28A0092B-C50C-407E-A947-70E740481C1C}">
                <a14:useLocalDpi xmlns:a14="http://schemas.microsoft.com/office/drawing/2010/main" val="0"/>
              </a:ext>
            </a:extLst>
          </a:blip>
          <a:stretch>
            <a:fillRect/>
          </a:stretch>
        </p:blipFill>
        <p:spPr bwMode="auto">
          <a:xfrm>
            <a:off x="5169868" y="3212885"/>
            <a:ext cx="1492864" cy="246347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783383" y="3611399"/>
            <a:ext cx="2194052" cy="219405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9864" b="94898" l="9947" r="89876">
                        <a14:foregroundMark x1="46714" y1="75000" x2="42274" y2="93027"/>
                        <a14:foregroundMark x1="46714" y1="31463" x2="64654" y2="30272"/>
                        <a14:foregroundMark x1="62877" y1="86735" x2="63410" y2="94898"/>
                      </a14:backgroundRemoval>
                    </a14:imgEffect>
                  </a14:imgLayer>
                </a14:imgProps>
              </a:ext>
              <a:ext uri="{28A0092B-C50C-407E-A947-70E740481C1C}">
                <a14:useLocalDpi xmlns:a14="http://schemas.microsoft.com/office/drawing/2010/main" val="0"/>
              </a:ext>
            </a:extLst>
          </a:blip>
          <a:stretch>
            <a:fillRect/>
          </a:stretch>
        </p:blipFill>
        <p:spPr bwMode="auto">
          <a:xfrm>
            <a:off x="8866741" y="3430689"/>
            <a:ext cx="2335929" cy="23359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47855" y="698712"/>
            <a:ext cx="8687916" cy="605935"/>
          </a:xfrm>
          <a:prstGeom prst="rect">
            <a:avLst/>
          </a:prstGeom>
        </p:spPr>
        <p:txBody>
          <a:bodyPr wrap="square">
            <a:spAutoFit/>
          </a:bodyPr>
          <a:lstStyle/>
          <a:p>
            <a:pPr algn="ctr"/>
            <a:r>
              <a:rPr lang="ga-IE" sz="3200" dirty="0" smtClean="0">
                <a:latin typeface="Tw Cen MT" panose="020B0602020104020603" pitchFamily="34" charset="0"/>
              </a:rPr>
              <a:t>Abair cé acu fíor nó bréagach atá na ráitis thíos.</a:t>
            </a:r>
            <a:endParaRPr lang="ga-IE" sz="3200" dirty="0">
              <a:latin typeface="Tw Cen MT" panose="020B0602020104020603" pitchFamily="34" charset="0"/>
            </a:endParaRPr>
          </a:p>
        </p:txBody>
      </p:sp>
      <p:pic>
        <p:nvPicPr>
          <p:cNvPr id="1026" name="Picture 2"/>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221" b="97565" l="9615" r="89510">
                        <a14:foregroundMark x1="60140" y1="22565" x2="50350" y2="4221"/>
                        <a14:foregroundMark x1="22902" y1="40747" x2="25350" y2="54383"/>
                        <a14:foregroundMark x1="30944" y1="49026" x2="25350" y2="51461"/>
                        <a14:foregroundMark x1="25350" y1="54383" x2="29720" y2="69805"/>
                        <a14:foregroundMark x1="29021" y1="70942" x2="30944" y2="93994"/>
                        <a14:foregroundMark x1="32692" y1="88636" x2="38811" y2="90422"/>
                        <a14:foregroundMark x1="62587" y1="89935" x2="69406" y2="97565"/>
                      </a14:backgroundRemoval>
                    </a14:imgEffect>
                  </a14:imgLayer>
                </a14:imgProps>
              </a:ext>
              <a:ext uri="{28A0092B-C50C-407E-A947-70E740481C1C}">
                <a14:useLocalDpi xmlns:a14="http://schemas.microsoft.com/office/drawing/2010/main" val="0"/>
              </a:ext>
            </a:extLst>
          </a:blip>
          <a:stretch>
            <a:fillRect/>
          </a:stretch>
        </p:blipFill>
        <p:spPr bwMode="auto">
          <a:xfrm>
            <a:off x="2604307" y="3279661"/>
            <a:ext cx="2376804" cy="245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522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6" grpId="0" animBg="1"/>
      <p:bldP spid="38"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2"/>
          <p:cNvSpPr txBox="1">
            <a:spLocks noChangeArrowheads="1"/>
          </p:cNvSpPr>
          <p:nvPr/>
        </p:nvSpPr>
        <p:spPr bwMode="auto">
          <a:xfrm>
            <a:off x="1861786" y="420590"/>
            <a:ext cx="8182103" cy="60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Comic Sans MS" panose="030F0702030302020204" pitchFamily="66" charset="0"/>
                <a:cs typeface="Times New Roman" panose="02020603050405020304" pitchFamily="18" charset="0"/>
              </a:defRPr>
            </a:lvl1pPr>
            <a:lvl2pPr marL="742950" indent="-285750" eaLnBrk="0" hangingPunct="0">
              <a:defRPr sz="4000">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sz="4000">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sz="4000">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sz="4000">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9pPr>
          </a:lstStyle>
          <a:p>
            <a:pPr eaLnBrk="1" hangingPunct="1"/>
            <a:r>
              <a:rPr lang="ga-IE" altLang="en-US" sz="3200" dirty="0" smtClean="0">
                <a:latin typeface="Berlin Sans FB" panose="020E0602020502020306" pitchFamily="34" charset="0"/>
              </a:rPr>
              <a:t>Turgnamh: Fiosrú ar airíonna na frithchuimilte</a:t>
            </a:r>
            <a:endParaRPr lang="ga-IE" altLang="en-US" sz="3200" dirty="0">
              <a:latin typeface="Berlin Sans FB" panose="020E0602020502020306" pitchFamily="34" charset="0"/>
            </a:endParaRPr>
          </a:p>
        </p:txBody>
      </p:sp>
      <p:sp>
        <p:nvSpPr>
          <p:cNvPr id="5" name="Rectangle 4"/>
          <p:cNvSpPr/>
          <p:nvPr/>
        </p:nvSpPr>
        <p:spPr>
          <a:xfrm>
            <a:off x="7071853" y="2017204"/>
            <a:ext cx="4165616" cy="2419124"/>
          </a:xfrm>
          <a:prstGeom prst="rect">
            <a:avLst/>
          </a:prstGeom>
        </p:spPr>
        <p:txBody>
          <a:bodyPr wrap="square">
            <a:spAutoFit/>
          </a:bodyPr>
          <a:lstStyle/>
          <a:p>
            <a:pPr marL="381000" indent="-381000">
              <a:lnSpc>
                <a:spcPct val="80000"/>
              </a:lnSpc>
              <a:spcAft>
                <a:spcPct val="20000"/>
              </a:spcAft>
            </a:pPr>
            <a:r>
              <a:rPr lang="ga-IE" altLang="en-US" sz="2800" u="sng" dirty="0" smtClean="0">
                <a:latin typeface="Tw Cen MT" panose="020B0602020104020603" pitchFamily="34" charset="0"/>
              </a:rPr>
              <a:t>Fearas</a:t>
            </a:r>
          </a:p>
          <a:p>
            <a:pPr marL="381000" indent="-381000">
              <a:lnSpc>
                <a:spcPct val="80000"/>
              </a:lnSpc>
              <a:spcAft>
                <a:spcPct val="20000"/>
              </a:spcAft>
              <a:buFont typeface="Arial" panose="020B0604020202020204" pitchFamily="34" charset="0"/>
              <a:buChar char="•"/>
            </a:pPr>
            <a:r>
              <a:rPr lang="ga-IE" sz="2800" dirty="0" smtClean="0">
                <a:latin typeface="Tw Cen MT" panose="020B0602020104020603" pitchFamily="34" charset="0"/>
              </a:rPr>
              <a:t>Mirlíní</a:t>
            </a:r>
          </a:p>
          <a:p>
            <a:pPr marL="381000" indent="-381000">
              <a:lnSpc>
                <a:spcPct val="80000"/>
              </a:lnSpc>
              <a:spcAft>
                <a:spcPct val="20000"/>
              </a:spcAft>
              <a:buFont typeface="Arial" panose="020B0604020202020204" pitchFamily="34" charset="0"/>
              <a:buChar char="•"/>
            </a:pPr>
            <a:r>
              <a:rPr lang="ga-IE" sz="2800" dirty="0" smtClean="0">
                <a:latin typeface="Tw Cen MT" panose="020B0602020104020603" pitchFamily="34" charset="0"/>
              </a:rPr>
              <a:t>Soitheach a bhfuil clár air (bíodh fonsa ar an gclár)</a:t>
            </a:r>
          </a:p>
          <a:p>
            <a:pPr marL="381000" indent="-381000">
              <a:lnSpc>
                <a:spcPct val="80000"/>
              </a:lnSpc>
              <a:spcAft>
                <a:spcPct val="20000"/>
              </a:spcAft>
              <a:buFont typeface="Arial" panose="020B0604020202020204" pitchFamily="34" charset="0"/>
              <a:buChar char="•"/>
            </a:pPr>
            <a:r>
              <a:rPr lang="ga-IE" sz="2800" dirty="0" smtClean="0">
                <a:latin typeface="Tw Cen MT" panose="020B0602020104020603" pitchFamily="34" charset="0"/>
              </a:rPr>
              <a:t>Leabhar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1786" y="1774309"/>
            <a:ext cx="3995913" cy="3258000"/>
          </a:xfrm>
          <a:prstGeom prst="rect">
            <a:avLst/>
          </a:prstGeom>
        </p:spPr>
      </p:pic>
    </p:spTree>
    <p:extLst>
      <p:ext uri="{BB962C8B-B14F-4D97-AF65-F5344CB8AC3E}">
        <p14:creationId xmlns:p14="http://schemas.microsoft.com/office/powerpoint/2010/main" val="396695251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451734" y="957945"/>
            <a:ext cx="6428041" cy="2565535"/>
          </a:xfrm>
        </p:spPr>
        <p:txBody>
          <a:bodyPr>
            <a:normAutofit/>
          </a:bodyPr>
          <a:lstStyle/>
          <a:p>
            <a:pPr marL="381000" indent="-381000">
              <a:lnSpc>
                <a:spcPct val="80000"/>
              </a:lnSpc>
              <a:spcAft>
                <a:spcPct val="20000"/>
              </a:spcAft>
              <a:buNone/>
            </a:pPr>
            <a:r>
              <a:rPr lang="ga-IE" altLang="en-US" u="sng" dirty="0" smtClean="0">
                <a:latin typeface="Tw Cen MT" panose="020B0602020104020603" pitchFamily="34" charset="0"/>
              </a:rPr>
              <a:t>Modh</a:t>
            </a:r>
            <a:endParaRPr lang="ga-IE" altLang="en-US" dirty="0" smtClean="0">
              <a:latin typeface="Tw Cen MT" panose="020B0602020104020603" pitchFamily="34" charset="0"/>
            </a:endParaRPr>
          </a:p>
          <a:p>
            <a:pPr marL="381000" indent="-381000">
              <a:lnSpc>
                <a:spcPct val="110000"/>
              </a:lnSpc>
              <a:spcBef>
                <a:spcPts val="0"/>
              </a:spcBef>
              <a:buFontTx/>
              <a:buAutoNum type="arabicPeriod"/>
            </a:pPr>
            <a:r>
              <a:rPr lang="ga-IE" dirty="0" smtClean="0">
                <a:latin typeface="Tw Cen MT" panose="020B0602020104020603" pitchFamily="34" charset="0"/>
              </a:rPr>
              <a:t>Cuir an clár ar an soitheach. Ansin cuir </a:t>
            </a:r>
            <a:br>
              <a:rPr lang="ga-IE" dirty="0" smtClean="0">
                <a:latin typeface="Tw Cen MT" panose="020B0602020104020603" pitchFamily="34" charset="0"/>
              </a:rPr>
            </a:br>
            <a:r>
              <a:rPr lang="ga-IE" dirty="0" smtClean="0">
                <a:latin typeface="Tw Cen MT" panose="020B0602020104020603" pitchFamily="34" charset="0"/>
              </a:rPr>
              <a:t>an leabhar ar an gclár. Déan iarracht é a bhogadh thart. Breathnaigh ar an mbealach a ngluaiseann an leabhar.</a:t>
            </a:r>
            <a:endParaRPr lang="ga-IE" dirty="0">
              <a:latin typeface="Tw Cen MT" panose="020B0602020104020603" pitchFamily="34" charset="0"/>
            </a:endParaRPr>
          </a:p>
        </p:txBody>
      </p:sp>
      <p:sp>
        <p:nvSpPr>
          <p:cNvPr id="6" name="TextBox 5"/>
          <p:cNvSpPr txBox="1"/>
          <p:nvPr/>
        </p:nvSpPr>
        <p:spPr bwMode="auto">
          <a:xfrm rot="21060000">
            <a:off x="6280537" y="3957896"/>
            <a:ext cx="5752331" cy="2520315"/>
          </a:xfrm>
          <a:prstGeom prst="plaque">
            <a:avLst/>
          </a:prstGeom>
          <a:solidFill>
            <a:schemeClr val="bg1">
              <a:lumMod val="65000"/>
            </a:schemeClr>
          </a:solidFill>
        </p:spPr>
        <p:txBody>
          <a:bodyPr wrap="square">
            <a:spAutoFit/>
          </a:bodyPr>
          <a:lstStyle/>
          <a:p>
            <a:pPr algn="ctr">
              <a:defRPr/>
            </a:pPr>
            <a:r>
              <a:rPr lang="ga-IE" sz="2400" smtClean="0">
                <a:latin typeface="Tw Cen MT" panose="020B0602020104020603" pitchFamily="34" charset="0"/>
              </a:rPr>
              <a:t>Tá sé níos éasca an leabhar a bhogadh nuair atá na mirlíní faoi. Tarlaíonn sé </a:t>
            </a:r>
            <a:br>
              <a:rPr lang="ga-IE" sz="2400" smtClean="0">
                <a:latin typeface="Tw Cen MT" panose="020B0602020104020603" pitchFamily="34" charset="0"/>
              </a:rPr>
            </a:br>
            <a:r>
              <a:rPr lang="ga-IE" sz="2400" smtClean="0">
                <a:latin typeface="Tw Cen MT" panose="020B0602020104020603" pitchFamily="34" charset="0"/>
              </a:rPr>
              <a:t>sin mar go mbíonn níos lú frithchuimilte </a:t>
            </a:r>
            <a:br>
              <a:rPr lang="ga-IE" sz="2400" smtClean="0">
                <a:latin typeface="Tw Cen MT" panose="020B0602020104020603" pitchFamily="34" charset="0"/>
              </a:rPr>
            </a:br>
            <a:r>
              <a:rPr lang="ga-IE" sz="2400" smtClean="0">
                <a:latin typeface="Tw Cen MT" panose="020B0602020104020603" pitchFamily="34" charset="0"/>
              </a:rPr>
              <a:t>i gceist agus rud á rolladh ná mar </a:t>
            </a:r>
            <a:br>
              <a:rPr lang="ga-IE" sz="2400" smtClean="0">
                <a:latin typeface="Tw Cen MT" panose="020B0602020104020603" pitchFamily="34" charset="0"/>
              </a:rPr>
            </a:br>
            <a:r>
              <a:rPr lang="ga-IE" sz="2400" smtClean="0">
                <a:latin typeface="Tw Cen MT" panose="020B0602020104020603" pitchFamily="34" charset="0"/>
              </a:rPr>
              <a:t>a bhíonn agus é á shleamhnú.</a:t>
            </a:r>
            <a:endParaRPr lang="ga-IE" altLang="en-US" sz="2800" smtClean="0">
              <a:latin typeface="Tw Cen MT" panose="020B0602020104020603"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3118" y="262811"/>
            <a:ext cx="4344000" cy="3258000"/>
          </a:xfrm>
          <a:prstGeom prst="rect">
            <a:avLst/>
          </a:prstGeom>
        </p:spPr>
      </p:pic>
      <p:sp>
        <p:nvSpPr>
          <p:cNvPr id="3" name="TextBox 2"/>
          <p:cNvSpPr txBox="1"/>
          <p:nvPr/>
        </p:nvSpPr>
        <p:spPr>
          <a:xfrm>
            <a:off x="493486" y="3410851"/>
            <a:ext cx="5428344" cy="2739211"/>
          </a:xfrm>
          <a:prstGeom prst="rect">
            <a:avLst/>
          </a:prstGeom>
          <a:noFill/>
        </p:spPr>
        <p:txBody>
          <a:bodyPr wrap="square" rtlCol="0">
            <a:spAutoFit/>
          </a:bodyPr>
          <a:lstStyle/>
          <a:p>
            <a:pPr marL="363538" indent="-363538">
              <a:lnSpc>
                <a:spcPct val="110000"/>
              </a:lnSpc>
              <a:buFont typeface="+mj-lt"/>
              <a:buAutoNum type="arabicPeriod" startAt="2"/>
            </a:pPr>
            <a:r>
              <a:rPr lang="ga-IE" sz="2800" dirty="0" smtClean="0">
                <a:latin typeface="Tw Cen MT" panose="020B0602020104020603" pitchFamily="34" charset="0"/>
              </a:rPr>
              <a:t>Ansin cuir na mirlíní ar an gclár agus cuir an leabhar ar na mirlíní. Déan iarracht é a bhogadh thart. </a:t>
            </a:r>
            <a:br>
              <a:rPr lang="ga-IE" sz="2800" dirty="0" smtClean="0">
                <a:latin typeface="Tw Cen MT" panose="020B0602020104020603" pitchFamily="34" charset="0"/>
              </a:rPr>
            </a:br>
            <a:r>
              <a:rPr lang="ga-IE" sz="2800" dirty="0" smtClean="0">
                <a:latin typeface="Tw Cen MT" panose="020B0602020104020603" pitchFamily="34" charset="0"/>
              </a:rPr>
              <a:t>An bhfuil difríocht ann sa bhealach a ngluaiseann sé?</a:t>
            </a:r>
          </a:p>
          <a:p>
            <a:endParaRPr lang="ga-IE" dirty="0"/>
          </a:p>
        </p:txBody>
      </p:sp>
    </p:spTree>
    <p:extLst>
      <p:ext uri="{BB962C8B-B14F-4D97-AF65-F5344CB8AC3E}">
        <p14:creationId xmlns:p14="http://schemas.microsoft.com/office/powerpoint/2010/main" val="24004561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spect="1"/>
          </p:cNvSpPr>
          <p:nvPr/>
        </p:nvSpPr>
        <p:spPr>
          <a:xfrm>
            <a:off x="657905" y="212331"/>
            <a:ext cx="3725413" cy="889906"/>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sz="3600" dirty="0" smtClean="0">
                <a:solidFill>
                  <a:sysClr val="windowText" lastClr="000000"/>
                </a:solidFill>
                <a:latin typeface="Tw Cen MT" panose="020B0602020104020603" pitchFamily="34" charset="0"/>
              </a:rPr>
              <a:t> </a:t>
            </a:r>
            <a:r>
              <a:rPr lang="ga-IE" sz="3600" dirty="0" smtClean="0">
                <a:solidFill>
                  <a:sysClr val="windowText" lastClr="000000"/>
                </a:solidFill>
                <a:latin typeface="Berlin Sans FB" panose="020E0602020502020306" pitchFamily="34" charset="0"/>
              </a:rPr>
              <a:t>Dear agus déan</a:t>
            </a:r>
            <a:endParaRPr lang="ga-IE" sz="3600" dirty="0">
              <a:solidFill>
                <a:sysClr val="windowText" lastClr="000000"/>
              </a:solidFill>
              <a:latin typeface="Berlin Sans FB" panose="020E0602020502020306" pitchFamily="34" charset="0"/>
            </a:endParaRPr>
          </a:p>
        </p:txBody>
      </p:sp>
      <p:sp>
        <p:nvSpPr>
          <p:cNvPr id="12" name="Rectangle 11"/>
          <p:cNvSpPr>
            <a:spLocks noChangeAspect="1"/>
          </p:cNvSpPr>
          <p:nvPr/>
        </p:nvSpPr>
        <p:spPr>
          <a:xfrm>
            <a:off x="657900" y="1301420"/>
            <a:ext cx="2814009" cy="3251377"/>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sz="2400" u="sng" dirty="0" smtClean="0">
                <a:solidFill>
                  <a:sysClr val="windowText" lastClr="000000"/>
                </a:solidFill>
                <a:latin typeface="Tw Cen MT" panose="020B0602020104020603" pitchFamily="34" charset="0"/>
              </a:rPr>
              <a:t>Fearas</a:t>
            </a:r>
          </a:p>
          <a:p>
            <a:pPr marL="342900" indent="-342900">
              <a:buFont typeface="Arial" panose="020B0604020202020204" pitchFamily="34" charset="0"/>
              <a:buChar char="•"/>
              <a:defRPr/>
            </a:pPr>
            <a:r>
              <a:rPr lang="ga-IE" sz="2400" dirty="0" smtClean="0">
                <a:solidFill>
                  <a:sysClr val="windowText" lastClr="000000"/>
                </a:solidFill>
                <a:latin typeface="Tw Cen MT" panose="020B0602020104020603" pitchFamily="34" charset="0"/>
              </a:rPr>
              <a:t>Cairtchlár</a:t>
            </a:r>
          </a:p>
          <a:p>
            <a:pPr marL="342900" indent="-342900">
              <a:buFont typeface="Arial" panose="020B0604020202020204" pitchFamily="34" charset="0"/>
              <a:buChar char="•"/>
              <a:defRPr/>
            </a:pPr>
            <a:r>
              <a:rPr lang="ga-IE" sz="2400" dirty="0" smtClean="0">
                <a:solidFill>
                  <a:sysClr val="windowText" lastClr="000000"/>
                </a:solidFill>
                <a:latin typeface="Tw Cen MT" panose="020B0602020104020603" pitchFamily="34" charset="0"/>
              </a:rPr>
              <a:t>Scragall stáin</a:t>
            </a:r>
          </a:p>
          <a:p>
            <a:pPr marL="342900" indent="-342900">
              <a:buFont typeface="Arial" panose="020B0604020202020204" pitchFamily="34" charset="0"/>
              <a:buChar char="•"/>
              <a:defRPr/>
            </a:pPr>
            <a:r>
              <a:rPr lang="ga-IE" sz="2400" dirty="0" smtClean="0">
                <a:solidFill>
                  <a:sysClr val="windowText" lastClr="000000"/>
                </a:solidFill>
                <a:latin typeface="Tw Cen MT" panose="020B0602020104020603" pitchFamily="34" charset="0"/>
              </a:rPr>
              <a:t>Páipéar gainimh</a:t>
            </a:r>
          </a:p>
          <a:p>
            <a:pPr marL="342900" indent="-342900">
              <a:buFont typeface="Arial" panose="020B0604020202020204" pitchFamily="34" charset="0"/>
              <a:buChar char="•"/>
              <a:defRPr/>
            </a:pPr>
            <a:r>
              <a:rPr lang="ga-IE" sz="2400" dirty="0" smtClean="0">
                <a:solidFill>
                  <a:sysClr val="windowText" lastClr="000000"/>
                </a:solidFill>
                <a:latin typeface="Tw Cen MT" panose="020B0602020104020603" pitchFamily="34" charset="0"/>
              </a:rPr>
              <a:t>Píosa éadaigh</a:t>
            </a:r>
          </a:p>
          <a:p>
            <a:pPr marL="342900" indent="-342900">
              <a:buFont typeface="Arial" panose="020B0604020202020204" pitchFamily="34" charset="0"/>
              <a:buChar char="•"/>
              <a:defRPr/>
            </a:pPr>
            <a:r>
              <a:rPr lang="ga-IE" sz="2400" dirty="0" smtClean="0">
                <a:solidFill>
                  <a:sysClr val="windowText" lastClr="000000"/>
                </a:solidFill>
                <a:latin typeface="Tw Cen MT" panose="020B0602020104020603" pitchFamily="34" charset="0"/>
              </a:rPr>
              <a:t>Carr bréige</a:t>
            </a:r>
          </a:p>
          <a:p>
            <a:pPr marL="342900" indent="-342900">
              <a:buFont typeface="Arial" panose="020B0604020202020204" pitchFamily="34" charset="0"/>
              <a:buChar char="•"/>
              <a:defRPr/>
            </a:pPr>
            <a:r>
              <a:rPr lang="ga-IE" sz="2400" dirty="0" smtClean="0">
                <a:solidFill>
                  <a:sysClr val="windowText" lastClr="000000"/>
                </a:solidFill>
                <a:latin typeface="Tw Cen MT" panose="020B0602020104020603" pitchFamily="34" charset="0"/>
              </a:rPr>
              <a:t>Siosúr </a:t>
            </a:r>
          </a:p>
          <a:p>
            <a:pPr marL="342900" indent="-342900">
              <a:buFont typeface="Arial" panose="020B0604020202020204" pitchFamily="34" charset="0"/>
              <a:buChar char="•"/>
              <a:defRPr/>
            </a:pPr>
            <a:r>
              <a:rPr lang="ga-IE" sz="2400" dirty="0" smtClean="0">
                <a:solidFill>
                  <a:sysClr val="windowText" lastClr="000000"/>
                </a:solidFill>
                <a:latin typeface="Tw Cen MT" panose="020B0602020104020603" pitchFamily="34" charset="0"/>
              </a:rPr>
              <a:t>Taos</a:t>
            </a:r>
          </a:p>
          <a:p>
            <a:pPr marL="342900" indent="-342900">
              <a:buFont typeface="Arial" panose="020B0604020202020204" pitchFamily="34" charset="0"/>
              <a:buChar char="•"/>
              <a:defRPr/>
            </a:pPr>
            <a:r>
              <a:rPr lang="ga-IE" sz="2400" dirty="0" smtClean="0">
                <a:solidFill>
                  <a:sysClr val="windowText" lastClr="000000"/>
                </a:solidFill>
                <a:latin typeface="Tw Cen MT" panose="020B0602020104020603" pitchFamily="34" charset="0"/>
              </a:rPr>
              <a:t>Roinnt leabhar</a:t>
            </a:r>
          </a:p>
        </p:txBody>
      </p:sp>
      <p:sp>
        <p:nvSpPr>
          <p:cNvPr id="5" name="Rectangle 4"/>
          <p:cNvSpPr>
            <a:spLocks noChangeAspect="1"/>
          </p:cNvSpPr>
          <p:nvPr/>
        </p:nvSpPr>
        <p:spPr>
          <a:xfrm>
            <a:off x="145143" y="5051850"/>
            <a:ext cx="11915860" cy="156431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sz="2400" dirty="0" smtClean="0">
                <a:solidFill>
                  <a:srgbClr val="FF0000"/>
                </a:solidFill>
                <a:latin typeface="Tw Cen MT" panose="020B0602020104020603" pitchFamily="34" charset="0"/>
              </a:rPr>
              <a:t>Cén dromchla is tapa ar a dtaistealóidh an carr?</a:t>
            </a:r>
            <a:endParaRPr lang="ga-IE" sz="2400" dirty="0" smtClean="0">
              <a:solidFill>
                <a:sysClr val="windowText" lastClr="000000"/>
              </a:solidFill>
              <a:latin typeface="Tw Cen MT" panose="020B0602020104020603" pitchFamily="34" charset="0"/>
            </a:endParaRPr>
          </a:p>
          <a:p>
            <a:pPr>
              <a:defRPr/>
            </a:pPr>
            <a:r>
              <a:rPr lang="ga-IE" sz="2400" dirty="0" smtClean="0">
                <a:solidFill>
                  <a:sysClr val="windowText" lastClr="000000"/>
                </a:solidFill>
                <a:latin typeface="Tw Cen MT" panose="020B0602020104020603" pitchFamily="34" charset="0"/>
              </a:rPr>
              <a:t>Gearr amach 3 phíosa cairtchláir. Clúdaigh ceann amháin le páipéar gainimh, ceann eile le scragall stáin agus an ceann deireanach leis an bpíosa éadaigh. Déan fánán as na leabhair. Dear agus déan turgnamh chun an cheist thuas a fhreagairt. Nod: Bain úsáid as stopuaireadóir.</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0464" y="317073"/>
            <a:ext cx="5373408" cy="4569469"/>
          </a:xfrm>
          <a:prstGeom prst="rect">
            <a:avLst/>
          </a:prstGeom>
        </p:spPr>
      </p:pic>
      <p:grpSp>
        <p:nvGrpSpPr>
          <p:cNvPr id="7" name="Group 6"/>
          <p:cNvGrpSpPr>
            <a:grpSpLocks/>
          </p:cNvGrpSpPr>
          <p:nvPr/>
        </p:nvGrpSpPr>
        <p:grpSpPr bwMode="auto">
          <a:xfrm>
            <a:off x="5648587" y="2690897"/>
            <a:ext cx="1904572" cy="961644"/>
            <a:chOff x="4174726" y="3769618"/>
            <a:chExt cx="1824437" cy="791795"/>
          </a:xfrm>
          <a:solidFill>
            <a:srgbClr val="009FD0"/>
          </a:solidFill>
        </p:grpSpPr>
        <p:sp>
          <p:nvSpPr>
            <p:cNvPr id="8" name="Rounded Rectangle 7"/>
            <p:cNvSpPr>
              <a:spLocks noChangeAspect="1"/>
            </p:cNvSpPr>
            <p:nvPr/>
          </p:nvSpPr>
          <p:spPr>
            <a:xfrm>
              <a:off x="4174726" y="3769618"/>
              <a:ext cx="1329903" cy="44462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solidFill>
                    <a:sysClr val="windowText" lastClr="000000"/>
                  </a:solidFill>
                  <a:latin typeface="Tw Cen MT" panose="020B0602020104020603" pitchFamily="34" charset="0"/>
                </a:rPr>
                <a:t>Cairtchlár</a:t>
              </a:r>
              <a:endParaRPr lang="ga-IE" sz="2000" dirty="0">
                <a:solidFill>
                  <a:sysClr val="windowText" lastClr="000000"/>
                </a:solidFill>
                <a:latin typeface="Tw Cen MT" panose="020B0602020104020603" pitchFamily="34" charset="0"/>
              </a:endParaRPr>
            </a:p>
          </p:txBody>
        </p:sp>
        <p:cxnSp>
          <p:nvCxnSpPr>
            <p:cNvPr id="9" name="Straight Arrow Connector 8"/>
            <p:cNvCxnSpPr/>
            <p:nvPr/>
          </p:nvCxnSpPr>
          <p:spPr>
            <a:xfrm>
              <a:off x="5373654" y="4214242"/>
              <a:ext cx="625509" cy="347171"/>
            </a:xfrm>
            <a:prstGeom prst="straightConnector1">
              <a:avLst/>
            </a:prstGeom>
            <a:grpFill/>
            <a:ln w="38100">
              <a:solidFill>
                <a:schemeClr val="accent1"/>
              </a:solidFill>
              <a:tailEnd type="triangle"/>
            </a:ln>
          </p:spPr>
          <p:style>
            <a:lnRef idx="3">
              <a:schemeClr val="accent5"/>
            </a:lnRef>
            <a:fillRef idx="0">
              <a:schemeClr val="accent5"/>
            </a:fillRef>
            <a:effectRef idx="2">
              <a:schemeClr val="accent5"/>
            </a:effectRef>
            <a:fontRef idx="minor">
              <a:schemeClr val="tx1"/>
            </a:fontRef>
          </p:style>
        </p:cxnSp>
      </p:grpSp>
      <p:grpSp>
        <p:nvGrpSpPr>
          <p:cNvPr id="17" name="Group 16"/>
          <p:cNvGrpSpPr>
            <a:grpSpLocks/>
          </p:cNvGrpSpPr>
          <p:nvPr/>
        </p:nvGrpSpPr>
        <p:grpSpPr bwMode="auto">
          <a:xfrm>
            <a:off x="5754407" y="1338602"/>
            <a:ext cx="1807225" cy="540000"/>
            <a:chOff x="4646734" y="3722737"/>
            <a:chExt cx="1731186" cy="444624"/>
          </a:xfrm>
          <a:solidFill>
            <a:srgbClr val="009FD0"/>
          </a:solidFill>
        </p:grpSpPr>
        <p:sp>
          <p:nvSpPr>
            <p:cNvPr id="18" name="Rounded Rectangle 17"/>
            <p:cNvSpPr>
              <a:spLocks noChangeAspect="1"/>
            </p:cNvSpPr>
            <p:nvPr/>
          </p:nvSpPr>
          <p:spPr>
            <a:xfrm>
              <a:off x="4646734" y="3722737"/>
              <a:ext cx="1097561" cy="44462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solidFill>
                    <a:sysClr val="windowText" lastClr="000000"/>
                  </a:solidFill>
                  <a:latin typeface="Tw Cen MT" panose="020B0602020104020603" pitchFamily="34" charset="0"/>
                </a:rPr>
                <a:t>Scragall stáin</a:t>
              </a:r>
              <a:endParaRPr lang="ga-IE" sz="2000" dirty="0">
                <a:solidFill>
                  <a:sysClr val="windowText" lastClr="000000"/>
                </a:solidFill>
                <a:latin typeface="Tw Cen MT" panose="020B0602020104020603" pitchFamily="34" charset="0"/>
              </a:endParaRPr>
            </a:p>
          </p:txBody>
        </p:sp>
        <p:cxnSp>
          <p:nvCxnSpPr>
            <p:cNvPr id="19" name="Straight Arrow Connector 18"/>
            <p:cNvCxnSpPr/>
            <p:nvPr/>
          </p:nvCxnSpPr>
          <p:spPr>
            <a:xfrm>
              <a:off x="5646967" y="3885104"/>
              <a:ext cx="730953" cy="225760"/>
            </a:xfrm>
            <a:prstGeom prst="straightConnector1">
              <a:avLst/>
            </a:prstGeom>
            <a:grpFill/>
            <a:ln w="38100">
              <a:solidFill>
                <a:schemeClr val="accent1"/>
              </a:solidFill>
              <a:tailEnd type="triangle"/>
            </a:ln>
          </p:spPr>
          <p:style>
            <a:lnRef idx="3">
              <a:schemeClr val="accent5"/>
            </a:lnRef>
            <a:fillRef idx="0">
              <a:schemeClr val="accent5"/>
            </a:fillRef>
            <a:effectRef idx="2">
              <a:schemeClr val="accent5"/>
            </a:effectRef>
            <a:fontRef idx="minor">
              <a:schemeClr val="tx1"/>
            </a:fontRef>
          </p:style>
        </p:cxnSp>
      </p:grpSp>
      <p:grpSp>
        <p:nvGrpSpPr>
          <p:cNvPr id="20" name="Group 19"/>
          <p:cNvGrpSpPr>
            <a:grpSpLocks/>
          </p:cNvGrpSpPr>
          <p:nvPr/>
        </p:nvGrpSpPr>
        <p:grpSpPr bwMode="auto">
          <a:xfrm>
            <a:off x="6175516" y="250077"/>
            <a:ext cx="1911884" cy="468001"/>
            <a:chOff x="4546479" y="3777541"/>
            <a:chExt cx="1831441" cy="385341"/>
          </a:xfrm>
          <a:solidFill>
            <a:srgbClr val="009FD0"/>
          </a:solidFill>
        </p:grpSpPr>
        <p:sp>
          <p:nvSpPr>
            <p:cNvPr id="21" name="Rounded Rectangle 20"/>
            <p:cNvSpPr>
              <a:spLocks noChangeAspect="1"/>
            </p:cNvSpPr>
            <p:nvPr/>
          </p:nvSpPr>
          <p:spPr>
            <a:xfrm>
              <a:off x="4546479" y="3777541"/>
              <a:ext cx="1154976" cy="38534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solidFill>
                    <a:sysClr val="windowText" lastClr="000000"/>
                  </a:solidFill>
                  <a:latin typeface="Tw Cen MT" panose="020B0602020104020603" pitchFamily="34" charset="0"/>
                </a:rPr>
                <a:t>Leabhar</a:t>
              </a:r>
              <a:endParaRPr lang="ga-IE" sz="2000" dirty="0">
                <a:solidFill>
                  <a:sysClr val="windowText" lastClr="000000"/>
                </a:solidFill>
                <a:latin typeface="Tw Cen MT" panose="020B0602020104020603" pitchFamily="34" charset="0"/>
              </a:endParaRPr>
            </a:p>
          </p:txBody>
        </p:sp>
        <p:cxnSp>
          <p:nvCxnSpPr>
            <p:cNvPr id="22" name="Straight Arrow Connector 21"/>
            <p:cNvCxnSpPr/>
            <p:nvPr/>
          </p:nvCxnSpPr>
          <p:spPr>
            <a:xfrm>
              <a:off x="5646967" y="3885104"/>
              <a:ext cx="730953" cy="225760"/>
            </a:xfrm>
            <a:prstGeom prst="straightConnector1">
              <a:avLst/>
            </a:prstGeom>
            <a:grpFill/>
            <a:ln w="38100">
              <a:solidFill>
                <a:schemeClr val="accent1"/>
              </a:solidFill>
              <a:tailEnd type="triangle"/>
            </a:ln>
          </p:spPr>
          <p:style>
            <a:lnRef idx="3">
              <a:schemeClr val="accent5"/>
            </a:lnRef>
            <a:fillRef idx="0">
              <a:schemeClr val="accent5"/>
            </a:fillRef>
            <a:effectRef idx="2">
              <a:schemeClr val="accent5"/>
            </a:effectRef>
            <a:fontRef idx="minor">
              <a:schemeClr val="tx1"/>
            </a:fontRef>
          </p:style>
        </p:cxnSp>
      </p:grpSp>
      <p:grpSp>
        <p:nvGrpSpPr>
          <p:cNvPr id="26" name="Group 25"/>
          <p:cNvGrpSpPr>
            <a:grpSpLocks/>
          </p:cNvGrpSpPr>
          <p:nvPr/>
        </p:nvGrpSpPr>
        <p:grpSpPr bwMode="auto">
          <a:xfrm>
            <a:off x="10022668" y="838612"/>
            <a:ext cx="1622212" cy="971374"/>
            <a:chOff x="4425452" y="1629726"/>
            <a:chExt cx="1622307" cy="970675"/>
          </a:xfrm>
          <a:solidFill>
            <a:srgbClr val="00B050"/>
          </a:solidFill>
        </p:grpSpPr>
        <p:sp>
          <p:nvSpPr>
            <p:cNvPr id="27" name="Rounded Rectangle 26"/>
            <p:cNvSpPr>
              <a:spLocks noChangeAspect="1"/>
            </p:cNvSpPr>
            <p:nvPr/>
          </p:nvSpPr>
          <p:spPr>
            <a:xfrm>
              <a:off x="4981580" y="1629726"/>
              <a:ext cx="1066179" cy="431689"/>
            </a:xfrm>
            <a:prstGeom prst="roundRect">
              <a:avLst/>
            </a:prstGeom>
            <a:solidFill>
              <a:srgbClr val="009F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solidFill>
                    <a:sysClr val="windowText" lastClr="000000"/>
                  </a:solidFill>
                  <a:latin typeface="Tw Cen MT" panose="020B0602020104020603" pitchFamily="34" charset="0"/>
                </a:rPr>
                <a:t>Taos</a:t>
              </a:r>
              <a:endParaRPr lang="ga-IE" sz="2000" dirty="0">
                <a:solidFill>
                  <a:sysClr val="windowText" lastClr="000000"/>
                </a:solidFill>
                <a:latin typeface="Tw Cen MT" panose="020B0602020104020603" pitchFamily="34" charset="0"/>
              </a:endParaRPr>
            </a:p>
          </p:txBody>
        </p:sp>
        <p:cxnSp>
          <p:nvCxnSpPr>
            <p:cNvPr id="28" name="Straight Arrow Connector 27"/>
            <p:cNvCxnSpPr/>
            <p:nvPr/>
          </p:nvCxnSpPr>
          <p:spPr>
            <a:xfrm flipH="1">
              <a:off x="4425452" y="1974469"/>
              <a:ext cx="548028" cy="625932"/>
            </a:xfrm>
            <a:prstGeom prst="straightConnector1">
              <a:avLst/>
            </a:prstGeom>
            <a:grpFill/>
            <a:ln w="38100">
              <a:solidFill>
                <a:schemeClr val="accent1"/>
              </a:solidFill>
              <a:tailEnd type="triangle"/>
            </a:ln>
          </p:spPr>
          <p:style>
            <a:lnRef idx="3">
              <a:schemeClr val="accent5"/>
            </a:lnRef>
            <a:fillRef idx="0">
              <a:schemeClr val="accent5"/>
            </a:fillRef>
            <a:effectRef idx="2">
              <a:schemeClr val="accent5"/>
            </a:effectRef>
            <a:fontRef idx="minor">
              <a:schemeClr val="tx1"/>
            </a:fontRef>
          </p:style>
        </p:cxnSp>
      </p:grpSp>
      <p:grpSp>
        <p:nvGrpSpPr>
          <p:cNvPr id="29" name="Group 28"/>
          <p:cNvGrpSpPr>
            <a:grpSpLocks/>
          </p:cNvGrpSpPr>
          <p:nvPr/>
        </p:nvGrpSpPr>
        <p:grpSpPr bwMode="auto">
          <a:xfrm>
            <a:off x="8209500" y="3612835"/>
            <a:ext cx="1524000" cy="1118640"/>
            <a:chOff x="4962681" y="1179565"/>
            <a:chExt cx="1524090" cy="1117836"/>
          </a:xfrm>
          <a:solidFill>
            <a:srgbClr val="00B050"/>
          </a:solidFill>
        </p:grpSpPr>
        <p:sp>
          <p:nvSpPr>
            <p:cNvPr id="30" name="Rounded Rectangle 29"/>
            <p:cNvSpPr/>
            <p:nvPr/>
          </p:nvSpPr>
          <p:spPr>
            <a:xfrm>
              <a:off x="4962681" y="1680307"/>
              <a:ext cx="1524090" cy="617094"/>
            </a:xfrm>
            <a:prstGeom prst="roundRect">
              <a:avLst/>
            </a:prstGeom>
            <a:solidFill>
              <a:srgbClr val="009F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solidFill>
                    <a:sysClr val="windowText" lastClr="000000"/>
                  </a:solidFill>
                  <a:latin typeface="Tw Cen MT" panose="020B0602020104020603" pitchFamily="34" charset="0"/>
                </a:rPr>
                <a:t>Páipéar gainimh</a:t>
              </a:r>
              <a:endParaRPr lang="ga-IE" sz="2000" dirty="0">
                <a:solidFill>
                  <a:sysClr val="windowText" lastClr="000000"/>
                </a:solidFill>
                <a:latin typeface="Tw Cen MT" panose="020B0602020104020603" pitchFamily="34" charset="0"/>
              </a:endParaRPr>
            </a:p>
          </p:txBody>
        </p:sp>
        <p:cxnSp>
          <p:nvCxnSpPr>
            <p:cNvPr id="31" name="Straight Arrow Connector 30"/>
            <p:cNvCxnSpPr/>
            <p:nvPr/>
          </p:nvCxnSpPr>
          <p:spPr>
            <a:xfrm flipV="1">
              <a:off x="5460377" y="1179565"/>
              <a:ext cx="390767" cy="500742"/>
            </a:xfrm>
            <a:prstGeom prst="straightConnector1">
              <a:avLst/>
            </a:prstGeom>
            <a:grpFill/>
            <a:ln w="38100">
              <a:solidFill>
                <a:schemeClr val="accent1"/>
              </a:solidFill>
              <a:tailEnd type="triangle"/>
            </a:ln>
          </p:spPr>
          <p:style>
            <a:lnRef idx="3">
              <a:schemeClr val="accent5"/>
            </a:lnRef>
            <a:fillRef idx="0">
              <a:schemeClr val="accent5"/>
            </a:fillRef>
            <a:effectRef idx="2">
              <a:schemeClr val="accent5"/>
            </a:effectRef>
            <a:fontRef idx="minor">
              <a:schemeClr val="tx1"/>
            </a:fontRef>
          </p:style>
        </p:cxnSp>
      </p:grpSp>
      <p:grpSp>
        <p:nvGrpSpPr>
          <p:cNvPr id="33" name="Group 32"/>
          <p:cNvGrpSpPr>
            <a:grpSpLocks/>
          </p:cNvGrpSpPr>
          <p:nvPr/>
        </p:nvGrpSpPr>
        <p:grpSpPr bwMode="auto">
          <a:xfrm>
            <a:off x="10321309" y="4274481"/>
            <a:ext cx="1739694" cy="612058"/>
            <a:chOff x="4671768" y="1655331"/>
            <a:chExt cx="1739798" cy="611619"/>
          </a:xfrm>
          <a:solidFill>
            <a:srgbClr val="00B050"/>
          </a:solidFill>
        </p:grpSpPr>
        <p:sp>
          <p:nvSpPr>
            <p:cNvPr id="34" name="Rounded Rectangle 33"/>
            <p:cNvSpPr>
              <a:spLocks noChangeAspect="1"/>
            </p:cNvSpPr>
            <p:nvPr/>
          </p:nvSpPr>
          <p:spPr>
            <a:xfrm>
              <a:off x="4962685" y="1680307"/>
              <a:ext cx="1448881" cy="586643"/>
            </a:xfrm>
            <a:prstGeom prst="roundRect">
              <a:avLst/>
            </a:prstGeom>
            <a:solidFill>
              <a:srgbClr val="009F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solidFill>
                    <a:sysClr val="windowText" lastClr="000000"/>
                  </a:solidFill>
                  <a:latin typeface="Tw Cen MT" panose="020B0602020104020603" pitchFamily="34" charset="0"/>
                </a:rPr>
                <a:t>Píosa éadaigh</a:t>
              </a:r>
              <a:endParaRPr lang="ga-IE" sz="2000" dirty="0">
                <a:solidFill>
                  <a:sysClr val="windowText" lastClr="000000"/>
                </a:solidFill>
                <a:latin typeface="Tw Cen MT" panose="020B0602020104020603" pitchFamily="34" charset="0"/>
              </a:endParaRPr>
            </a:p>
          </p:txBody>
        </p:sp>
        <p:cxnSp>
          <p:nvCxnSpPr>
            <p:cNvPr id="35" name="Straight Arrow Connector 34"/>
            <p:cNvCxnSpPr/>
            <p:nvPr/>
          </p:nvCxnSpPr>
          <p:spPr>
            <a:xfrm flipH="1" flipV="1">
              <a:off x="4671768" y="1655331"/>
              <a:ext cx="301711" cy="319138"/>
            </a:xfrm>
            <a:prstGeom prst="straightConnector1">
              <a:avLst/>
            </a:prstGeom>
            <a:grpFill/>
            <a:ln w="38100">
              <a:solidFill>
                <a:schemeClr val="accent1"/>
              </a:solidFill>
              <a:tailEnd type="triangle"/>
            </a:ln>
          </p:spPr>
          <p:style>
            <a:lnRef idx="3">
              <a:schemeClr val="accent5"/>
            </a:lnRef>
            <a:fillRef idx="0">
              <a:schemeClr val="accent5"/>
            </a:fillRef>
            <a:effectRef idx="2">
              <a:schemeClr val="accent5"/>
            </a:effectRef>
            <a:fontRef idx="minor">
              <a:schemeClr val="tx1"/>
            </a:fontRef>
          </p:style>
        </p:cxnSp>
      </p:grpSp>
      <p:grpSp>
        <p:nvGrpSpPr>
          <p:cNvPr id="39" name="Group 38"/>
          <p:cNvGrpSpPr>
            <a:grpSpLocks noChangeAspect="1"/>
          </p:cNvGrpSpPr>
          <p:nvPr/>
        </p:nvGrpSpPr>
        <p:grpSpPr bwMode="auto">
          <a:xfrm>
            <a:off x="10588909" y="1821339"/>
            <a:ext cx="1375198" cy="660680"/>
            <a:chOff x="4495581" y="1680307"/>
            <a:chExt cx="1814719" cy="871158"/>
          </a:xfrm>
          <a:solidFill>
            <a:srgbClr val="00B050"/>
          </a:solidFill>
        </p:grpSpPr>
        <p:sp>
          <p:nvSpPr>
            <p:cNvPr id="40" name="Rounded Rectangle 39"/>
            <p:cNvSpPr/>
            <p:nvPr/>
          </p:nvSpPr>
          <p:spPr>
            <a:xfrm>
              <a:off x="4962681" y="1680307"/>
              <a:ext cx="1347619" cy="617094"/>
            </a:xfrm>
            <a:prstGeom prst="roundRect">
              <a:avLst/>
            </a:prstGeom>
            <a:solidFill>
              <a:srgbClr val="009F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solidFill>
                    <a:sysClr val="windowText" lastClr="000000"/>
                  </a:solidFill>
                  <a:latin typeface="Tw Cen MT" panose="020B0602020104020603" pitchFamily="34" charset="0"/>
                </a:rPr>
                <a:t>Siosúr</a:t>
              </a:r>
              <a:endParaRPr lang="ga-IE" sz="2000" dirty="0">
                <a:solidFill>
                  <a:sysClr val="windowText" lastClr="000000"/>
                </a:solidFill>
                <a:latin typeface="Tw Cen MT" panose="020B0602020104020603" pitchFamily="34" charset="0"/>
              </a:endParaRPr>
            </a:p>
          </p:txBody>
        </p:sp>
        <p:cxnSp>
          <p:nvCxnSpPr>
            <p:cNvPr id="41" name="Straight Arrow Connector 40"/>
            <p:cNvCxnSpPr/>
            <p:nvPr/>
          </p:nvCxnSpPr>
          <p:spPr>
            <a:xfrm flipH="1">
              <a:off x="4495581" y="1974470"/>
              <a:ext cx="477899" cy="576995"/>
            </a:xfrm>
            <a:prstGeom prst="straightConnector1">
              <a:avLst/>
            </a:prstGeom>
            <a:grpFill/>
            <a:ln w="38100">
              <a:solidFill>
                <a:schemeClr val="accent1"/>
              </a:solidFill>
              <a:tailEnd type="triangle"/>
            </a:ln>
          </p:spPr>
          <p:style>
            <a:lnRef idx="3">
              <a:schemeClr val="accent5"/>
            </a:lnRef>
            <a:fillRef idx="0">
              <a:schemeClr val="accent5"/>
            </a:fillRef>
            <a:effectRef idx="2">
              <a:schemeClr val="accent5"/>
            </a:effectRef>
            <a:fontRef idx="minor">
              <a:schemeClr val="tx1"/>
            </a:fontRef>
          </p:style>
        </p:cxnSp>
      </p:grpSp>
      <p:grpSp>
        <p:nvGrpSpPr>
          <p:cNvPr id="43" name="Group 42"/>
          <p:cNvGrpSpPr>
            <a:grpSpLocks/>
          </p:cNvGrpSpPr>
          <p:nvPr/>
        </p:nvGrpSpPr>
        <p:grpSpPr bwMode="auto">
          <a:xfrm>
            <a:off x="10365429" y="3060524"/>
            <a:ext cx="1598679" cy="592018"/>
            <a:chOff x="4607788" y="1680307"/>
            <a:chExt cx="1598773" cy="591592"/>
          </a:xfrm>
          <a:solidFill>
            <a:srgbClr val="00B050"/>
          </a:solidFill>
        </p:grpSpPr>
        <p:sp>
          <p:nvSpPr>
            <p:cNvPr id="44" name="Rounded Rectangle 43"/>
            <p:cNvSpPr>
              <a:spLocks noChangeAspect="1"/>
            </p:cNvSpPr>
            <p:nvPr/>
          </p:nvSpPr>
          <p:spPr>
            <a:xfrm>
              <a:off x="4962685" y="1680307"/>
              <a:ext cx="1243876" cy="591592"/>
            </a:xfrm>
            <a:prstGeom prst="roundRect">
              <a:avLst/>
            </a:prstGeom>
            <a:solidFill>
              <a:srgbClr val="009F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solidFill>
                    <a:sysClr val="windowText" lastClr="000000"/>
                  </a:solidFill>
                  <a:latin typeface="Tw Cen MT" panose="020B0602020104020603" pitchFamily="34" charset="0"/>
                </a:rPr>
                <a:t>Carr bréige</a:t>
              </a:r>
              <a:endParaRPr lang="ga-IE" sz="2000" dirty="0">
                <a:solidFill>
                  <a:sysClr val="windowText" lastClr="000000"/>
                </a:solidFill>
                <a:latin typeface="Tw Cen MT" panose="020B0602020104020603" pitchFamily="34" charset="0"/>
              </a:endParaRPr>
            </a:p>
          </p:txBody>
        </p:sp>
        <p:cxnSp>
          <p:nvCxnSpPr>
            <p:cNvPr id="45" name="Straight Arrow Connector 44"/>
            <p:cNvCxnSpPr/>
            <p:nvPr/>
          </p:nvCxnSpPr>
          <p:spPr>
            <a:xfrm flipH="1">
              <a:off x="4607788" y="1974469"/>
              <a:ext cx="365691" cy="257753"/>
            </a:xfrm>
            <a:prstGeom prst="straightConnector1">
              <a:avLst/>
            </a:prstGeom>
            <a:grpFill/>
            <a:ln w="38100">
              <a:solidFill>
                <a:schemeClr val="accent1"/>
              </a:solidFill>
              <a:tailEnd type="triangle"/>
            </a:ln>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25496109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500" fill="hold"/>
                                        <p:tgtEl>
                                          <p:spTgt spid="5">
                                            <p:bg/>
                                          </p:spTgt>
                                        </p:tgtEl>
                                        <p:attrNameLst>
                                          <p:attrName>ppt_w</p:attrName>
                                        </p:attrNameLst>
                                      </p:cBhvr>
                                      <p:tavLst>
                                        <p:tav tm="0">
                                          <p:val>
                                            <p:fltVal val="0"/>
                                          </p:val>
                                        </p:tav>
                                        <p:tav tm="100000">
                                          <p:val>
                                            <p:strVal val="#ppt_w"/>
                                          </p:val>
                                        </p:tav>
                                      </p:tavLst>
                                    </p:anim>
                                    <p:anim calcmode="lin" valueType="num">
                                      <p:cBhvr>
                                        <p:cTn id="8" dur="500" fill="hold"/>
                                        <p:tgtEl>
                                          <p:spTgt spid="5">
                                            <p:bg/>
                                          </p:spTgt>
                                        </p:tgtEl>
                                        <p:attrNameLst>
                                          <p:attrName>ppt_h</p:attrName>
                                        </p:attrNameLst>
                                      </p:cBhvr>
                                      <p:tavLst>
                                        <p:tav tm="0">
                                          <p:val>
                                            <p:fltVal val="0"/>
                                          </p:val>
                                        </p:tav>
                                        <p:tav tm="100000">
                                          <p:val>
                                            <p:strVal val="#ppt_h"/>
                                          </p:val>
                                        </p:tav>
                                      </p:tavLst>
                                    </p:anim>
                                    <p:animEffect transition="in" filter="fade">
                                      <p:cBhvr>
                                        <p:cTn id="9" dur="500"/>
                                        <p:tgtEl>
                                          <p:spTgt spid="5">
                                            <p:bg/>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p:cTn id="20"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376524" y="827358"/>
            <a:ext cx="1168549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r>
              <a:rPr lang="ga-IE" altLang="en-US" sz="3200" dirty="0" smtClean="0">
                <a:latin typeface="Tw Cen MT" panose="020B0602020104020603" pitchFamily="34" charset="0"/>
              </a:rPr>
              <a:t>Is féidir féachaint ar fhíseán faoin bhfrithchuimilt ar an nasc seo:</a:t>
            </a:r>
            <a:endParaRPr lang="ga-IE" sz="3200" dirty="0" smtClean="0">
              <a:latin typeface="Tw Cen MT" panose="020B0602020104020603" pitchFamily="34" charset="0"/>
            </a:endParaRPr>
          </a:p>
          <a:p>
            <a:r>
              <a:rPr lang="ga-IE" sz="3200" dirty="0" smtClean="0">
                <a:latin typeface="Tw Cen MT" panose="020B0602020104020603" pitchFamily="34" charset="0"/>
                <a:hlinkClick r:id="rId2"/>
              </a:rPr>
              <a:t>https://www.youtube.com/watch?v=C7NPD9W0kro</a:t>
            </a:r>
            <a:endParaRPr lang="ga-IE" sz="3200" dirty="0" smtClean="0">
              <a:latin typeface="Tw Cen MT" panose="020B0602020104020603" pitchFamily="34" charset="0"/>
            </a:endParaRPr>
          </a:p>
          <a:p>
            <a:endParaRPr lang="ga-IE" altLang="en-US" sz="3200" dirty="0" smtClean="0">
              <a:latin typeface="Tw Cen MT" panose="020B0602020104020603" pitchFamily="34" charset="0"/>
            </a:endParaRPr>
          </a:p>
          <a:p>
            <a:r>
              <a:rPr lang="ga-IE" altLang="en-US" sz="3200" dirty="0" smtClean="0">
                <a:latin typeface="Tw Cen MT" panose="020B0602020104020603" pitchFamily="34" charset="0"/>
              </a:rPr>
              <a:t>Tuilleadh eolais ar an suíomh seo:</a:t>
            </a:r>
          </a:p>
          <a:p>
            <a:r>
              <a:rPr lang="ga-IE" altLang="en-US" sz="3200" dirty="0" smtClean="0">
                <a:latin typeface="Tw Cen MT" panose="020B0602020104020603" pitchFamily="34" charset="0"/>
                <a:hlinkClick r:id="rId3"/>
              </a:rPr>
              <a:t>http://www.cogg.ie/wp-content/uploads/eureka_irish_9.12.pdf</a:t>
            </a:r>
            <a:r>
              <a:rPr lang="ga-IE" altLang="en-US" sz="3200" dirty="0" smtClean="0">
                <a:latin typeface="Tw Cen MT" panose="020B0602020104020603" pitchFamily="34" charset="0"/>
              </a:rPr>
              <a:t> </a:t>
            </a:r>
          </a:p>
          <a:p>
            <a:endParaRPr lang="ga-IE" altLang="en-US" sz="3200" dirty="0" smtClean="0">
              <a:latin typeface="Tw Cen MT" panose="020B0602020104020603" pitchFamily="34" charset="0"/>
            </a:endParaRPr>
          </a:p>
          <a:p>
            <a:r>
              <a:rPr lang="ga-IE" altLang="en-US" sz="3200" dirty="0" smtClean="0">
                <a:latin typeface="Tw Cen MT" panose="020B0602020104020603" pitchFamily="34" charset="0"/>
              </a:rPr>
              <a:t>Cluiche a bhaineann leis an bhfrithchuimilt:</a:t>
            </a:r>
          </a:p>
          <a:p>
            <a:r>
              <a:rPr lang="ga-IE" altLang="en-US" sz="3200" dirty="0" smtClean="0">
                <a:latin typeface="Tw Cen MT" panose="020B0602020104020603" pitchFamily="34" charset="0"/>
                <a:hlinkClick r:id="rId4"/>
              </a:rPr>
              <a:t>http://www.bbc.co.uk/bitesize/ks2/science/physical_processes/friction/play/</a:t>
            </a:r>
            <a:r>
              <a:rPr lang="ga-IE" altLang="en-US" sz="3200" dirty="0" smtClean="0">
                <a:latin typeface="Tw Cen MT" panose="020B0602020104020603" pitchFamily="34" charset="0"/>
              </a:rPr>
              <a:t> </a:t>
            </a:r>
          </a:p>
        </p:txBody>
      </p:sp>
    </p:spTree>
    <p:extLst>
      <p:ext uri="{BB962C8B-B14F-4D97-AF65-F5344CB8AC3E}">
        <p14:creationId xmlns:p14="http://schemas.microsoft.com/office/powerpoint/2010/main" val="19968836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11190" y="671515"/>
            <a:ext cx="11085513" cy="3785652"/>
          </a:xfrm>
          <a:prstGeom prst="rect">
            <a:avLst/>
          </a:prstGeom>
          <a:noFill/>
          <a:ln w="9525">
            <a:noFill/>
            <a:miter lim="800000"/>
            <a:headEnd/>
            <a:tailEnd/>
          </a:ln>
        </p:spPr>
        <p:txBody>
          <a:bodyPr wrap="square">
            <a:spAutoFit/>
          </a:bodyPr>
          <a:lstStyle/>
          <a:p>
            <a:r>
              <a:rPr lang="ga-IE" sz="2000" b="1" baseline="0" dirty="0" smtClean="0">
                <a:solidFill>
                  <a:srgbClr val="000000"/>
                </a:solidFill>
                <a:latin typeface="Tw Cen MT" panose="020B0602020104020603" pitchFamily="34" charset="0"/>
                <a:cs typeface="Times New Roman" pitchFamily="18" charset="0"/>
              </a:rPr>
              <a:t>Íomhánna:</a:t>
            </a:r>
            <a:endParaRPr lang="en-GB" sz="2000" b="1" baseline="0" dirty="0" smtClean="0">
              <a:solidFill>
                <a:srgbClr val="000000"/>
              </a:solidFill>
              <a:latin typeface="Tw Cen MT" panose="020B0602020104020603" pitchFamily="34" charset="0"/>
              <a:cs typeface="Times New Roman" pitchFamily="18" charset="0"/>
            </a:endParaRPr>
          </a:p>
          <a:p>
            <a:r>
              <a:rPr lang="en-IE" sz="2000" baseline="0" dirty="0" smtClean="0">
                <a:latin typeface="Tw Cen MT" panose="020B0602020104020603" pitchFamily="34" charset="0"/>
                <a:cs typeface="Times New Roman" pitchFamily="18" charset="0"/>
              </a:rPr>
              <a:t>Conor Fagan</a:t>
            </a:r>
          </a:p>
          <a:p>
            <a:r>
              <a:rPr lang="en-IE" sz="2000" dirty="0" smtClean="0">
                <a:latin typeface="Tw Cen MT" panose="020B0602020104020603" pitchFamily="34" charset="0"/>
                <a:cs typeface="Times New Roman" pitchFamily="18" charset="0"/>
              </a:rPr>
              <a:t>Christine Warner</a:t>
            </a:r>
            <a:endParaRPr lang="ga-IE" sz="2000" baseline="0" dirty="0">
              <a:latin typeface="Tw Cen MT" panose="020B0602020104020603" pitchFamily="34" charset="0"/>
              <a:cs typeface="Times New Roman" pitchFamily="18" charset="0"/>
            </a:endParaRPr>
          </a:p>
          <a:p>
            <a:r>
              <a:rPr lang="en-GB" sz="2000" baseline="0" dirty="0" err="1" smtClean="0">
                <a:latin typeface="Tw Cen MT" panose="020B0602020104020603" pitchFamily="34" charset="0"/>
                <a:cs typeface="Times New Roman" pitchFamily="18" charset="0"/>
              </a:rPr>
              <a:t>Shutterstock</a:t>
            </a:r>
            <a:endParaRPr lang="en-GB" sz="2000" baseline="0" dirty="0" smtClean="0">
              <a:latin typeface="Tw Cen MT" panose="020B0602020104020603" pitchFamily="34" charset="0"/>
              <a:cs typeface="Times New Roman" pitchFamily="18" charset="0"/>
            </a:endParaRPr>
          </a:p>
          <a:p>
            <a:endParaRPr lang="ga-IE" sz="2000" baseline="0" dirty="0">
              <a:solidFill>
                <a:srgbClr val="000000"/>
              </a:solidFill>
              <a:latin typeface="Tw Cen MT" panose="020B0602020104020603" pitchFamily="34" charset="0"/>
              <a:cs typeface="Times New Roman" pitchFamily="18" charset="0"/>
            </a:endParaRPr>
          </a:p>
          <a:p>
            <a:r>
              <a:rPr lang="ga-IE" sz="2000" baseline="0" dirty="0">
                <a:solidFill>
                  <a:srgbClr val="000000"/>
                </a:solidFill>
                <a:latin typeface="Tw Cen MT" panose="020B0602020104020603" pitchFamily="34" charset="0"/>
                <a:cs typeface="Times New Roman" pitchFamily="18" charset="0"/>
              </a:rPr>
              <a:t>Rinneadh gach iarracht teacht ar úinéir an chóipchirt i gcás na n‑íomhánna atá ar na sleamhnáin seo. </a:t>
            </a:r>
            <a:r>
              <a:rPr lang="en-GB" sz="2000" baseline="0" dirty="0" smtClean="0">
                <a:solidFill>
                  <a:srgbClr val="000000"/>
                </a:solidFill>
                <a:latin typeface="Tw Cen MT" panose="020B0602020104020603" pitchFamily="34" charset="0"/>
                <a:cs typeface="Times New Roman" pitchFamily="18" charset="0"/>
              </a:rPr>
              <a:t/>
            </a:r>
            <a:br>
              <a:rPr lang="en-GB" sz="2000" baseline="0" dirty="0" smtClean="0">
                <a:solidFill>
                  <a:srgbClr val="000000"/>
                </a:solidFill>
                <a:latin typeface="Tw Cen MT" panose="020B0602020104020603" pitchFamily="34" charset="0"/>
                <a:cs typeface="Times New Roman" pitchFamily="18" charset="0"/>
              </a:rPr>
            </a:br>
            <a:r>
              <a:rPr lang="ga-IE" sz="2000" baseline="0" dirty="0" smtClean="0">
                <a:solidFill>
                  <a:srgbClr val="000000"/>
                </a:solidFill>
                <a:latin typeface="Tw Cen MT" panose="020B0602020104020603" pitchFamily="34" charset="0"/>
                <a:cs typeface="Times New Roman" pitchFamily="18" charset="0"/>
              </a:rPr>
              <a:t>Má </a:t>
            </a:r>
            <a:r>
              <a:rPr lang="ga-IE" sz="2000" baseline="0" dirty="0">
                <a:solidFill>
                  <a:srgbClr val="000000"/>
                </a:solidFill>
                <a:latin typeface="Tw Cen MT" panose="020B0602020104020603" pitchFamily="34" charset="0"/>
                <a:cs typeface="Times New Roman" pitchFamily="18" charset="0"/>
              </a:rPr>
              <a:t>rinneadh fail</a:t>
            </a:r>
            <a:r>
              <a:rPr lang="en-GB" sz="2000" baseline="0" dirty="0">
                <a:solidFill>
                  <a:srgbClr val="000000"/>
                </a:solidFill>
                <a:latin typeface="Tw Cen MT" panose="020B0602020104020603" pitchFamily="34" charset="0"/>
                <a:cs typeface="Times New Roman" pitchFamily="18" charset="0"/>
              </a:rPr>
              <a:t>l</a:t>
            </a:r>
            <a:r>
              <a:rPr lang="ga-IE" sz="2000" baseline="0" dirty="0">
                <a:solidFill>
                  <a:srgbClr val="000000"/>
                </a:solidFill>
                <a:latin typeface="Tw Cen MT" panose="020B0602020104020603" pitchFamily="34" charset="0"/>
                <a:cs typeface="Times New Roman" pitchFamily="18" charset="0"/>
              </a:rPr>
              <a:t>í ar aon </a:t>
            </a:r>
            <a:r>
              <a:rPr lang="ga-IE" sz="2000" baseline="0" dirty="0" smtClean="0">
                <a:solidFill>
                  <a:srgbClr val="000000"/>
                </a:solidFill>
                <a:latin typeface="Tw Cen MT" panose="020B0602020104020603" pitchFamily="34" charset="0"/>
                <a:cs typeface="Times New Roman" pitchFamily="18" charset="0"/>
              </a:rPr>
              <a:t>bhealach</a:t>
            </a:r>
            <a:r>
              <a:rPr lang="en-GB" sz="2000" baseline="0" dirty="0" smtClean="0">
                <a:solidFill>
                  <a:srgbClr val="000000"/>
                </a:solidFill>
                <a:latin typeface="Tw Cen MT" panose="020B0602020104020603" pitchFamily="34" charset="0"/>
                <a:cs typeface="Times New Roman" pitchFamily="18" charset="0"/>
              </a:rPr>
              <a:t> </a:t>
            </a:r>
            <a:r>
              <a:rPr lang="ga-IE" sz="2000" baseline="0" dirty="0" smtClean="0">
                <a:solidFill>
                  <a:srgbClr val="000000"/>
                </a:solidFill>
                <a:latin typeface="Tw Cen MT" panose="020B0602020104020603" pitchFamily="34" charset="0"/>
                <a:cs typeface="Times New Roman" pitchFamily="18" charset="0"/>
              </a:rPr>
              <a:t>ó </a:t>
            </a:r>
            <a:r>
              <a:rPr lang="ga-IE" sz="2000" baseline="0" dirty="0">
                <a:solidFill>
                  <a:srgbClr val="000000"/>
                </a:solidFill>
                <a:latin typeface="Tw Cen MT" panose="020B0602020104020603" pitchFamily="34" charset="0"/>
                <a:cs typeface="Times New Roman" pitchFamily="18" charset="0"/>
              </a:rPr>
              <a:t>thaobh cóipchirt de ba cheart d’úinéir an chóipchirt teagmháil</a:t>
            </a:r>
          </a:p>
          <a:p>
            <a:r>
              <a:rPr lang="ga-IE" sz="2000" baseline="0" dirty="0">
                <a:solidFill>
                  <a:srgbClr val="000000"/>
                </a:solidFill>
                <a:latin typeface="Tw Cen MT" panose="020B0602020104020603" pitchFamily="34" charset="0"/>
                <a:cs typeface="Times New Roman" pitchFamily="18" charset="0"/>
              </a:rPr>
              <a:t>a dhéanamh leis na foilsitheoirí. Beidh na foilsitheoirí lántoilteanach socruithe cuí a dhéanamh leis.</a:t>
            </a:r>
          </a:p>
          <a:p>
            <a:endParaRPr lang="ga-IE" sz="2000" baseline="0" dirty="0">
              <a:solidFill>
                <a:srgbClr val="000000"/>
              </a:solidFill>
              <a:latin typeface="Tw Cen MT" panose="020B0602020104020603" pitchFamily="34" charset="0"/>
              <a:cs typeface="Times New Roman" pitchFamily="18" charset="0"/>
            </a:endParaRPr>
          </a:p>
          <a:p>
            <a:r>
              <a:rPr lang="ga-IE" sz="2000" baseline="0" dirty="0">
                <a:solidFill>
                  <a:srgbClr val="000000"/>
                </a:solidFill>
                <a:latin typeface="Tw Cen MT" panose="020B0602020104020603" pitchFamily="34" charset="0"/>
                <a:cs typeface="Times New Roman" pitchFamily="18" charset="0"/>
              </a:rPr>
              <a:t>© Foras na Gaeilge, </a:t>
            </a:r>
            <a:r>
              <a:rPr lang="ga-IE" sz="2000" baseline="0" dirty="0" smtClean="0">
                <a:solidFill>
                  <a:srgbClr val="000000"/>
                </a:solidFill>
                <a:latin typeface="Tw Cen MT" panose="020B0602020104020603" pitchFamily="34" charset="0"/>
                <a:cs typeface="Times New Roman" pitchFamily="18" charset="0"/>
              </a:rPr>
              <a:t>201</a:t>
            </a:r>
            <a:r>
              <a:rPr lang="en-GB" sz="2000" dirty="0">
                <a:solidFill>
                  <a:srgbClr val="000000"/>
                </a:solidFill>
                <a:latin typeface="Tw Cen MT" panose="020B0602020104020603" pitchFamily="34" charset="0"/>
                <a:cs typeface="Times New Roman" pitchFamily="18" charset="0"/>
              </a:rPr>
              <a:t>7</a:t>
            </a:r>
            <a:endParaRPr lang="ga-IE" sz="2000" baseline="0" dirty="0">
              <a:solidFill>
                <a:srgbClr val="000000"/>
              </a:solidFill>
              <a:latin typeface="Tw Cen MT" panose="020B0602020104020603" pitchFamily="34" charset="0"/>
              <a:cs typeface="Times New Roman" pitchFamily="18" charset="0"/>
            </a:endParaRPr>
          </a:p>
          <a:p>
            <a:endParaRPr lang="ga-IE" sz="2000" baseline="0" dirty="0">
              <a:solidFill>
                <a:srgbClr val="000000"/>
              </a:solidFill>
              <a:latin typeface="Tw Cen MT" panose="020B0602020104020603" pitchFamily="34" charset="0"/>
              <a:cs typeface="Times New Roman" pitchFamily="18" charset="0"/>
            </a:endParaRPr>
          </a:p>
          <a:p>
            <a:r>
              <a:rPr lang="ga-IE" sz="2000" dirty="0">
                <a:solidFill>
                  <a:srgbClr val="000000"/>
                </a:solidFill>
                <a:latin typeface="Tw Cen MT" panose="020B0602020104020603" pitchFamily="34" charset="0"/>
                <a:cs typeface="Times New Roman" pitchFamily="18" charset="0"/>
              </a:rPr>
              <a:t>An Gúm, Foras na Gaeilge, 7 Cearnóg Mhuirfean, Baile Átha Cliath 2</a:t>
            </a:r>
          </a:p>
        </p:txBody>
      </p:sp>
    </p:spTree>
    <p:extLst>
      <p:ext uri="{BB962C8B-B14F-4D97-AF65-F5344CB8AC3E}">
        <p14:creationId xmlns:p14="http://schemas.microsoft.com/office/powerpoint/2010/main" val="1208305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4257061" y="2743965"/>
            <a:ext cx="3076574" cy="628650"/>
          </a:xfrm>
          <a:prstGeom prst="rect">
            <a:avLst/>
          </a:prstGeom>
          <a:noFill/>
          <a:ln w="9525">
            <a:noFill/>
            <a:miter lim="800000"/>
            <a:headEnd/>
            <a:tailEnd/>
          </a:ln>
        </p:spPr>
      </p:pic>
    </p:spTree>
    <p:extLst>
      <p:ext uri="{BB962C8B-B14F-4D97-AF65-F5344CB8AC3E}">
        <p14:creationId xmlns:p14="http://schemas.microsoft.com/office/powerpoint/2010/main" val="4001836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3500" l="8417" r="93167">
                        <a14:foregroundMark x1="12833" y1="87833" x2="8417" y2="92250"/>
                        <a14:foregroundMark x1="36500" y1="91083" x2="33583" y2="93500"/>
                        <a14:foregroundMark x1="87000" y1="73083" x2="93167" y2="74750"/>
                      </a14:backgroundRemoval>
                    </a14:imgEffect>
                  </a14:imgLayer>
                </a14:imgProps>
              </a:ext>
              <a:ext uri="{28A0092B-C50C-407E-A947-70E740481C1C}">
                <a14:useLocalDpi xmlns:a14="http://schemas.microsoft.com/office/drawing/2010/main" val="0"/>
              </a:ext>
            </a:extLst>
          </a:blip>
          <a:stretch>
            <a:fillRect/>
          </a:stretch>
        </p:blipFill>
        <p:spPr bwMode="auto">
          <a:xfrm>
            <a:off x="5687077" y="166880"/>
            <a:ext cx="5889886" cy="588988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a:grpSpLocks noChangeAspect="1"/>
          </p:cNvGrpSpPr>
          <p:nvPr/>
        </p:nvGrpSpPr>
        <p:grpSpPr>
          <a:xfrm>
            <a:off x="-5152571" y="363407"/>
            <a:ext cx="1437173" cy="864000"/>
            <a:chOff x="2854184" y="1786925"/>
            <a:chExt cx="3612518" cy="2338174"/>
          </a:xfrm>
          <a:solidFill>
            <a:schemeClr val="accent3">
              <a:lumMod val="40000"/>
              <a:lumOff val="60000"/>
            </a:schemeClr>
          </a:solidFill>
        </p:grpSpPr>
        <p:sp>
          <p:nvSpPr>
            <p:cNvPr id="4" name="Rectangle 3"/>
            <p:cNvSpPr>
              <a:spLocks noChangeAspect="1"/>
            </p:cNvSpPr>
            <p:nvPr/>
          </p:nvSpPr>
          <p:spPr>
            <a:xfrm>
              <a:off x="2854184" y="2220816"/>
              <a:ext cx="2286220" cy="1414135"/>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sz="4400" b="1" dirty="0" smtClean="0">
                  <a:solidFill>
                    <a:sysClr val="windowText" lastClr="000000"/>
                  </a:solidFill>
                  <a:latin typeface="Tw Cen MT" panose="020B0602020104020603" pitchFamily="34" charset="0"/>
                </a:rPr>
                <a:t> </a:t>
              </a:r>
              <a:r>
                <a:rPr lang="ga-IE" sz="3200" b="1" dirty="0" smtClean="0">
                  <a:solidFill>
                    <a:sysClr val="windowText" lastClr="000000"/>
                  </a:solidFill>
                  <a:latin typeface="Tw Cen MT" panose="020B0602020104020603" pitchFamily="34" charset="0"/>
                </a:rPr>
                <a:t>Brú</a:t>
              </a:r>
              <a:r>
                <a:rPr lang="ga-IE" sz="4000" b="1" dirty="0" smtClean="0">
                  <a:solidFill>
                    <a:sysClr val="windowText" lastClr="000000"/>
                  </a:solidFill>
                  <a:latin typeface="Tw Cen MT" panose="020B0602020104020603" pitchFamily="34" charset="0"/>
                </a:rPr>
                <a:t> </a:t>
              </a:r>
              <a:endParaRPr lang="ga-IE" sz="4000" b="1" dirty="0">
                <a:solidFill>
                  <a:sysClr val="windowText" lastClr="000000"/>
                </a:solidFill>
                <a:latin typeface="Tw Cen MT" panose="020B0602020104020603" pitchFamily="34" charset="0"/>
              </a:endParaRPr>
            </a:p>
          </p:txBody>
        </p:sp>
        <p:sp>
          <p:nvSpPr>
            <p:cNvPr id="5" name="Isosceles Triangle 4"/>
            <p:cNvSpPr>
              <a:spLocks noChangeAspect="1"/>
            </p:cNvSpPr>
            <p:nvPr/>
          </p:nvSpPr>
          <p:spPr>
            <a:xfrm rot="5400000">
              <a:off x="4634469" y="2292866"/>
              <a:ext cx="2338174" cy="1326292"/>
            </a:xfrm>
            <a:prstGeom prst="triangle">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sz="2000" dirty="0">
                <a:solidFill>
                  <a:sysClr val="windowText" lastClr="000000"/>
                </a:solidFill>
                <a:latin typeface="Tw Cen MT" panose="020B0602020104020603" pitchFamily="34" charset="0"/>
              </a:endParaRPr>
            </a:p>
          </p:txBody>
        </p:sp>
      </p:grpSp>
      <p:grpSp>
        <p:nvGrpSpPr>
          <p:cNvPr id="9" name="Group 8"/>
          <p:cNvGrpSpPr>
            <a:grpSpLocks noChangeAspect="1"/>
          </p:cNvGrpSpPr>
          <p:nvPr/>
        </p:nvGrpSpPr>
        <p:grpSpPr>
          <a:xfrm>
            <a:off x="12680731" y="5377518"/>
            <a:ext cx="2810286" cy="864000"/>
            <a:chOff x="716692" y="1786925"/>
            <a:chExt cx="7710616" cy="2338174"/>
          </a:xfrm>
          <a:solidFill>
            <a:srgbClr val="A3E7FF"/>
          </a:solidFill>
        </p:grpSpPr>
        <p:sp>
          <p:nvSpPr>
            <p:cNvPr id="10" name="Rectangle 9"/>
            <p:cNvSpPr/>
            <p:nvPr/>
          </p:nvSpPr>
          <p:spPr>
            <a:xfrm>
              <a:off x="1952368" y="2277076"/>
              <a:ext cx="6474940" cy="13558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sz="3200" b="1" dirty="0" smtClean="0">
                  <a:solidFill>
                    <a:sysClr val="windowText" lastClr="000000"/>
                  </a:solidFill>
                  <a:latin typeface="Tw Cen MT" panose="020B0602020104020603" pitchFamily="34" charset="0"/>
                </a:rPr>
                <a:t>Frithchuimilt</a:t>
              </a:r>
              <a:endParaRPr lang="ga-IE" sz="3200" b="1" dirty="0">
                <a:solidFill>
                  <a:sysClr val="windowText" lastClr="000000"/>
                </a:solidFill>
                <a:latin typeface="Tw Cen MT" panose="020B0602020104020603" pitchFamily="34" charset="0"/>
              </a:endParaRPr>
            </a:p>
          </p:txBody>
        </p:sp>
        <p:sp>
          <p:nvSpPr>
            <p:cNvPr id="11" name="Isosceles Triangle 10"/>
            <p:cNvSpPr/>
            <p:nvPr/>
          </p:nvSpPr>
          <p:spPr>
            <a:xfrm rot="16200000">
              <a:off x="210751" y="2292866"/>
              <a:ext cx="2338174" cy="132629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sz="2000" dirty="0">
                <a:solidFill>
                  <a:sysClr val="windowText" lastClr="000000"/>
                </a:solidFill>
                <a:latin typeface="Tw Cen MT" panose="020B0602020104020603" pitchFamily="34" charset="0"/>
              </a:endParaRPr>
            </a:p>
          </p:txBody>
        </p:sp>
      </p:grpSp>
      <p:sp>
        <p:nvSpPr>
          <p:cNvPr id="13" name="TextBox 12"/>
          <p:cNvSpPr txBox="1"/>
          <p:nvPr/>
        </p:nvSpPr>
        <p:spPr>
          <a:xfrm>
            <a:off x="1378860" y="1295940"/>
            <a:ext cx="2785353" cy="1815882"/>
          </a:xfrm>
          <a:prstGeom prst="rect">
            <a:avLst/>
          </a:prstGeom>
          <a:solidFill>
            <a:srgbClr val="A3E7FF"/>
          </a:solidFill>
          <a:ln w="25400">
            <a:solidFill>
              <a:schemeClr val="accent1"/>
            </a:solidFill>
          </a:ln>
        </p:spPr>
        <p:txBody>
          <a:bodyPr wrap="square" rtlCol="0">
            <a:spAutoFit/>
          </a:bodyPr>
          <a:lstStyle/>
          <a:p>
            <a:r>
              <a:rPr lang="ga-IE" sz="2800" dirty="0" smtClean="0">
                <a:latin typeface="Tw Cen MT" panose="020B0602020104020603" pitchFamily="34" charset="0"/>
              </a:rPr>
              <a:t>Tá an fear ag brú an bhosca. Fórsa </a:t>
            </a:r>
            <a:r>
              <a:rPr lang="en-GB" sz="2800" dirty="0" err="1" smtClean="0">
                <a:latin typeface="Tw Cen MT" panose="020B0602020104020603" pitchFamily="34" charset="0"/>
              </a:rPr>
              <a:t>atá</a:t>
            </a:r>
            <a:r>
              <a:rPr lang="en-GB" sz="2800" dirty="0" smtClean="0">
                <a:latin typeface="Tw Cen MT" panose="020B0602020104020603" pitchFamily="34" charset="0"/>
              </a:rPr>
              <a:t> </a:t>
            </a:r>
            <a:r>
              <a:rPr lang="en-GB" sz="2800" dirty="0" err="1" smtClean="0">
                <a:latin typeface="Tw Cen MT" panose="020B0602020104020603" pitchFamily="34" charset="0"/>
              </a:rPr>
              <a:t>i</a:t>
            </a:r>
            <a:r>
              <a:rPr lang="en-GB" sz="2800" dirty="0" smtClean="0">
                <a:latin typeface="Tw Cen MT" panose="020B0602020104020603" pitchFamily="34" charset="0"/>
              </a:rPr>
              <a:t> </a:t>
            </a:r>
            <a:r>
              <a:rPr lang="en-GB" sz="2800" dirty="0" err="1" smtClean="0">
                <a:latin typeface="Tw Cen MT" panose="020B0602020104020603" pitchFamily="34" charset="0"/>
              </a:rPr>
              <a:t>gceist</a:t>
            </a:r>
            <a:r>
              <a:rPr lang="en-GB" sz="2800" dirty="0" smtClean="0">
                <a:latin typeface="Tw Cen MT" panose="020B0602020104020603" pitchFamily="34" charset="0"/>
              </a:rPr>
              <a:t> leis an </a:t>
            </a:r>
            <a:r>
              <a:rPr lang="en-GB" sz="2800" dirty="0" err="1" smtClean="0">
                <a:latin typeface="Tw Cen MT" panose="020B0602020104020603" pitchFamily="34" charset="0"/>
              </a:rPr>
              <a:t>mbrú</a:t>
            </a:r>
            <a:r>
              <a:rPr lang="en-GB" sz="2800" dirty="0" smtClean="0">
                <a:latin typeface="Tw Cen MT" panose="020B0602020104020603" pitchFamily="34" charset="0"/>
              </a:rPr>
              <a:t> sin</a:t>
            </a:r>
            <a:r>
              <a:rPr lang="ga-IE" sz="2800" dirty="0" smtClean="0">
                <a:latin typeface="Tw Cen MT" panose="020B0602020104020603" pitchFamily="34" charset="0"/>
              </a:rPr>
              <a:t>. </a:t>
            </a:r>
            <a:endParaRPr lang="ga-IE" sz="2800" dirty="0">
              <a:latin typeface="Tw Cen MT" panose="020B0602020104020603" pitchFamily="34" charset="0"/>
            </a:endParaRPr>
          </a:p>
        </p:txBody>
      </p:sp>
      <p:sp>
        <p:nvSpPr>
          <p:cNvPr id="14" name="TextBox 13"/>
          <p:cNvSpPr txBox="1"/>
          <p:nvPr/>
        </p:nvSpPr>
        <p:spPr>
          <a:xfrm>
            <a:off x="1251513" y="1306255"/>
            <a:ext cx="3649060" cy="1815882"/>
          </a:xfrm>
          <a:prstGeom prst="rect">
            <a:avLst/>
          </a:prstGeom>
          <a:solidFill>
            <a:srgbClr val="A3E7FF"/>
          </a:solidFill>
          <a:ln w="25400">
            <a:solidFill>
              <a:schemeClr val="accent1"/>
            </a:solidFill>
          </a:ln>
        </p:spPr>
        <p:txBody>
          <a:bodyPr wrap="square" rtlCol="0">
            <a:spAutoFit/>
          </a:bodyPr>
          <a:lstStyle/>
          <a:p>
            <a:r>
              <a:rPr lang="ga-IE" sz="2800" dirty="0" smtClean="0">
                <a:latin typeface="Tw Cen MT" panose="020B0602020104020603" pitchFamily="34" charset="0"/>
              </a:rPr>
              <a:t>Tá fórsa eile ag </a:t>
            </a:r>
            <a:r>
              <a:rPr lang="en-GB" sz="2800" dirty="0" err="1" smtClean="0">
                <a:latin typeface="Tw Cen MT" panose="020B0602020104020603" pitchFamily="34" charset="0"/>
              </a:rPr>
              <a:t>feidhmiú</a:t>
            </a:r>
            <a:r>
              <a:rPr lang="en-GB" sz="2800" dirty="0" smtClean="0">
                <a:latin typeface="Tw Cen MT" panose="020B0602020104020603" pitchFamily="34" charset="0"/>
              </a:rPr>
              <a:t> </a:t>
            </a:r>
            <a:r>
              <a:rPr lang="en-GB" sz="2800" dirty="0" err="1" smtClean="0">
                <a:latin typeface="Tw Cen MT" panose="020B0602020104020603" pitchFamily="34" charset="0"/>
              </a:rPr>
              <a:t>ar</a:t>
            </a:r>
            <a:r>
              <a:rPr lang="en-GB" sz="2800" dirty="0" smtClean="0">
                <a:latin typeface="Tw Cen MT" panose="020B0602020104020603" pitchFamily="34" charset="0"/>
              </a:rPr>
              <a:t> </a:t>
            </a:r>
            <a:r>
              <a:rPr lang="ga-IE" sz="2800" dirty="0" smtClean="0">
                <a:latin typeface="Tw Cen MT" panose="020B0602020104020603" pitchFamily="34" charset="0"/>
              </a:rPr>
              <a:t>an </a:t>
            </a:r>
            <a:r>
              <a:rPr lang="en-GB" sz="2800" dirty="0" smtClean="0">
                <a:latin typeface="Tw Cen MT" panose="020B0602020104020603" pitchFamily="34" charset="0"/>
              </a:rPr>
              <a:t>m</a:t>
            </a:r>
            <a:r>
              <a:rPr lang="ga-IE" sz="2800" dirty="0" smtClean="0">
                <a:latin typeface="Tw Cen MT" panose="020B0602020104020603" pitchFamily="34" charset="0"/>
              </a:rPr>
              <a:t>bosca. </a:t>
            </a:r>
            <a:r>
              <a:rPr lang="ga-IE" sz="2800" b="1" dirty="0" smtClean="0">
                <a:solidFill>
                  <a:srgbClr val="FF0000"/>
                </a:solidFill>
                <a:latin typeface="Tw Cen MT" panose="020B0602020104020603" pitchFamily="34" charset="0"/>
              </a:rPr>
              <a:t>Frithchuimilt </a:t>
            </a:r>
            <a:r>
              <a:rPr lang="en-GB" sz="2800" dirty="0">
                <a:latin typeface="Tw Cen MT" panose="020B0602020104020603" pitchFamily="34" charset="0"/>
              </a:rPr>
              <a:t>a </a:t>
            </a:r>
            <a:r>
              <a:rPr lang="en-GB" sz="2800" dirty="0" err="1">
                <a:latin typeface="Tw Cen MT" panose="020B0602020104020603" pitchFamily="34" charset="0"/>
              </a:rPr>
              <a:t>thugtar</a:t>
            </a:r>
            <a:r>
              <a:rPr lang="en-GB" sz="2800" dirty="0">
                <a:latin typeface="Tw Cen MT" panose="020B0602020104020603" pitchFamily="34" charset="0"/>
              </a:rPr>
              <a:t> </a:t>
            </a:r>
            <a:r>
              <a:rPr lang="en-GB" sz="2800" dirty="0" err="1">
                <a:latin typeface="Tw Cen MT" panose="020B0602020104020603" pitchFamily="34" charset="0"/>
              </a:rPr>
              <a:t>ar</a:t>
            </a:r>
            <a:r>
              <a:rPr lang="en-GB" sz="2800" dirty="0">
                <a:latin typeface="Tw Cen MT" panose="020B0602020104020603" pitchFamily="34" charset="0"/>
              </a:rPr>
              <a:t> an </a:t>
            </a:r>
            <a:r>
              <a:rPr lang="en-GB" sz="2800" dirty="0" err="1">
                <a:latin typeface="Tw Cen MT" panose="020B0602020104020603" pitchFamily="34" charset="0"/>
              </a:rPr>
              <a:t>bh</a:t>
            </a:r>
            <a:r>
              <a:rPr lang="ga-IE" sz="2800" dirty="0">
                <a:latin typeface="Tw Cen MT" panose="020B0602020104020603" pitchFamily="34" charset="0"/>
              </a:rPr>
              <a:t>fórsa sin. </a:t>
            </a:r>
          </a:p>
        </p:txBody>
      </p:sp>
      <p:sp>
        <p:nvSpPr>
          <p:cNvPr id="15" name="TextBox 14"/>
          <p:cNvSpPr txBox="1"/>
          <p:nvPr/>
        </p:nvSpPr>
        <p:spPr>
          <a:xfrm>
            <a:off x="694715" y="538802"/>
            <a:ext cx="4762658" cy="3202800"/>
          </a:xfrm>
          <a:prstGeom prst="rect">
            <a:avLst/>
          </a:prstGeom>
          <a:solidFill>
            <a:srgbClr val="A3E7FF"/>
          </a:solidFill>
          <a:ln w="25400">
            <a:solidFill>
              <a:schemeClr val="accent1"/>
            </a:solidFill>
          </a:ln>
        </p:spPr>
        <p:txBody>
          <a:bodyPr wrap="square" rtlCol="0">
            <a:spAutoFit/>
          </a:bodyPr>
          <a:lstStyle/>
          <a:p>
            <a:r>
              <a:rPr lang="ga-IE" sz="2800" dirty="0" smtClean="0">
                <a:latin typeface="Tw Cen MT" panose="020B0602020104020603" pitchFamily="34" charset="0"/>
              </a:rPr>
              <a:t>Fórsa is ea</a:t>
            </a:r>
            <a:r>
              <a:rPr lang="en-GB" sz="2800" dirty="0" smtClean="0">
                <a:latin typeface="Tw Cen MT" panose="020B0602020104020603" pitchFamily="34" charset="0"/>
              </a:rPr>
              <a:t> </a:t>
            </a:r>
            <a:r>
              <a:rPr lang="en-GB" sz="2800" b="1" dirty="0" smtClean="0">
                <a:solidFill>
                  <a:srgbClr val="FF0000"/>
                </a:solidFill>
                <a:latin typeface="Tw Cen MT" panose="020B0602020104020603" pitchFamily="34" charset="0"/>
              </a:rPr>
              <a:t>an</a:t>
            </a:r>
            <a:r>
              <a:rPr lang="ga-IE" sz="2800" dirty="0" smtClean="0">
                <a:latin typeface="Tw Cen MT" panose="020B0602020104020603" pitchFamily="34" charset="0"/>
              </a:rPr>
              <a:t> </a:t>
            </a:r>
            <a:r>
              <a:rPr lang="ga-IE" sz="2800" b="1" dirty="0" smtClean="0">
                <a:solidFill>
                  <a:srgbClr val="FF0000"/>
                </a:solidFill>
                <a:latin typeface="Tw Cen MT" panose="020B0602020104020603" pitchFamily="34" charset="0"/>
              </a:rPr>
              <a:t>f</a:t>
            </a:r>
            <a:r>
              <a:rPr lang="en-GB" sz="2800" b="1" dirty="0" smtClean="0">
                <a:solidFill>
                  <a:srgbClr val="FF0000"/>
                </a:solidFill>
                <a:latin typeface="Tw Cen MT" panose="020B0602020104020603" pitchFamily="34" charset="0"/>
              </a:rPr>
              <a:t>h</a:t>
            </a:r>
            <a:r>
              <a:rPr lang="ga-IE" sz="2800" b="1" dirty="0" err="1" smtClean="0">
                <a:solidFill>
                  <a:srgbClr val="FF0000"/>
                </a:solidFill>
                <a:latin typeface="Tw Cen MT" panose="020B0602020104020603" pitchFamily="34" charset="0"/>
              </a:rPr>
              <a:t>rithchuimilt</a:t>
            </a:r>
            <a:r>
              <a:rPr lang="ga-IE" sz="2800" b="1" dirty="0" smtClean="0">
                <a:solidFill>
                  <a:srgbClr val="FF0000"/>
                </a:solidFill>
                <a:latin typeface="Tw Cen MT" panose="020B0602020104020603" pitchFamily="34" charset="0"/>
              </a:rPr>
              <a:t> </a:t>
            </a:r>
            <a:r>
              <a:rPr lang="ga-IE" sz="2800" dirty="0" smtClean="0">
                <a:latin typeface="Tw Cen MT" panose="020B0602020104020603" pitchFamily="34" charset="0"/>
              </a:rPr>
              <a:t>a stopann ábhar amháin ó bheith ag sleamhnú thar ábhar eile. Cuireann an fhrithchuimilt </a:t>
            </a:r>
            <a:r>
              <a:rPr lang="en-GB" sz="2800" dirty="0" smtClean="0">
                <a:latin typeface="Tw Cen MT" panose="020B0602020104020603" pitchFamily="34" charset="0"/>
              </a:rPr>
              <a:t/>
            </a:r>
            <a:br>
              <a:rPr lang="en-GB" sz="2800" dirty="0" smtClean="0">
                <a:latin typeface="Tw Cen MT" panose="020B0602020104020603" pitchFamily="34" charset="0"/>
              </a:rPr>
            </a:br>
            <a:r>
              <a:rPr lang="ga-IE" sz="2800" dirty="0" smtClean="0">
                <a:latin typeface="Tw Cen MT" panose="020B0602020104020603" pitchFamily="34" charset="0"/>
              </a:rPr>
              <a:t>i gcoinne gluaiseachta idir dhá dhromchla atá i dteagmháil </a:t>
            </a:r>
            <a:r>
              <a:rPr lang="en-GB" sz="2800" dirty="0" smtClean="0">
                <a:latin typeface="Tw Cen MT" panose="020B0602020104020603" pitchFamily="34" charset="0"/>
              </a:rPr>
              <a:t/>
            </a:r>
            <a:br>
              <a:rPr lang="en-GB" sz="2800" dirty="0" smtClean="0">
                <a:latin typeface="Tw Cen MT" panose="020B0602020104020603" pitchFamily="34" charset="0"/>
              </a:rPr>
            </a:br>
            <a:r>
              <a:rPr lang="ga-IE" sz="2800" dirty="0" smtClean="0">
                <a:latin typeface="Tw Cen MT" panose="020B0602020104020603" pitchFamily="34" charset="0"/>
              </a:rPr>
              <a:t>le chéile. </a:t>
            </a:r>
            <a:endParaRPr lang="ga-IE" sz="2800" dirty="0">
              <a:latin typeface="Tw Cen MT" panose="020B0602020104020603" pitchFamily="34" charset="0"/>
            </a:endParaRPr>
          </a:p>
        </p:txBody>
      </p:sp>
      <p:sp>
        <p:nvSpPr>
          <p:cNvPr id="16" name="TextBox 15"/>
          <p:cNvSpPr txBox="1"/>
          <p:nvPr/>
        </p:nvSpPr>
        <p:spPr>
          <a:xfrm>
            <a:off x="694715" y="3988982"/>
            <a:ext cx="4762656" cy="2718052"/>
          </a:xfrm>
          <a:prstGeom prst="rect">
            <a:avLst/>
          </a:prstGeom>
          <a:solidFill>
            <a:srgbClr val="A3E7FF"/>
          </a:solidFill>
          <a:ln w="25400">
            <a:solidFill>
              <a:schemeClr val="accent1"/>
            </a:solidFill>
          </a:ln>
        </p:spPr>
        <p:txBody>
          <a:bodyPr wrap="square" rtlCol="0">
            <a:spAutoFit/>
          </a:bodyPr>
          <a:lstStyle/>
          <a:p>
            <a:r>
              <a:rPr lang="ga-IE" sz="2800" dirty="0" smtClean="0">
                <a:latin typeface="Tw Cen MT" panose="020B0602020104020603" pitchFamily="34" charset="0"/>
              </a:rPr>
              <a:t>San íomhá seo ar dheis, tá an fear ag iarraidh an bosca a bhogadh, ach tá an fhrithchuimilt idir an bosca </a:t>
            </a:r>
            <a:br>
              <a:rPr lang="ga-IE" sz="2800" dirty="0" smtClean="0">
                <a:latin typeface="Tw Cen MT" panose="020B0602020104020603" pitchFamily="34" charset="0"/>
              </a:rPr>
            </a:br>
            <a:r>
              <a:rPr lang="ga-IE" sz="2800" dirty="0" smtClean="0">
                <a:latin typeface="Tw Cen MT" panose="020B0602020104020603" pitchFamily="34" charset="0"/>
              </a:rPr>
              <a:t>agus an t-urlár ag cur i gcoinne ghluaiseacht an bhosca. </a:t>
            </a:r>
            <a:endParaRPr lang="ga-IE" sz="2800" dirty="0">
              <a:latin typeface="Tw Cen MT" panose="020B0602020104020603" pitchFamily="34" charset="0"/>
            </a:endParaRPr>
          </a:p>
        </p:txBody>
      </p:sp>
    </p:spTree>
    <p:extLst>
      <p:ext uri="{BB962C8B-B14F-4D97-AF65-F5344CB8AC3E}">
        <p14:creationId xmlns:p14="http://schemas.microsoft.com/office/powerpoint/2010/main" val="30330911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nodeType="afterEffect">
                                  <p:stCondLst>
                                    <p:cond delay="0"/>
                                  </p:stCondLst>
                                  <p:childTnLst>
                                    <p:animMotion origin="layout" path="M 0.18047 0.00394 L 0.95079 -0.01944 " pathEditMode="relative" rAng="0" ptsTypes="AA">
                                      <p:cBhvr>
                                        <p:cTn id="6" dur="2000" fill="hold"/>
                                        <p:tgtEl>
                                          <p:spTgt spid="8"/>
                                        </p:tgtEl>
                                        <p:attrNameLst>
                                          <p:attrName>ppt_x</p:attrName>
                                          <p:attrName>ppt_y</p:attrName>
                                        </p:attrNameLst>
                                      </p:cBhvr>
                                      <p:rCtr x="38516" y="-1181"/>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par>
                          <p:cTn id="14" fill="hold">
                            <p:stCondLst>
                              <p:cond delay="500"/>
                            </p:stCondLst>
                            <p:childTnLst>
                              <p:par>
                                <p:cTn id="15" presetID="42" presetClass="path" presetSubtype="0" accel="50000" decel="50000" fill="hold" nodeType="afterEffect">
                                  <p:stCondLst>
                                    <p:cond delay="0"/>
                                  </p:stCondLst>
                                  <p:childTnLst>
                                    <p:animMotion origin="layout" path="M 1.45833E-6 -7.40741E-7 L -0.27539 -0.03634 " pathEditMode="relative" rAng="0" ptsTypes="AA">
                                      <p:cBhvr>
                                        <p:cTn id="16" dur="2000" fill="hold"/>
                                        <p:tgtEl>
                                          <p:spTgt spid="9"/>
                                        </p:tgtEl>
                                        <p:attrNameLst>
                                          <p:attrName>ppt_x</p:attrName>
                                          <p:attrName>ppt_y</p:attrName>
                                        </p:attrNameLst>
                                      </p:cBhvr>
                                      <p:rCtr x="-13776" y="-1829"/>
                                    </p:animMotion>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4" presetClass="entr" presetSubtype="1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4" grpId="1"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84372" y="3730181"/>
            <a:ext cx="5573486" cy="2380343"/>
          </a:xfrm>
          <a:prstGeom prst="rect">
            <a:avLst/>
          </a:prstGeom>
          <a:solidFill>
            <a:srgbClr val="A3E7FF"/>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324"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 y="2"/>
            <a:ext cx="5347129" cy="6721251"/>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5809" b="94191" l="5410" r="94436">
                        <a14:foregroundMark x1="11901" y1="70401" x2="5410" y2="68880"/>
                        <a14:foregroundMark x1="60124" y1="61549" x2="64606" y2="65422"/>
                        <a14:foregroundMark x1="65997" y1="86030" x2="68934" y2="94191"/>
                        <a14:foregroundMark x1="86244" y1="62379" x2="91345" y2="64177"/>
                        <a14:foregroundMark x1="87944" y1="61687" x2="94590" y2="55878"/>
                        <a14:foregroundMark x1="14065" y1="27109" x2="14065" y2="27109"/>
                        <a14:foregroundMark x1="32921" y1="5809" x2="33076" y2="21715"/>
                        <a14:foregroundMark x1="73725" y1="9129" x2="74189" y2="25311"/>
                        <a14:foregroundMark x1="54869" y1="28769" x2="55023" y2="45643"/>
                        <a14:foregroundMark x1="92117" y1="38036" x2="91963" y2="54080"/>
                      </a14:backgroundRemoval>
                    </a14:imgEffect>
                  </a14:imgLayer>
                </a14:imgProps>
              </a:ext>
              <a:ext uri="{28A0092B-C50C-407E-A947-70E740481C1C}">
                <a14:useLocalDpi xmlns:a14="http://schemas.microsoft.com/office/drawing/2010/main" val="0"/>
              </a:ext>
            </a:extLst>
          </a:blip>
          <a:stretch>
            <a:fillRect/>
          </a:stretch>
        </p:blipFill>
        <p:spPr bwMode="auto">
          <a:xfrm rot="1338649">
            <a:off x="284092" y="-399158"/>
            <a:ext cx="3442282" cy="38437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802487" y="1165228"/>
            <a:ext cx="5034844" cy="954107"/>
          </a:xfrm>
          <a:prstGeom prst="rect">
            <a:avLst/>
          </a:prstGeom>
          <a:noFill/>
        </p:spPr>
        <p:txBody>
          <a:bodyPr wrap="square" rtlCol="0">
            <a:spAutoFit/>
          </a:bodyPr>
          <a:lstStyle/>
          <a:p>
            <a:r>
              <a:rPr lang="ga-IE" sz="2800" dirty="0" smtClean="0">
                <a:latin typeface="Tw Cen MT" panose="020B0602020104020603" pitchFamily="34" charset="0"/>
              </a:rPr>
              <a:t>Murach an fhrithchuimilt bheifeá de shíor ag sleamhnú. </a:t>
            </a:r>
            <a:endParaRPr lang="ga-IE" sz="2800" dirty="0">
              <a:latin typeface="Tw Cen MT" panose="020B0602020104020603" pitchFamily="34" charset="0"/>
            </a:endParaRPr>
          </a:p>
        </p:txBody>
      </p:sp>
      <p:sp>
        <p:nvSpPr>
          <p:cNvPr id="2" name="Rectangle 1"/>
          <p:cNvSpPr/>
          <p:nvPr/>
        </p:nvSpPr>
        <p:spPr>
          <a:xfrm>
            <a:off x="5802488" y="4012409"/>
            <a:ext cx="3718885" cy="1815882"/>
          </a:xfrm>
          <a:prstGeom prst="rect">
            <a:avLst/>
          </a:prstGeom>
        </p:spPr>
        <p:txBody>
          <a:bodyPr wrap="square">
            <a:spAutoFit/>
          </a:bodyPr>
          <a:lstStyle/>
          <a:p>
            <a:pPr>
              <a:defRPr/>
            </a:pPr>
            <a:r>
              <a:rPr lang="ga-IE" sz="2800" dirty="0" smtClean="0">
                <a:solidFill>
                  <a:sysClr val="windowText" lastClr="000000"/>
                </a:solidFill>
                <a:latin typeface="Tw Cen MT" panose="020B0602020104020603" pitchFamily="34" charset="0"/>
              </a:rPr>
              <a:t>Frithchuimilt idir do bhróga agus an talamh </a:t>
            </a:r>
            <a:r>
              <a:rPr lang="en-GB" sz="2800" dirty="0" smtClean="0">
                <a:solidFill>
                  <a:sysClr val="windowText" lastClr="000000"/>
                </a:solidFill>
                <a:latin typeface="Tw Cen MT" panose="020B0602020104020603" pitchFamily="34" charset="0"/>
              </a:rPr>
              <a:t/>
            </a:r>
            <a:br>
              <a:rPr lang="en-GB" sz="2800" dirty="0" smtClean="0">
                <a:solidFill>
                  <a:sysClr val="windowText" lastClr="000000"/>
                </a:solidFill>
                <a:latin typeface="Tw Cen MT" panose="020B0602020104020603" pitchFamily="34" charset="0"/>
              </a:rPr>
            </a:br>
            <a:r>
              <a:rPr lang="ga-IE" sz="2800" dirty="0" smtClean="0">
                <a:solidFill>
                  <a:sysClr val="windowText" lastClr="000000"/>
                </a:solidFill>
                <a:latin typeface="Tw Cen MT" panose="020B0602020104020603" pitchFamily="34" charset="0"/>
              </a:rPr>
              <a:t>a choinníonn tú ó bheith </a:t>
            </a:r>
            <a:r>
              <a:rPr lang="en-GB" sz="2800" dirty="0" smtClean="0">
                <a:solidFill>
                  <a:sysClr val="windowText" lastClr="000000"/>
                </a:solidFill>
                <a:latin typeface="Tw Cen MT" panose="020B0602020104020603" pitchFamily="34" charset="0"/>
              </a:rPr>
              <a:t/>
            </a:r>
            <a:br>
              <a:rPr lang="en-GB" sz="2800" dirty="0" smtClean="0">
                <a:solidFill>
                  <a:sysClr val="windowText" lastClr="000000"/>
                </a:solidFill>
                <a:latin typeface="Tw Cen MT" panose="020B0602020104020603" pitchFamily="34" charset="0"/>
              </a:rPr>
            </a:br>
            <a:r>
              <a:rPr lang="ga-IE" sz="2800" dirty="0" smtClean="0">
                <a:solidFill>
                  <a:sysClr val="windowText" lastClr="000000"/>
                </a:solidFill>
                <a:latin typeface="Tw Cen MT" panose="020B0602020104020603" pitchFamily="34" charset="0"/>
              </a:rPr>
              <a:t>ag sleamhnú.</a:t>
            </a:r>
            <a:endParaRPr lang="ga-IE" sz="2400" dirty="0">
              <a:solidFill>
                <a:sysClr val="windowText" lastClr="000000"/>
              </a:solidFill>
              <a:latin typeface="Tw Cen MT" panose="020B0602020104020603" pitchFamily="34" charset="0"/>
            </a:endParaRPr>
          </a:p>
        </p:txBody>
      </p:sp>
      <p:pic>
        <p:nvPicPr>
          <p:cNvPr id="13326" name="Picture 14"/>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9761" r="89841">
                        <a14:foregroundMark x1="37052" y1="0" x2="40438" y2="91549"/>
                        <a14:foregroundMark x1="59960" y1="2291" x2="64940" y2="84124"/>
                        <a14:foregroundMark x1="37649" y1="73159" x2="41235" y2="92144"/>
                      </a14:backgroundRemoval>
                    </a14:imgEffect>
                  </a14:imgLayer>
                </a14:imgProps>
              </a:ext>
              <a:ext uri="{28A0092B-C50C-407E-A947-70E740481C1C}">
                <a14:useLocalDpi xmlns:a14="http://schemas.microsoft.com/office/drawing/2010/main" val="0"/>
              </a:ext>
            </a:extLst>
          </a:blip>
          <a:stretch>
            <a:fillRect/>
          </a:stretch>
        </p:blipFill>
        <p:spPr bwMode="auto">
          <a:xfrm>
            <a:off x="9228526" y="3730179"/>
            <a:ext cx="2083442" cy="2538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676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2.91667E-6 4.07407E-6 L 2.91667E-6 0.00023 C 0.00013 0.00416 0.00065 0.02222 0.00234 0.02963 C 0.00364 0.03541 0.00703 0.04652 0.00703 0.04676 C 0.00742 0.0493 0.00768 0.05208 0.0082 0.05486 C 0.00885 0.05787 0.01028 0.06041 0.01067 0.06342 C 0.01146 0.06967 0.01106 0.07615 0.01185 0.0824 C 0.01302 0.09328 0.01367 0.09398 0.01653 0.10138 C 0.0194 0.11666 0.01601 0.09768 0.01901 0.1162 C 0.02122 0.13055 0.01966 0.11435 0.02252 0.13958 C 0.02291 0.14305 0.02317 0.14676 0.0237 0.15023 C 0.0237 0.15046 0.02669 0.16597 0.02734 0.16921 C 0.02773 0.17129 0.02825 0.17338 0.02851 0.17546 C 0.02916 0.18125 0.03034 0.19421 0.03203 0.19884 C 0.03281 0.20092 0.03385 0.20277 0.03437 0.20509 C 0.03541 0.20926 0.03567 0.21388 0.03685 0.21782 L 0.03919 0.22638 C 0.03958 0.22986 0.03997 0.23333 0.04036 0.23703 C 0.04075 0.2412 0.04101 0.24537 0.04153 0.24953 C 0.04218 0.25393 0.04349 0.25787 0.04388 0.26226 C 0.04427 0.26597 0.04453 0.26944 0.04518 0.27291 C 0.04583 0.27708 0.047 0.28125 0.04752 0.28564 L 0.0487 0.29629 C 0.04896 0.30324 0.05052 0.34676 0.05104 0.35555 C 0.05156 0.36435 0.05299 0.37013 0.05468 0.3787 L 0.05703 0.39143 C 0.05872 0.40046 0.05924 0.40277 0.06054 0.41481 L 0.06302 0.43588 C 0.06341 0.44583 0.06354 0.45578 0.06419 0.46551 C 0.06432 0.46782 0.06523 0.46967 0.06536 0.47176 C 0.06601 0.4831 0.06562 0.49444 0.06653 0.50578 C 0.06692 0.51018 0.0681 0.51412 0.06888 0.51851 L 0.07005 0.52476 C 0.07148 0.54166 0.07122 0.53472 0.07122 0.54606 L 0.07122 0.54629 " pathEditMode="relative" rAng="0" ptsTypes="AAAAAAAAAAAAAAAAAAAAAAAAAAAAAAAAAAA">
                                      <p:cBhvr>
                                        <p:cTn id="6" dur="3000" fill="hold"/>
                                        <p:tgtEl>
                                          <p:spTgt spid="13320"/>
                                        </p:tgtEl>
                                        <p:attrNameLst>
                                          <p:attrName>ppt_x</p:attrName>
                                          <p:attrName>ppt_y</p:attrName>
                                        </p:attrNameLst>
                                      </p:cBhvr>
                                      <p:rCtr x="3555" y="27315"/>
                                    </p:animMotion>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par>
                                <p:cTn id="19" presetID="53" presetClass="entr" presetSubtype="16" fill="hold" nodeType="withEffect">
                                  <p:stCondLst>
                                    <p:cond delay="0"/>
                                  </p:stCondLst>
                                  <p:childTnLst>
                                    <p:set>
                                      <p:cBhvr>
                                        <p:cTn id="20" dur="1" fill="hold">
                                          <p:stCondLst>
                                            <p:cond delay="0"/>
                                          </p:stCondLst>
                                        </p:cTn>
                                        <p:tgtEl>
                                          <p:spTgt spid="13326"/>
                                        </p:tgtEl>
                                        <p:attrNameLst>
                                          <p:attrName>style.visibility</p:attrName>
                                        </p:attrNameLst>
                                      </p:cBhvr>
                                      <p:to>
                                        <p:strVal val="visible"/>
                                      </p:to>
                                    </p:set>
                                    <p:anim calcmode="lin" valueType="num">
                                      <p:cBhvr>
                                        <p:cTn id="21" dur="500" fill="hold"/>
                                        <p:tgtEl>
                                          <p:spTgt spid="13326"/>
                                        </p:tgtEl>
                                        <p:attrNameLst>
                                          <p:attrName>ppt_w</p:attrName>
                                        </p:attrNameLst>
                                      </p:cBhvr>
                                      <p:tavLst>
                                        <p:tav tm="0">
                                          <p:val>
                                            <p:fltVal val="0"/>
                                          </p:val>
                                        </p:tav>
                                        <p:tav tm="100000">
                                          <p:val>
                                            <p:strVal val="#ppt_w"/>
                                          </p:val>
                                        </p:tav>
                                      </p:tavLst>
                                    </p:anim>
                                    <p:anim calcmode="lin" valueType="num">
                                      <p:cBhvr>
                                        <p:cTn id="22" dur="500" fill="hold"/>
                                        <p:tgtEl>
                                          <p:spTgt spid="13326"/>
                                        </p:tgtEl>
                                        <p:attrNameLst>
                                          <p:attrName>ppt_h</p:attrName>
                                        </p:attrNameLst>
                                      </p:cBhvr>
                                      <p:tavLst>
                                        <p:tav tm="0">
                                          <p:val>
                                            <p:fltVal val="0"/>
                                          </p:val>
                                        </p:tav>
                                        <p:tav tm="100000">
                                          <p:val>
                                            <p:strVal val="#ppt_h"/>
                                          </p:val>
                                        </p:tav>
                                      </p:tavLst>
                                    </p:anim>
                                    <p:animEffect transition="in" filter="fade">
                                      <p:cBhvr>
                                        <p:cTn id="23" dur="500"/>
                                        <p:tgtEl>
                                          <p:spTgt spid="13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3458" y="400263"/>
            <a:ext cx="9502324" cy="3004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sz="2000" dirty="0">
              <a:latin typeface="Tw Cen MT" panose="020B0602020104020603" pitchFamily="34" charset="0"/>
            </a:endParaRPr>
          </a:p>
        </p:txBody>
      </p:sp>
      <p:sp>
        <p:nvSpPr>
          <p:cNvPr id="2" name="Rectangle 1"/>
          <p:cNvSpPr>
            <a:spLocks noChangeAspect="1"/>
          </p:cNvSpPr>
          <p:nvPr/>
        </p:nvSpPr>
        <p:spPr>
          <a:xfrm>
            <a:off x="5966262" y="796456"/>
            <a:ext cx="4494908" cy="2212066"/>
          </a:xfrm>
          <a:prstGeom prst="rect">
            <a:avLst/>
          </a:prstGeom>
          <a:solidFill>
            <a:srgbClr val="A3E7FF"/>
          </a:solid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sz="2400" dirty="0" smtClean="0">
                <a:solidFill>
                  <a:sysClr val="windowText" lastClr="000000"/>
                </a:solidFill>
                <a:latin typeface="Tw Cen MT" panose="020B0602020104020603" pitchFamily="34" charset="0"/>
              </a:rPr>
              <a:t>Ní bheadh sé sábháilte carr </a:t>
            </a:r>
            <a:r>
              <a:rPr lang="en-GB" sz="2400" dirty="0" smtClean="0">
                <a:solidFill>
                  <a:sysClr val="windowText" lastClr="000000"/>
                </a:solidFill>
                <a:latin typeface="Tw Cen MT" panose="020B0602020104020603" pitchFamily="34" charset="0"/>
              </a:rPr>
              <a:t/>
            </a:r>
            <a:br>
              <a:rPr lang="en-GB" sz="2400" dirty="0" smtClean="0">
                <a:solidFill>
                  <a:sysClr val="windowText" lastClr="000000"/>
                </a:solidFill>
                <a:latin typeface="Tw Cen MT" panose="020B0602020104020603" pitchFamily="34" charset="0"/>
              </a:rPr>
            </a:br>
            <a:r>
              <a:rPr lang="ga-IE" sz="2400" dirty="0" smtClean="0">
                <a:solidFill>
                  <a:sysClr val="windowText" lastClr="000000"/>
                </a:solidFill>
                <a:latin typeface="Tw Cen MT" panose="020B0602020104020603" pitchFamily="34" charset="0"/>
              </a:rPr>
              <a:t>a thiomáint mura mbeadh aon fhrithchuimilt idir na boinn agus </a:t>
            </a:r>
            <a:r>
              <a:rPr lang="en-GB" sz="2400" dirty="0" smtClean="0">
                <a:solidFill>
                  <a:sysClr val="windowText" lastClr="000000"/>
                </a:solidFill>
                <a:latin typeface="Tw Cen MT" panose="020B0602020104020603" pitchFamily="34" charset="0"/>
              </a:rPr>
              <a:t/>
            </a:r>
            <a:br>
              <a:rPr lang="en-GB" sz="2400" dirty="0" smtClean="0">
                <a:solidFill>
                  <a:sysClr val="windowText" lastClr="000000"/>
                </a:solidFill>
                <a:latin typeface="Tw Cen MT" panose="020B0602020104020603" pitchFamily="34" charset="0"/>
              </a:rPr>
            </a:br>
            <a:r>
              <a:rPr lang="ga-IE" sz="2400" dirty="0" smtClean="0">
                <a:solidFill>
                  <a:sysClr val="windowText" lastClr="000000"/>
                </a:solidFill>
                <a:latin typeface="Tw Cen MT" panose="020B0602020104020603" pitchFamily="34" charset="0"/>
              </a:rPr>
              <a:t>an bóthar. Murach an fhrithchuimilt bheadh an carr ag sciorradh agus ag sleamhnú</a:t>
            </a:r>
            <a:r>
              <a:rPr lang="en-GB" sz="2400" dirty="0" smtClean="0">
                <a:solidFill>
                  <a:sysClr val="windowText" lastClr="000000"/>
                </a:solidFill>
                <a:latin typeface="Tw Cen MT" panose="020B0602020104020603" pitchFamily="34" charset="0"/>
              </a:rPr>
              <a:t> </a:t>
            </a:r>
            <a:r>
              <a:rPr lang="ga-IE" sz="2400" dirty="0" smtClean="0">
                <a:solidFill>
                  <a:sysClr val="windowText" lastClr="000000"/>
                </a:solidFill>
                <a:latin typeface="Tw Cen MT" panose="020B0602020104020603" pitchFamily="34" charset="0"/>
              </a:rPr>
              <a:t>ar fud an bhóthair. </a:t>
            </a:r>
            <a:endParaRPr lang="ga-IE" sz="2400" dirty="0">
              <a:solidFill>
                <a:sysClr val="windowText" lastClr="000000"/>
              </a:solidFill>
              <a:latin typeface="Tw Cen MT" panose="020B0602020104020603" pitchFamily="34" charset="0"/>
            </a:endParaRPr>
          </a:p>
        </p:txBody>
      </p:sp>
      <p:sp>
        <p:nvSpPr>
          <p:cNvPr id="5" name="Rectangle 4"/>
          <p:cNvSpPr/>
          <p:nvPr/>
        </p:nvSpPr>
        <p:spPr>
          <a:xfrm>
            <a:off x="1353457" y="3566384"/>
            <a:ext cx="9502324" cy="3004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sz="2000" dirty="0">
              <a:latin typeface="Tw Cen MT" panose="020B0602020104020603" pitchFamily="34" charset="0"/>
            </a:endParaRPr>
          </a:p>
        </p:txBody>
      </p:sp>
      <p:sp>
        <p:nvSpPr>
          <p:cNvPr id="6" name="Rectangle 5"/>
          <p:cNvSpPr>
            <a:spLocks noChangeAspect="1"/>
          </p:cNvSpPr>
          <p:nvPr/>
        </p:nvSpPr>
        <p:spPr>
          <a:xfrm>
            <a:off x="1444387" y="3733982"/>
            <a:ext cx="5014473" cy="1533082"/>
          </a:xfrm>
          <a:prstGeom prst="rect">
            <a:avLst/>
          </a:prstGeom>
          <a:solidFill>
            <a:srgbClr val="A3E7FF"/>
          </a:solid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sz="2400" dirty="0" smtClean="0">
                <a:solidFill>
                  <a:sysClr val="windowText" lastClr="000000"/>
                </a:solidFill>
                <a:latin typeface="Tw Cen MT" panose="020B0602020104020603" pitchFamily="34" charset="0"/>
              </a:rPr>
              <a:t>Agus muid ag rothaíocht, úsáidimid </a:t>
            </a:r>
            <a:r>
              <a:rPr lang="en-GB" sz="2400" dirty="0" smtClean="0">
                <a:solidFill>
                  <a:sysClr val="windowText" lastClr="000000"/>
                </a:solidFill>
                <a:latin typeface="Tw Cen MT" panose="020B0602020104020603" pitchFamily="34" charset="0"/>
              </a:rPr>
              <a:t/>
            </a:r>
            <a:br>
              <a:rPr lang="en-GB" sz="2400" dirty="0" smtClean="0">
                <a:solidFill>
                  <a:sysClr val="windowText" lastClr="000000"/>
                </a:solidFill>
                <a:latin typeface="Tw Cen MT" panose="020B0602020104020603" pitchFamily="34" charset="0"/>
              </a:rPr>
            </a:br>
            <a:r>
              <a:rPr lang="ga-IE" sz="2400" dirty="0" smtClean="0">
                <a:solidFill>
                  <a:sysClr val="windowText" lastClr="000000"/>
                </a:solidFill>
                <a:latin typeface="Tw Cen MT" panose="020B0602020104020603" pitchFamily="34" charset="0"/>
              </a:rPr>
              <a:t>coscáin chun an rothar a mhoilliú. </a:t>
            </a:r>
            <a:r>
              <a:rPr lang="en-GB" sz="2400" dirty="0" smtClean="0">
                <a:solidFill>
                  <a:sysClr val="windowText" lastClr="000000"/>
                </a:solidFill>
                <a:latin typeface="Tw Cen MT" panose="020B0602020104020603" pitchFamily="34" charset="0"/>
              </a:rPr>
              <a:t/>
            </a:r>
            <a:br>
              <a:rPr lang="en-GB" sz="2400" dirty="0" smtClean="0">
                <a:solidFill>
                  <a:sysClr val="windowText" lastClr="000000"/>
                </a:solidFill>
                <a:latin typeface="Tw Cen MT" panose="020B0602020104020603" pitchFamily="34" charset="0"/>
              </a:rPr>
            </a:br>
            <a:r>
              <a:rPr lang="ga-IE" sz="2400" dirty="0" smtClean="0">
                <a:solidFill>
                  <a:sysClr val="windowText" lastClr="000000"/>
                </a:solidFill>
                <a:latin typeface="Tw Cen MT" panose="020B0602020104020603" pitchFamily="34" charset="0"/>
              </a:rPr>
              <a:t>Is í an fhrithchuimilt idir na coscáin agus </a:t>
            </a:r>
            <a:r>
              <a:rPr lang="en-GB" sz="2400" dirty="0" smtClean="0">
                <a:solidFill>
                  <a:sysClr val="windowText" lastClr="000000"/>
                </a:solidFill>
                <a:latin typeface="Tw Cen MT" panose="020B0602020104020603" pitchFamily="34" charset="0"/>
              </a:rPr>
              <a:t/>
            </a:r>
            <a:br>
              <a:rPr lang="en-GB" sz="2400" dirty="0" smtClean="0">
                <a:solidFill>
                  <a:sysClr val="windowText" lastClr="000000"/>
                </a:solidFill>
                <a:latin typeface="Tw Cen MT" panose="020B0602020104020603" pitchFamily="34" charset="0"/>
              </a:rPr>
            </a:br>
            <a:r>
              <a:rPr lang="ga-IE" sz="2400" dirty="0" smtClean="0">
                <a:solidFill>
                  <a:sysClr val="windowText" lastClr="000000"/>
                </a:solidFill>
                <a:latin typeface="Tw Cen MT" panose="020B0602020104020603" pitchFamily="34" charset="0"/>
              </a:rPr>
              <a:t>na rothaí a mhoillíonn an rothar. </a:t>
            </a:r>
            <a:endParaRPr lang="ga-IE" sz="2400" dirty="0">
              <a:solidFill>
                <a:sysClr val="windowText" lastClr="000000"/>
              </a:solidFill>
              <a:latin typeface="Tw Cen MT" panose="020B0602020104020603" pitchFamily="34" charset="0"/>
            </a:endParaRPr>
          </a:p>
        </p:txBody>
      </p:sp>
      <p:pic>
        <p:nvPicPr>
          <p:cNvPr id="14342"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42851" y="4134018"/>
            <a:ext cx="3002427" cy="1999616"/>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83229" y="864117"/>
            <a:ext cx="3138932" cy="215958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444389" y="5382520"/>
            <a:ext cx="5595040" cy="1015663"/>
          </a:xfrm>
          <a:prstGeom prst="rect">
            <a:avLst/>
          </a:prstGeom>
          <a:solidFill>
            <a:srgbClr val="00B050"/>
          </a:solidFill>
        </p:spPr>
        <p:txBody>
          <a:bodyPr wrap="square">
            <a:spAutoFit/>
          </a:bodyPr>
          <a:lstStyle/>
          <a:p>
            <a:r>
              <a:rPr lang="ga-IE" sz="2000" dirty="0" smtClean="0">
                <a:latin typeface="Tw Cen MT" panose="020B0602020104020603" pitchFamily="34" charset="0"/>
              </a:rPr>
              <a:t>Is féidir féachaint ar fhíseán faoi</a:t>
            </a:r>
            <a:r>
              <a:rPr lang="en-GB" sz="2000" dirty="0" smtClean="0">
                <a:latin typeface="Tw Cen MT" panose="020B0602020104020603" pitchFamily="34" charset="0"/>
              </a:rPr>
              <a:t>n</a:t>
            </a:r>
            <a:r>
              <a:rPr lang="ga-IE" sz="2000" dirty="0" smtClean="0">
                <a:latin typeface="Tw Cen MT" panose="020B0602020104020603" pitchFamily="34" charset="0"/>
              </a:rPr>
              <a:t> bhfrithchuimilt ar an nasc seo</a:t>
            </a:r>
            <a:r>
              <a:rPr lang="en-GB" sz="2000" dirty="0" smtClean="0">
                <a:latin typeface="Tw Cen MT" panose="020B0602020104020603" pitchFamily="34" charset="0"/>
              </a:rPr>
              <a:t>: </a:t>
            </a:r>
            <a:r>
              <a:rPr lang="ga-IE" sz="2000" dirty="0" smtClean="0">
                <a:latin typeface="Tw Cen MT" panose="020B0602020104020603" pitchFamily="34" charset="0"/>
                <a:hlinkClick r:id="rId4"/>
              </a:rPr>
              <a:t>https://www.youtube.com/watch?v=MAqrWvkBoHk</a:t>
            </a:r>
            <a:r>
              <a:rPr lang="ga-IE" sz="2000" dirty="0" smtClean="0">
                <a:latin typeface="Tw Cen MT" panose="020B0602020104020603" pitchFamily="34" charset="0"/>
              </a:rPr>
              <a:t> </a:t>
            </a:r>
          </a:p>
        </p:txBody>
      </p:sp>
    </p:spTree>
    <p:extLst>
      <p:ext uri="{BB962C8B-B14F-4D97-AF65-F5344CB8AC3E}">
        <p14:creationId xmlns:p14="http://schemas.microsoft.com/office/powerpoint/2010/main" val="2474308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342"/>
                                        </p:tgtEl>
                                        <p:attrNameLst>
                                          <p:attrName>style.visibility</p:attrName>
                                        </p:attrNameLst>
                                      </p:cBhvr>
                                      <p:to>
                                        <p:strVal val="visible"/>
                                      </p:to>
                                    </p:set>
                                    <p:anim calcmode="lin" valueType="num">
                                      <p:cBhvr additive="base">
                                        <p:cTn id="15" dur="500" fill="hold"/>
                                        <p:tgtEl>
                                          <p:spTgt spid="14342"/>
                                        </p:tgtEl>
                                        <p:attrNameLst>
                                          <p:attrName>ppt_x</p:attrName>
                                        </p:attrNameLst>
                                      </p:cBhvr>
                                      <p:tavLst>
                                        <p:tav tm="0">
                                          <p:val>
                                            <p:strVal val="#ppt_x"/>
                                          </p:val>
                                        </p:tav>
                                        <p:tav tm="100000">
                                          <p:val>
                                            <p:strVal val="#ppt_x"/>
                                          </p:val>
                                        </p:tav>
                                      </p:tavLst>
                                    </p:anim>
                                    <p:anim calcmode="lin" valueType="num">
                                      <p:cBhvr additive="base">
                                        <p:cTn id="16"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spect="1"/>
          </p:cNvSpPr>
          <p:nvPr/>
        </p:nvSpPr>
        <p:spPr>
          <a:xfrm>
            <a:off x="1405399" y="253094"/>
            <a:ext cx="9030372" cy="889906"/>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sz="3200" dirty="0" smtClean="0">
                <a:solidFill>
                  <a:sysClr val="windowText" lastClr="000000"/>
                </a:solidFill>
                <a:latin typeface="Comic Sans MS" panose="030F0702030302020204" pitchFamily="66" charset="0"/>
              </a:rPr>
              <a:t> </a:t>
            </a:r>
            <a:r>
              <a:rPr lang="ga-IE" sz="3200" dirty="0" smtClean="0">
                <a:solidFill>
                  <a:sysClr val="windowText" lastClr="000000"/>
                </a:solidFill>
                <a:latin typeface="Berlin Sans FB" panose="020E0602020502020306" pitchFamily="34" charset="0"/>
              </a:rPr>
              <a:t>Turgnamh: Frithchuimilt i gcás dromchlaí</a:t>
            </a:r>
            <a:r>
              <a:rPr lang="en-GB" sz="3200" dirty="0" smtClean="0">
                <a:solidFill>
                  <a:sysClr val="windowText" lastClr="000000"/>
                </a:solidFill>
                <a:latin typeface="Berlin Sans FB" panose="020E0602020502020306" pitchFamily="34" charset="0"/>
              </a:rPr>
              <a:t> </a:t>
            </a:r>
            <a:r>
              <a:rPr lang="ga-IE" sz="3200" dirty="0" smtClean="0">
                <a:solidFill>
                  <a:sysClr val="windowText" lastClr="000000"/>
                </a:solidFill>
                <a:latin typeface="Berlin Sans FB" panose="020E0602020502020306" pitchFamily="34" charset="0"/>
              </a:rPr>
              <a:t>éagsúla</a:t>
            </a:r>
            <a:endParaRPr lang="ga-IE" sz="3200" dirty="0">
              <a:solidFill>
                <a:sysClr val="windowText" lastClr="000000"/>
              </a:solidFill>
              <a:latin typeface="Berlin Sans FB" panose="020E0602020502020306" pitchFamily="34" charset="0"/>
            </a:endParaRPr>
          </a:p>
        </p:txBody>
      </p:sp>
      <p:sp>
        <p:nvSpPr>
          <p:cNvPr id="12" name="Rectangle 11"/>
          <p:cNvSpPr>
            <a:spLocks noChangeAspect="1"/>
          </p:cNvSpPr>
          <p:nvPr/>
        </p:nvSpPr>
        <p:spPr>
          <a:xfrm>
            <a:off x="1405393" y="1978448"/>
            <a:ext cx="4157917" cy="3552175"/>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600"/>
              </a:spcBef>
              <a:defRPr/>
            </a:pPr>
            <a:r>
              <a:rPr lang="ga-IE" sz="2800" u="sng" dirty="0" smtClean="0">
                <a:solidFill>
                  <a:sysClr val="windowText" lastClr="000000"/>
                </a:solidFill>
                <a:latin typeface="Tw Cen MT" panose="020B0602020104020603" pitchFamily="34" charset="0"/>
              </a:rPr>
              <a:t>Fearas</a:t>
            </a:r>
          </a:p>
          <a:p>
            <a:pPr indent="-342900">
              <a:buFont typeface="Arial" panose="020B0604020202020204" pitchFamily="34" charset="0"/>
              <a:buChar char="•"/>
              <a:defRPr/>
            </a:pPr>
            <a:r>
              <a:rPr lang="ga-IE" sz="2800" dirty="0" smtClean="0">
                <a:solidFill>
                  <a:sysClr val="windowText" lastClr="000000"/>
                </a:solidFill>
                <a:latin typeface="Tw Cen MT" panose="020B0602020104020603" pitchFamily="34" charset="0"/>
              </a:rPr>
              <a:t>Feadán cairtchláir</a:t>
            </a:r>
          </a:p>
          <a:p>
            <a:pPr marL="342900" indent="-342900">
              <a:buFont typeface="Arial" panose="020B0604020202020204" pitchFamily="34" charset="0"/>
              <a:buChar char="•"/>
              <a:defRPr/>
            </a:pPr>
            <a:r>
              <a:rPr lang="ga-IE" sz="2800" dirty="0" smtClean="0">
                <a:solidFill>
                  <a:sysClr val="windowText" lastClr="000000"/>
                </a:solidFill>
                <a:latin typeface="Tw Cen MT" panose="020B0602020104020603" pitchFamily="34" charset="0"/>
              </a:rPr>
              <a:t>Mirlín</a:t>
            </a:r>
          </a:p>
          <a:p>
            <a:pPr marL="342900" indent="-342900">
              <a:buFont typeface="Arial" panose="020B0604020202020204" pitchFamily="34" charset="0"/>
              <a:buChar char="•"/>
              <a:defRPr/>
            </a:pPr>
            <a:r>
              <a:rPr lang="ga-IE" sz="2800" dirty="0" smtClean="0">
                <a:solidFill>
                  <a:sysClr val="windowText" lastClr="000000"/>
                </a:solidFill>
                <a:latin typeface="Tw Cen MT" panose="020B0602020104020603" pitchFamily="34" charset="0"/>
              </a:rPr>
              <a:t>Téip tomhais</a:t>
            </a:r>
          </a:p>
          <a:p>
            <a:pPr marL="342900" indent="-342900">
              <a:buFont typeface="Arial" panose="020B0604020202020204" pitchFamily="34" charset="0"/>
              <a:buChar char="•"/>
              <a:defRPr/>
            </a:pPr>
            <a:r>
              <a:rPr lang="ga-IE" sz="2800" dirty="0" smtClean="0">
                <a:solidFill>
                  <a:sysClr val="windowText" lastClr="000000"/>
                </a:solidFill>
                <a:latin typeface="Tw Cen MT" panose="020B0602020104020603" pitchFamily="34" charset="0"/>
              </a:rPr>
              <a:t>Dromchlaí éagsúla: féar, coincréit, cairpéad, urlár líonóile, gairbhéal agus mar sin de.</a:t>
            </a:r>
            <a:endParaRPr lang="ga-IE" sz="2800" dirty="0">
              <a:solidFill>
                <a:sysClr val="windowText" lastClr="000000"/>
              </a:solidFill>
              <a:latin typeface="Tw Cen MT" panose="020B0602020104020603"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5119" y="2109759"/>
            <a:ext cx="4025646" cy="3289554"/>
          </a:xfrm>
          <a:prstGeom prst="rect">
            <a:avLst/>
          </a:prstGeom>
        </p:spPr>
      </p:pic>
    </p:spTree>
    <p:extLst>
      <p:ext uri="{BB962C8B-B14F-4D97-AF65-F5344CB8AC3E}">
        <p14:creationId xmlns:p14="http://schemas.microsoft.com/office/powerpoint/2010/main" val="256481827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0199" y="160783"/>
            <a:ext cx="6477381" cy="4495419"/>
          </a:xfrm>
          <a:prstGeom prst="rect">
            <a:avLst/>
          </a:prstGeom>
        </p:spPr>
      </p:pic>
      <p:pic>
        <p:nvPicPr>
          <p:cNvPr id="16388"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6838" b="99145" l="9471" r="91922">
                        <a14:foregroundMark x1="32591" y1="45620" x2="74930" y2="54594"/>
                        <a14:foregroundMark x1="21448" y1="11752" x2="21448" y2="11752"/>
                        <a14:foregroundMark x1="20891" y1="26496" x2="19916" y2="24252"/>
                        <a14:foregroundMark x1="19916" y1="7906" x2="13092" y2="7051"/>
                        <a14:foregroundMark x1="13092" y1="7906" x2="9749" y2="12500"/>
                        <a14:foregroundMark x1="32033" y1="48291" x2="72423" y2="56838"/>
                        <a14:foregroundMark x1="66156" y1="42842" x2="69081" y2="66987"/>
                        <a14:foregroundMark x1="45682" y1="40171" x2="32591" y2="56517"/>
                        <a14:foregroundMark x1="45265" y1="87607" x2="45682" y2="99252"/>
                        <a14:foregroundMark x1="84680" y1="33547" x2="91922" y2="33120"/>
                      </a14:backgroundRemoval>
                    </a14:imgEffect>
                  </a14:imgLayer>
                </a14:imgProps>
              </a:ext>
              <a:ext uri="{28A0092B-C50C-407E-A947-70E740481C1C}">
                <a14:useLocalDpi xmlns:a14="http://schemas.microsoft.com/office/drawing/2010/main" val="0"/>
              </a:ext>
            </a:extLst>
          </a:blip>
          <a:stretch>
            <a:fillRect/>
          </a:stretch>
        </p:blipFill>
        <p:spPr bwMode="auto">
          <a:xfrm>
            <a:off x="0" y="3127880"/>
            <a:ext cx="2984096" cy="3730120"/>
          </a:xfrm>
          <a:prstGeom prst="rect">
            <a:avLst/>
          </a:prstGeom>
          <a:noFill/>
          <a:extLst>
            <a:ext uri="{909E8E84-426E-40DD-AFC4-6F175D3DCCD1}">
              <a14:hiddenFill xmlns:a14="http://schemas.microsoft.com/office/drawing/2010/main">
                <a:solidFill>
                  <a:srgbClr val="FFFFFF"/>
                </a:solidFill>
              </a14:hiddenFill>
            </a:ext>
          </a:extLst>
        </p:spPr>
      </p:pic>
      <p:sp>
        <p:nvSpPr>
          <p:cNvPr id="9" name="Oval Callout 8"/>
          <p:cNvSpPr/>
          <p:nvPr/>
        </p:nvSpPr>
        <p:spPr>
          <a:xfrm>
            <a:off x="2984097" y="3141269"/>
            <a:ext cx="2197504" cy="2069360"/>
          </a:xfrm>
          <a:prstGeom prst="wedgeEllipseCallout">
            <a:avLst>
              <a:gd name="adj1" fmla="val -103909"/>
              <a:gd name="adj2" fmla="val 785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2800" dirty="0" smtClean="0">
                <a:solidFill>
                  <a:schemeClr val="tx1"/>
                </a:solidFill>
                <a:latin typeface="Tw Cen MT" panose="020B0602020104020603" pitchFamily="34" charset="0"/>
              </a:rPr>
              <a:t>Cén fáth, meas tú?</a:t>
            </a:r>
            <a:endParaRPr lang="ga-IE" sz="2800" dirty="0">
              <a:solidFill>
                <a:schemeClr val="tx1"/>
              </a:solidFill>
              <a:latin typeface="Tw Cen MT" panose="020B0602020104020603" pitchFamily="34" charset="0"/>
            </a:endParaRPr>
          </a:p>
        </p:txBody>
      </p:sp>
      <p:sp>
        <p:nvSpPr>
          <p:cNvPr id="5" name="Rectangle 4"/>
          <p:cNvSpPr>
            <a:spLocks noChangeAspect="1"/>
          </p:cNvSpPr>
          <p:nvPr/>
        </p:nvSpPr>
        <p:spPr>
          <a:xfrm>
            <a:off x="273198" y="160783"/>
            <a:ext cx="4908404" cy="2785617"/>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sz="2400" dirty="0" smtClean="0">
                <a:solidFill>
                  <a:sysClr val="windowText" lastClr="000000"/>
                </a:solidFill>
                <a:latin typeface="Tw Cen MT" panose="020B0602020104020603" pitchFamily="34" charset="0"/>
              </a:rPr>
              <a:t>Lig uait an mirlín le go rachaidh sé tríd an bhfeadán agus amach ar na dromchlaí éagsúla. Bain úsáid as an téip tomhais chun an fad a ghluaiseann an mirlín a thomhas i gcás gach dromchla. Bíodh an feadán ar an uillinn chéanna leis an urlár gach uair.</a:t>
            </a:r>
            <a:endParaRPr lang="ga-IE" sz="2400" dirty="0">
              <a:solidFill>
                <a:sysClr val="windowText" lastClr="000000"/>
              </a:solidFill>
              <a:latin typeface="Tw Cen MT" panose="020B0602020104020603" pitchFamily="34" charset="0"/>
            </a:endParaRPr>
          </a:p>
        </p:txBody>
      </p:sp>
      <p:sp>
        <p:nvSpPr>
          <p:cNvPr id="3" name="Oval Callout 2"/>
          <p:cNvSpPr/>
          <p:nvPr/>
        </p:nvSpPr>
        <p:spPr>
          <a:xfrm>
            <a:off x="2923341" y="2946400"/>
            <a:ext cx="2313504" cy="2302365"/>
          </a:xfrm>
          <a:prstGeom prst="wedgeEllipseCallout">
            <a:avLst>
              <a:gd name="adj1" fmla="val -97305"/>
              <a:gd name="adj2" fmla="val 7313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2800" dirty="0" smtClean="0">
                <a:solidFill>
                  <a:schemeClr val="tx1"/>
                </a:solidFill>
                <a:latin typeface="Tw Cen MT" panose="020B0602020104020603" pitchFamily="34" charset="0"/>
              </a:rPr>
              <a:t>Cad a thugann tú faoi deara?</a:t>
            </a:r>
            <a:endParaRPr lang="ga-IE" sz="2800" dirty="0">
              <a:solidFill>
                <a:schemeClr val="tx1"/>
              </a:solidFill>
              <a:latin typeface="Tw Cen MT" panose="020B0602020104020603" pitchFamily="34" charset="0"/>
            </a:endParaRPr>
          </a:p>
        </p:txBody>
      </p:sp>
      <p:sp>
        <p:nvSpPr>
          <p:cNvPr id="8" name="TextBox 7"/>
          <p:cNvSpPr txBox="1"/>
          <p:nvPr/>
        </p:nvSpPr>
        <p:spPr>
          <a:xfrm rot="21060000" flipH="1">
            <a:off x="6041449" y="5352556"/>
            <a:ext cx="5519196" cy="830997"/>
          </a:xfrm>
          <a:prstGeom prst="rect">
            <a:avLst/>
          </a:prstGeom>
          <a:solidFill>
            <a:srgbClr val="A3E7FF"/>
          </a:solidFill>
        </p:spPr>
        <p:style>
          <a:lnRef idx="0">
            <a:schemeClr val="accent1"/>
          </a:lnRef>
          <a:fillRef idx="3">
            <a:schemeClr val="accent1"/>
          </a:fillRef>
          <a:effectRef idx="3">
            <a:schemeClr val="accent1"/>
          </a:effectRef>
          <a:fontRef idx="minor">
            <a:schemeClr val="lt1"/>
          </a:fontRef>
        </p:style>
        <p:txBody>
          <a:bodyPr wrap="square">
            <a:spAutoFit/>
          </a:bodyPr>
          <a:lstStyle/>
          <a:p>
            <a:pPr fontAlgn="auto">
              <a:spcBef>
                <a:spcPts val="0"/>
              </a:spcBef>
              <a:spcAft>
                <a:spcPts val="0"/>
              </a:spcAft>
              <a:defRPr/>
            </a:pPr>
            <a:r>
              <a:rPr lang="ga-IE" sz="2400" dirty="0" smtClean="0">
                <a:solidFill>
                  <a:schemeClr val="tx1"/>
                </a:solidFill>
                <a:latin typeface="Tw Cen MT" panose="020B0602020104020603" pitchFamily="34" charset="0"/>
              </a:rPr>
              <a:t>Gluaiseann an mirlín níos faide ar na dromchlaí míne ná ar na dromchlaí garbha.</a:t>
            </a:r>
            <a:endParaRPr lang="ga-IE" sz="2400" dirty="0">
              <a:solidFill>
                <a:schemeClr val="tx1"/>
              </a:solidFill>
              <a:latin typeface="Tw Cen MT" panose="020B0602020104020603" pitchFamily="34" charset="0"/>
            </a:endParaRPr>
          </a:p>
        </p:txBody>
      </p:sp>
      <p:sp>
        <p:nvSpPr>
          <p:cNvPr id="11" name="TextBox 10"/>
          <p:cNvSpPr txBox="1"/>
          <p:nvPr/>
        </p:nvSpPr>
        <p:spPr>
          <a:xfrm rot="21060000" flipH="1">
            <a:off x="5074876" y="5110654"/>
            <a:ext cx="7088026" cy="1200329"/>
          </a:xfrm>
          <a:prstGeom prst="rect">
            <a:avLst/>
          </a:prstGeom>
          <a:solidFill>
            <a:srgbClr val="A3E7FF"/>
          </a:solidFill>
        </p:spPr>
        <p:style>
          <a:lnRef idx="0">
            <a:schemeClr val="accent1"/>
          </a:lnRef>
          <a:fillRef idx="3">
            <a:schemeClr val="accent1"/>
          </a:fillRef>
          <a:effectRef idx="3">
            <a:schemeClr val="accent1"/>
          </a:effectRef>
          <a:fontRef idx="minor">
            <a:schemeClr val="lt1"/>
          </a:fontRef>
        </p:style>
        <p:txBody>
          <a:bodyPr wrap="square">
            <a:spAutoFit/>
          </a:bodyPr>
          <a:lstStyle/>
          <a:p>
            <a:pPr fontAlgn="auto">
              <a:spcBef>
                <a:spcPts val="0"/>
              </a:spcBef>
              <a:spcAft>
                <a:spcPts val="0"/>
              </a:spcAft>
              <a:defRPr/>
            </a:pPr>
            <a:r>
              <a:rPr lang="ga-IE" sz="2400" dirty="0" smtClean="0">
                <a:solidFill>
                  <a:sysClr val="windowText" lastClr="000000"/>
                </a:solidFill>
                <a:latin typeface="Tw Cen MT" panose="020B0602020104020603" pitchFamily="34" charset="0"/>
              </a:rPr>
              <a:t>Bíonn níos lú frithchuimilte i gceist i gcás dromchla mín. Dá réir sin, ní chuireann dromchla mín i gcoinne ghluaiseacht an mhirlín an oiread sin.</a:t>
            </a:r>
            <a:endParaRPr lang="ga-IE" sz="2400" dirty="0">
              <a:solidFill>
                <a:sysClr val="windowText" lastClr="000000"/>
              </a:solidFill>
              <a:latin typeface="Tw Cen MT" panose="020B0602020104020603" pitchFamily="34" charset="0"/>
            </a:endParaRPr>
          </a:p>
        </p:txBody>
      </p:sp>
    </p:spTree>
    <p:extLst>
      <p:ext uri="{BB962C8B-B14F-4D97-AF65-F5344CB8AC3E}">
        <p14:creationId xmlns:p14="http://schemas.microsoft.com/office/powerpoint/2010/main" val="2213133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ipe(down)">
                                      <p:cBhvr>
                                        <p:cTn id="7" dur="500"/>
                                        <p:tgtEl>
                                          <p:spTgt spid="1638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1" presetClass="exit"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9"/>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hidden"/>
                                      </p:to>
                                    </p:set>
                                  </p:childTnLst>
                                </p:cTn>
                              </p:par>
                              <p:par>
                                <p:cTn id="30" presetID="2" presetClass="entr" presetSubtype="4"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3" grpId="0" animBg="1"/>
      <p:bldP spid="3" grpId="1"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87102" y="132986"/>
            <a:ext cx="10471449" cy="2874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sz="2000" dirty="0">
              <a:latin typeface="Tw Cen MT" panose="020B0602020104020603" pitchFamily="34" charset="0"/>
            </a:endParaRPr>
          </a:p>
        </p:txBody>
      </p:sp>
      <p:sp>
        <p:nvSpPr>
          <p:cNvPr id="10" name="Rectangle 9"/>
          <p:cNvSpPr>
            <a:spLocks noChangeAspect="1"/>
          </p:cNvSpPr>
          <p:nvPr/>
        </p:nvSpPr>
        <p:spPr>
          <a:xfrm>
            <a:off x="1313644" y="700438"/>
            <a:ext cx="4448178" cy="1467388"/>
          </a:xfrm>
          <a:prstGeom prst="rect">
            <a:avLst/>
          </a:prstGeom>
          <a:solidFill>
            <a:srgbClr val="A3E7FF"/>
          </a:solid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sz="2400" dirty="0" smtClean="0">
                <a:solidFill>
                  <a:sysClr val="windowText" lastClr="000000"/>
                </a:solidFill>
                <a:latin typeface="Tw Cen MT" panose="020B0602020104020603" pitchFamily="34" charset="0"/>
              </a:rPr>
              <a:t>Cuirtear slabhraí ar </a:t>
            </a:r>
            <a:r>
              <a:rPr lang="ga-IE" sz="2400" dirty="0" err="1" smtClean="0">
                <a:solidFill>
                  <a:sysClr val="windowText" lastClr="000000"/>
                </a:solidFill>
                <a:latin typeface="Tw Cen MT" panose="020B0602020104020603" pitchFamily="34" charset="0"/>
              </a:rPr>
              <a:t>bhoinn</a:t>
            </a:r>
            <a:r>
              <a:rPr lang="ga-IE" sz="2400" dirty="0" smtClean="0">
                <a:solidFill>
                  <a:sysClr val="windowText" lastClr="000000"/>
                </a:solidFill>
                <a:latin typeface="Tw Cen MT" panose="020B0602020104020603" pitchFamily="34" charset="0"/>
              </a:rPr>
              <a:t> nuair </a:t>
            </a:r>
            <a:br>
              <a:rPr lang="ga-IE" sz="2400" dirty="0" smtClean="0">
                <a:solidFill>
                  <a:sysClr val="windowText" lastClr="000000"/>
                </a:solidFill>
                <a:latin typeface="Tw Cen MT" panose="020B0602020104020603" pitchFamily="34" charset="0"/>
              </a:rPr>
            </a:br>
            <a:r>
              <a:rPr lang="ga-IE" sz="2400" dirty="0" smtClean="0">
                <a:solidFill>
                  <a:sysClr val="windowText" lastClr="000000"/>
                </a:solidFill>
                <a:latin typeface="Tw Cen MT" panose="020B0602020104020603" pitchFamily="34" charset="0"/>
              </a:rPr>
              <a:t>a bhíonn sneachta nó sioc ar na bóithre. Cén fáth sin, meas tú?</a:t>
            </a:r>
            <a:endParaRPr lang="ga-IE" sz="2400" dirty="0">
              <a:solidFill>
                <a:sysClr val="windowText" lastClr="000000"/>
              </a:solidFill>
              <a:latin typeface="Tw Cen MT" panose="020B0602020104020603" pitchFamily="34" charset="0"/>
            </a:endParaRP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09793" y="347135"/>
            <a:ext cx="3529890" cy="235796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7106" y="3456063"/>
            <a:ext cx="4099764" cy="27222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a:spLocks noChangeAspect="1"/>
          </p:cNvSpPr>
          <p:nvPr/>
        </p:nvSpPr>
        <p:spPr>
          <a:xfrm>
            <a:off x="5084579" y="3413281"/>
            <a:ext cx="6173975" cy="2957449"/>
          </a:xfrm>
          <a:prstGeom prst="rect">
            <a:avLst/>
          </a:prstGeom>
          <a:solidFill>
            <a:srgbClr val="A3E7FF"/>
          </a:solid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ga-IE" sz="2400" dirty="0" smtClean="0">
                <a:solidFill>
                  <a:sysClr val="windowText" lastClr="000000"/>
                </a:solidFill>
                <a:latin typeface="Tw Cen MT" panose="020B0602020104020603" pitchFamily="34" charset="0"/>
              </a:rPr>
              <a:t>Dromchlaí míne is ea sneachta agus sioc. </a:t>
            </a:r>
            <a:br>
              <a:rPr lang="ga-IE" sz="2400" dirty="0" smtClean="0">
                <a:solidFill>
                  <a:sysClr val="windowText" lastClr="000000"/>
                </a:solidFill>
                <a:latin typeface="Tw Cen MT" panose="020B0602020104020603" pitchFamily="34" charset="0"/>
              </a:rPr>
            </a:br>
            <a:r>
              <a:rPr lang="ga-IE" sz="2400" dirty="0" smtClean="0">
                <a:solidFill>
                  <a:sysClr val="windowText" lastClr="000000"/>
                </a:solidFill>
                <a:latin typeface="Tw Cen MT" panose="020B0602020104020603" pitchFamily="34" charset="0"/>
              </a:rPr>
              <a:t>Is furasta sleamhnú orthu, mar sin. Nuair a bhíonn slabhraí ar </a:t>
            </a:r>
            <a:r>
              <a:rPr lang="ga-IE" sz="2400" dirty="0" err="1" smtClean="0">
                <a:solidFill>
                  <a:sysClr val="windowText" lastClr="000000"/>
                </a:solidFill>
                <a:latin typeface="Tw Cen MT" panose="020B0602020104020603" pitchFamily="34" charset="0"/>
              </a:rPr>
              <a:t>bhoinn</a:t>
            </a:r>
            <a:r>
              <a:rPr lang="ga-IE" sz="2400" dirty="0" smtClean="0">
                <a:solidFill>
                  <a:sysClr val="windowText" lastClr="000000"/>
                </a:solidFill>
                <a:latin typeface="Tw Cen MT" panose="020B0602020104020603" pitchFamily="34" charset="0"/>
              </a:rPr>
              <a:t> cairr, áfach, gearrann siad isteach sa sneachta nó sa sioc. Dá bhrí sin</a:t>
            </a:r>
            <a:r>
              <a:rPr lang="en-IE" sz="2400" dirty="0" smtClean="0">
                <a:solidFill>
                  <a:sysClr val="windowText" lastClr="000000"/>
                </a:solidFill>
                <a:latin typeface="Tw Cen MT" panose="020B0602020104020603" pitchFamily="34" charset="0"/>
              </a:rPr>
              <a:t>,</a:t>
            </a:r>
            <a:r>
              <a:rPr lang="ga-IE" sz="2400" dirty="0" smtClean="0">
                <a:solidFill>
                  <a:sysClr val="windowText" lastClr="000000"/>
                </a:solidFill>
                <a:latin typeface="Tw Cen MT" panose="020B0602020104020603" pitchFamily="34" charset="0"/>
              </a:rPr>
              <a:t> </a:t>
            </a:r>
            <a:br>
              <a:rPr lang="ga-IE" sz="2400" dirty="0" smtClean="0">
                <a:solidFill>
                  <a:sysClr val="windowText" lastClr="000000"/>
                </a:solidFill>
                <a:latin typeface="Tw Cen MT" panose="020B0602020104020603" pitchFamily="34" charset="0"/>
              </a:rPr>
            </a:br>
            <a:r>
              <a:rPr lang="ga-IE" sz="2400" dirty="0" smtClean="0">
                <a:solidFill>
                  <a:sysClr val="windowText" lastClr="000000"/>
                </a:solidFill>
                <a:latin typeface="Tw Cen MT" panose="020B0602020104020603" pitchFamily="34" charset="0"/>
              </a:rPr>
              <a:t>bíonn an dromchla níos gairbhe ná mar a bhí sé. </a:t>
            </a:r>
            <a:br>
              <a:rPr lang="ga-IE" sz="2400" dirty="0" smtClean="0">
                <a:solidFill>
                  <a:sysClr val="windowText" lastClr="000000"/>
                </a:solidFill>
                <a:latin typeface="Tw Cen MT" panose="020B0602020104020603" pitchFamily="34" charset="0"/>
              </a:rPr>
            </a:br>
            <a:r>
              <a:rPr lang="ga-IE" sz="2400" dirty="0" smtClean="0">
                <a:solidFill>
                  <a:sysClr val="windowText" lastClr="000000"/>
                </a:solidFill>
                <a:latin typeface="Tw Cen MT" panose="020B0602020104020603" pitchFamily="34" charset="0"/>
              </a:rPr>
              <a:t>Bíonn níos mó frithchuimilte idir boinn an chairr agus an talamh agus dá bhrí sin is lú an seans </a:t>
            </a:r>
            <a:br>
              <a:rPr lang="ga-IE" sz="2400" dirty="0" smtClean="0">
                <a:solidFill>
                  <a:sysClr val="windowText" lastClr="000000"/>
                </a:solidFill>
                <a:latin typeface="Tw Cen MT" panose="020B0602020104020603" pitchFamily="34" charset="0"/>
              </a:rPr>
            </a:br>
            <a:r>
              <a:rPr lang="ga-IE" sz="2400" dirty="0" smtClean="0">
                <a:solidFill>
                  <a:sysClr val="windowText" lastClr="000000"/>
                </a:solidFill>
                <a:latin typeface="Tw Cen MT" panose="020B0602020104020603" pitchFamily="34" charset="0"/>
              </a:rPr>
              <a:t>go sleamhnódh an carr.</a:t>
            </a:r>
            <a:endParaRPr lang="ga-IE" sz="2400" dirty="0">
              <a:solidFill>
                <a:sysClr val="windowText" lastClr="000000"/>
              </a:solidFill>
              <a:latin typeface="Tw Cen MT" panose="020B0602020104020603" pitchFamily="34" charset="0"/>
            </a:endParaRPr>
          </a:p>
        </p:txBody>
      </p:sp>
    </p:spTree>
    <p:extLst>
      <p:ext uri="{BB962C8B-B14F-4D97-AF65-F5344CB8AC3E}">
        <p14:creationId xmlns:p14="http://schemas.microsoft.com/office/powerpoint/2010/main" val="27810356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6303" b="99573" l="9889" r="89833">
                        <a14:foregroundMark x1="33008" y1="46688" x2="72423" y2="52564"/>
                        <a14:foregroundMark x1="26323" y1="87927" x2="26323" y2="99679"/>
                        <a14:foregroundMark x1="29666" y1="53312" x2="74930" y2="57585"/>
                        <a14:foregroundMark x1="19916" y1="26496" x2="19916" y2="23825"/>
                        <a14:foregroundMark x1="16992" y1="21795" x2="15599" y2="16346"/>
                        <a14:foregroundMark x1="16017" y1="16026" x2="23816" y2="9722"/>
                        <a14:foregroundMark x1="42758" y1="38568" x2="41783" y2="73184"/>
                        <a14:foregroundMark x1="64206" y1="39744" x2="66574" y2="70513"/>
                        <a14:foregroundMark x1="35515" y1="41239" x2="37883" y2="59615"/>
                        <a14:foregroundMark x1="14624" y1="6303" x2="19916" y2="6303"/>
                      </a14:backgroundRemoval>
                    </a14:imgEffect>
                  </a14:imgLayer>
                </a14:imgProps>
              </a:ext>
              <a:ext uri="{28A0092B-C50C-407E-A947-70E740481C1C}">
                <a14:useLocalDpi xmlns:a14="http://schemas.microsoft.com/office/drawing/2010/main" val="0"/>
              </a:ext>
            </a:extLst>
          </a:blip>
          <a:stretch>
            <a:fillRect/>
          </a:stretch>
        </p:blipFill>
        <p:spPr bwMode="auto">
          <a:xfrm>
            <a:off x="0" y="3177093"/>
            <a:ext cx="2984096" cy="3730120"/>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a:xfrm>
            <a:off x="2823029" y="3177095"/>
            <a:ext cx="3751943" cy="2744735"/>
          </a:xfrm>
          <a:prstGeom prst="wedgeEllipseCallout">
            <a:avLst>
              <a:gd name="adj1" fmla="val -69785"/>
              <a:gd name="adj2" fmla="val 317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2400" dirty="0" smtClean="0">
                <a:solidFill>
                  <a:schemeClr val="tx1"/>
                </a:solidFill>
                <a:latin typeface="Tw Cen MT" panose="020B0602020104020603" pitchFamily="34" charset="0"/>
              </a:rPr>
              <a:t>Cad eile a dhéantar chun </a:t>
            </a:r>
            <a:r>
              <a:rPr lang="en-GB" sz="2400" dirty="0" smtClean="0">
                <a:solidFill>
                  <a:schemeClr val="tx1"/>
                </a:solidFill>
                <a:latin typeface="Tw Cen MT" panose="020B0602020104020603" pitchFamily="34" charset="0"/>
              </a:rPr>
              <a:t>an </a:t>
            </a:r>
            <a:r>
              <a:rPr lang="ga-IE" sz="2400" dirty="0" smtClean="0">
                <a:solidFill>
                  <a:schemeClr val="tx1"/>
                </a:solidFill>
                <a:latin typeface="Tw Cen MT" panose="020B0602020104020603" pitchFamily="34" charset="0"/>
              </a:rPr>
              <a:t>fhrithchuimilt</a:t>
            </a:r>
            <a:r>
              <a:rPr lang="en-GB" sz="2400" dirty="0" smtClean="0">
                <a:solidFill>
                  <a:schemeClr val="tx1"/>
                </a:solidFill>
                <a:latin typeface="Tw Cen MT" panose="020B0602020104020603" pitchFamily="34" charset="0"/>
              </a:rPr>
              <a:t> </a:t>
            </a:r>
            <a:r>
              <a:rPr lang="ga-IE" sz="2400" dirty="0" smtClean="0">
                <a:solidFill>
                  <a:schemeClr val="tx1"/>
                </a:solidFill>
                <a:latin typeface="Tw Cen MT" panose="020B0602020104020603" pitchFamily="34" charset="0"/>
              </a:rPr>
              <a:t>a mhéadú ar bhóithre atá faoi shneachta?</a:t>
            </a:r>
            <a:endParaRPr lang="ga-IE" sz="2400" dirty="0">
              <a:solidFill>
                <a:schemeClr val="tx1"/>
              </a:solidFill>
              <a:latin typeface="Tw Cen MT" panose="020B0602020104020603" pitchFamily="34" charset="0"/>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12367" y="342751"/>
            <a:ext cx="4333356" cy="2894682"/>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5" name="Rectangle 4"/>
          <p:cNvSpPr>
            <a:spLocks noChangeAspect="1"/>
          </p:cNvSpPr>
          <p:nvPr/>
        </p:nvSpPr>
        <p:spPr>
          <a:xfrm>
            <a:off x="7012366" y="3599590"/>
            <a:ext cx="4337806" cy="2953610"/>
          </a:xfrm>
          <a:prstGeom prst="rect">
            <a:avLst/>
          </a:prstGeom>
          <a:solidFill>
            <a:srgbClr val="A3E7FF"/>
          </a:solid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ga-IE" sz="2400" dirty="0" smtClean="0">
                <a:solidFill>
                  <a:sysClr val="windowText" lastClr="000000"/>
                </a:solidFill>
                <a:latin typeface="Tw Cen MT" panose="020B0602020104020603" pitchFamily="34" charset="0"/>
              </a:rPr>
              <a:t>Cuirtear grean ar bhóithre nuair a bhíonn sneachta nó sioc orthu. Bíonn dromchla an bhóthair níos gairbhe ansin agus tagann méadú ar an bhfrithchuimilt idir an bóthar agus na feithiclí a bhíonn ag taisteal air. Is lú an seans, mar sin, go </a:t>
            </a:r>
            <a:r>
              <a:rPr lang="ga-IE" sz="2400" dirty="0" err="1" smtClean="0">
                <a:solidFill>
                  <a:sysClr val="windowText" lastClr="000000"/>
                </a:solidFill>
                <a:latin typeface="Tw Cen MT" panose="020B0602020104020603" pitchFamily="34" charset="0"/>
              </a:rPr>
              <a:t>sleamhnóidís</a:t>
            </a:r>
            <a:r>
              <a:rPr lang="ga-IE" sz="2400" dirty="0" smtClean="0">
                <a:solidFill>
                  <a:sysClr val="windowText" lastClr="000000"/>
                </a:solidFill>
                <a:latin typeface="Tw Cen MT" panose="020B0602020104020603" pitchFamily="34" charset="0"/>
              </a:rPr>
              <a:t>.</a:t>
            </a:r>
            <a:endParaRPr lang="ga-IE" sz="2400" dirty="0">
              <a:solidFill>
                <a:sysClr val="windowText" lastClr="000000"/>
              </a:solidFill>
              <a:latin typeface="Tw Cen MT" panose="020B0602020104020603" pitchFamily="34" charset="0"/>
            </a:endParaRPr>
          </a:p>
        </p:txBody>
      </p:sp>
    </p:spTree>
    <p:extLst>
      <p:ext uri="{BB962C8B-B14F-4D97-AF65-F5344CB8AC3E}">
        <p14:creationId xmlns:p14="http://schemas.microsoft.com/office/powerpoint/2010/main" val="323633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59311" y="4753519"/>
            <a:ext cx="4942060" cy="830997"/>
          </a:xfrm>
          <a:prstGeom prst="rect">
            <a:avLst/>
          </a:prstGeom>
          <a:solidFill>
            <a:srgbClr val="A3E7FF"/>
          </a:solidFill>
          <a:ln w="25400">
            <a:solidFill>
              <a:schemeClr val="accent1">
                <a:shade val="50000"/>
              </a:schemeClr>
            </a:solidFill>
          </a:ln>
        </p:spPr>
        <p:txBody>
          <a:bodyPr wrap="square" rtlCol="0">
            <a:spAutoFit/>
          </a:bodyPr>
          <a:lstStyle/>
          <a:p>
            <a:r>
              <a:rPr lang="ga-IE" sz="2400" dirty="0" smtClean="0">
                <a:latin typeface="Tw Cen MT" panose="020B0602020104020603" pitchFamily="34" charset="0"/>
              </a:rPr>
              <a:t>Cad a tharlódh, meas tú, dá gcuirfeá cairpéad ar an sleamhnán?</a:t>
            </a:r>
            <a:endParaRPr lang="ga-IE" sz="2400" dirty="0">
              <a:latin typeface="Tw Cen MT" panose="020B0602020104020603" pitchFamily="34" charset="0"/>
            </a:endParaRPr>
          </a:p>
        </p:txBody>
      </p:sp>
      <p:sp>
        <p:nvSpPr>
          <p:cNvPr id="3" name="TextBox 2"/>
          <p:cNvSpPr txBox="1"/>
          <p:nvPr/>
        </p:nvSpPr>
        <p:spPr>
          <a:xfrm>
            <a:off x="6259313" y="4540666"/>
            <a:ext cx="5382978" cy="1569660"/>
          </a:xfrm>
          <a:prstGeom prst="rect">
            <a:avLst/>
          </a:prstGeom>
          <a:solidFill>
            <a:srgbClr val="A3E7FF"/>
          </a:solidFill>
          <a:ln w="25400">
            <a:solidFill>
              <a:schemeClr val="accent1">
                <a:shade val="50000"/>
              </a:schemeClr>
            </a:solidFill>
          </a:ln>
        </p:spPr>
        <p:txBody>
          <a:bodyPr wrap="square" rtlCol="0">
            <a:spAutoFit/>
          </a:bodyPr>
          <a:lstStyle/>
          <a:p>
            <a:r>
              <a:rPr lang="ga-IE" sz="2400" dirty="0" smtClean="0">
                <a:latin typeface="Tw Cen MT" panose="020B0602020104020603" pitchFamily="34" charset="0"/>
              </a:rPr>
              <a:t>Tá na daoine seo uile ag iarraidh gluaiseacht go tapa. Mar sin, b’fhearr leo mura mbeadh mórán frithchuimilte idir iad féin agus an dromchla atá thíos fúthu.</a:t>
            </a:r>
            <a:endParaRPr lang="ga-IE" sz="2400" dirty="0">
              <a:latin typeface="Tw Cen MT" panose="020B0602020104020603" pitchFamily="34" charset="0"/>
            </a:endParaRP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1653" y="421774"/>
            <a:ext cx="2641369" cy="176443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2294"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18683" y="1698531"/>
            <a:ext cx="2940807" cy="19585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2296" name="Picture 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72501" y="215876"/>
            <a:ext cx="3257835" cy="21762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300" name="Picture 1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418677" y="4061841"/>
            <a:ext cx="3319872" cy="2214354"/>
          </a:xfrm>
          <a:prstGeom prst="snip2DiagRect">
            <a:avLst>
              <a:gd name="adj1" fmla="val 5000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8" name="TextBox 7"/>
          <p:cNvSpPr txBox="1"/>
          <p:nvPr/>
        </p:nvSpPr>
        <p:spPr>
          <a:xfrm>
            <a:off x="6259309" y="4540666"/>
            <a:ext cx="5382978" cy="1569660"/>
          </a:xfrm>
          <a:prstGeom prst="rect">
            <a:avLst/>
          </a:prstGeom>
          <a:solidFill>
            <a:srgbClr val="A3E7FF"/>
          </a:solidFill>
          <a:ln w="25400">
            <a:solidFill>
              <a:schemeClr val="accent1">
                <a:shade val="50000"/>
              </a:schemeClr>
            </a:solidFill>
          </a:ln>
        </p:spPr>
        <p:txBody>
          <a:bodyPr wrap="square" rtlCol="0">
            <a:spAutoFit/>
          </a:bodyPr>
          <a:lstStyle/>
          <a:p>
            <a:r>
              <a:rPr lang="ga-IE" sz="2400" dirty="0" smtClean="0">
                <a:latin typeface="Tw Cen MT" panose="020B0602020104020603" pitchFamily="34" charset="0"/>
              </a:rPr>
              <a:t>Bheadh an cairpéad i bhfad níos gairbhe ná an sleamhnán féin. </a:t>
            </a:r>
            <a:r>
              <a:rPr lang="en-IE" sz="2400" dirty="0" smtClean="0">
                <a:latin typeface="Tw Cen MT" panose="020B0602020104020603" pitchFamily="34" charset="0"/>
              </a:rPr>
              <a:t>Mar sin</a:t>
            </a:r>
            <a:r>
              <a:rPr lang="ga-IE" sz="2400" dirty="0" smtClean="0">
                <a:latin typeface="Tw Cen MT" panose="020B0602020104020603" pitchFamily="34" charset="0"/>
              </a:rPr>
              <a:t>, bheadh barraíocht frithchuimilte i gceist agus chuirfeadh sé sin bac ar an sleamhnú. </a:t>
            </a:r>
            <a:endParaRPr lang="ga-IE" sz="2400" b="1" dirty="0">
              <a:solidFill>
                <a:srgbClr val="FF0000"/>
              </a:solidFill>
              <a:latin typeface="Tw Cen MT" panose="020B0602020104020603" pitchFamily="34" charset="0"/>
            </a:endParaRPr>
          </a:p>
        </p:txBody>
      </p:sp>
    </p:spTree>
    <p:extLst>
      <p:ext uri="{BB962C8B-B14F-4D97-AF65-F5344CB8AC3E}">
        <p14:creationId xmlns:p14="http://schemas.microsoft.com/office/powerpoint/2010/main" val="9074206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6" presetClass="entr" presetSubtype="21"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barn(inVertical)">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7"/>
                                        </p:tgtEl>
                                        <p:attrNameLst>
                                          <p:attrName>style.visibility</p:attrName>
                                        </p:attrNameLst>
                                      </p:cBhvr>
                                      <p:to>
                                        <p:strVal val="hidden"/>
                                      </p:to>
                                    </p:se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3"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4372</TotalTime>
  <Words>811</Words>
  <Application>Microsoft Office PowerPoint</Application>
  <PresentationFormat>Custom</PresentationFormat>
  <Paragraphs>98</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Frithchuimilt</dc:title>
  <dc:creator>maire ni ghallchobhair</dc:creator>
  <cp:lastModifiedBy>Cáit Nic Fhionnlaoich</cp:lastModifiedBy>
  <cp:revision>210</cp:revision>
  <cp:lastPrinted>2017-08-28T08:52:53Z</cp:lastPrinted>
  <dcterms:created xsi:type="dcterms:W3CDTF">2016-12-01T07:46:38Z</dcterms:created>
  <dcterms:modified xsi:type="dcterms:W3CDTF">2017-10-26T10:40:38Z</dcterms:modified>
</cp:coreProperties>
</file>